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7" r:id="rId2"/>
    <p:sldId id="258" r:id="rId3"/>
    <p:sldId id="259" r:id="rId4"/>
    <p:sldId id="260" r:id="rId5"/>
    <p:sldId id="302" r:id="rId6"/>
    <p:sldId id="287" r:id="rId7"/>
    <p:sldId id="268" r:id="rId8"/>
    <p:sldId id="299" r:id="rId9"/>
    <p:sldId id="300" r:id="rId10"/>
    <p:sldId id="301" r:id="rId11"/>
    <p:sldId id="293" r:id="rId12"/>
    <p:sldId id="291" r:id="rId13"/>
    <p:sldId id="297" r:id="rId14"/>
  </p:sldIdLst>
  <p:sldSz cx="9144000" cy="6858000" type="screen4x3"/>
  <p:notesSz cx="6797675" cy="9928225"/>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a:srgbClr val="006600"/>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18" autoAdjust="0"/>
    <p:restoredTop sz="97513" autoAdjust="0"/>
  </p:normalViewPr>
  <p:slideViewPr>
    <p:cSldViewPr>
      <p:cViewPr>
        <p:scale>
          <a:sx n="80" d="100"/>
          <a:sy n="80" d="100"/>
        </p:scale>
        <p:origin x="-1104" y="-1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1"/>
            <a:ext cx="2945659" cy="496411"/>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0443" y="1"/>
            <a:ext cx="2945659" cy="496411"/>
          </a:xfrm>
          <a:prstGeom prst="rect">
            <a:avLst/>
          </a:prstGeom>
        </p:spPr>
        <p:txBody>
          <a:bodyPr vert="horz" lIns="91440" tIns="45720" rIns="91440" bIns="45720" rtlCol="0"/>
          <a:lstStyle>
            <a:lvl1pPr algn="r">
              <a:defRPr sz="1200"/>
            </a:lvl1pPr>
          </a:lstStyle>
          <a:p>
            <a:fld id="{697325D7-AD99-4F98-841A-1FB08A8F1C36}" type="datetimeFigureOut">
              <a:rPr lang="fr-FR" smtClean="0"/>
              <a:t>13/04/2016</a:t>
            </a:fld>
            <a:endParaRPr lang="fr-FR"/>
          </a:p>
        </p:txBody>
      </p:sp>
      <p:sp>
        <p:nvSpPr>
          <p:cNvPr id="4" name="Espace réservé du pied de page 3"/>
          <p:cNvSpPr>
            <a:spLocks noGrp="1"/>
          </p:cNvSpPr>
          <p:nvPr>
            <p:ph type="ftr" sz="quarter" idx="2"/>
          </p:nvPr>
        </p:nvSpPr>
        <p:spPr>
          <a:xfrm>
            <a:off x="0" y="9430092"/>
            <a:ext cx="2945659" cy="496411"/>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0443" y="9430092"/>
            <a:ext cx="2945659" cy="496411"/>
          </a:xfrm>
          <a:prstGeom prst="rect">
            <a:avLst/>
          </a:prstGeom>
        </p:spPr>
        <p:txBody>
          <a:bodyPr vert="horz" lIns="91440" tIns="45720" rIns="91440" bIns="45720" rtlCol="0" anchor="b"/>
          <a:lstStyle>
            <a:lvl1pPr algn="r">
              <a:defRPr sz="1200"/>
            </a:lvl1pPr>
          </a:lstStyle>
          <a:p>
            <a:fld id="{FD2D6875-7EAF-4CBD-A693-5AABF5ADE311}" type="slidenum">
              <a:rPr lang="fr-FR" smtClean="0"/>
              <a:t>‹N°›</a:t>
            </a:fld>
            <a:endParaRPr lang="fr-FR"/>
          </a:p>
        </p:txBody>
      </p:sp>
    </p:spTree>
    <p:extLst>
      <p:ext uri="{BB962C8B-B14F-4D97-AF65-F5344CB8AC3E}">
        <p14:creationId xmlns:p14="http://schemas.microsoft.com/office/powerpoint/2010/main" val="11623301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1"/>
            <a:ext cx="2945659" cy="496411"/>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1"/>
            <a:ext cx="2945659" cy="496411"/>
          </a:xfrm>
          <a:prstGeom prst="rect">
            <a:avLst/>
          </a:prstGeom>
        </p:spPr>
        <p:txBody>
          <a:bodyPr vert="horz" lIns="91440" tIns="45720" rIns="91440" bIns="45720" rtlCol="0"/>
          <a:lstStyle>
            <a:lvl1pPr algn="r">
              <a:defRPr sz="1200"/>
            </a:lvl1pPr>
          </a:lstStyle>
          <a:p>
            <a:fld id="{A01EA6FF-64B3-4C37-BB2A-373E04CA5926}" type="datetimeFigureOut">
              <a:rPr lang="fr-FR" smtClean="0"/>
              <a:t>13/04/2016</a:t>
            </a:fld>
            <a:endParaRPr 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30092"/>
            <a:ext cx="2945659" cy="496411"/>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30092"/>
            <a:ext cx="2945659" cy="496411"/>
          </a:xfrm>
          <a:prstGeom prst="rect">
            <a:avLst/>
          </a:prstGeom>
        </p:spPr>
        <p:txBody>
          <a:bodyPr vert="horz" lIns="91440" tIns="45720" rIns="91440" bIns="45720" rtlCol="0" anchor="b"/>
          <a:lstStyle>
            <a:lvl1pPr algn="r">
              <a:defRPr sz="1200"/>
            </a:lvl1pPr>
          </a:lstStyle>
          <a:p>
            <a:fld id="{B919D2FB-1512-4936-86B7-51F119C2F5CB}" type="slidenum">
              <a:rPr lang="fr-FR" smtClean="0"/>
              <a:t>‹N°›</a:t>
            </a:fld>
            <a:endParaRPr lang="fr-FR"/>
          </a:p>
        </p:txBody>
      </p:sp>
    </p:spTree>
    <p:extLst>
      <p:ext uri="{BB962C8B-B14F-4D97-AF65-F5344CB8AC3E}">
        <p14:creationId xmlns:p14="http://schemas.microsoft.com/office/powerpoint/2010/main" val="10631818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mcc.gov/pages/countrytools/tools/compact-development"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mcc.gov/pages/countrytools/tools/compact-development"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05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457175">
              <a:spcBef>
                <a:spcPct val="0"/>
              </a:spcBef>
            </a:pPr>
            <a:r>
              <a:rPr lang="en-US" b="1" dirty="0" smtClean="0"/>
              <a:t>Phase 1: Constraints Analysis:</a:t>
            </a:r>
            <a:r>
              <a:rPr lang="en-US" dirty="0" smtClean="0"/>
              <a:t> MCC compact development begins with economic analysis that identifies the binding constraints to economic growth and private investment in the country. It addresses the question, “What are the most important factors deterring households and firms in this country from investing their time, labor and resources in economic activities?” During Phase One, the ISGA supports the CA by providing information on the policy, institutional, social and cultural context of the country and on the links between social and gender inequality, poverty reduction and growth. The analysis includes a review of poverty, labor market and health and education surveys, other forms of quantitative and qualitative data, and legal and policy documents that shed light on social and gender inequalities in access to assets and opportunities and the institutional factors that contribute to or sustain them. The review of documents is complemented by interviews and focus groups.</a:t>
            </a:r>
          </a:p>
          <a:p>
            <a:pPr defTabSz="457175"/>
            <a:r>
              <a:rPr lang="en-US" b="1" dirty="0" smtClean="0"/>
              <a:t>Phase 2:</a:t>
            </a:r>
          </a:p>
          <a:p>
            <a:pPr defTabSz="457175"/>
            <a:r>
              <a:rPr lang="en-US" b="1" dirty="0" smtClean="0"/>
              <a:t>Root cause analysis: </a:t>
            </a:r>
            <a:r>
              <a:rPr lang="en-US" dirty="0" smtClean="0"/>
              <a:t>Following the CA, analysis is undertaken to understand the </a:t>
            </a:r>
            <a:r>
              <a:rPr lang="en-US" b="1" dirty="0" smtClean="0"/>
              <a:t>root causes</a:t>
            </a:r>
            <a:r>
              <a:rPr lang="en-US" dirty="0" smtClean="0"/>
              <a:t> of identified constraints. This analysis helps answer the question, “What are the underlying reasons for the identified constraints?” The ISGA contributes to the analysis by taking a “deep dive” to understand how social and gender inequalities contribute to the root causes of the identified constraints and suggests ways of addressing them that could enhance social and gender inclusion, growth, and poverty reduction. For example, where low agricultural productivity has been identified as a binding constraint, social and gender analysis may find that women’s exclusion from security of land tenure reduces their incentive to invest in land, or that they have systematically poor access to inputs and extension, contributing to low productivity. Furthermore, social inequality can limit the ability of some social groups, including poor women, to participate and benefit from growth.  Before any projects are identified, the ISGA “deep dive” should inform the selection of solution pathways to address the binding constraint.</a:t>
            </a:r>
          </a:p>
          <a:p>
            <a:pPr defTabSz="457175"/>
            <a:r>
              <a:rPr lang="en-US" dirty="0" smtClean="0"/>
              <a:t> </a:t>
            </a:r>
          </a:p>
          <a:p>
            <a:pPr defTabSz="457175"/>
            <a:r>
              <a:rPr lang="en-US" b="1" dirty="0" smtClean="0"/>
              <a:t>Project definition:</a:t>
            </a:r>
            <a:r>
              <a:rPr lang="en-US" dirty="0" smtClean="0"/>
              <a:t> During this phase, the Core Team addresses the question: “What are possible project solutions to remove the root causes of the constraint?” These solutions are presented by the Core Team in the form of </a:t>
            </a:r>
            <a:r>
              <a:rPr lang="en-US" b="1" dirty="0" smtClean="0"/>
              <a:t>Concept Notes</a:t>
            </a:r>
            <a:r>
              <a:rPr lang="en-US" dirty="0" smtClean="0"/>
              <a:t> that sketch out initial project ideas. During this phase, ISGA contributes to the Core Team’s presentation of project ideas as well as MCC’s assessment of them. It does this by continuing its “deep dive” into the sectors identified for potential compact projects, drawing on information about social and gender inequalities to identify with as much specificity as possible: (i) </a:t>
            </a:r>
            <a:r>
              <a:rPr lang="en-US" u="sng" dirty="0" smtClean="0"/>
              <a:t>the risks</a:t>
            </a:r>
            <a:r>
              <a:rPr lang="en-US" dirty="0" smtClean="0"/>
              <a:t> that social and gender inequalities pose to realizing growth and poverty reduction goals in this sector/area, and (ii) the </a:t>
            </a:r>
            <a:r>
              <a:rPr lang="en-US" u="sng" dirty="0" smtClean="0"/>
              <a:t>opportunities</a:t>
            </a:r>
            <a:r>
              <a:rPr lang="en-US" dirty="0" smtClean="0"/>
              <a:t> that particular solution pathways and/or projects offer for reducing social and gender inequalities and achieving broad-based growth. Through this process, ISGA helps identify the possible solutions that promote the optimal overall impact, taking into account the distribution of expected income gains. It can also help identify specific policy reforms related to the potential compact program and women’s participation in the economy. These findings and recommendations constitute an input into the </a:t>
            </a:r>
            <a:r>
              <a:rPr lang="en-US" b="1" dirty="0" smtClean="0"/>
              <a:t>Concept Papers</a:t>
            </a:r>
            <a:r>
              <a:rPr lang="en-US" dirty="0" smtClean="0"/>
              <a:t>. </a:t>
            </a:r>
          </a:p>
          <a:p>
            <a:pPr defTabSz="457175"/>
            <a:r>
              <a:rPr lang="en-US" b="1" dirty="0" smtClean="0"/>
              <a:t>Phase 3:</a:t>
            </a:r>
          </a:p>
          <a:p>
            <a:pPr defTabSz="457175"/>
            <a:r>
              <a:rPr lang="en-US" b="1" i="1" dirty="0" smtClean="0"/>
              <a:t>Phase Three: Project development and appraisal</a:t>
            </a:r>
            <a:endParaRPr lang="en-US" dirty="0" smtClean="0"/>
          </a:p>
          <a:p>
            <a:pPr defTabSz="457175"/>
            <a:r>
              <a:rPr lang="en-US" b="1" dirty="0" smtClean="0"/>
              <a:t> </a:t>
            </a:r>
            <a:endParaRPr lang="en-US" dirty="0" smtClean="0"/>
          </a:p>
          <a:p>
            <a:pPr defTabSz="457175"/>
            <a:r>
              <a:rPr lang="en-US" dirty="0" smtClean="0"/>
              <a:t>As MCC and country teams conduct detailed project design and appraisal, they address the question, “How can we design projects that are feasible, cost-effective and have the optimal overall impact, taking into account the distribution of expected income gains?” By Phase Three, the ISGA has been completed, but social and gender analysis continues to support project design by providing a deeper understanding of the social context in which projects will take place, and by recommending specific design elements that will increase success, sustainability and social inclusion. The ISGA continues to serve as the foundation for social and gender work throughout project development and due diligence and a resource for identifying information on potential social costs and/or risks of proposed projects, as  MCC and the country’s core team draw on its findings, as well as those  of other SGA due diligence assessments to understand how the broader social context, as well as economic, social and gender inequalities across and within beneficiary households, is likely to influence the distribution of project benefits under alternative project designs. </a:t>
            </a:r>
          </a:p>
          <a:p>
            <a:pPr defTabSz="457175"/>
            <a:r>
              <a:rPr lang="en-US" dirty="0" smtClean="0"/>
              <a:t>The contribution of each department, including SGA, is described in detail in the </a:t>
            </a:r>
            <a:r>
              <a:rPr lang="en-US" u="sng" dirty="0" smtClean="0">
                <a:hlinkClick r:id="rId3"/>
              </a:rPr>
              <a:t>MCC Compact Development Guidance.</a:t>
            </a:r>
            <a:r>
              <a:rPr lang="en-US" dirty="0" smtClean="0"/>
              <a:t> </a:t>
            </a:r>
          </a:p>
          <a:p>
            <a:pPr defTabSz="457175"/>
            <a:r>
              <a:rPr lang="en-US" dirty="0" smtClean="0"/>
              <a:t> </a:t>
            </a:r>
          </a:p>
          <a:p>
            <a:pPr defTabSz="457175"/>
            <a:endParaRPr lang="en-US" dirty="0" smtClean="0"/>
          </a:p>
          <a:p>
            <a:pPr defTabSz="457175"/>
            <a:endParaRPr lang="en-US" b="1" dirty="0" smtClean="0"/>
          </a:p>
          <a:p>
            <a:pPr defTabSz="457175"/>
            <a:endParaRPr lang="en-US" b="1" dirty="0" smtClean="0"/>
          </a:p>
        </p:txBody>
      </p:sp>
      <p:sp>
        <p:nvSpPr>
          <p:cNvPr id="1105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09" indent="-285734" eaLnBrk="0" hangingPunct="0">
              <a:defRPr>
                <a:solidFill>
                  <a:schemeClr val="tx1"/>
                </a:solidFill>
                <a:latin typeface="Arial" charset="0"/>
              </a:defRPr>
            </a:lvl2pPr>
            <a:lvl3pPr marL="1142937" indent="-228587" eaLnBrk="0" hangingPunct="0">
              <a:defRPr>
                <a:solidFill>
                  <a:schemeClr val="tx1"/>
                </a:solidFill>
                <a:latin typeface="Arial" charset="0"/>
              </a:defRPr>
            </a:lvl3pPr>
            <a:lvl4pPr marL="1600112" indent="-228587" eaLnBrk="0" hangingPunct="0">
              <a:defRPr>
                <a:solidFill>
                  <a:schemeClr val="tx1"/>
                </a:solidFill>
                <a:latin typeface="Arial" charset="0"/>
              </a:defRPr>
            </a:lvl4pPr>
            <a:lvl5pPr marL="2057287" indent="-228587" eaLnBrk="0" hangingPunct="0">
              <a:defRPr>
                <a:solidFill>
                  <a:schemeClr val="tx1"/>
                </a:solidFill>
                <a:latin typeface="Arial" charset="0"/>
              </a:defRPr>
            </a:lvl5pPr>
            <a:lvl6pPr marL="2514461" indent="-228587" eaLnBrk="0" fontAlgn="base" hangingPunct="0">
              <a:spcBef>
                <a:spcPct val="0"/>
              </a:spcBef>
              <a:spcAft>
                <a:spcPct val="0"/>
              </a:spcAft>
              <a:defRPr>
                <a:solidFill>
                  <a:schemeClr val="tx1"/>
                </a:solidFill>
                <a:latin typeface="Arial" charset="0"/>
              </a:defRPr>
            </a:lvl6pPr>
            <a:lvl7pPr marL="2971635" indent="-228587" eaLnBrk="0" fontAlgn="base" hangingPunct="0">
              <a:spcBef>
                <a:spcPct val="0"/>
              </a:spcBef>
              <a:spcAft>
                <a:spcPct val="0"/>
              </a:spcAft>
              <a:defRPr>
                <a:solidFill>
                  <a:schemeClr val="tx1"/>
                </a:solidFill>
                <a:latin typeface="Arial" charset="0"/>
              </a:defRPr>
            </a:lvl7pPr>
            <a:lvl8pPr marL="3428810" indent="-228587" eaLnBrk="0" fontAlgn="base" hangingPunct="0">
              <a:spcBef>
                <a:spcPct val="0"/>
              </a:spcBef>
              <a:spcAft>
                <a:spcPct val="0"/>
              </a:spcAft>
              <a:defRPr>
                <a:solidFill>
                  <a:schemeClr val="tx1"/>
                </a:solidFill>
                <a:latin typeface="Arial" charset="0"/>
              </a:defRPr>
            </a:lvl8pPr>
            <a:lvl9pPr marL="3885985" indent="-228587" eaLnBrk="0" fontAlgn="base" hangingPunct="0">
              <a:spcBef>
                <a:spcPct val="0"/>
              </a:spcBef>
              <a:spcAft>
                <a:spcPct val="0"/>
              </a:spcAft>
              <a:defRPr>
                <a:solidFill>
                  <a:schemeClr val="tx1"/>
                </a:solidFill>
                <a:latin typeface="Arial" charset="0"/>
              </a:defRPr>
            </a:lvl9pPr>
          </a:lstStyle>
          <a:p>
            <a:pPr eaLnBrk="1" hangingPunct="1"/>
            <a:fld id="{1AFB7C77-7C65-4FB0-B53D-D38E26B0FBFF}" type="slidenum">
              <a:rPr lang="en-US" smtClean="0"/>
              <a:pPr eaLnBrk="1" hangingPunct="1"/>
              <a:t>5</a:t>
            </a:fld>
            <a:endParaRPr lang="en-US" smtClean="0"/>
          </a:p>
        </p:txBody>
      </p:sp>
    </p:spTree>
    <p:extLst>
      <p:ext uri="{BB962C8B-B14F-4D97-AF65-F5344CB8AC3E}">
        <p14:creationId xmlns:p14="http://schemas.microsoft.com/office/powerpoint/2010/main" val="18987787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05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457175">
              <a:spcBef>
                <a:spcPct val="0"/>
              </a:spcBef>
            </a:pPr>
            <a:r>
              <a:rPr lang="en-US" b="1" dirty="0" smtClean="0"/>
              <a:t>Phase 1: Constraints Analysis:</a:t>
            </a:r>
            <a:r>
              <a:rPr lang="en-US" dirty="0" smtClean="0"/>
              <a:t> MCC compact development begins with economic analysis that identifies the binding constraints to economic growth and private investment in the country. It addresses the question, “What are the most important factors deterring households and firms in this country from investing their time, labor and resources in economic activities?” During Phase One, the ISGA supports the CA by providing information on the policy, institutional, social and cultural context of the country and on the links between social and gender inequality, poverty reduction and growth. The analysis includes a review of poverty, labor market and health and education surveys, other forms of quantitative and qualitative data, and legal and policy documents that shed light on social and gender inequalities in access to assets and opportunities and the institutional factors that contribute to or sustain them. The review of documents is complemented by interviews and focus groups.</a:t>
            </a:r>
          </a:p>
          <a:p>
            <a:pPr defTabSz="457175"/>
            <a:r>
              <a:rPr lang="en-US" b="1" dirty="0" smtClean="0"/>
              <a:t>Phase 2:</a:t>
            </a:r>
          </a:p>
          <a:p>
            <a:pPr defTabSz="457175"/>
            <a:r>
              <a:rPr lang="en-US" b="1" dirty="0" smtClean="0"/>
              <a:t>Root cause analysis: </a:t>
            </a:r>
            <a:r>
              <a:rPr lang="en-US" dirty="0" smtClean="0"/>
              <a:t>Following the CA, analysis is undertaken to understand the </a:t>
            </a:r>
            <a:r>
              <a:rPr lang="en-US" b="1" dirty="0" smtClean="0"/>
              <a:t>root causes</a:t>
            </a:r>
            <a:r>
              <a:rPr lang="en-US" dirty="0" smtClean="0"/>
              <a:t> of identified constraints. This analysis helps answer the question, “What are the underlying reasons for the identified constraints?” The ISGA contributes to the analysis by taking a “deep dive” to understand how social and gender inequalities contribute to the root causes of the identified constraints and suggests ways of addressing them that could enhance social and gender inclusion, growth, and poverty reduction. For example, where low agricultural productivity has been identified as a binding constraint, social and gender analysis may find that women’s exclusion from security of land tenure reduces their incentive to invest in land, or that they have systematically poor access to inputs and extension, contributing to low productivity. Furthermore, social inequality can limit the ability of some social groups, including poor women, to participate and benefit from growth.  Before any projects are identified, the ISGA “deep dive” should inform the selection of solution pathways to address the binding constraint.</a:t>
            </a:r>
          </a:p>
          <a:p>
            <a:pPr defTabSz="457175"/>
            <a:r>
              <a:rPr lang="en-US" dirty="0" smtClean="0"/>
              <a:t> </a:t>
            </a:r>
          </a:p>
          <a:p>
            <a:pPr defTabSz="457175"/>
            <a:r>
              <a:rPr lang="en-US" b="1" dirty="0" smtClean="0"/>
              <a:t>Project definition:</a:t>
            </a:r>
            <a:r>
              <a:rPr lang="en-US" dirty="0" smtClean="0"/>
              <a:t> During this phase, the Core Team addresses the question: “What are possible project solutions to remove the root causes of the constraint?” These solutions are presented by the Core Team in the form of </a:t>
            </a:r>
            <a:r>
              <a:rPr lang="en-US" b="1" dirty="0" smtClean="0"/>
              <a:t>Concept Notes</a:t>
            </a:r>
            <a:r>
              <a:rPr lang="en-US" dirty="0" smtClean="0"/>
              <a:t> that sketch out initial project ideas. During this phase, ISGA contributes to the Core Team’s presentation of project ideas as well as MCC’s assessment of them. It does this by continuing its “deep dive” into the sectors identified for potential compact projects, drawing on information about social and gender inequalities to identify with as much specificity as possible: (i) </a:t>
            </a:r>
            <a:r>
              <a:rPr lang="en-US" u="sng" dirty="0" smtClean="0"/>
              <a:t>the risks</a:t>
            </a:r>
            <a:r>
              <a:rPr lang="en-US" dirty="0" smtClean="0"/>
              <a:t> that social and gender inequalities pose to realizing growth and poverty reduction goals in this sector/area, and (ii) the </a:t>
            </a:r>
            <a:r>
              <a:rPr lang="en-US" u="sng" dirty="0" smtClean="0"/>
              <a:t>opportunities</a:t>
            </a:r>
            <a:r>
              <a:rPr lang="en-US" dirty="0" smtClean="0"/>
              <a:t> that particular solution pathways and/or projects offer for reducing social and gender inequalities and achieving broad-based growth. Through this process, ISGA helps identify the possible solutions that promote the optimal overall impact, taking into account the distribution of expected income gains. It can also help identify specific policy reforms related to the potential compact program and women’s participation in the economy. These findings and recommendations constitute an input into the </a:t>
            </a:r>
            <a:r>
              <a:rPr lang="en-US" b="1" dirty="0" smtClean="0"/>
              <a:t>Concept Papers</a:t>
            </a:r>
            <a:r>
              <a:rPr lang="en-US" dirty="0" smtClean="0"/>
              <a:t>. </a:t>
            </a:r>
          </a:p>
          <a:p>
            <a:pPr defTabSz="457175"/>
            <a:r>
              <a:rPr lang="en-US" b="1" dirty="0" smtClean="0"/>
              <a:t>Phase 3:</a:t>
            </a:r>
          </a:p>
          <a:p>
            <a:pPr defTabSz="457175"/>
            <a:r>
              <a:rPr lang="en-US" b="1" i="1" dirty="0" smtClean="0"/>
              <a:t>Phase Three: Project development and appraisal</a:t>
            </a:r>
            <a:endParaRPr lang="en-US" dirty="0" smtClean="0"/>
          </a:p>
          <a:p>
            <a:pPr defTabSz="457175"/>
            <a:r>
              <a:rPr lang="en-US" b="1" dirty="0" smtClean="0"/>
              <a:t> </a:t>
            </a:r>
            <a:endParaRPr lang="en-US" dirty="0" smtClean="0"/>
          </a:p>
          <a:p>
            <a:pPr defTabSz="457175"/>
            <a:r>
              <a:rPr lang="en-US" dirty="0" smtClean="0"/>
              <a:t>As MCC and country teams conduct detailed project design and appraisal, they address the question, “How can we design projects that are feasible, cost-effective and have the optimal overall impact, taking into account the distribution of expected income gains?” By Phase Three, the ISGA has been completed, but social and gender analysis continues to support project design by providing a deeper understanding of the social context in which projects will take place, and by recommending specific design elements that will increase success, sustainability and social inclusion. The ISGA continues to serve as the foundation for social and gender work throughout project development and due diligence and a resource for identifying information on potential social costs and/or risks of proposed projects, as  MCC and the country’s core team draw on its findings, as well as those  of other SGA due diligence assessments to understand how the broader social context, as well as economic, social and gender inequalities across and within beneficiary households, is likely to influence the distribution of project benefits under alternative project designs. </a:t>
            </a:r>
          </a:p>
          <a:p>
            <a:pPr defTabSz="457175"/>
            <a:r>
              <a:rPr lang="en-US" dirty="0" smtClean="0"/>
              <a:t>The contribution of each department, including SGA, is described in detail in the </a:t>
            </a:r>
            <a:r>
              <a:rPr lang="en-US" u="sng" dirty="0" smtClean="0">
                <a:hlinkClick r:id="rId3"/>
              </a:rPr>
              <a:t>MCC Compact Development Guidance.</a:t>
            </a:r>
            <a:r>
              <a:rPr lang="en-US" dirty="0" smtClean="0"/>
              <a:t> </a:t>
            </a:r>
          </a:p>
          <a:p>
            <a:pPr defTabSz="457175"/>
            <a:r>
              <a:rPr lang="en-US" dirty="0" smtClean="0"/>
              <a:t> </a:t>
            </a:r>
          </a:p>
          <a:p>
            <a:pPr defTabSz="457175"/>
            <a:endParaRPr lang="en-US" dirty="0" smtClean="0"/>
          </a:p>
          <a:p>
            <a:pPr defTabSz="457175"/>
            <a:endParaRPr lang="en-US" b="1" dirty="0" smtClean="0"/>
          </a:p>
          <a:p>
            <a:pPr defTabSz="457175"/>
            <a:endParaRPr lang="en-US" b="1" dirty="0" smtClean="0"/>
          </a:p>
        </p:txBody>
      </p:sp>
      <p:sp>
        <p:nvSpPr>
          <p:cNvPr id="1105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09" indent="-285734" eaLnBrk="0" hangingPunct="0">
              <a:defRPr>
                <a:solidFill>
                  <a:schemeClr val="tx1"/>
                </a:solidFill>
                <a:latin typeface="Arial" charset="0"/>
              </a:defRPr>
            </a:lvl2pPr>
            <a:lvl3pPr marL="1142937" indent="-228587" eaLnBrk="0" hangingPunct="0">
              <a:defRPr>
                <a:solidFill>
                  <a:schemeClr val="tx1"/>
                </a:solidFill>
                <a:latin typeface="Arial" charset="0"/>
              </a:defRPr>
            </a:lvl3pPr>
            <a:lvl4pPr marL="1600112" indent="-228587" eaLnBrk="0" hangingPunct="0">
              <a:defRPr>
                <a:solidFill>
                  <a:schemeClr val="tx1"/>
                </a:solidFill>
                <a:latin typeface="Arial" charset="0"/>
              </a:defRPr>
            </a:lvl4pPr>
            <a:lvl5pPr marL="2057287" indent="-228587" eaLnBrk="0" hangingPunct="0">
              <a:defRPr>
                <a:solidFill>
                  <a:schemeClr val="tx1"/>
                </a:solidFill>
                <a:latin typeface="Arial" charset="0"/>
              </a:defRPr>
            </a:lvl5pPr>
            <a:lvl6pPr marL="2514461" indent="-228587" eaLnBrk="0" fontAlgn="base" hangingPunct="0">
              <a:spcBef>
                <a:spcPct val="0"/>
              </a:spcBef>
              <a:spcAft>
                <a:spcPct val="0"/>
              </a:spcAft>
              <a:defRPr>
                <a:solidFill>
                  <a:schemeClr val="tx1"/>
                </a:solidFill>
                <a:latin typeface="Arial" charset="0"/>
              </a:defRPr>
            </a:lvl6pPr>
            <a:lvl7pPr marL="2971635" indent="-228587" eaLnBrk="0" fontAlgn="base" hangingPunct="0">
              <a:spcBef>
                <a:spcPct val="0"/>
              </a:spcBef>
              <a:spcAft>
                <a:spcPct val="0"/>
              </a:spcAft>
              <a:defRPr>
                <a:solidFill>
                  <a:schemeClr val="tx1"/>
                </a:solidFill>
                <a:latin typeface="Arial" charset="0"/>
              </a:defRPr>
            </a:lvl7pPr>
            <a:lvl8pPr marL="3428810" indent="-228587" eaLnBrk="0" fontAlgn="base" hangingPunct="0">
              <a:spcBef>
                <a:spcPct val="0"/>
              </a:spcBef>
              <a:spcAft>
                <a:spcPct val="0"/>
              </a:spcAft>
              <a:defRPr>
                <a:solidFill>
                  <a:schemeClr val="tx1"/>
                </a:solidFill>
                <a:latin typeface="Arial" charset="0"/>
              </a:defRPr>
            </a:lvl8pPr>
            <a:lvl9pPr marL="3885985" indent="-228587" eaLnBrk="0" fontAlgn="base" hangingPunct="0">
              <a:spcBef>
                <a:spcPct val="0"/>
              </a:spcBef>
              <a:spcAft>
                <a:spcPct val="0"/>
              </a:spcAft>
              <a:defRPr>
                <a:solidFill>
                  <a:schemeClr val="tx1"/>
                </a:solidFill>
                <a:latin typeface="Arial" charset="0"/>
              </a:defRPr>
            </a:lvl9pPr>
          </a:lstStyle>
          <a:p>
            <a:pPr eaLnBrk="1" hangingPunct="1"/>
            <a:fld id="{1AFB7C77-7C65-4FB0-B53D-D38E26B0FBFF}" type="slidenum">
              <a:rPr lang="en-US" smtClean="0"/>
              <a:pPr eaLnBrk="1" hangingPunct="1"/>
              <a:t>6</a:t>
            </a:fld>
            <a:endParaRPr lang="en-US" smtClean="0"/>
          </a:p>
        </p:txBody>
      </p:sp>
    </p:spTree>
    <p:extLst>
      <p:ext uri="{BB962C8B-B14F-4D97-AF65-F5344CB8AC3E}">
        <p14:creationId xmlns:p14="http://schemas.microsoft.com/office/powerpoint/2010/main" val="9961475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xfrm>
            <a:off x="915988" y="744538"/>
            <a:ext cx="4967287" cy="37242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90000"/>
              </a:lnSpc>
            </a:pPr>
            <a:r>
              <a:rPr lang="en-US" altLang="en-US" sz="1200" dirty="0" smtClean="0"/>
              <a:t>Broad analysis of entire domestic economy</a:t>
            </a:r>
          </a:p>
          <a:p>
            <a:pPr eaLnBrk="1" hangingPunct="1">
              <a:lnSpc>
                <a:spcPct val="90000"/>
              </a:lnSpc>
            </a:pPr>
            <a:r>
              <a:rPr lang="en-US" altLang="en-US" sz="1200" dirty="0" smtClean="0"/>
              <a:t>Prioritizes concerns that </a:t>
            </a:r>
            <a:r>
              <a:rPr lang="en-US" altLang="en-US" sz="1200" u="sng" dirty="0" smtClean="0"/>
              <a:t>most</a:t>
            </a:r>
            <a:r>
              <a:rPr lang="en-US" altLang="en-US" sz="1200" dirty="0" smtClean="0"/>
              <a:t> impede economic growth</a:t>
            </a:r>
          </a:p>
          <a:p>
            <a:pPr eaLnBrk="1" hangingPunct="1">
              <a:lnSpc>
                <a:spcPct val="90000"/>
              </a:lnSpc>
            </a:pPr>
            <a:r>
              <a:rPr lang="en-US" altLang="en-US" sz="1200" dirty="0" smtClean="0"/>
              <a:t>Does </a:t>
            </a:r>
            <a:r>
              <a:rPr lang="en-US" altLang="en-US" sz="1200" u="sng" dirty="0" smtClean="0"/>
              <a:t>not</a:t>
            </a:r>
            <a:r>
              <a:rPr lang="en-US" altLang="en-US" sz="1200" dirty="0" smtClean="0"/>
              <a:t> provide a single answer or solution</a:t>
            </a:r>
          </a:p>
          <a:p>
            <a:pPr eaLnBrk="1" hangingPunct="1">
              <a:lnSpc>
                <a:spcPct val="90000"/>
              </a:lnSpc>
            </a:pPr>
            <a:r>
              <a:rPr lang="en-US" altLang="en-US" sz="1200" dirty="0" smtClean="0"/>
              <a:t>Provides useful framework for public consultations</a:t>
            </a:r>
          </a:p>
          <a:p>
            <a:pPr eaLnBrk="1" hangingPunct="1">
              <a:lnSpc>
                <a:spcPct val="90000"/>
              </a:lnSpc>
            </a:pPr>
            <a:r>
              <a:rPr lang="en-US" altLang="en-US" sz="1200" dirty="0" smtClean="0"/>
              <a:t>Requires further analysis to reach specific project ideas</a:t>
            </a:r>
          </a:p>
          <a:p>
            <a:endParaRPr lang="en-US" dirty="0" smtClean="0"/>
          </a:p>
          <a:p>
            <a:r>
              <a:rPr lang="en-US" dirty="0" smtClean="0"/>
              <a:t>The results of the CA do not dictate specific projects to be funded by MCC, but rather provide a framework to help focus the consultative process—conducted with members of the local civil society and private sector—on appropriate programs that will address the identified constraints and stimulate economic growth. A successful CA constitutes a solid foundation for development of an MCC compact that addresses country priorities and is consistent with MCC’s high standards.</a:t>
            </a:r>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09" indent="-285734" eaLnBrk="0" hangingPunct="0">
              <a:defRPr>
                <a:solidFill>
                  <a:schemeClr val="tx1"/>
                </a:solidFill>
                <a:latin typeface="Arial" pitchFamily="34" charset="0"/>
              </a:defRPr>
            </a:lvl2pPr>
            <a:lvl3pPr marL="1142937" indent="-228587" eaLnBrk="0" hangingPunct="0">
              <a:defRPr>
                <a:solidFill>
                  <a:schemeClr val="tx1"/>
                </a:solidFill>
                <a:latin typeface="Arial" pitchFamily="34" charset="0"/>
              </a:defRPr>
            </a:lvl3pPr>
            <a:lvl4pPr marL="1600111" indent="-228587" eaLnBrk="0" hangingPunct="0">
              <a:defRPr>
                <a:solidFill>
                  <a:schemeClr val="tx1"/>
                </a:solidFill>
                <a:latin typeface="Arial" pitchFamily="34" charset="0"/>
              </a:defRPr>
            </a:lvl4pPr>
            <a:lvl5pPr marL="2057287" indent="-228587" eaLnBrk="0" hangingPunct="0">
              <a:defRPr>
                <a:solidFill>
                  <a:schemeClr val="tx1"/>
                </a:solidFill>
                <a:latin typeface="Arial" pitchFamily="34" charset="0"/>
              </a:defRPr>
            </a:lvl5pPr>
            <a:lvl6pPr marL="2514461" indent="-228587" eaLnBrk="0" fontAlgn="base" hangingPunct="0">
              <a:spcBef>
                <a:spcPct val="0"/>
              </a:spcBef>
              <a:spcAft>
                <a:spcPct val="0"/>
              </a:spcAft>
              <a:defRPr>
                <a:solidFill>
                  <a:schemeClr val="tx1"/>
                </a:solidFill>
                <a:latin typeface="Arial" pitchFamily="34" charset="0"/>
              </a:defRPr>
            </a:lvl6pPr>
            <a:lvl7pPr marL="2971635" indent="-228587" eaLnBrk="0" fontAlgn="base" hangingPunct="0">
              <a:spcBef>
                <a:spcPct val="0"/>
              </a:spcBef>
              <a:spcAft>
                <a:spcPct val="0"/>
              </a:spcAft>
              <a:defRPr>
                <a:solidFill>
                  <a:schemeClr val="tx1"/>
                </a:solidFill>
                <a:latin typeface="Arial" pitchFamily="34" charset="0"/>
              </a:defRPr>
            </a:lvl7pPr>
            <a:lvl8pPr marL="3428811" indent="-228587" eaLnBrk="0" fontAlgn="base" hangingPunct="0">
              <a:spcBef>
                <a:spcPct val="0"/>
              </a:spcBef>
              <a:spcAft>
                <a:spcPct val="0"/>
              </a:spcAft>
              <a:defRPr>
                <a:solidFill>
                  <a:schemeClr val="tx1"/>
                </a:solidFill>
                <a:latin typeface="Arial" pitchFamily="34" charset="0"/>
              </a:defRPr>
            </a:lvl8pPr>
            <a:lvl9pPr marL="3885985" indent="-228587" eaLnBrk="0" fontAlgn="base" hangingPunct="0">
              <a:spcBef>
                <a:spcPct val="0"/>
              </a:spcBef>
              <a:spcAft>
                <a:spcPct val="0"/>
              </a:spcAft>
              <a:defRPr>
                <a:solidFill>
                  <a:schemeClr val="tx1"/>
                </a:solidFill>
                <a:latin typeface="Arial" pitchFamily="34" charset="0"/>
              </a:defRPr>
            </a:lvl9pPr>
          </a:lstStyle>
          <a:p>
            <a:pPr eaLnBrk="1" hangingPunct="1"/>
            <a:fld id="{DA115B2D-70AA-428D-9818-96D74CB9AB04}" type="slidenum">
              <a:rPr lang="en-US" smtClean="0">
                <a:solidFill>
                  <a:prstClr val="black"/>
                </a:solidFill>
              </a:rPr>
              <a:pPr eaLnBrk="1" hangingPunct="1"/>
              <a:t>11</a:t>
            </a:fld>
            <a:endParaRPr lang="en-US" smtClean="0">
              <a:solidFill>
                <a:prstClr val="black"/>
              </a:solidFill>
            </a:endParaRPr>
          </a:p>
        </p:txBody>
      </p:sp>
    </p:spTree>
    <p:extLst>
      <p:ext uri="{BB962C8B-B14F-4D97-AF65-F5344CB8AC3E}">
        <p14:creationId xmlns:p14="http://schemas.microsoft.com/office/powerpoint/2010/main" val="11295561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xfrm>
            <a:off x="915988" y="744538"/>
            <a:ext cx="4967287" cy="37242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90000"/>
              </a:lnSpc>
            </a:pPr>
            <a:r>
              <a:rPr lang="en-US" altLang="en-US" sz="1200" dirty="0" smtClean="0"/>
              <a:t>Broad analysis of entire domestic economy</a:t>
            </a:r>
          </a:p>
          <a:p>
            <a:pPr eaLnBrk="1" hangingPunct="1">
              <a:lnSpc>
                <a:spcPct val="90000"/>
              </a:lnSpc>
            </a:pPr>
            <a:r>
              <a:rPr lang="en-US" altLang="en-US" sz="1200" dirty="0" smtClean="0"/>
              <a:t>Prioritizes concerns that </a:t>
            </a:r>
            <a:r>
              <a:rPr lang="en-US" altLang="en-US" sz="1200" u="sng" dirty="0" smtClean="0"/>
              <a:t>most</a:t>
            </a:r>
            <a:r>
              <a:rPr lang="en-US" altLang="en-US" sz="1200" dirty="0" smtClean="0"/>
              <a:t> impede economic growth</a:t>
            </a:r>
          </a:p>
          <a:p>
            <a:pPr eaLnBrk="1" hangingPunct="1">
              <a:lnSpc>
                <a:spcPct val="90000"/>
              </a:lnSpc>
            </a:pPr>
            <a:r>
              <a:rPr lang="en-US" altLang="en-US" sz="1200" dirty="0" smtClean="0"/>
              <a:t>Does </a:t>
            </a:r>
            <a:r>
              <a:rPr lang="en-US" altLang="en-US" sz="1200" u="sng" dirty="0" smtClean="0"/>
              <a:t>not</a:t>
            </a:r>
            <a:r>
              <a:rPr lang="en-US" altLang="en-US" sz="1200" dirty="0" smtClean="0"/>
              <a:t> provide a single answer or solution</a:t>
            </a:r>
          </a:p>
          <a:p>
            <a:pPr eaLnBrk="1" hangingPunct="1">
              <a:lnSpc>
                <a:spcPct val="90000"/>
              </a:lnSpc>
            </a:pPr>
            <a:r>
              <a:rPr lang="en-US" altLang="en-US" sz="1200" dirty="0" smtClean="0"/>
              <a:t>Provides useful framework for public consultations</a:t>
            </a:r>
          </a:p>
          <a:p>
            <a:pPr eaLnBrk="1" hangingPunct="1">
              <a:lnSpc>
                <a:spcPct val="90000"/>
              </a:lnSpc>
            </a:pPr>
            <a:r>
              <a:rPr lang="en-US" altLang="en-US" sz="1200" dirty="0" smtClean="0"/>
              <a:t>Requires further analysis to reach specific project ideas</a:t>
            </a:r>
          </a:p>
          <a:p>
            <a:endParaRPr lang="en-US" dirty="0" smtClean="0"/>
          </a:p>
          <a:p>
            <a:r>
              <a:rPr lang="en-US" dirty="0" smtClean="0"/>
              <a:t>The results of the CA do not dictate specific projects to be funded by MCC, but rather provide a framework to help focus the consultative process—conducted with members of the local civil society and private sector—on appropriate programs that will address the identified constraints and stimulate economic growth. A successful CA constitutes a solid foundation for development of an MCC compact that addresses country priorities and is consistent with MCC’s high standards.</a:t>
            </a:r>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09" indent="-285734" eaLnBrk="0" hangingPunct="0">
              <a:defRPr>
                <a:solidFill>
                  <a:schemeClr val="tx1"/>
                </a:solidFill>
                <a:latin typeface="Arial" pitchFamily="34" charset="0"/>
              </a:defRPr>
            </a:lvl2pPr>
            <a:lvl3pPr marL="1142937" indent="-228587" eaLnBrk="0" hangingPunct="0">
              <a:defRPr>
                <a:solidFill>
                  <a:schemeClr val="tx1"/>
                </a:solidFill>
                <a:latin typeface="Arial" pitchFamily="34" charset="0"/>
              </a:defRPr>
            </a:lvl3pPr>
            <a:lvl4pPr marL="1600111" indent="-228587" eaLnBrk="0" hangingPunct="0">
              <a:defRPr>
                <a:solidFill>
                  <a:schemeClr val="tx1"/>
                </a:solidFill>
                <a:latin typeface="Arial" pitchFamily="34" charset="0"/>
              </a:defRPr>
            </a:lvl4pPr>
            <a:lvl5pPr marL="2057287" indent="-228587" eaLnBrk="0" hangingPunct="0">
              <a:defRPr>
                <a:solidFill>
                  <a:schemeClr val="tx1"/>
                </a:solidFill>
                <a:latin typeface="Arial" pitchFamily="34" charset="0"/>
              </a:defRPr>
            </a:lvl5pPr>
            <a:lvl6pPr marL="2514461" indent="-228587" eaLnBrk="0" fontAlgn="base" hangingPunct="0">
              <a:spcBef>
                <a:spcPct val="0"/>
              </a:spcBef>
              <a:spcAft>
                <a:spcPct val="0"/>
              </a:spcAft>
              <a:defRPr>
                <a:solidFill>
                  <a:schemeClr val="tx1"/>
                </a:solidFill>
                <a:latin typeface="Arial" pitchFamily="34" charset="0"/>
              </a:defRPr>
            </a:lvl6pPr>
            <a:lvl7pPr marL="2971635" indent="-228587" eaLnBrk="0" fontAlgn="base" hangingPunct="0">
              <a:spcBef>
                <a:spcPct val="0"/>
              </a:spcBef>
              <a:spcAft>
                <a:spcPct val="0"/>
              </a:spcAft>
              <a:defRPr>
                <a:solidFill>
                  <a:schemeClr val="tx1"/>
                </a:solidFill>
                <a:latin typeface="Arial" pitchFamily="34" charset="0"/>
              </a:defRPr>
            </a:lvl7pPr>
            <a:lvl8pPr marL="3428811" indent="-228587" eaLnBrk="0" fontAlgn="base" hangingPunct="0">
              <a:spcBef>
                <a:spcPct val="0"/>
              </a:spcBef>
              <a:spcAft>
                <a:spcPct val="0"/>
              </a:spcAft>
              <a:defRPr>
                <a:solidFill>
                  <a:schemeClr val="tx1"/>
                </a:solidFill>
                <a:latin typeface="Arial" pitchFamily="34" charset="0"/>
              </a:defRPr>
            </a:lvl8pPr>
            <a:lvl9pPr marL="3885985" indent="-228587" eaLnBrk="0" fontAlgn="base" hangingPunct="0">
              <a:spcBef>
                <a:spcPct val="0"/>
              </a:spcBef>
              <a:spcAft>
                <a:spcPct val="0"/>
              </a:spcAft>
              <a:defRPr>
                <a:solidFill>
                  <a:schemeClr val="tx1"/>
                </a:solidFill>
                <a:latin typeface="Arial" pitchFamily="34" charset="0"/>
              </a:defRPr>
            </a:lvl9pPr>
          </a:lstStyle>
          <a:p>
            <a:pPr eaLnBrk="1" hangingPunct="1"/>
            <a:fld id="{DA115B2D-70AA-428D-9818-96D74CB9AB04}" type="slidenum">
              <a:rPr lang="en-US" smtClean="0">
                <a:solidFill>
                  <a:prstClr val="black"/>
                </a:solidFill>
              </a:rPr>
              <a:pPr eaLnBrk="1" hangingPunct="1"/>
              <a:t>12</a:t>
            </a:fld>
            <a:endParaRPr lang="en-US" smtClean="0">
              <a:solidFill>
                <a:prstClr val="black"/>
              </a:solidFill>
            </a:endParaRPr>
          </a:p>
        </p:txBody>
      </p:sp>
    </p:spTree>
    <p:extLst>
      <p:ext uri="{BB962C8B-B14F-4D97-AF65-F5344CB8AC3E}">
        <p14:creationId xmlns:p14="http://schemas.microsoft.com/office/powerpoint/2010/main" val="11295561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D3DFEA3B-3BD2-4397-AE87-7DD7BC62C288}" type="datetimeFigureOut">
              <a:rPr lang="fr-FR" smtClean="0"/>
              <a:t>13/04/2016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661AFD7-B6D4-4BB2-BADD-0E0F129417C0}" type="slidenum">
              <a:rPr lang="fr-FR" smtClean="0"/>
              <a:t>‹N°›</a:t>
            </a:fld>
            <a:endParaRPr lang="fr-FR"/>
          </a:p>
        </p:txBody>
      </p:sp>
    </p:spTree>
    <p:extLst>
      <p:ext uri="{BB962C8B-B14F-4D97-AF65-F5344CB8AC3E}">
        <p14:creationId xmlns:p14="http://schemas.microsoft.com/office/powerpoint/2010/main" val="17741169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3DFEA3B-3BD2-4397-AE87-7DD7BC62C288}" type="datetimeFigureOut">
              <a:rPr lang="fr-FR" smtClean="0"/>
              <a:t>13/04/2016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661AFD7-B6D4-4BB2-BADD-0E0F129417C0}" type="slidenum">
              <a:rPr lang="fr-FR" smtClean="0"/>
              <a:t>‹N°›</a:t>
            </a:fld>
            <a:endParaRPr lang="fr-FR"/>
          </a:p>
        </p:txBody>
      </p:sp>
    </p:spTree>
    <p:extLst>
      <p:ext uri="{BB962C8B-B14F-4D97-AF65-F5344CB8AC3E}">
        <p14:creationId xmlns:p14="http://schemas.microsoft.com/office/powerpoint/2010/main" val="21673605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3DFEA3B-3BD2-4397-AE87-7DD7BC62C288}" type="datetimeFigureOut">
              <a:rPr lang="fr-FR" smtClean="0"/>
              <a:t>13/04/2016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661AFD7-B6D4-4BB2-BADD-0E0F129417C0}" type="slidenum">
              <a:rPr lang="fr-FR" smtClean="0"/>
              <a:t>‹N°›</a:t>
            </a:fld>
            <a:endParaRPr lang="fr-FR"/>
          </a:p>
        </p:txBody>
      </p:sp>
    </p:spTree>
    <p:extLst>
      <p:ext uri="{BB962C8B-B14F-4D97-AF65-F5344CB8AC3E}">
        <p14:creationId xmlns:p14="http://schemas.microsoft.com/office/powerpoint/2010/main" val="3818876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3DFEA3B-3BD2-4397-AE87-7DD7BC62C288}" type="datetimeFigureOut">
              <a:rPr lang="fr-FR" smtClean="0"/>
              <a:t>13/04/2016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661AFD7-B6D4-4BB2-BADD-0E0F129417C0}" type="slidenum">
              <a:rPr lang="fr-FR" smtClean="0"/>
              <a:t>‹N°›</a:t>
            </a:fld>
            <a:endParaRPr lang="fr-FR"/>
          </a:p>
        </p:txBody>
      </p:sp>
    </p:spTree>
    <p:extLst>
      <p:ext uri="{BB962C8B-B14F-4D97-AF65-F5344CB8AC3E}">
        <p14:creationId xmlns:p14="http://schemas.microsoft.com/office/powerpoint/2010/main" val="1376871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D3DFEA3B-3BD2-4397-AE87-7DD7BC62C288}" type="datetimeFigureOut">
              <a:rPr lang="fr-FR" smtClean="0"/>
              <a:t>13/04/2016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661AFD7-B6D4-4BB2-BADD-0E0F129417C0}" type="slidenum">
              <a:rPr lang="fr-FR" smtClean="0"/>
              <a:t>‹N°›</a:t>
            </a:fld>
            <a:endParaRPr lang="fr-FR"/>
          </a:p>
        </p:txBody>
      </p:sp>
    </p:spTree>
    <p:extLst>
      <p:ext uri="{BB962C8B-B14F-4D97-AF65-F5344CB8AC3E}">
        <p14:creationId xmlns:p14="http://schemas.microsoft.com/office/powerpoint/2010/main" val="3810244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D3DFEA3B-3BD2-4397-AE87-7DD7BC62C288}" type="datetimeFigureOut">
              <a:rPr lang="fr-FR" smtClean="0"/>
              <a:t>13/04/2016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661AFD7-B6D4-4BB2-BADD-0E0F129417C0}" type="slidenum">
              <a:rPr lang="fr-FR" smtClean="0"/>
              <a:t>‹N°›</a:t>
            </a:fld>
            <a:endParaRPr lang="fr-FR"/>
          </a:p>
        </p:txBody>
      </p:sp>
    </p:spTree>
    <p:extLst>
      <p:ext uri="{BB962C8B-B14F-4D97-AF65-F5344CB8AC3E}">
        <p14:creationId xmlns:p14="http://schemas.microsoft.com/office/powerpoint/2010/main" val="467079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D3DFEA3B-3BD2-4397-AE87-7DD7BC62C288}" type="datetimeFigureOut">
              <a:rPr lang="fr-FR" smtClean="0"/>
              <a:t>13/04/2016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661AFD7-B6D4-4BB2-BADD-0E0F129417C0}" type="slidenum">
              <a:rPr lang="fr-FR" smtClean="0"/>
              <a:t>‹N°›</a:t>
            </a:fld>
            <a:endParaRPr lang="fr-FR"/>
          </a:p>
        </p:txBody>
      </p:sp>
    </p:spTree>
    <p:extLst>
      <p:ext uri="{BB962C8B-B14F-4D97-AF65-F5344CB8AC3E}">
        <p14:creationId xmlns:p14="http://schemas.microsoft.com/office/powerpoint/2010/main" val="29269152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D3DFEA3B-3BD2-4397-AE87-7DD7BC62C288}" type="datetimeFigureOut">
              <a:rPr lang="fr-FR" smtClean="0"/>
              <a:t>13/04/2016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661AFD7-B6D4-4BB2-BADD-0E0F129417C0}" type="slidenum">
              <a:rPr lang="fr-FR" smtClean="0"/>
              <a:t>‹N°›</a:t>
            </a:fld>
            <a:endParaRPr lang="fr-FR"/>
          </a:p>
        </p:txBody>
      </p:sp>
    </p:spTree>
    <p:extLst>
      <p:ext uri="{BB962C8B-B14F-4D97-AF65-F5344CB8AC3E}">
        <p14:creationId xmlns:p14="http://schemas.microsoft.com/office/powerpoint/2010/main" val="23788369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3DFEA3B-3BD2-4397-AE87-7DD7BC62C288}" type="datetimeFigureOut">
              <a:rPr lang="fr-FR" smtClean="0"/>
              <a:t>13/04/2016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661AFD7-B6D4-4BB2-BADD-0E0F129417C0}" type="slidenum">
              <a:rPr lang="fr-FR" smtClean="0"/>
              <a:t>‹N°›</a:t>
            </a:fld>
            <a:endParaRPr lang="fr-FR"/>
          </a:p>
        </p:txBody>
      </p:sp>
    </p:spTree>
    <p:extLst>
      <p:ext uri="{BB962C8B-B14F-4D97-AF65-F5344CB8AC3E}">
        <p14:creationId xmlns:p14="http://schemas.microsoft.com/office/powerpoint/2010/main" val="863631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D3DFEA3B-3BD2-4397-AE87-7DD7BC62C288}" type="datetimeFigureOut">
              <a:rPr lang="fr-FR" smtClean="0"/>
              <a:t>13/04/2016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661AFD7-B6D4-4BB2-BADD-0E0F129417C0}" type="slidenum">
              <a:rPr lang="fr-FR" smtClean="0"/>
              <a:t>‹N°›</a:t>
            </a:fld>
            <a:endParaRPr lang="fr-FR"/>
          </a:p>
        </p:txBody>
      </p:sp>
    </p:spTree>
    <p:extLst>
      <p:ext uri="{BB962C8B-B14F-4D97-AF65-F5344CB8AC3E}">
        <p14:creationId xmlns:p14="http://schemas.microsoft.com/office/powerpoint/2010/main" val="21797797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D3DFEA3B-3BD2-4397-AE87-7DD7BC62C288}" type="datetimeFigureOut">
              <a:rPr lang="fr-FR" smtClean="0"/>
              <a:t>13/04/2016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661AFD7-B6D4-4BB2-BADD-0E0F129417C0}" type="slidenum">
              <a:rPr lang="fr-FR" smtClean="0"/>
              <a:t>‹N°›</a:t>
            </a:fld>
            <a:endParaRPr lang="fr-FR"/>
          </a:p>
        </p:txBody>
      </p:sp>
    </p:spTree>
    <p:extLst>
      <p:ext uri="{BB962C8B-B14F-4D97-AF65-F5344CB8AC3E}">
        <p14:creationId xmlns:p14="http://schemas.microsoft.com/office/powerpoint/2010/main" val="2655194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DFEA3B-3BD2-4397-AE87-7DD7BC62C288}" type="datetimeFigureOut">
              <a:rPr lang="fr-FR" smtClean="0"/>
              <a:t>13/04/2016</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61AFD7-B6D4-4BB2-BADD-0E0F129417C0}" type="slidenum">
              <a:rPr lang="fr-FR" smtClean="0"/>
              <a:t>‹N°›</a:t>
            </a:fld>
            <a:endParaRPr lang="fr-FR"/>
          </a:p>
        </p:txBody>
      </p:sp>
    </p:spTree>
    <p:extLst>
      <p:ext uri="{BB962C8B-B14F-4D97-AF65-F5344CB8AC3E}">
        <p14:creationId xmlns:p14="http://schemas.microsoft.com/office/powerpoint/2010/main" val="6606426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p:txBody>
          <a:bodyPr/>
          <a:lstStyle/>
          <a:p>
            <a:fld id="{EF3268EA-CB4A-4DA8-A609-4EF244B4633C}" type="slidenum">
              <a:rPr lang="fr-FR" smtClean="0"/>
              <a:t>1</a:t>
            </a:fld>
            <a:endParaRPr lang="fr-FR"/>
          </a:p>
        </p:txBody>
      </p:sp>
      <p:sp>
        <p:nvSpPr>
          <p:cNvPr id="10" name="Sous-titre 2"/>
          <p:cNvSpPr txBox="1">
            <a:spLocks/>
          </p:cNvSpPr>
          <p:nvPr/>
        </p:nvSpPr>
        <p:spPr>
          <a:xfrm>
            <a:off x="305526" y="2636912"/>
            <a:ext cx="8532948" cy="2664295"/>
          </a:xfrm>
          <a:prstGeom prst="rect">
            <a:avLst/>
          </a:prstGeom>
          <a:ln>
            <a:solidFill>
              <a:schemeClr val="accent1">
                <a:lumMod val="50000"/>
              </a:schemeClr>
            </a:solidFill>
          </a:ln>
        </p:spPr>
        <p:txBody>
          <a:bodyPr vert="horz">
            <a:noAutofit/>
          </a:bodyPr>
          <a:lst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pPr marL="0" indent="0" algn="ctr" rtl="1">
              <a:buNone/>
            </a:pPr>
            <a:r>
              <a:rPr lang="fr-FR" sz="2800" dirty="0">
                <a:solidFill>
                  <a:schemeClr val="accent4">
                    <a:lumMod val="75000"/>
                  </a:schemeClr>
                </a:solidFill>
                <a:latin typeface="+mj-lt"/>
                <a:ea typeface="+mj-ea"/>
                <a:cs typeface="+mj-cs"/>
              </a:rPr>
              <a:t> </a:t>
            </a:r>
            <a:r>
              <a:rPr lang="ar-MA" sz="5400" b="1" dirty="0">
                <a:solidFill>
                  <a:schemeClr val="accent4">
                    <a:lumMod val="50000"/>
                  </a:schemeClr>
                </a:solidFill>
                <a:latin typeface="Sakkal Majalla" panose="02000000000000000000" pitchFamily="2" charset="-78"/>
                <a:ea typeface="+mj-ea"/>
                <a:cs typeface="Sakkal Majalla" panose="02000000000000000000" pitchFamily="2" charset="-78"/>
              </a:rPr>
              <a:t>برنامج التعاون الثاني (الميثاق الثاني) </a:t>
            </a:r>
            <a:endParaRPr lang="ar-MA" sz="5400" b="1" dirty="0" smtClean="0">
              <a:solidFill>
                <a:schemeClr val="accent4">
                  <a:lumMod val="50000"/>
                </a:schemeClr>
              </a:solidFill>
              <a:latin typeface="Sakkal Majalla" panose="02000000000000000000" pitchFamily="2" charset="-78"/>
              <a:ea typeface="+mj-ea"/>
              <a:cs typeface="Sakkal Majalla" panose="02000000000000000000" pitchFamily="2" charset="-78"/>
            </a:endParaRPr>
          </a:p>
          <a:p>
            <a:pPr marL="0" indent="0" algn="ctr" rtl="1">
              <a:buNone/>
            </a:pPr>
            <a:r>
              <a:rPr lang="ar-MA" sz="5400" b="1" dirty="0" smtClean="0">
                <a:solidFill>
                  <a:schemeClr val="accent4">
                    <a:lumMod val="50000"/>
                  </a:schemeClr>
                </a:solidFill>
                <a:latin typeface="Sakkal Majalla" panose="02000000000000000000" pitchFamily="2" charset="-78"/>
                <a:ea typeface="+mj-ea"/>
                <a:cs typeface="Sakkal Majalla" panose="02000000000000000000" pitchFamily="2" charset="-78"/>
              </a:rPr>
              <a:t>بين </a:t>
            </a:r>
            <a:r>
              <a:rPr lang="ar-MA" sz="5400" b="1" dirty="0">
                <a:solidFill>
                  <a:schemeClr val="accent4">
                    <a:lumMod val="50000"/>
                  </a:schemeClr>
                </a:solidFill>
                <a:latin typeface="Sakkal Majalla" panose="02000000000000000000" pitchFamily="2" charset="-78"/>
                <a:ea typeface="+mj-ea"/>
                <a:cs typeface="Sakkal Majalla" panose="02000000000000000000" pitchFamily="2" charset="-78"/>
              </a:rPr>
              <a:t>حكومة المملكة المغربية </a:t>
            </a:r>
            <a:endParaRPr lang="ar-MA" sz="5400" b="1" dirty="0" smtClean="0">
              <a:solidFill>
                <a:schemeClr val="accent4">
                  <a:lumMod val="50000"/>
                </a:schemeClr>
              </a:solidFill>
              <a:latin typeface="Sakkal Majalla" panose="02000000000000000000" pitchFamily="2" charset="-78"/>
              <a:ea typeface="+mj-ea"/>
              <a:cs typeface="Sakkal Majalla" panose="02000000000000000000" pitchFamily="2" charset="-78"/>
            </a:endParaRPr>
          </a:p>
          <a:p>
            <a:pPr marL="0" indent="0" algn="ctr" rtl="1">
              <a:buNone/>
            </a:pPr>
            <a:r>
              <a:rPr lang="ar-MA" sz="5400" b="1" dirty="0" smtClean="0">
                <a:solidFill>
                  <a:schemeClr val="accent4">
                    <a:lumMod val="50000"/>
                  </a:schemeClr>
                </a:solidFill>
                <a:latin typeface="Sakkal Majalla" panose="02000000000000000000" pitchFamily="2" charset="-78"/>
                <a:ea typeface="+mj-ea"/>
                <a:cs typeface="Sakkal Majalla" panose="02000000000000000000" pitchFamily="2" charset="-78"/>
              </a:rPr>
              <a:t>وهيئة </a:t>
            </a:r>
            <a:r>
              <a:rPr lang="ar-MA" sz="5400" b="1" dirty="0">
                <a:solidFill>
                  <a:schemeClr val="accent4">
                    <a:lumMod val="50000"/>
                  </a:schemeClr>
                </a:solidFill>
                <a:latin typeface="Sakkal Majalla" panose="02000000000000000000" pitchFamily="2" charset="-78"/>
                <a:ea typeface="+mj-ea"/>
                <a:cs typeface="Sakkal Majalla" panose="02000000000000000000" pitchFamily="2" charset="-78"/>
              </a:rPr>
              <a:t>تحدي </a:t>
            </a:r>
            <a:r>
              <a:rPr lang="ar-MA" sz="5400" b="1" dirty="0" smtClean="0">
                <a:solidFill>
                  <a:schemeClr val="accent4">
                    <a:lumMod val="50000"/>
                  </a:schemeClr>
                </a:solidFill>
                <a:latin typeface="Sakkal Majalla" panose="02000000000000000000" pitchFamily="2" charset="-78"/>
                <a:ea typeface="+mj-ea"/>
                <a:cs typeface="Sakkal Majalla" panose="02000000000000000000" pitchFamily="2" charset="-78"/>
              </a:rPr>
              <a:t>الألفية</a:t>
            </a:r>
            <a:endParaRPr lang="fr-FR" sz="4800" b="1" dirty="0">
              <a:solidFill>
                <a:schemeClr val="accent4">
                  <a:lumMod val="50000"/>
                </a:schemeClr>
              </a:solidFill>
              <a:latin typeface="Sakkal Majalla" panose="02000000000000000000" pitchFamily="2" charset="-78"/>
              <a:ea typeface="+mj-ea"/>
              <a:cs typeface="Sakkal Majalla" panose="02000000000000000000" pitchFamily="2" charset="-78"/>
            </a:endParaRPr>
          </a:p>
        </p:txBody>
      </p:sp>
      <p:sp>
        <p:nvSpPr>
          <p:cNvPr id="2" name="Rectangle 2"/>
          <p:cNvSpPr>
            <a:spLocks noChangeArrowheads="1"/>
          </p:cNvSpPr>
          <p:nvPr/>
        </p:nvSpPr>
        <p:spPr bwMode="auto">
          <a:xfrm>
            <a:off x="7200464" y="215929"/>
            <a:ext cx="147859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ar-MA" altLang="fr-FR" sz="1600" b="1" i="0" u="none" strike="noStrike" cap="none" normalizeH="0" baseline="0" dirty="0" smtClean="0">
                <a:ln>
                  <a:noFill/>
                </a:ln>
                <a:effectLst/>
                <a:latin typeface="Sakkal Majalla" panose="02000000000000000000" pitchFamily="2" charset="-78"/>
                <a:ea typeface="Arial Unicode MS" panose="020B0604020202020204" pitchFamily="34" charset="-128"/>
                <a:cs typeface="Sakkal Majalla" panose="02000000000000000000" pitchFamily="2" charset="-78"/>
              </a:rPr>
              <a:t>المملكة المغربية</a:t>
            </a:r>
            <a:endParaRPr kumimoji="0" lang="fr-FR" altLang="fr-FR" sz="1600" b="0" i="0" u="none" strike="noStrike" cap="none" normalizeH="0" baseline="0" dirty="0" smtClean="0">
              <a:ln>
                <a:noFill/>
              </a:ln>
              <a:effectLst/>
            </a:endParaRPr>
          </a:p>
        </p:txBody>
      </p:sp>
      <p:pic>
        <p:nvPicPr>
          <p:cNvPr id="1025" name="Image 6"/>
          <p:cNvPicPr>
            <a:picLocks noChangeAspect="1" noChangeArrowheads="1"/>
          </p:cNvPicPr>
          <p:nvPr/>
        </p:nvPicPr>
        <p:blipFill>
          <a:blip r:embed="rId2">
            <a:lum contrast="40000"/>
            <a:extLst>
              <a:ext uri="{28A0092B-C50C-407E-A947-70E740481C1C}">
                <a14:useLocalDpi xmlns:a14="http://schemas.microsoft.com/office/drawing/2010/main" val="0"/>
              </a:ext>
            </a:extLst>
          </a:blip>
          <a:srcRect/>
          <a:stretch>
            <a:fillRect/>
          </a:stretch>
        </p:blipFill>
        <p:spPr bwMode="auto">
          <a:xfrm>
            <a:off x="7380312" y="554483"/>
            <a:ext cx="1118902" cy="1125384"/>
          </a:xfrm>
          <a:prstGeom prst="rect">
            <a:avLst/>
          </a:prstGeom>
          <a:noFill/>
          <a:extLst>
            <a:ext uri="{909E8E84-426E-40DD-AFC4-6F175D3DCCD1}">
              <a14:hiddenFill xmlns:a14="http://schemas.microsoft.com/office/drawing/2010/main">
                <a:solidFill>
                  <a:srgbClr val="FFFFFF"/>
                </a:solidFill>
              </a14:hiddenFill>
            </a:ext>
          </a:extLst>
        </p:spPr>
      </p:pic>
      <p:sp>
        <p:nvSpPr>
          <p:cNvPr id="13" name="Titre 3"/>
          <p:cNvSpPr txBox="1">
            <a:spLocks/>
          </p:cNvSpPr>
          <p:nvPr/>
        </p:nvSpPr>
        <p:spPr>
          <a:xfrm>
            <a:off x="0" y="1828594"/>
            <a:ext cx="9144000" cy="599285"/>
          </a:xfrm>
          <a:prstGeom prst="rect">
            <a:avLst/>
          </a:prstGeom>
          <a:solidFill>
            <a:srgbClr val="072B62">
              <a:lumMod val="75000"/>
            </a:srgbClr>
          </a:solidFill>
        </p:spPr>
        <p:txBody>
          <a:bodyPr vert="horz" lIns="91440" tIns="45720" rIns="91440" bIns="45720" rtlCol="0" anchor="b">
            <a:noAutofit/>
          </a:bodyPr>
          <a:lstStyle>
            <a:lvl1pPr algn="l" defTabSz="914400" rtl="0" eaLnBrk="1" latinLnBrk="0" hangingPunct="1">
              <a:lnSpc>
                <a:spcPct val="85000"/>
              </a:lnSpc>
              <a:spcBef>
                <a:spcPct val="0"/>
              </a:spcBef>
              <a:buNone/>
              <a:defRPr sz="8000" kern="1200" spc="-50" baseline="0">
                <a:solidFill>
                  <a:schemeClr val="tx1">
                    <a:lumMod val="85000"/>
                    <a:lumOff val="15000"/>
                  </a:schemeClr>
                </a:solidFill>
                <a:latin typeface="+mj-lt"/>
                <a:ea typeface="+mj-ea"/>
                <a:cs typeface="+mj-cs"/>
              </a:defRPr>
            </a:lvl1pPr>
          </a:lstStyle>
          <a:p>
            <a:pPr marL="0" marR="0" lvl="0" indent="0" algn="ctr" defTabSz="914400" rtl="0" eaLnBrk="1" fontAlgn="auto" latinLnBrk="0" hangingPunct="1">
              <a:lnSpc>
                <a:spcPct val="85000"/>
              </a:lnSpc>
              <a:spcBef>
                <a:spcPct val="0"/>
              </a:spcBef>
              <a:spcAft>
                <a:spcPts val="0"/>
              </a:spcAft>
              <a:buClrTx/>
              <a:buSzTx/>
              <a:buFontTx/>
              <a:buNone/>
              <a:tabLst/>
              <a:defRPr/>
            </a:pPr>
            <a:endParaRPr kumimoji="0" lang="fr-FR" sz="3600" b="1" i="0" u="none" strike="noStrike" kern="1200" cap="none" spc="-50" normalizeH="0" baseline="0" noProof="0" dirty="0">
              <a:ln>
                <a:noFill/>
              </a:ln>
              <a:solidFill>
                <a:prstClr val="white"/>
              </a:solidFill>
              <a:effectLst/>
              <a:uLnTx/>
              <a:uFillTx/>
              <a:latin typeface="Sakkal Majalla" panose="02000000000000000000" pitchFamily="2" charset="-78"/>
              <a:ea typeface="+mj-ea"/>
              <a:cs typeface="Sakkal Majalla" panose="02000000000000000000" pitchFamily="2" charset="-78"/>
            </a:endParaRPr>
          </a:p>
        </p:txBody>
      </p:sp>
      <p:sp>
        <p:nvSpPr>
          <p:cNvPr id="14" name="Rectangle 13"/>
          <p:cNvSpPr/>
          <p:nvPr/>
        </p:nvSpPr>
        <p:spPr>
          <a:xfrm>
            <a:off x="3221850" y="5877272"/>
            <a:ext cx="2430270" cy="248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MA" sz="2400" b="1" dirty="0" smtClean="0">
                <a:solidFill>
                  <a:schemeClr val="accent1">
                    <a:lumMod val="75000"/>
                  </a:schemeClr>
                </a:solidFill>
                <a:latin typeface="Sakkal Majalla" panose="02000000000000000000" pitchFamily="2" charset="-78"/>
                <a:cs typeface="Sakkal Majalla" panose="02000000000000000000" pitchFamily="2" charset="-78"/>
              </a:rPr>
              <a:t>14 أبريل 2016 </a:t>
            </a:r>
            <a:endParaRPr lang="fr-FR" sz="2400" b="1" dirty="0">
              <a:solidFill>
                <a:schemeClr val="accent1">
                  <a:lumMod val="75000"/>
                </a:schemeClr>
              </a:solidFill>
              <a:latin typeface="Sakkal Majalla" panose="02000000000000000000" pitchFamily="2" charset="-78"/>
              <a:cs typeface="Sakkal Majalla" panose="02000000000000000000" pitchFamily="2" charset="-78"/>
            </a:endParaRPr>
          </a:p>
        </p:txBody>
      </p:sp>
      <p:pic>
        <p:nvPicPr>
          <p:cNvPr id="11" name="Picture 25" descr="sig-rgb-vert-usa"/>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83568" y="-6442"/>
            <a:ext cx="1616149" cy="1686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482108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25"/>
          <p:cNvSpPr>
            <a:spLocks noGrp="1"/>
          </p:cNvSpPr>
          <p:nvPr>
            <p:ph type="title"/>
          </p:nvPr>
        </p:nvSpPr>
        <p:spPr>
          <a:xfrm>
            <a:off x="0" y="1"/>
            <a:ext cx="9144000" cy="692695"/>
          </a:xfrm>
          <a:solidFill>
            <a:schemeClr val="tx2">
              <a:lumMod val="75000"/>
            </a:schemeClr>
          </a:solidFill>
          <a:ln>
            <a:solidFill>
              <a:schemeClr val="bg2">
                <a:lumMod val="25000"/>
              </a:schemeClr>
            </a:solidFill>
          </a:ln>
          <a:effectLst>
            <a:glow rad="63500">
              <a:schemeClr val="accent2">
                <a:satMod val="175000"/>
                <a:alpha val="40000"/>
              </a:schemeClr>
            </a:glow>
          </a:effectLst>
        </p:spPr>
        <p:style>
          <a:lnRef idx="2">
            <a:schemeClr val="accent1"/>
          </a:lnRef>
          <a:fillRef idx="1">
            <a:schemeClr val="lt1"/>
          </a:fillRef>
          <a:effectRef idx="0">
            <a:schemeClr val="accent1"/>
          </a:effectRef>
          <a:fontRef idx="minor">
            <a:schemeClr val="dk1"/>
          </a:fontRef>
        </p:style>
        <p:txBody>
          <a:bodyPr>
            <a:noAutofit/>
          </a:bodyPr>
          <a:lstStyle/>
          <a:p>
            <a:r>
              <a:rPr lang="fr-FR" sz="2800" b="1" dirty="0" smtClean="0">
                <a:solidFill>
                  <a:schemeClr val="bg1"/>
                </a:solidFill>
              </a:rPr>
              <a:t/>
            </a:r>
            <a:br>
              <a:rPr lang="fr-FR" sz="2800" b="1" dirty="0" smtClean="0">
                <a:solidFill>
                  <a:schemeClr val="bg1"/>
                </a:solidFill>
              </a:rPr>
            </a:br>
            <a:r>
              <a:rPr lang="fr-FR" sz="2800" b="1" dirty="0" smtClean="0">
                <a:solidFill>
                  <a:schemeClr val="bg1"/>
                </a:solidFill>
              </a:rPr>
              <a:t/>
            </a:r>
            <a:br>
              <a:rPr lang="fr-FR" sz="2800" b="1" dirty="0" smtClean="0">
                <a:solidFill>
                  <a:schemeClr val="bg1"/>
                </a:solidFill>
              </a:rPr>
            </a:br>
            <a:r>
              <a:rPr lang="fr-FR" sz="2800" b="1" dirty="0" smtClean="0">
                <a:solidFill>
                  <a:schemeClr val="bg1"/>
                </a:solidFill>
              </a:rPr>
              <a:t/>
            </a:r>
            <a:br>
              <a:rPr lang="fr-FR" sz="2800" b="1" dirty="0" smtClean="0">
                <a:solidFill>
                  <a:schemeClr val="bg1"/>
                </a:solidFill>
              </a:rPr>
            </a:br>
            <a:r>
              <a:rPr lang="fr-FR" sz="2800" b="1" dirty="0" smtClean="0">
                <a:solidFill>
                  <a:schemeClr val="bg1"/>
                </a:solidFill>
              </a:rPr>
              <a:t/>
            </a:r>
            <a:br>
              <a:rPr lang="fr-FR" sz="2800" b="1" dirty="0" smtClean="0">
                <a:solidFill>
                  <a:schemeClr val="bg1"/>
                </a:solidFill>
              </a:rPr>
            </a:br>
            <a:r>
              <a:rPr lang="fr-FR" sz="2800" b="1" dirty="0" smtClean="0">
                <a:solidFill>
                  <a:schemeClr val="bg1"/>
                </a:solidFill>
              </a:rPr>
              <a:t/>
            </a:r>
            <a:br>
              <a:rPr lang="fr-FR" sz="2800" b="1" dirty="0" smtClean="0">
                <a:solidFill>
                  <a:schemeClr val="bg1"/>
                </a:solidFill>
              </a:rPr>
            </a:br>
            <a:r>
              <a:rPr lang="fr-FR" sz="2800" b="1" dirty="0" smtClean="0">
                <a:solidFill>
                  <a:schemeClr val="bg1"/>
                </a:solidFill>
              </a:rPr>
              <a:t/>
            </a:r>
            <a:br>
              <a:rPr lang="fr-FR" sz="2800" b="1" dirty="0" smtClean="0">
                <a:solidFill>
                  <a:schemeClr val="bg1"/>
                </a:solidFill>
              </a:rPr>
            </a:br>
            <a:r>
              <a:rPr lang="fr-FR" sz="2800" b="1" dirty="0" smtClean="0">
                <a:solidFill>
                  <a:schemeClr val="bg1"/>
                </a:solidFill>
              </a:rPr>
              <a:t/>
            </a:r>
            <a:br>
              <a:rPr lang="fr-FR" sz="2800" b="1" dirty="0" smtClean="0">
                <a:solidFill>
                  <a:schemeClr val="bg1"/>
                </a:solidFill>
              </a:rPr>
            </a:br>
            <a:r>
              <a:rPr lang="fr-FR" sz="2800" b="1" dirty="0" smtClean="0">
                <a:solidFill>
                  <a:schemeClr val="bg1"/>
                </a:solidFill>
              </a:rPr>
              <a:t/>
            </a:r>
            <a:br>
              <a:rPr lang="fr-FR" sz="2800" b="1" dirty="0" smtClean="0">
                <a:solidFill>
                  <a:schemeClr val="bg1"/>
                </a:solidFill>
              </a:rPr>
            </a:br>
            <a:r>
              <a:rPr lang="fr-FR" sz="2800" b="1" dirty="0" smtClean="0">
                <a:solidFill>
                  <a:schemeClr val="bg1"/>
                </a:solidFill>
              </a:rPr>
              <a:t/>
            </a:r>
            <a:br>
              <a:rPr lang="fr-FR" sz="2800" b="1" dirty="0" smtClean="0">
                <a:solidFill>
                  <a:schemeClr val="bg1"/>
                </a:solidFill>
              </a:rPr>
            </a:br>
            <a:r>
              <a:rPr lang="ar-SA" sz="3200" b="1" dirty="0">
                <a:solidFill>
                  <a:schemeClr val="bg1"/>
                </a:solidFill>
                <a:latin typeface="Sakkal Majalla" panose="02000000000000000000" pitchFamily="2" charset="-78"/>
                <a:cs typeface="Sakkal Majalla" panose="02000000000000000000" pitchFamily="2" charset="-78"/>
              </a:rPr>
              <a:t>مشروع "إنتاجية العقار"</a:t>
            </a:r>
            <a:r>
              <a:rPr lang="fr-FR" sz="2500" b="1" dirty="0" smtClean="0">
                <a:solidFill>
                  <a:schemeClr val="bg1"/>
                </a:solidFill>
              </a:rPr>
              <a:t/>
            </a:r>
            <a:br>
              <a:rPr lang="fr-FR" sz="2500" b="1" dirty="0" smtClean="0">
                <a:solidFill>
                  <a:schemeClr val="bg1"/>
                </a:solidFill>
              </a:rPr>
            </a:br>
            <a:r>
              <a:rPr lang="fr-FR" sz="2500" b="1" dirty="0" smtClean="0">
                <a:solidFill>
                  <a:schemeClr val="bg1"/>
                </a:solidFill>
              </a:rPr>
              <a:t/>
            </a:r>
            <a:br>
              <a:rPr lang="fr-FR" sz="2500" b="1" dirty="0" smtClean="0">
                <a:solidFill>
                  <a:schemeClr val="bg1"/>
                </a:solidFill>
              </a:rPr>
            </a:br>
            <a:r>
              <a:rPr lang="fr-FR" sz="2500" b="1" dirty="0" smtClean="0">
                <a:solidFill>
                  <a:schemeClr val="bg1"/>
                </a:solidFill>
              </a:rPr>
              <a:t/>
            </a:r>
            <a:br>
              <a:rPr lang="fr-FR" sz="2500" b="1" dirty="0" smtClean="0">
                <a:solidFill>
                  <a:schemeClr val="bg1"/>
                </a:solidFill>
              </a:rPr>
            </a:br>
            <a:r>
              <a:rPr lang="fr-FR" sz="2500" b="1" dirty="0" smtClean="0">
                <a:solidFill>
                  <a:schemeClr val="bg1"/>
                </a:solidFill>
              </a:rPr>
              <a:t/>
            </a:r>
            <a:br>
              <a:rPr lang="fr-FR" sz="2500" b="1" dirty="0" smtClean="0">
                <a:solidFill>
                  <a:schemeClr val="bg1"/>
                </a:solidFill>
              </a:rPr>
            </a:br>
            <a:r>
              <a:rPr lang="fr-FR" sz="2500" b="1" dirty="0" smtClean="0">
                <a:solidFill>
                  <a:schemeClr val="bg1"/>
                </a:solidFill>
              </a:rPr>
              <a:t>D</a:t>
            </a:r>
            <a:br>
              <a:rPr lang="fr-FR" sz="2500" b="1" dirty="0" smtClean="0">
                <a:solidFill>
                  <a:schemeClr val="bg1"/>
                </a:solidFill>
              </a:rPr>
            </a:br>
            <a:r>
              <a:rPr lang="fr-FR" sz="2500" b="1" dirty="0" smtClean="0">
                <a:solidFill>
                  <a:schemeClr val="bg1"/>
                </a:solidFill>
              </a:rPr>
              <a:t/>
            </a:r>
            <a:br>
              <a:rPr lang="fr-FR" sz="2500" b="1" dirty="0" smtClean="0">
                <a:solidFill>
                  <a:schemeClr val="bg1"/>
                </a:solidFill>
              </a:rPr>
            </a:br>
            <a:r>
              <a:rPr lang="fr-FR" sz="2500" b="1" dirty="0" smtClean="0">
                <a:solidFill>
                  <a:schemeClr val="bg1"/>
                </a:solidFill>
              </a:rPr>
              <a:t/>
            </a:r>
            <a:br>
              <a:rPr lang="fr-FR" sz="2500" b="1" dirty="0" smtClean="0">
                <a:solidFill>
                  <a:schemeClr val="bg1"/>
                </a:solidFill>
              </a:rPr>
            </a:br>
            <a:r>
              <a:rPr lang="fr-FR" sz="2500" b="1" dirty="0" smtClean="0">
                <a:solidFill>
                  <a:schemeClr val="bg1"/>
                </a:solidFill>
              </a:rPr>
              <a:t/>
            </a:r>
            <a:br>
              <a:rPr lang="fr-FR" sz="2500" b="1" dirty="0" smtClean="0">
                <a:solidFill>
                  <a:schemeClr val="bg1"/>
                </a:solidFill>
              </a:rPr>
            </a:br>
            <a:r>
              <a:rPr lang="fr-FR" sz="2500" b="1" dirty="0" smtClean="0">
                <a:solidFill>
                  <a:schemeClr val="bg1"/>
                </a:solidFill>
              </a:rPr>
              <a:t/>
            </a:r>
            <a:br>
              <a:rPr lang="fr-FR" sz="2500" b="1" dirty="0" smtClean="0">
                <a:solidFill>
                  <a:schemeClr val="bg1"/>
                </a:solidFill>
              </a:rPr>
            </a:br>
            <a:r>
              <a:rPr lang="fr-FR" sz="2500" b="1" dirty="0" smtClean="0">
                <a:solidFill>
                  <a:schemeClr val="bg1"/>
                </a:solidFill>
              </a:rPr>
              <a:t>I. Deux grands projets pour atténuer deux contraintes majeures à la croissance et à l’investissement privé</a:t>
            </a:r>
            <a:endParaRPr lang="fr-FR" sz="2500" dirty="0">
              <a:solidFill>
                <a:schemeClr val="bg1"/>
              </a:solidFill>
            </a:endParaRPr>
          </a:p>
        </p:txBody>
      </p:sp>
      <p:sp>
        <p:nvSpPr>
          <p:cNvPr id="5" name="Rectangle à coins arrondis 4"/>
          <p:cNvSpPr/>
          <p:nvPr/>
        </p:nvSpPr>
        <p:spPr>
          <a:xfrm>
            <a:off x="385882" y="1892687"/>
            <a:ext cx="8580108" cy="1590857"/>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marL="285750" indent="-285750" algn="r" rtl="1">
              <a:buFont typeface="Wingdings" panose="05000000000000000000" pitchFamily="2" charset="2"/>
              <a:buChar char="v"/>
            </a:pPr>
            <a:endParaRPr lang="ar-SA" sz="2000" dirty="0" smtClean="0">
              <a:solidFill>
                <a:prstClr val="black"/>
              </a:solidFill>
              <a:latin typeface="Sakkal Majalla" panose="02000000000000000000" pitchFamily="2" charset="-78"/>
              <a:cs typeface="Sakkal Majalla" panose="02000000000000000000" pitchFamily="2" charset="-78"/>
            </a:endParaRPr>
          </a:p>
          <a:p>
            <a:pPr marL="285750" indent="-285750" algn="just" rtl="1">
              <a:buFont typeface="Wingdings" panose="05000000000000000000" pitchFamily="2" charset="2"/>
              <a:buChar char="v"/>
            </a:pPr>
            <a:r>
              <a:rPr lang="ar-SA" sz="2000" dirty="0" smtClean="0">
                <a:solidFill>
                  <a:prstClr val="black"/>
                </a:solidFill>
                <a:latin typeface="Sakkal Majalla" panose="02000000000000000000" pitchFamily="2" charset="-78"/>
                <a:cs typeface="Sakkal Majalla" panose="02000000000000000000" pitchFamily="2" charset="-78"/>
              </a:rPr>
              <a:t>إحداث </a:t>
            </a:r>
            <a:r>
              <a:rPr lang="ar-SA" sz="2000" dirty="0">
                <a:solidFill>
                  <a:prstClr val="black"/>
                </a:solidFill>
                <a:latin typeface="Sakkal Majalla" panose="02000000000000000000" pitchFamily="2" charset="-78"/>
                <a:cs typeface="Sakkal Majalla" panose="02000000000000000000" pitchFamily="2" charset="-78"/>
              </a:rPr>
              <a:t>وإعادة تأهيل أربع مناطق </a:t>
            </a:r>
            <a:r>
              <a:rPr lang="ar-SA" sz="2000" dirty="0" smtClean="0">
                <a:solidFill>
                  <a:prstClr val="black"/>
                </a:solidFill>
                <a:latin typeface="Sakkal Majalla" panose="02000000000000000000" pitchFamily="2" charset="-78"/>
                <a:cs typeface="Sakkal Majalla" panose="02000000000000000000" pitchFamily="2" charset="-78"/>
              </a:rPr>
              <a:t>صناعية </a:t>
            </a:r>
            <a:r>
              <a:rPr lang="ar-SA" sz="2000" dirty="0">
                <a:solidFill>
                  <a:prstClr val="black"/>
                </a:solidFill>
                <a:latin typeface="Sakkal Majalla" panose="02000000000000000000" pitchFamily="2" charset="-78"/>
                <a:cs typeface="Sakkal Majalla" panose="02000000000000000000" pitchFamily="2" charset="-78"/>
              </a:rPr>
              <a:t>وفق نموذج للشراكة بين القطاعين العام والخاص، قادر على الاستجابة لحاجيات </a:t>
            </a:r>
            <a:r>
              <a:rPr lang="ar-SA" sz="2000" dirty="0" smtClean="0">
                <a:solidFill>
                  <a:prstClr val="black"/>
                </a:solidFill>
                <a:latin typeface="Sakkal Majalla" panose="02000000000000000000" pitchFamily="2" charset="-78"/>
                <a:cs typeface="Sakkal Majalla" panose="02000000000000000000" pitchFamily="2" charset="-78"/>
              </a:rPr>
              <a:t>المستثمرين</a:t>
            </a:r>
            <a:r>
              <a:rPr lang="ar-MA" sz="2000" dirty="0">
                <a:solidFill>
                  <a:prstClr val="black"/>
                </a:solidFill>
                <a:latin typeface="Sakkal Majalla" panose="02000000000000000000" pitchFamily="2" charset="-78"/>
                <a:cs typeface="Sakkal Majalla" panose="02000000000000000000" pitchFamily="2" charset="-78"/>
              </a:rPr>
              <a:t>؛</a:t>
            </a:r>
            <a:endParaRPr lang="ar-SA" sz="2000" dirty="0">
              <a:solidFill>
                <a:prstClr val="black"/>
              </a:solidFill>
              <a:latin typeface="Sakkal Majalla" panose="02000000000000000000" pitchFamily="2" charset="-78"/>
              <a:cs typeface="Sakkal Majalla" panose="02000000000000000000" pitchFamily="2" charset="-78"/>
            </a:endParaRPr>
          </a:p>
          <a:p>
            <a:pPr marL="285750" indent="-285750" algn="just" rtl="1">
              <a:buFont typeface="Wingdings" panose="05000000000000000000" pitchFamily="2" charset="2"/>
              <a:buChar char="v"/>
            </a:pPr>
            <a:r>
              <a:rPr lang="ar-SA" sz="2000" dirty="0" smtClean="0">
                <a:solidFill>
                  <a:prstClr val="black"/>
                </a:solidFill>
                <a:latin typeface="Sakkal Majalla" panose="02000000000000000000" pitchFamily="2" charset="-78"/>
                <a:cs typeface="Sakkal Majalla" panose="02000000000000000000" pitchFamily="2" charset="-78"/>
              </a:rPr>
              <a:t>إنشاء </a:t>
            </a:r>
            <a:r>
              <a:rPr lang="ar-SA" sz="2000" dirty="0">
                <a:solidFill>
                  <a:prstClr val="black"/>
                </a:solidFill>
                <a:latin typeface="Sakkal Majalla" panose="02000000000000000000" pitchFamily="2" charset="-78"/>
                <a:cs typeface="Sakkal Majalla" panose="02000000000000000000" pitchFamily="2" charset="-78"/>
              </a:rPr>
              <a:t>مركز للخبرة يتكلف بنشر الممارسات الجيدة وتقديم المواكبة والخبرة اللازمتين لتطوير المناطق الصناعية</a:t>
            </a:r>
            <a:r>
              <a:rPr lang="ar-SA" sz="2000" dirty="0" smtClean="0">
                <a:solidFill>
                  <a:prstClr val="black"/>
                </a:solidFill>
                <a:latin typeface="Sakkal Majalla" panose="02000000000000000000" pitchFamily="2" charset="-78"/>
                <a:cs typeface="Sakkal Majalla" panose="02000000000000000000" pitchFamily="2" charset="-78"/>
              </a:rPr>
              <a:t>؛</a:t>
            </a:r>
            <a:endParaRPr lang="ar-MA" sz="2000" dirty="0" smtClean="0">
              <a:solidFill>
                <a:prstClr val="black"/>
              </a:solidFill>
              <a:latin typeface="Sakkal Majalla" panose="02000000000000000000" pitchFamily="2" charset="-78"/>
              <a:cs typeface="Sakkal Majalla" panose="02000000000000000000" pitchFamily="2" charset="-78"/>
            </a:endParaRPr>
          </a:p>
          <a:p>
            <a:pPr marL="285750" indent="-285750" algn="just" rtl="1">
              <a:buFont typeface="Wingdings" panose="05000000000000000000" pitchFamily="2" charset="2"/>
              <a:buChar char="v"/>
            </a:pPr>
            <a:r>
              <a:rPr lang="ar-SA" sz="2000" dirty="0" smtClean="0">
                <a:solidFill>
                  <a:prstClr val="black"/>
                </a:solidFill>
                <a:latin typeface="Sakkal Majalla" panose="02000000000000000000" pitchFamily="2" charset="-78"/>
                <a:cs typeface="Sakkal Majalla" panose="02000000000000000000" pitchFamily="2" charset="-78"/>
              </a:rPr>
              <a:t>إ</a:t>
            </a:r>
            <a:r>
              <a:rPr lang="ar-MA" sz="2000" dirty="0" smtClean="0">
                <a:solidFill>
                  <a:prstClr val="black"/>
                </a:solidFill>
                <a:latin typeface="Sakkal Majalla" panose="02000000000000000000" pitchFamily="2" charset="-78"/>
                <a:cs typeface="Sakkal Majalla" panose="02000000000000000000" pitchFamily="2" charset="-78"/>
              </a:rPr>
              <a:t>حداث</a:t>
            </a:r>
            <a:r>
              <a:rPr lang="ar-SA" sz="2000" dirty="0" smtClean="0">
                <a:solidFill>
                  <a:prstClr val="black"/>
                </a:solidFill>
                <a:latin typeface="Sakkal Majalla" panose="02000000000000000000" pitchFamily="2" charset="-78"/>
                <a:cs typeface="Sakkal Majalla" panose="02000000000000000000" pitchFamily="2" charset="-78"/>
              </a:rPr>
              <a:t> </a:t>
            </a:r>
            <a:r>
              <a:rPr lang="ar-SA" sz="2000" dirty="0">
                <a:solidFill>
                  <a:prstClr val="black"/>
                </a:solidFill>
                <a:latin typeface="Sakkal Majalla" panose="02000000000000000000" pitchFamily="2" charset="-78"/>
                <a:cs typeface="Sakkal Majalla" panose="02000000000000000000" pitchFamily="2" charset="-78"/>
              </a:rPr>
              <a:t>صندوق </a:t>
            </a:r>
            <a:r>
              <a:rPr lang="ar-SA" sz="2000" dirty="0" smtClean="0">
                <a:solidFill>
                  <a:prstClr val="black"/>
                </a:solidFill>
                <a:latin typeface="Sakkal Majalla" panose="02000000000000000000" pitchFamily="2" charset="-78"/>
                <a:cs typeface="Sakkal Majalla" panose="02000000000000000000" pitchFamily="2" charset="-78"/>
              </a:rPr>
              <a:t>لتشجيع الابتكار في حكامة المناطق الصناعية عن طريق </a:t>
            </a:r>
            <a:r>
              <a:rPr lang="ar-MA" sz="2000" dirty="0" smtClean="0">
                <a:solidFill>
                  <a:prstClr val="black"/>
                </a:solidFill>
                <a:latin typeface="Sakkal Majalla" panose="02000000000000000000" pitchFamily="2" charset="-78"/>
                <a:cs typeface="Sakkal Majalla" panose="02000000000000000000" pitchFamily="2" charset="-78"/>
              </a:rPr>
              <a:t>ال</a:t>
            </a:r>
            <a:r>
              <a:rPr lang="ar-SA" sz="2000" dirty="0" smtClean="0">
                <a:solidFill>
                  <a:prstClr val="black"/>
                </a:solidFill>
                <a:latin typeface="Sakkal Majalla" panose="02000000000000000000" pitchFamily="2" charset="-78"/>
                <a:cs typeface="Sakkal Majalla" panose="02000000000000000000" pitchFamily="2" charset="-78"/>
              </a:rPr>
              <a:t>إعلان </a:t>
            </a:r>
            <a:r>
              <a:rPr lang="ar-MA" sz="2000" dirty="0" smtClean="0">
                <a:solidFill>
                  <a:prstClr val="black"/>
                </a:solidFill>
                <a:latin typeface="Sakkal Majalla" panose="02000000000000000000" pitchFamily="2" charset="-78"/>
                <a:cs typeface="Sakkal Majalla" panose="02000000000000000000" pitchFamily="2" charset="-78"/>
              </a:rPr>
              <a:t>عن </a:t>
            </a:r>
            <a:r>
              <a:rPr lang="ar-SA" sz="2000" dirty="0" smtClean="0">
                <a:solidFill>
                  <a:prstClr val="black"/>
                </a:solidFill>
                <a:latin typeface="Sakkal Majalla" panose="02000000000000000000" pitchFamily="2" charset="-78"/>
                <a:cs typeface="Sakkal Majalla" panose="02000000000000000000" pitchFamily="2" charset="-78"/>
              </a:rPr>
              <a:t>طلب </a:t>
            </a:r>
            <a:r>
              <a:rPr lang="ar-MA" sz="2000" dirty="0" smtClean="0">
                <a:solidFill>
                  <a:prstClr val="black"/>
                </a:solidFill>
                <a:latin typeface="Sakkal Majalla" panose="02000000000000000000" pitchFamily="2" charset="-78"/>
                <a:cs typeface="Sakkal Majalla" panose="02000000000000000000" pitchFamily="2" charset="-78"/>
              </a:rPr>
              <a:t>م</a:t>
            </a:r>
            <a:r>
              <a:rPr lang="ar-SA" sz="2000" dirty="0" err="1" smtClean="0">
                <a:solidFill>
                  <a:prstClr val="black"/>
                </a:solidFill>
                <a:latin typeface="Sakkal Majalla" panose="02000000000000000000" pitchFamily="2" charset="-78"/>
                <a:cs typeface="Sakkal Majalla" panose="02000000000000000000" pitchFamily="2" charset="-78"/>
              </a:rPr>
              <a:t>شاريع</a:t>
            </a:r>
            <a:r>
              <a:rPr lang="ar-SA" sz="2000" dirty="0" smtClean="0">
                <a:solidFill>
                  <a:prstClr val="black"/>
                </a:solidFill>
                <a:latin typeface="Sakkal Majalla" panose="02000000000000000000" pitchFamily="2" charset="-78"/>
                <a:cs typeface="Sakkal Majalla" panose="02000000000000000000" pitchFamily="2" charset="-78"/>
              </a:rPr>
              <a:t>.</a:t>
            </a:r>
            <a:endParaRPr lang="ar-SA" sz="2000" dirty="0">
              <a:solidFill>
                <a:prstClr val="black"/>
              </a:solidFill>
              <a:latin typeface="Sakkal Majalla" panose="02000000000000000000" pitchFamily="2" charset="-78"/>
              <a:cs typeface="Sakkal Majalla" panose="02000000000000000000" pitchFamily="2" charset="-78"/>
            </a:endParaRPr>
          </a:p>
        </p:txBody>
      </p:sp>
      <p:sp>
        <p:nvSpPr>
          <p:cNvPr id="6" name="Rectangle à coins arrondis 5"/>
          <p:cNvSpPr/>
          <p:nvPr/>
        </p:nvSpPr>
        <p:spPr>
          <a:xfrm>
            <a:off x="4261128" y="1614813"/>
            <a:ext cx="4260988" cy="498179"/>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rtl="1"/>
            <a:r>
              <a:rPr lang="ar-SA" sz="2000" b="1" dirty="0" smtClean="0">
                <a:solidFill>
                  <a:prstClr val="white"/>
                </a:solidFill>
                <a:latin typeface="Sakkal Majalla" panose="02000000000000000000" pitchFamily="2" charset="-78"/>
                <a:cs typeface="Sakkal Majalla" panose="02000000000000000000" pitchFamily="2" charset="-78"/>
              </a:rPr>
              <a:t>العقار الصناعي </a:t>
            </a:r>
            <a:r>
              <a:rPr lang="ar-SA" sz="2000" b="1" dirty="0" smtClean="0">
                <a:solidFill>
                  <a:prstClr val="white"/>
                </a:solidFill>
                <a:latin typeface="Sakkal Majalla" panose="02000000000000000000" pitchFamily="2" charset="-78"/>
                <a:cs typeface="Sakkal Majalla" panose="02000000000000000000" pitchFamily="2" charset="-78"/>
              </a:rPr>
              <a:t>(127 </a:t>
            </a:r>
            <a:r>
              <a:rPr lang="ar-SA" sz="2000" b="1" dirty="0">
                <a:solidFill>
                  <a:prstClr val="white"/>
                </a:solidFill>
                <a:latin typeface="Sakkal Majalla" panose="02000000000000000000" pitchFamily="2" charset="-78"/>
                <a:cs typeface="Sakkal Majalla" panose="02000000000000000000" pitchFamily="2" charset="-78"/>
              </a:rPr>
              <a:t>مليون دولار أمريكي)</a:t>
            </a:r>
            <a:endParaRPr lang="fr-FR" sz="2000" b="1" dirty="0">
              <a:solidFill>
                <a:prstClr val="white"/>
              </a:solidFill>
              <a:latin typeface="Sakkal Majalla" panose="02000000000000000000" pitchFamily="2" charset="-78"/>
              <a:cs typeface="Sakkal Majalla" panose="02000000000000000000" pitchFamily="2" charset="-78"/>
            </a:endParaRPr>
          </a:p>
        </p:txBody>
      </p:sp>
      <p:sp>
        <p:nvSpPr>
          <p:cNvPr id="7" name="Rectangle à coins arrondis 6"/>
          <p:cNvSpPr/>
          <p:nvPr/>
        </p:nvSpPr>
        <p:spPr>
          <a:xfrm>
            <a:off x="385882" y="3732279"/>
            <a:ext cx="8580108" cy="1424914"/>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marL="342900" indent="-342900" algn="r" rtl="1">
              <a:buFont typeface="Wingdings" panose="05000000000000000000" pitchFamily="2" charset="2"/>
              <a:buChar char="v"/>
            </a:pPr>
            <a:endParaRPr lang="ar-MA" sz="2000" dirty="0" smtClean="0">
              <a:solidFill>
                <a:prstClr val="black"/>
              </a:solidFill>
              <a:latin typeface="Sakkal Majalla" panose="02000000000000000000" pitchFamily="2" charset="-78"/>
              <a:cs typeface="Sakkal Majalla" panose="02000000000000000000" pitchFamily="2" charset="-78"/>
            </a:endParaRPr>
          </a:p>
          <a:p>
            <a:pPr marL="342900" indent="-342900" algn="r" rtl="1">
              <a:buFont typeface="Wingdings" panose="05000000000000000000" pitchFamily="2" charset="2"/>
              <a:buChar char="v"/>
            </a:pPr>
            <a:r>
              <a:rPr lang="ar-SA" sz="2000" dirty="0" smtClean="0">
                <a:solidFill>
                  <a:prstClr val="black"/>
                </a:solidFill>
                <a:latin typeface="Sakkal Majalla" panose="02000000000000000000" pitchFamily="2" charset="-78"/>
                <a:cs typeface="Sakkal Majalla" panose="02000000000000000000" pitchFamily="2" charset="-78"/>
              </a:rPr>
              <a:t>تمليك 46</a:t>
            </a:r>
            <a:r>
              <a:rPr lang="ar-MA" sz="2000" dirty="0" smtClean="0">
                <a:solidFill>
                  <a:prstClr val="black"/>
                </a:solidFill>
                <a:latin typeface="Sakkal Majalla" panose="02000000000000000000" pitchFamily="2" charset="-78"/>
                <a:cs typeface="Sakkal Majalla" panose="02000000000000000000" pitchFamily="2" charset="-78"/>
              </a:rPr>
              <a:t>.</a:t>
            </a:r>
            <a:r>
              <a:rPr lang="ar-SA" sz="2000" dirty="0" smtClean="0">
                <a:solidFill>
                  <a:prstClr val="black"/>
                </a:solidFill>
                <a:latin typeface="Sakkal Majalla" panose="02000000000000000000" pitchFamily="2" charset="-78"/>
                <a:cs typeface="Sakkal Majalla" panose="02000000000000000000" pitchFamily="2" charset="-78"/>
              </a:rPr>
              <a:t>000 </a:t>
            </a:r>
            <a:r>
              <a:rPr lang="ar-SA" sz="2000" dirty="0" smtClean="0">
                <a:solidFill>
                  <a:prstClr val="black"/>
                </a:solidFill>
                <a:latin typeface="Sakkal Majalla" panose="02000000000000000000" pitchFamily="2" charset="-78"/>
                <a:cs typeface="Sakkal Majalla" panose="02000000000000000000" pitchFamily="2" charset="-78"/>
              </a:rPr>
              <a:t>هكتار من الأراضي الجماعية المتواجدة </a:t>
            </a:r>
            <a:r>
              <a:rPr lang="ar-MA" sz="2000" dirty="0" smtClean="0">
                <a:solidFill>
                  <a:prstClr val="black"/>
                </a:solidFill>
                <a:latin typeface="Sakkal Majalla" panose="02000000000000000000" pitchFamily="2" charset="-78"/>
                <a:cs typeface="Sakkal Majalla" panose="02000000000000000000" pitchFamily="2" charset="-78"/>
              </a:rPr>
              <a:t>ب</a:t>
            </a:r>
            <a:r>
              <a:rPr lang="ar-SA" sz="2000" dirty="0" smtClean="0">
                <a:solidFill>
                  <a:prstClr val="black"/>
                </a:solidFill>
                <a:latin typeface="Sakkal Majalla" panose="02000000000000000000" pitchFamily="2" charset="-78"/>
                <a:cs typeface="Sakkal Majalla" panose="02000000000000000000" pitchFamily="2" charset="-78"/>
              </a:rPr>
              <a:t>منطقة </a:t>
            </a:r>
            <a:r>
              <a:rPr lang="ar-SA" sz="2000" dirty="0" smtClean="0">
                <a:solidFill>
                  <a:prstClr val="black"/>
                </a:solidFill>
                <a:latin typeface="Sakkal Majalla" panose="02000000000000000000" pitchFamily="2" charset="-78"/>
                <a:cs typeface="Sakkal Majalla" panose="02000000000000000000" pitchFamily="2" charset="-78"/>
              </a:rPr>
              <a:t>الغرب لفائدة ذوي </a:t>
            </a:r>
            <a:r>
              <a:rPr lang="ar-SA" sz="2000" dirty="0" smtClean="0">
                <a:solidFill>
                  <a:prstClr val="black"/>
                </a:solidFill>
                <a:latin typeface="Sakkal Majalla" panose="02000000000000000000" pitchFamily="2" charset="-78"/>
                <a:cs typeface="Sakkal Majalla" panose="02000000000000000000" pitchFamily="2" charset="-78"/>
              </a:rPr>
              <a:t>الحقوق</a:t>
            </a:r>
            <a:r>
              <a:rPr lang="ar-MA" sz="2000" dirty="0" smtClean="0">
                <a:solidFill>
                  <a:prstClr val="black"/>
                </a:solidFill>
                <a:latin typeface="Sakkal Majalla" panose="02000000000000000000" pitchFamily="2" charset="-78"/>
                <a:cs typeface="Sakkal Majalla" panose="02000000000000000000" pitchFamily="2" charset="-78"/>
              </a:rPr>
              <a:t>،</a:t>
            </a:r>
            <a:r>
              <a:rPr lang="ar-SA" sz="2000" dirty="0" smtClean="0">
                <a:solidFill>
                  <a:prstClr val="black"/>
                </a:solidFill>
                <a:latin typeface="Sakkal Majalla" panose="02000000000000000000" pitchFamily="2" charset="-78"/>
                <a:cs typeface="Sakkal Majalla" panose="02000000000000000000" pitchFamily="2" charset="-78"/>
              </a:rPr>
              <a:t> </a:t>
            </a:r>
            <a:r>
              <a:rPr lang="ar-SA" sz="2000" dirty="0" smtClean="0">
                <a:solidFill>
                  <a:prstClr val="black"/>
                </a:solidFill>
                <a:latin typeface="Sakkal Majalla" panose="02000000000000000000" pitchFamily="2" charset="-78"/>
                <a:cs typeface="Sakkal Majalla" panose="02000000000000000000" pitchFamily="2" charset="-78"/>
              </a:rPr>
              <a:t>وفق مسطرة </a:t>
            </a:r>
            <a:r>
              <a:rPr lang="ar-MA" sz="2000" dirty="0" smtClean="0">
                <a:solidFill>
                  <a:prstClr val="black"/>
                </a:solidFill>
                <a:latin typeface="Sakkal Majalla" panose="02000000000000000000" pitchFamily="2" charset="-78"/>
                <a:cs typeface="Sakkal Majalla" panose="02000000000000000000" pitchFamily="2" charset="-78"/>
              </a:rPr>
              <a:t>جديدة ناجعة ومبسطة؛</a:t>
            </a:r>
            <a:endParaRPr lang="ar-SA" sz="2000" dirty="0" smtClean="0">
              <a:solidFill>
                <a:prstClr val="black"/>
              </a:solidFill>
              <a:latin typeface="Sakkal Majalla" panose="02000000000000000000" pitchFamily="2" charset="-78"/>
              <a:cs typeface="Sakkal Majalla" panose="02000000000000000000" pitchFamily="2" charset="-78"/>
            </a:endParaRPr>
          </a:p>
          <a:p>
            <a:pPr marL="342900" indent="-342900" algn="r" rtl="1">
              <a:buFont typeface="Wingdings" panose="05000000000000000000" pitchFamily="2" charset="2"/>
              <a:buChar char="v"/>
            </a:pPr>
            <a:r>
              <a:rPr lang="ar-SA" sz="2000" dirty="0" smtClean="0">
                <a:solidFill>
                  <a:prstClr val="black"/>
                </a:solidFill>
                <a:latin typeface="Sakkal Majalla" panose="02000000000000000000" pitchFamily="2" charset="-78"/>
                <a:cs typeface="Sakkal Majalla" panose="02000000000000000000" pitchFamily="2" charset="-78"/>
              </a:rPr>
              <a:t>مواكبة </a:t>
            </a:r>
            <a:r>
              <a:rPr lang="ar-SA" sz="2000" dirty="0">
                <a:solidFill>
                  <a:prstClr val="black"/>
                </a:solidFill>
                <a:latin typeface="Sakkal Majalla" panose="02000000000000000000" pitchFamily="2" charset="-78"/>
                <a:cs typeface="Sakkal Majalla" panose="02000000000000000000" pitchFamily="2" charset="-78"/>
              </a:rPr>
              <a:t>ذوي الحقوق لضمان تثمين أفضل للأراضي </a:t>
            </a:r>
            <a:r>
              <a:rPr lang="ar-MA" sz="2000" dirty="0" smtClean="0">
                <a:solidFill>
                  <a:prstClr val="black"/>
                </a:solidFill>
                <a:latin typeface="Sakkal Majalla" panose="02000000000000000000" pitchFamily="2" charset="-78"/>
                <a:cs typeface="Sakkal Majalla" panose="02000000000000000000" pitchFamily="2" charset="-78"/>
              </a:rPr>
              <a:t>التي نقلت ملكيتها إليهم، </a:t>
            </a:r>
            <a:r>
              <a:rPr lang="ar-SA" sz="2000" dirty="0" smtClean="0">
                <a:solidFill>
                  <a:prstClr val="black"/>
                </a:solidFill>
                <a:latin typeface="Sakkal Majalla" panose="02000000000000000000" pitchFamily="2" charset="-78"/>
                <a:cs typeface="Sakkal Majalla" panose="02000000000000000000" pitchFamily="2" charset="-78"/>
              </a:rPr>
              <a:t>والإعداد </a:t>
            </a:r>
            <a:r>
              <a:rPr lang="ar-SA" sz="2000" dirty="0">
                <a:solidFill>
                  <a:prstClr val="black"/>
                </a:solidFill>
                <a:latin typeface="Sakkal Majalla" panose="02000000000000000000" pitchFamily="2" charset="-78"/>
                <a:cs typeface="Sakkal Majalla" panose="02000000000000000000" pitchFamily="2" charset="-78"/>
              </a:rPr>
              <a:t>لتعميم عملية التمليك </a:t>
            </a:r>
            <a:r>
              <a:rPr lang="ar-MA" sz="2000" dirty="0" smtClean="0">
                <a:solidFill>
                  <a:prstClr val="black"/>
                </a:solidFill>
                <a:latin typeface="Sakkal Majalla" panose="02000000000000000000" pitchFamily="2" charset="-78"/>
                <a:cs typeface="Sakkal Majalla" panose="02000000000000000000" pitchFamily="2" charset="-78"/>
              </a:rPr>
              <a:t>على </a:t>
            </a:r>
            <a:r>
              <a:rPr lang="ar-SA" sz="2000" dirty="0" smtClean="0">
                <a:solidFill>
                  <a:prstClr val="black"/>
                </a:solidFill>
                <a:latin typeface="Sakkal Majalla" panose="02000000000000000000" pitchFamily="2" charset="-78"/>
                <a:cs typeface="Sakkal Majalla" panose="02000000000000000000" pitchFamily="2" charset="-78"/>
              </a:rPr>
              <a:t>دوائر </a:t>
            </a:r>
            <a:r>
              <a:rPr lang="ar-SA" sz="2000" dirty="0">
                <a:solidFill>
                  <a:prstClr val="black"/>
                </a:solidFill>
                <a:latin typeface="Sakkal Majalla" panose="02000000000000000000" pitchFamily="2" charset="-78"/>
                <a:cs typeface="Sakkal Majalla" panose="02000000000000000000" pitchFamily="2" charset="-78"/>
              </a:rPr>
              <a:t>الري بالمملكة.</a:t>
            </a:r>
            <a:endParaRPr lang="ar-SA" sz="2000" dirty="0">
              <a:solidFill>
                <a:prstClr val="black"/>
              </a:solidFill>
              <a:latin typeface="Sakkal Majalla" panose="02000000000000000000" pitchFamily="2" charset="-78"/>
              <a:cs typeface="Sakkal Majalla" panose="02000000000000000000" pitchFamily="2" charset="-78"/>
            </a:endParaRPr>
          </a:p>
        </p:txBody>
      </p:sp>
      <p:sp>
        <p:nvSpPr>
          <p:cNvPr id="8" name="Rectangle à coins arrondis 7"/>
          <p:cNvSpPr/>
          <p:nvPr/>
        </p:nvSpPr>
        <p:spPr>
          <a:xfrm>
            <a:off x="4312096" y="3501008"/>
            <a:ext cx="4210020" cy="459407"/>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rtl="1"/>
            <a:r>
              <a:rPr lang="ar-SA" sz="2000" b="1" dirty="0">
                <a:solidFill>
                  <a:prstClr val="white"/>
                </a:solidFill>
                <a:latin typeface="Sakkal Majalla" panose="02000000000000000000" pitchFamily="2" charset="-78"/>
                <a:cs typeface="Sakkal Majalla" panose="02000000000000000000" pitchFamily="2" charset="-78"/>
              </a:rPr>
              <a:t>ا</a:t>
            </a:r>
            <a:r>
              <a:rPr lang="ar-SA" sz="2000" b="1" dirty="0" smtClean="0">
                <a:solidFill>
                  <a:prstClr val="white"/>
                </a:solidFill>
                <a:latin typeface="Sakkal Majalla" panose="02000000000000000000" pitchFamily="2" charset="-78"/>
                <a:cs typeface="Sakkal Majalla" panose="02000000000000000000" pitchFamily="2" charset="-78"/>
              </a:rPr>
              <a:t>لعقار </a:t>
            </a:r>
            <a:r>
              <a:rPr lang="ar-SA" sz="2000" b="1" dirty="0" smtClean="0">
                <a:solidFill>
                  <a:prstClr val="white"/>
                </a:solidFill>
                <a:latin typeface="Sakkal Majalla" panose="02000000000000000000" pitchFamily="2" charset="-78"/>
                <a:cs typeface="Sakkal Majalla" panose="02000000000000000000" pitchFamily="2" charset="-78"/>
              </a:rPr>
              <a:t>القروي</a:t>
            </a:r>
            <a:r>
              <a:rPr lang="ar-MA" sz="2000" b="1" dirty="0" smtClean="0">
                <a:solidFill>
                  <a:prstClr val="white"/>
                </a:solidFill>
                <a:latin typeface="Sakkal Majalla" panose="02000000000000000000" pitchFamily="2" charset="-78"/>
                <a:cs typeface="Sakkal Majalla" panose="02000000000000000000" pitchFamily="2" charset="-78"/>
              </a:rPr>
              <a:t> </a:t>
            </a:r>
            <a:r>
              <a:rPr lang="ar-SA" sz="2000" b="1" dirty="0" smtClean="0">
                <a:solidFill>
                  <a:prstClr val="white"/>
                </a:solidFill>
                <a:latin typeface="Sakkal Majalla" panose="02000000000000000000" pitchFamily="2" charset="-78"/>
                <a:cs typeface="Sakkal Majalla" panose="02000000000000000000" pitchFamily="2" charset="-78"/>
              </a:rPr>
              <a:t>(</a:t>
            </a:r>
            <a:r>
              <a:rPr lang="ar-SA" sz="2000" b="1" dirty="0" smtClean="0">
                <a:solidFill>
                  <a:prstClr val="white"/>
                </a:solidFill>
                <a:latin typeface="Sakkal Majalla" panose="02000000000000000000" pitchFamily="2" charset="-78"/>
                <a:cs typeface="Sakkal Majalla" panose="02000000000000000000" pitchFamily="2" charset="-78"/>
              </a:rPr>
              <a:t>33 </a:t>
            </a:r>
            <a:r>
              <a:rPr lang="ar-SA" sz="2000" b="1" dirty="0">
                <a:solidFill>
                  <a:prstClr val="white"/>
                </a:solidFill>
                <a:latin typeface="Sakkal Majalla" panose="02000000000000000000" pitchFamily="2" charset="-78"/>
                <a:cs typeface="Sakkal Majalla" panose="02000000000000000000" pitchFamily="2" charset="-78"/>
              </a:rPr>
              <a:t>مليون دولار أمريكي)</a:t>
            </a:r>
            <a:endParaRPr lang="fr-FR" sz="2000" b="1" dirty="0">
              <a:solidFill>
                <a:prstClr val="white"/>
              </a:solidFill>
              <a:latin typeface="Sakkal Majalla" panose="02000000000000000000" pitchFamily="2" charset="-78"/>
              <a:cs typeface="Sakkal Majalla" panose="02000000000000000000" pitchFamily="2" charset="-78"/>
            </a:endParaRPr>
          </a:p>
        </p:txBody>
      </p:sp>
      <p:sp>
        <p:nvSpPr>
          <p:cNvPr id="9" name="Rectangle à coins arrondis 8"/>
          <p:cNvSpPr/>
          <p:nvPr/>
        </p:nvSpPr>
        <p:spPr>
          <a:xfrm>
            <a:off x="406692" y="5623733"/>
            <a:ext cx="8580108" cy="1111764"/>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marL="342900" indent="-342900" algn="r" rtl="1">
              <a:buFont typeface="Wingdings" panose="05000000000000000000" pitchFamily="2" charset="2"/>
              <a:buChar char="v"/>
            </a:pPr>
            <a:r>
              <a:rPr lang="ar-SA" sz="2000" dirty="0" smtClean="0">
                <a:solidFill>
                  <a:prstClr val="black"/>
                </a:solidFill>
                <a:latin typeface="Sakkal Majalla" panose="02000000000000000000" pitchFamily="2" charset="-78"/>
                <a:cs typeface="Sakkal Majalla" panose="02000000000000000000" pitchFamily="2" charset="-78"/>
              </a:rPr>
              <a:t>دعم الحكومة في بلورة </a:t>
            </a:r>
            <a:r>
              <a:rPr lang="ar-SA" sz="2000" dirty="0">
                <a:solidFill>
                  <a:prstClr val="black"/>
                </a:solidFill>
                <a:latin typeface="Sakkal Majalla" panose="02000000000000000000" pitchFamily="2" charset="-78"/>
                <a:cs typeface="Sakkal Majalla" panose="02000000000000000000" pitchFamily="2" charset="-78"/>
              </a:rPr>
              <a:t>استراتيجية عقارية وطنية </a:t>
            </a:r>
            <a:r>
              <a:rPr lang="ar-MA" sz="2000" dirty="0">
                <a:solidFill>
                  <a:prstClr val="black"/>
                </a:solidFill>
                <a:latin typeface="Sakkal Majalla" panose="02000000000000000000" pitchFamily="2" charset="-78"/>
                <a:cs typeface="Sakkal Majalla" panose="02000000000000000000" pitchFamily="2" charset="-78"/>
              </a:rPr>
              <a:t>و</a:t>
            </a:r>
            <a:r>
              <a:rPr lang="ar-SA" sz="2000" dirty="0" smtClean="0">
                <a:solidFill>
                  <a:prstClr val="black"/>
                </a:solidFill>
                <a:latin typeface="Sakkal Majalla" panose="02000000000000000000" pitchFamily="2" charset="-78"/>
                <a:cs typeface="Sakkal Majalla" panose="02000000000000000000" pitchFamily="2" charset="-78"/>
              </a:rPr>
              <a:t>مخطط </a:t>
            </a:r>
            <a:r>
              <a:rPr lang="ar-SA" sz="2000" dirty="0">
                <a:solidFill>
                  <a:prstClr val="black"/>
                </a:solidFill>
                <a:latin typeface="Sakkal Majalla" panose="02000000000000000000" pitchFamily="2" charset="-78"/>
                <a:cs typeface="Sakkal Majalla" panose="02000000000000000000" pitchFamily="2" charset="-78"/>
              </a:rPr>
              <a:t>عمل </a:t>
            </a:r>
            <a:r>
              <a:rPr lang="ar-SA" sz="2000" dirty="0" smtClean="0">
                <a:solidFill>
                  <a:prstClr val="black"/>
                </a:solidFill>
                <a:latin typeface="Sakkal Majalla" panose="02000000000000000000" pitchFamily="2" charset="-78"/>
                <a:cs typeface="Sakkal Majalla" panose="02000000000000000000" pitchFamily="2" charset="-78"/>
              </a:rPr>
              <a:t>لتنفيذها</a:t>
            </a:r>
            <a:r>
              <a:rPr lang="ar-MA" sz="2000" dirty="0" smtClean="0">
                <a:solidFill>
                  <a:prstClr val="black"/>
                </a:solidFill>
                <a:latin typeface="Sakkal Majalla" panose="02000000000000000000" pitchFamily="2" charset="-78"/>
                <a:cs typeface="Sakkal Majalla" panose="02000000000000000000" pitchFamily="2" charset="-78"/>
              </a:rPr>
              <a:t>؛</a:t>
            </a:r>
            <a:endParaRPr lang="ar-SA" sz="2000" dirty="0">
              <a:solidFill>
                <a:prstClr val="black"/>
              </a:solidFill>
              <a:latin typeface="Sakkal Majalla" panose="02000000000000000000" pitchFamily="2" charset="-78"/>
              <a:cs typeface="Sakkal Majalla" panose="02000000000000000000" pitchFamily="2" charset="-78"/>
            </a:endParaRPr>
          </a:p>
          <a:p>
            <a:pPr marL="342900" indent="-342900" algn="r" rtl="1">
              <a:buFont typeface="Wingdings" panose="05000000000000000000" pitchFamily="2" charset="2"/>
              <a:buChar char="v"/>
            </a:pPr>
            <a:r>
              <a:rPr lang="ar-SA" sz="2000" dirty="0" smtClean="0">
                <a:solidFill>
                  <a:prstClr val="black"/>
                </a:solidFill>
                <a:latin typeface="Sakkal Majalla" panose="02000000000000000000" pitchFamily="2" charset="-78"/>
                <a:cs typeface="Sakkal Majalla" panose="02000000000000000000" pitchFamily="2" charset="-78"/>
              </a:rPr>
              <a:t>تنفيذ </a:t>
            </a:r>
            <a:r>
              <a:rPr lang="ar-SA" sz="2000" dirty="0">
                <a:solidFill>
                  <a:prstClr val="black"/>
                </a:solidFill>
                <a:latin typeface="Sakkal Majalla" panose="02000000000000000000" pitchFamily="2" charset="-78"/>
                <a:cs typeface="Sakkal Majalla" panose="02000000000000000000" pitchFamily="2" charset="-78"/>
              </a:rPr>
              <a:t>الأنشطة ذات الأولوية لمخطط العمل</a:t>
            </a:r>
            <a:r>
              <a:rPr lang="ar-SA" sz="2000" dirty="0" smtClean="0">
                <a:solidFill>
                  <a:prstClr val="black"/>
                </a:solidFill>
                <a:latin typeface="Sakkal Majalla" panose="02000000000000000000" pitchFamily="2" charset="-78"/>
                <a:cs typeface="Sakkal Majalla" panose="02000000000000000000" pitchFamily="2" charset="-78"/>
              </a:rPr>
              <a:t>.</a:t>
            </a:r>
            <a:endParaRPr lang="ar-SA" sz="2000" dirty="0">
              <a:solidFill>
                <a:prstClr val="black"/>
              </a:solidFill>
              <a:latin typeface="Sakkal Majalla" panose="02000000000000000000" pitchFamily="2" charset="-78"/>
              <a:cs typeface="Sakkal Majalla" panose="02000000000000000000" pitchFamily="2" charset="-78"/>
            </a:endParaRPr>
          </a:p>
        </p:txBody>
      </p:sp>
      <p:sp>
        <p:nvSpPr>
          <p:cNvPr id="10" name="Rectangle à coins arrondis 9"/>
          <p:cNvSpPr/>
          <p:nvPr/>
        </p:nvSpPr>
        <p:spPr>
          <a:xfrm>
            <a:off x="4299367" y="5271406"/>
            <a:ext cx="4243559" cy="504056"/>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rtl="1"/>
            <a:r>
              <a:rPr lang="ar-SA" sz="2000" b="1" dirty="0" smtClean="0">
                <a:solidFill>
                  <a:prstClr val="white"/>
                </a:solidFill>
                <a:latin typeface="Sakkal Majalla" panose="02000000000000000000" pitchFamily="2" charset="-78"/>
                <a:cs typeface="Sakkal Majalla" panose="02000000000000000000" pitchFamily="2" charset="-78"/>
              </a:rPr>
              <a:t>حكامة العقار </a:t>
            </a:r>
            <a:r>
              <a:rPr lang="ar-SA" sz="2000" b="1" dirty="0">
                <a:solidFill>
                  <a:prstClr val="white"/>
                </a:solidFill>
                <a:latin typeface="Sakkal Majalla" panose="02000000000000000000" pitchFamily="2" charset="-78"/>
                <a:cs typeface="Sakkal Majalla" panose="02000000000000000000" pitchFamily="2" charset="-78"/>
              </a:rPr>
              <a:t>(10,5 مليون دولار </a:t>
            </a:r>
            <a:r>
              <a:rPr lang="ar-SA" sz="2000" b="1" dirty="0" smtClean="0">
                <a:solidFill>
                  <a:prstClr val="white"/>
                </a:solidFill>
                <a:latin typeface="Sakkal Majalla" panose="02000000000000000000" pitchFamily="2" charset="-78"/>
                <a:cs typeface="Sakkal Majalla" panose="02000000000000000000" pitchFamily="2" charset="-78"/>
              </a:rPr>
              <a:t>أمريكي)</a:t>
            </a:r>
            <a:endParaRPr lang="fr-FR" sz="2000" b="1" dirty="0">
              <a:solidFill>
                <a:prstClr val="white"/>
              </a:solidFill>
              <a:latin typeface="Sakkal Majalla" panose="02000000000000000000" pitchFamily="2" charset="-78"/>
              <a:cs typeface="Sakkal Majalla" panose="02000000000000000000" pitchFamily="2" charset="-78"/>
            </a:endParaRPr>
          </a:p>
        </p:txBody>
      </p:sp>
      <p:sp>
        <p:nvSpPr>
          <p:cNvPr id="2" name="ZoneTexte 1"/>
          <p:cNvSpPr txBox="1"/>
          <p:nvPr/>
        </p:nvSpPr>
        <p:spPr>
          <a:xfrm>
            <a:off x="406692" y="764704"/>
            <a:ext cx="8424936" cy="830997"/>
          </a:xfrm>
          <a:prstGeom prst="rect">
            <a:avLst/>
          </a:prstGeom>
          <a:noFill/>
        </p:spPr>
        <p:txBody>
          <a:bodyPr wrap="square" rtlCol="0">
            <a:spAutoFit/>
          </a:bodyPr>
          <a:lstStyle/>
          <a:p>
            <a:pPr algn="ctr" rtl="1"/>
            <a:r>
              <a:rPr lang="ar-MA" sz="2400" b="1" dirty="0" smtClean="0">
                <a:solidFill>
                  <a:schemeClr val="tx2"/>
                </a:solidFill>
                <a:latin typeface="Sakkal Majalla" panose="02000000000000000000" pitchFamily="2" charset="-78"/>
                <a:cs typeface="Sakkal Majalla" panose="02000000000000000000" pitchFamily="2" charset="-78"/>
              </a:rPr>
              <a:t>الهدف: </a:t>
            </a:r>
            <a:r>
              <a:rPr lang="ar-SA" sz="2400" b="1" dirty="0" smtClean="0">
                <a:solidFill>
                  <a:schemeClr val="tx2"/>
                </a:solidFill>
                <a:latin typeface="Sakkal Majalla" panose="02000000000000000000" pitchFamily="2" charset="-78"/>
                <a:cs typeface="Sakkal Majalla" panose="02000000000000000000" pitchFamily="2" charset="-78"/>
              </a:rPr>
              <a:t>تحسين </a:t>
            </a:r>
            <a:r>
              <a:rPr lang="ar-SA" sz="2400" b="1" dirty="0">
                <a:solidFill>
                  <a:schemeClr val="tx2"/>
                </a:solidFill>
                <a:latin typeface="Sakkal Majalla" panose="02000000000000000000" pitchFamily="2" charset="-78"/>
                <a:cs typeface="Sakkal Majalla" panose="02000000000000000000" pitchFamily="2" charset="-78"/>
              </a:rPr>
              <a:t>حكامة وإنتاجية العقار القروي والصناعي، من خلال اعتماد نصوص تنظيمية مبسطة ومقاربة مبتكرة، بهدف الاستجابة لحاجيات المقاولين وتعزيز جاذبية </a:t>
            </a:r>
            <a:r>
              <a:rPr lang="ar-SA" sz="2400" b="1" dirty="0" smtClean="0">
                <a:solidFill>
                  <a:schemeClr val="tx2"/>
                </a:solidFill>
                <a:latin typeface="Sakkal Majalla" panose="02000000000000000000" pitchFamily="2" charset="-78"/>
                <a:cs typeface="Sakkal Majalla" panose="02000000000000000000" pitchFamily="2" charset="-78"/>
              </a:rPr>
              <a:t>الاستثمار</a:t>
            </a:r>
            <a:r>
              <a:rPr lang="ar-MA" sz="2400" b="1" dirty="0" smtClean="0">
                <a:solidFill>
                  <a:schemeClr val="tx2"/>
                </a:solidFill>
                <a:latin typeface="Sakkal Majalla" panose="02000000000000000000" pitchFamily="2" charset="-78"/>
                <a:cs typeface="Sakkal Majalla" panose="02000000000000000000" pitchFamily="2" charset="-78"/>
              </a:rPr>
              <a:t>ات</a:t>
            </a:r>
            <a:r>
              <a:rPr lang="ar-SA" sz="2400" b="1" dirty="0" smtClean="0">
                <a:solidFill>
                  <a:schemeClr val="tx2"/>
                </a:solidFill>
                <a:latin typeface="Sakkal Majalla" panose="02000000000000000000" pitchFamily="2" charset="-78"/>
                <a:cs typeface="Sakkal Majalla" panose="02000000000000000000" pitchFamily="2" charset="-78"/>
              </a:rPr>
              <a:t>.</a:t>
            </a:r>
            <a:endParaRPr lang="fr-FR" sz="2400" b="1" dirty="0">
              <a:solidFill>
                <a:schemeClr val="tx2"/>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42880339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548553" y="1844824"/>
            <a:ext cx="8046894" cy="4339650"/>
          </a:xfrm>
          <a:prstGeom prst="rect">
            <a:avLst/>
          </a:prstGeom>
          <a:noFill/>
        </p:spPr>
        <p:txBody>
          <a:bodyPr wrap="square" rtlCol="0">
            <a:spAutoFit/>
          </a:bodyPr>
          <a:lstStyle/>
          <a:p>
            <a:pPr marL="285750" indent="-285750" algn="r" rtl="1">
              <a:spcAft>
                <a:spcPts val="600"/>
              </a:spcAft>
              <a:buFont typeface="Wingdings" panose="05000000000000000000" pitchFamily="2" charset="2"/>
              <a:buChar char="§"/>
            </a:pPr>
            <a:r>
              <a:rPr lang="ar-MA" sz="3200" dirty="0">
                <a:latin typeface="Sakkal Majalla" panose="02000000000000000000" pitchFamily="2" charset="-78"/>
                <a:cs typeface="Sakkal Majalla" panose="02000000000000000000" pitchFamily="2" charset="-78"/>
              </a:rPr>
              <a:t>الرسالة الملكية </a:t>
            </a:r>
            <a:r>
              <a:rPr lang="ar-MA" sz="3200" dirty="0" smtClean="0">
                <a:latin typeface="Sakkal Majalla" panose="02000000000000000000" pitchFamily="2" charset="-78"/>
                <a:cs typeface="Sakkal Majalla" panose="02000000000000000000" pitchFamily="2" charset="-78"/>
              </a:rPr>
              <a:t>السامية الموجهة إلى </a:t>
            </a:r>
            <a:r>
              <a:rPr lang="ar-MA" sz="3200" dirty="0">
                <a:latin typeface="Sakkal Majalla" panose="02000000000000000000" pitchFamily="2" charset="-78"/>
                <a:cs typeface="Sakkal Majalla" panose="02000000000000000000" pitchFamily="2" charset="-78"/>
              </a:rPr>
              <a:t>المشاركين في </a:t>
            </a:r>
            <a:r>
              <a:rPr lang="ar-MA" sz="3200" dirty="0" smtClean="0">
                <a:latin typeface="Sakkal Majalla" panose="02000000000000000000" pitchFamily="2" charset="-78"/>
                <a:cs typeface="Sakkal Majalla" panose="02000000000000000000" pitchFamily="2" charset="-78"/>
              </a:rPr>
              <a:t>المناظرة الوطنية </a:t>
            </a:r>
            <a:r>
              <a:rPr lang="ar-MA" sz="3200" dirty="0">
                <a:latin typeface="Sakkal Majalla" panose="02000000000000000000" pitchFamily="2" charset="-78"/>
                <a:cs typeface="Sakkal Majalla" panose="02000000000000000000" pitchFamily="2" charset="-78"/>
              </a:rPr>
              <a:t>حول </a:t>
            </a:r>
            <a:r>
              <a:rPr lang="ar-MA" sz="3200" dirty="0" smtClean="0">
                <a:latin typeface="Sakkal Majalla" panose="02000000000000000000" pitchFamily="2" charset="-78"/>
                <a:cs typeface="Sakkal Majalla" panose="02000000000000000000" pitchFamily="2" charset="-78"/>
              </a:rPr>
              <a:t>السياسة العقارية للدولة </a:t>
            </a:r>
            <a:r>
              <a:rPr lang="ar-MA" sz="3200" dirty="0">
                <a:latin typeface="Sakkal Majalla" panose="02000000000000000000" pitchFamily="2" charset="-78"/>
                <a:cs typeface="Sakkal Majalla" panose="02000000000000000000" pitchFamily="2" charset="-78"/>
              </a:rPr>
              <a:t>ودورها في التنمية الاقتصادية </a:t>
            </a:r>
            <a:r>
              <a:rPr lang="ar-MA" sz="3200" dirty="0" smtClean="0">
                <a:latin typeface="Sakkal Majalla" panose="02000000000000000000" pitchFamily="2" charset="-78"/>
                <a:cs typeface="Sakkal Majalla" panose="02000000000000000000" pitchFamily="2" charset="-78"/>
              </a:rPr>
              <a:t>والاجتماعية (8 دجنبر 2015)؛</a:t>
            </a:r>
          </a:p>
          <a:p>
            <a:pPr marL="285750" indent="-285750" algn="r" rtl="1">
              <a:spcAft>
                <a:spcPts val="600"/>
              </a:spcAft>
              <a:buFont typeface="Wingdings" panose="05000000000000000000" pitchFamily="2" charset="2"/>
              <a:buChar char="§"/>
            </a:pPr>
            <a:r>
              <a:rPr lang="ar-MA" sz="3200" dirty="0">
                <a:latin typeface="Sakkal Majalla" panose="02000000000000000000" pitchFamily="2" charset="-78"/>
                <a:cs typeface="Sakkal Majalla" panose="02000000000000000000" pitchFamily="2" charset="-78"/>
              </a:rPr>
              <a:t>مخطط التسريع </a:t>
            </a:r>
            <a:r>
              <a:rPr lang="ar-MA" sz="3200" dirty="0" smtClean="0">
                <a:latin typeface="Sakkal Majalla" panose="02000000000000000000" pitchFamily="2" charset="-78"/>
                <a:cs typeface="Sakkal Majalla" panose="02000000000000000000" pitchFamily="2" charset="-78"/>
              </a:rPr>
              <a:t>الصناعي</a:t>
            </a:r>
            <a:r>
              <a:rPr lang="ar-SA" sz="3200" dirty="0" smtClean="0">
                <a:latin typeface="Sakkal Majalla" panose="02000000000000000000" pitchFamily="2" charset="-78"/>
                <a:cs typeface="Sakkal Majalla" panose="02000000000000000000" pitchFamily="2" charset="-78"/>
              </a:rPr>
              <a:t>؛</a:t>
            </a:r>
            <a:endParaRPr lang="ar-MA" sz="3200" dirty="0">
              <a:latin typeface="Sakkal Majalla" panose="02000000000000000000" pitchFamily="2" charset="-78"/>
              <a:cs typeface="Sakkal Majalla" panose="02000000000000000000" pitchFamily="2" charset="-78"/>
            </a:endParaRPr>
          </a:p>
          <a:p>
            <a:pPr marL="285750" indent="-285750" algn="r" rtl="1">
              <a:spcAft>
                <a:spcPts val="600"/>
              </a:spcAft>
              <a:buFont typeface="Wingdings" panose="05000000000000000000" pitchFamily="2" charset="2"/>
              <a:buChar char="§"/>
            </a:pPr>
            <a:r>
              <a:rPr lang="ar-MA" sz="3200" dirty="0">
                <a:latin typeface="Sakkal Majalla" panose="02000000000000000000" pitchFamily="2" charset="-78"/>
                <a:cs typeface="Sakkal Majalla" panose="02000000000000000000" pitchFamily="2" charset="-78"/>
              </a:rPr>
              <a:t>مخطط المغرب </a:t>
            </a:r>
            <a:r>
              <a:rPr lang="ar-MA" sz="3200" dirty="0" smtClean="0">
                <a:latin typeface="Sakkal Majalla" panose="02000000000000000000" pitchFamily="2" charset="-78"/>
                <a:cs typeface="Sakkal Majalla" panose="02000000000000000000" pitchFamily="2" charset="-78"/>
              </a:rPr>
              <a:t>الأخضر</a:t>
            </a:r>
            <a:r>
              <a:rPr lang="ar-SA" sz="3200" dirty="0" smtClean="0">
                <a:latin typeface="Sakkal Majalla" panose="02000000000000000000" pitchFamily="2" charset="-78"/>
                <a:cs typeface="Sakkal Majalla" panose="02000000000000000000" pitchFamily="2" charset="-78"/>
              </a:rPr>
              <a:t>؛</a:t>
            </a:r>
            <a:endParaRPr lang="fr-FR" sz="3200" dirty="0">
              <a:latin typeface="Sakkal Majalla" panose="02000000000000000000" pitchFamily="2" charset="-78"/>
              <a:cs typeface="Sakkal Majalla" panose="02000000000000000000" pitchFamily="2" charset="-78"/>
            </a:endParaRPr>
          </a:p>
          <a:p>
            <a:pPr marL="285750" indent="-285750" algn="r" rtl="1">
              <a:spcAft>
                <a:spcPts val="600"/>
              </a:spcAft>
              <a:buFont typeface="Wingdings" panose="05000000000000000000" pitchFamily="2" charset="2"/>
              <a:buChar char="§"/>
            </a:pPr>
            <a:r>
              <a:rPr lang="ar-MA" sz="3200" dirty="0" smtClean="0">
                <a:latin typeface="Sakkal Majalla" panose="02000000000000000000" pitchFamily="2" charset="-78"/>
                <a:cs typeface="Sakkal Majalla" panose="02000000000000000000" pitchFamily="2" charset="-78"/>
              </a:rPr>
              <a:t>الرؤية الاستراتيجية 2015-2030 لإصلاح منظومة التعليم والتكوين؛</a:t>
            </a:r>
          </a:p>
          <a:p>
            <a:pPr marL="285750" indent="-285750" algn="r" rtl="1">
              <a:spcAft>
                <a:spcPts val="600"/>
              </a:spcAft>
              <a:buFont typeface="Wingdings" panose="05000000000000000000" pitchFamily="2" charset="2"/>
              <a:buChar char="§"/>
            </a:pPr>
            <a:r>
              <a:rPr lang="ar-MA" sz="3200" dirty="0" smtClean="0">
                <a:latin typeface="Sakkal Majalla" panose="02000000000000000000" pitchFamily="2" charset="-78"/>
                <a:cs typeface="Sakkal Majalla" panose="02000000000000000000" pitchFamily="2" charset="-78"/>
              </a:rPr>
              <a:t>استراتيجية التكوين المهني 2021</a:t>
            </a:r>
            <a:r>
              <a:rPr lang="ar-SA" sz="3200" dirty="0">
                <a:latin typeface="Sakkal Majalla" panose="02000000000000000000" pitchFamily="2" charset="-78"/>
                <a:cs typeface="Sakkal Majalla" panose="02000000000000000000" pitchFamily="2" charset="-78"/>
              </a:rPr>
              <a:t>.</a:t>
            </a:r>
            <a:endParaRPr lang="ar-MA" sz="3200" dirty="0">
              <a:latin typeface="Sakkal Majalla" panose="02000000000000000000" pitchFamily="2" charset="-78"/>
              <a:cs typeface="Sakkal Majalla" panose="02000000000000000000" pitchFamily="2" charset="-78"/>
            </a:endParaRPr>
          </a:p>
        </p:txBody>
      </p:sp>
      <p:sp>
        <p:nvSpPr>
          <p:cNvPr id="7" name="Titre 25"/>
          <p:cNvSpPr txBox="1">
            <a:spLocks/>
          </p:cNvSpPr>
          <p:nvPr/>
        </p:nvSpPr>
        <p:spPr>
          <a:xfrm>
            <a:off x="0" y="0"/>
            <a:ext cx="9144000" cy="1124744"/>
          </a:xfrm>
          <a:prstGeom prst="rect">
            <a:avLst/>
          </a:prstGeom>
          <a:solidFill>
            <a:schemeClr val="tx2">
              <a:lumMod val="75000"/>
            </a:schemeClr>
          </a:solidFill>
          <a:ln w="25400" cap="flat" cmpd="sng" algn="ctr">
            <a:solidFill>
              <a:schemeClr val="bg2">
                <a:lumMod val="25000"/>
              </a:schemeClr>
            </a:solidFill>
            <a:prstDash val="solid"/>
          </a:ln>
          <a:effectLst>
            <a:glow rad="63500">
              <a:schemeClr val="accent2">
                <a:satMod val="175000"/>
                <a:alpha val="40000"/>
              </a:schemeClr>
            </a:glow>
          </a:effectLst>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rtl="1"/>
            <a:r>
              <a:rPr lang="ar-MA" sz="3600" b="1" dirty="0">
                <a:solidFill>
                  <a:schemeClr val="bg1"/>
                </a:solidFill>
                <a:latin typeface="Sakkal Majalla" panose="02000000000000000000" pitchFamily="2" charset="-78"/>
                <a:cs typeface="Sakkal Majalla" panose="02000000000000000000" pitchFamily="2" charset="-78"/>
              </a:rPr>
              <a:t>ب</a:t>
            </a:r>
            <a:r>
              <a:rPr lang="ar-MA" sz="3600" b="1" dirty="0" smtClean="0">
                <a:solidFill>
                  <a:schemeClr val="bg1"/>
                </a:solidFill>
                <a:latin typeface="Sakkal Majalla" panose="02000000000000000000" pitchFamily="2" charset="-78"/>
                <a:cs typeface="Sakkal Majalla" panose="02000000000000000000" pitchFamily="2" charset="-78"/>
              </a:rPr>
              <a:t>رنامج </a:t>
            </a:r>
            <a:r>
              <a:rPr lang="ar-SA" sz="3600" b="1" dirty="0" smtClean="0">
                <a:solidFill>
                  <a:schemeClr val="bg1"/>
                </a:solidFill>
                <a:latin typeface="Sakkal Majalla" panose="02000000000000000000" pitchFamily="2" charset="-78"/>
                <a:cs typeface="Sakkal Majalla" panose="02000000000000000000" pitchFamily="2" charset="-78"/>
              </a:rPr>
              <a:t>يدعم </a:t>
            </a:r>
            <a:r>
              <a:rPr lang="ar-MA" sz="3600" b="1" dirty="0" smtClean="0">
                <a:solidFill>
                  <a:schemeClr val="bg1"/>
                </a:solidFill>
                <a:latin typeface="Sakkal Majalla" panose="02000000000000000000" pitchFamily="2" charset="-78"/>
                <a:cs typeface="Sakkal Majalla" panose="02000000000000000000" pitchFamily="2" charset="-78"/>
              </a:rPr>
              <a:t>الاستراتيجيات</a:t>
            </a:r>
            <a:r>
              <a:rPr lang="ar-SA" sz="3600" b="1" dirty="0" smtClean="0">
                <a:solidFill>
                  <a:schemeClr val="bg1"/>
                </a:solidFill>
                <a:latin typeface="Sakkal Majalla" panose="02000000000000000000" pitchFamily="2" charset="-78"/>
                <a:cs typeface="Sakkal Majalla" panose="02000000000000000000" pitchFamily="2" charset="-78"/>
              </a:rPr>
              <a:t> والأولويات</a:t>
            </a:r>
            <a:r>
              <a:rPr lang="ar-MA" sz="3600" b="1" dirty="0" smtClean="0">
                <a:solidFill>
                  <a:schemeClr val="bg1"/>
                </a:solidFill>
                <a:latin typeface="Sakkal Majalla" panose="02000000000000000000" pitchFamily="2" charset="-78"/>
                <a:cs typeface="Sakkal Majalla" panose="02000000000000000000" pitchFamily="2" charset="-78"/>
              </a:rPr>
              <a:t> الوطنية</a:t>
            </a:r>
            <a:endParaRPr lang="fr-FR" sz="3600" dirty="0">
              <a:solidFill>
                <a:schemeClr val="bg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9109201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25"/>
          <p:cNvSpPr txBox="1">
            <a:spLocks/>
          </p:cNvSpPr>
          <p:nvPr/>
        </p:nvSpPr>
        <p:spPr>
          <a:xfrm>
            <a:off x="-36512" y="-27384"/>
            <a:ext cx="9180512" cy="1124744"/>
          </a:xfrm>
          <a:prstGeom prst="rect">
            <a:avLst/>
          </a:prstGeom>
          <a:solidFill>
            <a:schemeClr val="tx2">
              <a:lumMod val="75000"/>
            </a:schemeClr>
          </a:solidFill>
          <a:ln w="25400" cap="flat" cmpd="sng" algn="ctr">
            <a:solidFill>
              <a:schemeClr val="bg2">
                <a:lumMod val="25000"/>
              </a:schemeClr>
            </a:solidFill>
            <a:prstDash val="solid"/>
          </a:ln>
          <a:effectLst>
            <a:glow rad="63500">
              <a:schemeClr val="accent2">
                <a:satMod val="175000"/>
                <a:alpha val="40000"/>
              </a:schemeClr>
            </a:glow>
          </a:effectLst>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2149475" indent="-2149475" rtl="1"/>
            <a:r>
              <a:rPr lang="ar-MA" sz="3600" b="1" dirty="0" smtClean="0">
                <a:solidFill>
                  <a:schemeClr val="bg1"/>
                </a:solidFill>
                <a:latin typeface="Sakkal Majalla" panose="02000000000000000000" pitchFamily="2" charset="-78"/>
                <a:cs typeface="Sakkal Majalla" panose="02000000000000000000" pitchFamily="2" charset="-78"/>
              </a:rPr>
              <a:t>نموذج هيئة تحدي الألفية: </a:t>
            </a:r>
            <a:endParaRPr lang="ar-MA" sz="3600" b="1" dirty="0" smtClean="0">
              <a:solidFill>
                <a:schemeClr val="bg1"/>
              </a:solidFill>
              <a:latin typeface="Sakkal Majalla" panose="02000000000000000000" pitchFamily="2" charset="-78"/>
              <a:cs typeface="Sakkal Majalla" panose="02000000000000000000" pitchFamily="2" charset="-78"/>
            </a:endParaRPr>
          </a:p>
          <a:p>
            <a:pPr marL="2149475" indent="-2149475" rtl="1"/>
            <a:r>
              <a:rPr lang="ar-MA" sz="3600" b="1" dirty="0" smtClean="0">
                <a:solidFill>
                  <a:schemeClr val="bg1"/>
                </a:solidFill>
                <a:latin typeface="Sakkal Majalla" panose="02000000000000000000" pitchFamily="2" charset="-78"/>
                <a:cs typeface="Sakkal Majalla" panose="02000000000000000000" pitchFamily="2" charset="-78"/>
              </a:rPr>
              <a:t>مقاربة </a:t>
            </a:r>
            <a:r>
              <a:rPr lang="ar-SA" sz="3600" b="1" dirty="0" smtClean="0">
                <a:solidFill>
                  <a:schemeClr val="bg1"/>
                </a:solidFill>
                <a:latin typeface="Sakkal Majalla" panose="02000000000000000000" pitchFamily="2" charset="-78"/>
                <a:cs typeface="Sakkal Majalla" panose="02000000000000000000" pitchFamily="2" charset="-78"/>
              </a:rPr>
              <a:t>فعالة</a:t>
            </a:r>
            <a:r>
              <a:rPr lang="ar-MA" sz="3600" b="1" dirty="0" smtClean="0">
                <a:solidFill>
                  <a:schemeClr val="bg1"/>
                </a:solidFill>
                <a:latin typeface="Sakkal Majalla" panose="02000000000000000000" pitchFamily="2" charset="-78"/>
                <a:cs typeface="Sakkal Majalla" panose="02000000000000000000" pitchFamily="2" charset="-78"/>
              </a:rPr>
              <a:t> </a:t>
            </a:r>
            <a:r>
              <a:rPr lang="ar-SA" sz="3600" b="1" dirty="0" smtClean="0">
                <a:solidFill>
                  <a:schemeClr val="bg1"/>
                </a:solidFill>
                <a:latin typeface="Sakkal Majalla" panose="02000000000000000000" pitchFamily="2" charset="-78"/>
                <a:cs typeface="Sakkal Majalla" panose="02000000000000000000" pitchFamily="2" charset="-78"/>
              </a:rPr>
              <a:t>في </a:t>
            </a:r>
            <a:r>
              <a:rPr lang="ar-MA" sz="3600" b="1" dirty="0" smtClean="0">
                <a:solidFill>
                  <a:schemeClr val="bg1"/>
                </a:solidFill>
                <a:latin typeface="Sakkal Majalla" panose="02000000000000000000" pitchFamily="2" charset="-78"/>
                <a:cs typeface="Sakkal Majalla" panose="02000000000000000000" pitchFamily="2" charset="-78"/>
              </a:rPr>
              <a:t>تصميم </a:t>
            </a:r>
            <a:r>
              <a:rPr lang="ar-MA" sz="3600" b="1" dirty="0">
                <a:solidFill>
                  <a:schemeClr val="bg1"/>
                </a:solidFill>
                <a:latin typeface="Sakkal Majalla" panose="02000000000000000000" pitchFamily="2" charset="-78"/>
                <a:cs typeface="Sakkal Majalla" panose="02000000000000000000" pitchFamily="2" charset="-78"/>
              </a:rPr>
              <a:t>وتنفيذ المشاريع</a:t>
            </a:r>
            <a:endParaRPr lang="fr-FR" sz="3600" dirty="0">
              <a:solidFill>
                <a:schemeClr val="bg1"/>
              </a:solidFill>
              <a:latin typeface="Sakkal Majalla" panose="02000000000000000000" pitchFamily="2" charset="-78"/>
              <a:cs typeface="Sakkal Majalla" panose="02000000000000000000" pitchFamily="2" charset="-78"/>
            </a:endParaRPr>
          </a:p>
        </p:txBody>
      </p:sp>
      <p:sp>
        <p:nvSpPr>
          <p:cNvPr id="2" name="Rectangle 1"/>
          <p:cNvSpPr/>
          <p:nvPr/>
        </p:nvSpPr>
        <p:spPr>
          <a:xfrm>
            <a:off x="269268" y="1895341"/>
            <a:ext cx="8568952" cy="3477875"/>
          </a:xfrm>
          <a:prstGeom prst="rect">
            <a:avLst/>
          </a:prstGeom>
        </p:spPr>
        <p:txBody>
          <a:bodyPr wrap="square">
            <a:spAutoFit/>
          </a:bodyPr>
          <a:lstStyle/>
          <a:p>
            <a:pPr marL="533400" indent="-342900" algn="r" rtl="1">
              <a:spcAft>
                <a:spcPts val="600"/>
              </a:spcAft>
              <a:buFont typeface="Wingdings" panose="05000000000000000000" pitchFamily="2" charset="2"/>
              <a:buChar char="§"/>
            </a:pPr>
            <a:r>
              <a:rPr lang="ar-SA" sz="4000" dirty="0" smtClean="0">
                <a:latin typeface="Sakkal Majalla" panose="02000000000000000000" pitchFamily="2" charset="-78"/>
                <a:cs typeface="Sakkal Majalla" panose="02000000000000000000" pitchFamily="2" charset="-78"/>
              </a:rPr>
              <a:t>التشاور </a:t>
            </a:r>
            <a:r>
              <a:rPr lang="ar-SA" sz="4000" dirty="0" smtClean="0">
                <a:latin typeface="Sakkal Majalla" panose="02000000000000000000" pitchFamily="2" charset="-78"/>
                <a:cs typeface="Sakkal Majalla" panose="02000000000000000000" pitchFamily="2" charset="-78"/>
              </a:rPr>
              <a:t>الواسع</a:t>
            </a:r>
            <a:r>
              <a:rPr lang="ar-MA" sz="4000" dirty="0" smtClean="0">
                <a:latin typeface="Sakkal Majalla" panose="02000000000000000000" pitchFamily="2" charset="-78"/>
                <a:cs typeface="Sakkal Majalla" panose="02000000000000000000" pitchFamily="2" charset="-78"/>
              </a:rPr>
              <a:t>؛</a:t>
            </a:r>
            <a:endParaRPr lang="ar-SA" sz="4000" dirty="0" smtClean="0">
              <a:latin typeface="Sakkal Majalla" panose="02000000000000000000" pitchFamily="2" charset="-78"/>
              <a:cs typeface="Sakkal Majalla" panose="02000000000000000000" pitchFamily="2" charset="-78"/>
            </a:endParaRPr>
          </a:p>
          <a:p>
            <a:pPr marL="533400" indent="-342900" algn="r" rtl="1">
              <a:spcAft>
                <a:spcPts val="600"/>
              </a:spcAft>
              <a:buFont typeface="Wingdings" panose="05000000000000000000" pitchFamily="2" charset="2"/>
              <a:buChar char="§"/>
            </a:pPr>
            <a:r>
              <a:rPr lang="ar-SA" sz="4000" dirty="0" smtClean="0">
                <a:latin typeface="Sakkal Majalla" panose="02000000000000000000" pitchFamily="2" charset="-78"/>
                <a:cs typeface="Sakkal Majalla" panose="02000000000000000000" pitchFamily="2" charset="-78"/>
              </a:rPr>
              <a:t>ال</a:t>
            </a:r>
            <a:r>
              <a:rPr lang="ar-MA" sz="4000" dirty="0" smtClean="0">
                <a:latin typeface="Sakkal Majalla" panose="02000000000000000000" pitchFamily="2" charset="-78"/>
                <a:cs typeface="Sakkal Majalla" panose="02000000000000000000" pitchFamily="2" charset="-78"/>
              </a:rPr>
              <a:t>تتبع </a:t>
            </a:r>
            <a:r>
              <a:rPr lang="ar-SA" sz="4000" dirty="0" smtClean="0">
                <a:latin typeface="Sakkal Majalla" panose="02000000000000000000" pitchFamily="2" charset="-78"/>
                <a:cs typeface="Sakkal Majalla" panose="02000000000000000000" pitchFamily="2" charset="-78"/>
              </a:rPr>
              <a:t>المحكم</a:t>
            </a:r>
            <a:r>
              <a:rPr lang="ar-MA" sz="4000" dirty="0" smtClean="0">
                <a:latin typeface="Sakkal Majalla" panose="02000000000000000000" pitchFamily="2" charset="-78"/>
                <a:cs typeface="Sakkal Majalla" panose="02000000000000000000" pitchFamily="2" charset="-78"/>
              </a:rPr>
              <a:t>؛</a:t>
            </a:r>
            <a:endParaRPr lang="ar-MA" sz="4000" dirty="0">
              <a:latin typeface="Sakkal Majalla" panose="02000000000000000000" pitchFamily="2" charset="-78"/>
              <a:cs typeface="Sakkal Majalla" panose="02000000000000000000" pitchFamily="2" charset="-78"/>
            </a:endParaRPr>
          </a:p>
          <a:p>
            <a:pPr marL="533400" indent="-342900" algn="r" rtl="1">
              <a:spcAft>
                <a:spcPts val="600"/>
              </a:spcAft>
              <a:buFont typeface="Wingdings" panose="05000000000000000000" pitchFamily="2" charset="2"/>
              <a:buChar char="§"/>
            </a:pPr>
            <a:r>
              <a:rPr lang="ar-SA" sz="4000" dirty="0" smtClean="0">
                <a:latin typeface="Sakkal Majalla" panose="02000000000000000000" pitchFamily="2" charset="-78"/>
                <a:cs typeface="Sakkal Majalla" panose="02000000000000000000" pitchFamily="2" charset="-78"/>
              </a:rPr>
              <a:t>ال</a:t>
            </a:r>
            <a:r>
              <a:rPr lang="ar-MA" sz="4000" dirty="0" smtClean="0">
                <a:latin typeface="Sakkal Majalla" panose="02000000000000000000" pitchFamily="2" charset="-78"/>
                <a:cs typeface="Sakkal Majalla" panose="02000000000000000000" pitchFamily="2" charset="-78"/>
              </a:rPr>
              <a:t>تقييم </a:t>
            </a:r>
            <a:r>
              <a:rPr lang="ar-SA" sz="4000" dirty="0" smtClean="0">
                <a:latin typeface="Sakkal Majalla" panose="02000000000000000000" pitchFamily="2" charset="-78"/>
                <a:cs typeface="Sakkal Majalla" panose="02000000000000000000" pitchFamily="2" charset="-78"/>
              </a:rPr>
              <a:t>المنتظم </a:t>
            </a:r>
            <a:r>
              <a:rPr lang="ar-MA" sz="4000" dirty="0" smtClean="0">
                <a:latin typeface="Sakkal Majalla" panose="02000000000000000000" pitchFamily="2" charset="-78"/>
                <a:cs typeface="Sakkal Majalla" panose="02000000000000000000" pitchFamily="2" charset="-78"/>
              </a:rPr>
              <a:t>و</a:t>
            </a:r>
            <a:r>
              <a:rPr lang="ar-SA" sz="4000" dirty="0" smtClean="0">
                <a:latin typeface="Sakkal Majalla" panose="02000000000000000000" pitchFamily="2" charset="-78"/>
                <a:cs typeface="Sakkal Majalla" panose="02000000000000000000" pitchFamily="2" charset="-78"/>
              </a:rPr>
              <a:t>ال</a:t>
            </a:r>
            <a:r>
              <a:rPr lang="ar-MA" sz="4000" dirty="0" smtClean="0">
                <a:latin typeface="Sakkal Majalla" panose="02000000000000000000" pitchFamily="2" charset="-78"/>
                <a:cs typeface="Sakkal Majalla" panose="02000000000000000000" pitchFamily="2" charset="-78"/>
              </a:rPr>
              <a:t>مستقل؛</a:t>
            </a:r>
            <a:endParaRPr lang="ar-MA" sz="4000" dirty="0">
              <a:latin typeface="Sakkal Majalla" panose="02000000000000000000" pitchFamily="2" charset="-78"/>
              <a:cs typeface="Sakkal Majalla" panose="02000000000000000000" pitchFamily="2" charset="-78"/>
            </a:endParaRPr>
          </a:p>
          <a:p>
            <a:pPr marL="533400" indent="-342900" algn="r" rtl="1">
              <a:spcAft>
                <a:spcPts val="600"/>
              </a:spcAft>
              <a:buFont typeface="Wingdings" panose="05000000000000000000" pitchFamily="2" charset="2"/>
              <a:buChar char="§"/>
            </a:pPr>
            <a:r>
              <a:rPr lang="ar-SA" sz="4000" dirty="0" smtClean="0">
                <a:latin typeface="Sakkal Majalla" panose="02000000000000000000" pitchFamily="2" charset="-78"/>
                <a:cs typeface="Sakkal Majalla" panose="02000000000000000000" pitchFamily="2" charset="-78"/>
              </a:rPr>
              <a:t>الشراكة مع القطاع </a:t>
            </a:r>
            <a:r>
              <a:rPr lang="ar-SA" sz="4000" dirty="0" smtClean="0">
                <a:latin typeface="Sakkal Majalla" panose="02000000000000000000" pitchFamily="2" charset="-78"/>
                <a:cs typeface="Sakkal Majalla" panose="02000000000000000000" pitchFamily="2" charset="-78"/>
              </a:rPr>
              <a:t>الخاص</a:t>
            </a:r>
            <a:r>
              <a:rPr lang="ar-MA" sz="4000" dirty="0" smtClean="0">
                <a:latin typeface="Sakkal Majalla" panose="02000000000000000000" pitchFamily="2" charset="-78"/>
                <a:cs typeface="Sakkal Majalla" panose="02000000000000000000" pitchFamily="2" charset="-78"/>
              </a:rPr>
              <a:t>؛</a:t>
            </a:r>
            <a:endParaRPr lang="ar-SA" sz="4000" dirty="0" smtClean="0">
              <a:latin typeface="Sakkal Majalla" panose="02000000000000000000" pitchFamily="2" charset="-78"/>
              <a:cs typeface="Sakkal Majalla" panose="02000000000000000000" pitchFamily="2" charset="-78"/>
            </a:endParaRPr>
          </a:p>
          <a:p>
            <a:pPr marL="533400" indent="-342900" algn="r" rtl="1">
              <a:spcAft>
                <a:spcPts val="600"/>
              </a:spcAft>
              <a:buFont typeface="Wingdings" panose="05000000000000000000" pitchFamily="2" charset="2"/>
              <a:buChar char="§"/>
            </a:pPr>
            <a:r>
              <a:rPr lang="ar-SA" sz="4000" dirty="0" smtClean="0">
                <a:latin typeface="Sakkal Majalla" panose="02000000000000000000" pitchFamily="2" charset="-78"/>
                <a:cs typeface="Sakkal Majalla" panose="02000000000000000000" pitchFamily="2" charset="-78"/>
              </a:rPr>
              <a:t>الحرص على استدامة المشاريع وأثرها على المستفيدين.</a:t>
            </a:r>
            <a:endParaRPr lang="ar-MA" sz="40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9843756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403649" y="2742019"/>
            <a:ext cx="6057434" cy="830997"/>
          </a:xfrm>
          <a:prstGeom prst="rect">
            <a:avLst/>
          </a:prstGeom>
          <a:noFill/>
        </p:spPr>
        <p:txBody>
          <a:bodyPr wrap="square" rtlCol="0">
            <a:spAutoFit/>
          </a:bodyPr>
          <a:lstStyle/>
          <a:p>
            <a:pPr algn="ctr" rtl="1"/>
            <a:r>
              <a:rPr lang="ar-MA" sz="4800" b="1" dirty="0">
                <a:latin typeface="Sakkal Majalla" panose="02000000000000000000" pitchFamily="2" charset="-78"/>
                <a:cs typeface="Sakkal Majalla" panose="02000000000000000000" pitchFamily="2" charset="-78"/>
              </a:rPr>
              <a:t>شكرا </a:t>
            </a:r>
            <a:r>
              <a:rPr lang="ar-MA" sz="4800" b="1" dirty="0" smtClean="0">
                <a:latin typeface="Sakkal Majalla" panose="02000000000000000000" pitchFamily="2" charset="-78"/>
                <a:cs typeface="Sakkal Majalla" panose="02000000000000000000" pitchFamily="2" charset="-78"/>
              </a:rPr>
              <a:t>على حسن إصغائكم</a:t>
            </a:r>
            <a:endParaRPr lang="fr-FR" sz="4800" b="1"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40438858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52128" y="116632"/>
            <a:ext cx="6172200" cy="990600"/>
          </a:xfrm>
        </p:spPr>
        <p:txBody>
          <a:bodyPr>
            <a:normAutofit/>
          </a:bodyPr>
          <a:lstStyle/>
          <a:p>
            <a:pPr rtl="1"/>
            <a:r>
              <a:rPr lang="ar-MA" sz="4800" b="1" dirty="0" smtClean="0">
                <a:solidFill>
                  <a:schemeClr val="accent1">
                    <a:lumMod val="75000"/>
                  </a:schemeClr>
                </a:solidFill>
                <a:latin typeface="Sakkal Majalla" panose="02000000000000000000" pitchFamily="2" charset="-78"/>
                <a:cs typeface="Sakkal Majalla" panose="02000000000000000000" pitchFamily="2" charset="-78"/>
              </a:rPr>
              <a:t>تصميم العرض</a:t>
            </a:r>
            <a:endParaRPr lang="fr-FR" sz="4800" b="1" dirty="0">
              <a:solidFill>
                <a:schemeClr val="accent1">
                  <a:lumMod val="75000"/>
                </a:schemeClr>
              </a:solidFill>
              <a:latin typeface="Sakkal Majalla" panose="02000000000000000000" pitchFamily="2" charset="-78"/>
              <a:cs typeface="Sakkal Majalla" panose="02000000000000000000" pitchFamily="2" charset="-78"/>
            </a:endParaRPr>
          </a:p>
        </p:txBody>
      </p:sp>
      <p:sp>
        <p:nvSpPr>
          <p:cNvPr id="3" name="Espace réservé du contenu 2"/>
          <p:cNvSpPr>
            <a:spLocks noGrp="1"/>
          </p:cNvSpPr>
          <p:nvPr>
            <p:ph sz="quarter" idx="1"/>
          </p:nvPr>
        </p:nvSpPr>
        <p:spPr>
          <a:xfrm>
            <a:off x="251520" y="1546332"/>
            <a:ext cx="8586954" cy="4834996"/>
          </a:xfrm>
        </p:spPr>
        <p:style>
          <a:lnRef idx="2">
            <a:schemeClr val="accent4"/>
          </a:lnRef>
          <a:fillRef idx="1">
            <a:schemeClr val="lt1"/>
          </a:fillRef>
          <a:effectRef idx="0">
            <a:schemeClr val="accent4"/>
          </a:effectRef>
          <a:fontRef idx="minor">
            <a:schemeClr val="dk1"/>
          </a:fontRef>
        </p:style>
        <p:txBody>
          <a:bodyPr>
            <a:noAutofit/>
          </a:bodyPr>
          <a:lstStyle/>
          <a:p>
            <a:pPr algn="just" rtl="1">
              <a:buFont typeface="Wingdings" panose="05000000000000000000" pitchFamily="2" charset="2"/>
              <a:buChar char="§"/>
            </a:pPr>
            <a:r>
              <a:rPr lang="ar-MA" dirty="0" smtClean="0">
                <a:solidFill>
                  <a:schemeClr val="tx2">
                    <a:lumMod val="75000"/>
                  </a:schemeClr>
                </a:solidFill>
                <a:latin typeface="Sakkal Majalla" panose="02000000000000000000" pitchFamily="2" charset="-78"/>
                <a:cs typeface="Sakkal Majalla" panose="02000000000000000000" pitchFamily="2" charset="-78"/>
              </a:rPr>
              <a:t>أهلية </a:t>
            </a:r>
            <a:r>
              <a:rPr lang="ar-MA" dirty="0">
                <a:solidFill>
                  <a:schemeClr val="tx2">
                    <a:lumMod val="75000"/>
                  </a:schemeClr>
                </a:solidFill>
                <a:latin typeface="Sakkal Majalla" panose="02000000000000000000" pitchFamily="2" charset="-78"/>
                <a:cs typeface="Sakkal Majalla" panose="02000000000000000000" pitchFamily="2" charset="-78"/>
              </a:rPr>
              <a:t>المغرب </a:t>
            </a:r>
            <a:r>
              <a:rPr lang="ar-MA" dirty="0" smtClean="0">
                <a:solidFill>
                  <a:schemeClr val="tx2">
                    <a:lumMod val="75000"/>
                  </a:schemeClr>
                </a:solidFill>
                <a:latin typeface="Sakkal Majalla" panose="02000000000000000000" pitchFamily="2" charset="-78"/>
                <a:cs typeface="Sakkal Majalla" panose="02000000000000000000" pitchFamily="2" charset="-78"/>
              </a:rPr>
              <a:t>للاستفادة من البرنامج </a:t>
            </a:r>
            <a:r>
              <a:rPr lang="ar-MA" dirty="0">
                <a:solidFill>
                  <a:schemeClr val="tx2">
                    <a:lumMod val="75000"/>
                  </a:schemeClr>
                </a:solidFill>
                <a:latin typeface="Sakkal Majalla" panose="02000000000000000000" pitchFamily="2" charset="-78"/>
                <a:cs typeface="Sakkal Majalla" panose="02000000000000000000" pitchFamily="2" charset="-78"/>
              </a:rPr>
              <a:t>الثاني للتعاون مع </a:t>
            </a:r>
            <a:r>
              <a:rPr lang="ar-MA" dirty="0" smtClean="0">
                <a:solidFill>
                  <a:schemeClr val="tx2">
                    <a:lumMod val="75000"/>
                  </a:schemeClr>
                </a:solidFill>
                <a:latin typeface="Sakkal Majalla" panose="02000000000000000000" pitchFamily="2" charset="-78"/>
                <a:cs typeface="Sakkal Majalla" panose="02000000000000000000" pitchFamily="2" charset="-78"/>
              </a:rPr>
              <a:t>هيئة </a:t>
            </a:r>
            <a:r>
              <a:rPr lang="ar-MA" dirty="0">
                <a:solidFill>
                  <a:schemeClr val="tx2">
                    <a:lumMod val="75000"/>
                  </a:schemeClr>
                </a:solidFill>
                <a:latin typeface="Sakkal Majalla" panose="02000000000000000000" pitchFamily="2" charset="-78"/>
                <a:cs typeface="Sakkal Majalla" panose="02000000000000000000" pitchFamily="2" charset="-78"/>
              </a:rPr>
              <a:t>تحدي الألفية</a:t>
            </a:r>
          </a:p>
          <a:p>
            <a:pPr algn="just" rtl="1">
              <a:buFont typeface="Wingdings" panose="05000000000000000000" pitchFamily="2" charset="2"/>
              <a:buChar char="§"/>
            </a:pPr>
            <a:r>
              <a:rPr lang="ar-MA" dirty="0" smtClean="0">
                <a:solidFill>
                  <a:schemeClr val="tx2">
                    <a:lumMod val="75000"/>
                  </a:schemeClr>
                </a:solidFill>
                <a:latin typeface="Sakkal Majalla" panose="02000000000000000000" pitchFamily="2" charset="-78"/>
                <a:cs typeface="Sakkal Majalla" panose="02000000000000000000" pitchFamily="2" charset="-78"/>
              </a:rPr>
              <a:t>مسار بلورة الميثاق الثاني</a:t>
            </a:r>
            <a:endParaRPr lang="ar-MA" dirty="0">
              <a:solidFill>
                <a:schemeClr val="tx2">
                  <a:lumMod val="75000"/>
                </a:schemeClr>
              </a:solidFill>
              <a:latin typeface="Sakkal Majalla" panose="02000000000000000000" pitchFamily="2" charset="-78"/>
              <a:cs typeface="Sakkal Majalla" panose="02000000000000000000" pitchFamily="2" charset="-78"/>
            </a:endParaRPr>
          </a:p>
          <a:p>
            <a:pPr algn="just" rtl="1">
              <a:buFont typeface="Wingdings" panose="05000000000000000000" pitchFamily="2" charset="2"/>
              <a:buChar char="§"/>
            </a:pPr>
            <a:r>
              <a:rPr lang="ar-MA" dirty="0" smtClean="0">
                <a:solidFill>
                  <a:schemeClr val="tx2">
                    <a:lumMod val="75000"/>
                  </a:schemeClr>
                </a:solidFill>
                <a:latin typeface="Sakkal Majalla" panose="02000000000000000000" pitchFamily="2" charset="-78"/>
                <a:cs typeface="Sakkal Majalla" panose="02000000000000000000" pitchFamily="2" charset="-78"/>
              </a:rPr>
              <a:t>محتوى المشاريع </a:t>
            </a:r>
            <a:r>
              <a:rPr lang="ar-MA" dirty="0">
                <a:solidFill>
                  <a:schemeClr val="tx2">
                    <a:lumMod val="75000"/>
                  </a:schemeClr>
                </a:solidFill>
                <a:latin typeface="Sakkal Majalla" panose="02000000000000000000" pitchFamily="2" charset="-78"/>
                <a:cs typeface="Sakkal Majalla" panose="02000000000000000000" pitchFamily="2" charset="-78"/>
              </a:rPr>
              <a:t>الممولة</a:t>
            </a:r>
          </a:p>
          <a:p>
            <a:pPr lvl="1" algn="just" rtl="1"/>
            <a:r>
              <a:rPr lang="ar-MA" sz="3200" dirty="0" smtClean="0">
                <a:solidFill>
                  <a:schemeClr val="tx2">
                    <a:lumMod val="75000"/>
                  </a:schemeClr>
                </a:solidFill>
                <a:latin typeface="Sakkal Majalla" panose="02000000000000000000" pitchFamily="2" charset="-78"/>
                <a:cs typeface="Sakkal Majalla" panose="02000000000000000000" pitchFamily="2" charset="-78"/>
              </a:rPr>
              <a:t>مشروع "التربية والتكوين </a:t>
            </a:r>
            <a:r>
              <a:rPr lang="ar-MA" sz="3200" dirty="0">
                <a:solidFill>
                  <a:schemeClr val="tx2">
                    <a:lumMod val="75000"/>
                  </a:schemeClr>
                </a:solidFill>
                <a:latin typeface="Sakkal Majalla" panose="02000000000000000000" pitchFamily="2" charset="-78"/>
                <a:cs typeface="Sakkal Majalla" panose="02000000000000000000" pitchFamily="2" charset="-78"/>
              </a:rPr>
              <a:t>من أجل </a:t>
            </a:r>
            <a:r>
              <a:rPr lang="ar-MA" sz="3200" dirty="0" smtClean="0">
                <a:solidFill>
                  <a:schemeClr val="tx2">
                    <a:lumMod val="75000"/>
                  </a:schemeClr>
                </a:solidFill>
                <a:latin typeface="Sakkal Majalla" panose="02000000000000000000" pitchFamily="2" charset="-78"/>
                <a:cs typeface="Sakkal Majalla" panose="02000000000000000000" pitchFamily="2" charset="-78"/>
              </a:rPr>
              <a:t>قابلية التشغيل"</a:t>
            </a:r>
            <a:endParaRPr lang="ar-MA" sz="3200" dirty="0">
              <a:solidFill>
                <a:schemeClr val="tx2">
                  <a:lumMod val="75000"/>
                </a:schemeClr>
              </a:solidFill>
              <a:latin typeface="Sakkal Majalla" panose="02000000000000000000" pitchFamily="2" charset="-78"/>
              <a:cs typeface="Sakkal Majalla" panose="02000000000000000000" pitchFamily="2" charset="-78"/>
            </a:endParaRPr>
          </a:p>
          <a:p>
            <a:pPr lvl="1" algn="just" rtl="1"/>
            <a:r>
              <a:rPr lang="ar-MA" sz="3200" dirty="0">
                <a:solidFill>
                  <a:schemeClr val="tx2">
                    <a:lumMod val="75000"/>
                  </a:schemeClr>
                </a:solidFill>
                <a:latin typeface="Sakkal Majalla" panose="02000000000000000000" pitchFamily="2" charset="-78"/>
                <a:cs typeface="Sakkal Majalla" panose="02000000000000000000" pitchFamily="2" charset="-78"/>
              </a:rPr>
              <a:t>مشروع "إنتاجية </a:t>
            </a:r>
            <a:r>
              <a:rPr lang="ar-MA" sz="3200" dirty="0" smtClean="0">
                <a:solidFill>
                  <a:schemeClr val="tx2">
                    <a:lumMod val="75000"/>
                  </a:schemeClr>
                </a:solidFill>
                <a:latin typeface="Sakkal Majalla" panose="02000000000000000000" pitchFamily="2" charset="-78"/>
                <a:cs typeface="Sakkal Majalla" panose="02000000000000000000" pitchFamily="2" charset="-78"/>
              </a:rPr>
              <a:t>العقار"</a:t>
            </a:r>
            <a:endParaRPr lang="ar-MA" sz="3200" dirty="0">
              <a:solidFill>
                <a:schemeClr val="tx2">
                  <a:lumMod val="75000"/>
                </a:schemeClr>
              </a:solidFill>
              <a:latin typeface="Sakkal Majalla" panose="02000000000000000000" pitchFamily="2" charset="-78"/>
              <a:cs typeface="Sakkal Majalla" panose="02000000000000000000" pitchFamily="2" charset="-78"/>
            </a:endParaRPr>
          </a:p>
          <a:p>
            <a:pPr algn="just" rtl="1">
              <a:buFont typeface="Wingdings" panose="05000000000000000000" pitchFamily="2" charset="2"/>
              <a:buChar char="§"/>
            </a:pPr>
            <a:r>
              <a:rPr lang="ar-MA" dirty="0" smtClean="0">
                <a:solidFill>
                  <a:schemeClr val="tx2">
                    <a:lumMod val="75000"/>
                  </a:schemeClr>
                </a:solidFill>
                <a:latin typeface="Sakkal Majalla" panose="02000000000000000000" pitchFamily="2" charset="-78"/>
                <a:cs typeface="Sakkal Majalla" panose="02000000000000000000" pitchFamily="2" charset="-78"/>
              </a:rPr>
              <a:t>اتساق البرنامج </a:t>
            </a:r>
            <a:r>
              <a:rPr lang="ar-MA" dirty="0">
                <a:solidFill>
                  <a:schemeClr val="tx2">
                    <a:lumMod val="75000"/>
                  </a:schemeClr>
                </a:solidFill>
                <a:latin typeface="Sakkal Majalla" panose="02000000000000000000" pitchFamily="2" charset="-78"/>
                <a:cs typeface="Sakkal Majalla" panose="02000000000000000000" pitchFamily="2" charset="-78"/>
              </a:rPr>
              <a:t>مع الاستراتيجيات الوطنية</a:t>
            </a:r>
          </a:p>
          <a:p>
            <a:pPr algn="just" rtl="1">
              <a:buFont typeface="Wingdings" panose="05000000000000000000" pitchFamily="2" charset="2"/>
              <a:buChar char="§"/>
            </a:pPr>
            <a:r>
              <a:rPr lang="ar-MA" dirty="0" smtClean="0">
                <a:solidFill>
                  <a:schemeClr val="tx2">
                    <a:lumMod val="75000"/>
                  </a:schemeClr>
                </a:solidFill>
                <a:latin typeface="Sakkal Majalla" panose="02000000000000000000" pitchFamily="2" charset="-78"/>
                <a:cs typeface="Sakkal Majalla" panose="02000000000000000000" pitchFamily="2" charset="-78"/>
              </a:rPr>
              <a:t>مكتسبات الميثاق </a:t>
            </a:r>
            <a:r>
              <a:rPr lang="ar-MA" dirty="0">
                <a:solidFill>
                  <a:schemeClr val="tx2">
                    <a:lumMod val="75000"/>
                  </a:schemeClr>
                </a:solidFill>
                <a:latin typeface="Sakkal Majalla" panose="02000000000000000000" pitchFamily="2" charset="-78"/>
                <a:cs typeface="Sakkal Majalla" panose="02000000000000000000" pitchFamily="2" charset="-78"/>
              </a:rPr>
              <a:t>الثاني </a:t>
            </a:r>
            <a:r>
              <a:rPr lang="ar-MA" dirty="0" smtClean="0">
                <a:solidFill>
                  <a:schemeClr val="tx2">
                    <a:lumMod val="75000"/>
                  </a:schemeClr>
                </a:solidFill>
                <a:latin typeface="Sakkal Majalla" panose="02000000000000000000" pitchFamily="2" charset="-78"/>
                <a:cs typeface="Sakkal Majalla" panose="02000000000000000000" pitchFamily="2" charset="-78"/>
              </a:rPr>
              <a:t>بغض النظر عن الغلاف المالي</a:t>
            </a:r>
            <a:endParaRPr lang="fr-FR" dirty="0">
              <a:latin typeface="Sakkal Majalla" panose="02000000000000000000" pitchFamily="2" charset="-78"/>
              <a:cs typeface="Sakkal Majalla" panose="02000000000000000000" pitchFamily="2" charset="-78"/>
            </a:endParaRPr>
          </a:p>
        </p:txBody>
      </p:sp>
      <p:sp>
        <p:nvSpPr>
          <p:cNvPr id="5" name="Espace réservé du numéro de diapositive 4"/>
          <p:cNvSpPr>
            <a:spLocks noGrp="1"/>
          </p:cNvSpPr>
          <p:nvPr>
            <p:ph type="sldNum" sz="quarter" idx="12"/>
          </p:nvPr>
        </p:nvSpPr>
        <p:spPr/>
        <p:txBody>
          <a:bodyPr/>
          <a:lstStyle/>
          <a:p>
            <a:fld id="{EF3268EA-CB4A-4DA8-A609-4EF244B4633C}" type="slidenum">
              <a:rPr lang="fr-FR" smtClean="0"/>
              <a:t>2</a:t>
            </a:fld>
            <a:endParaRPr lang="fr-FR"/>
          </a:p>
        </p:txBody>
      </p:sp>
    </p:spTree>
    <p:extLst>
      <p:ext uri="{BB962C8B-B14F-4D97-AF65-F5344CB8AC3E}">
        <p14:creationId xmlns:p14="http://schemas.microsoft.com/office/powerpoint/2010/main" val="7783125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re 25"/>
          <p:cNvSpPr>
            <a:spLocks noGrp="1"/>
          </p:cNvSpPr>
          <p:nvPr>
            <p:ph type="title"/>
          </p:nvPr>
        </p:nvSpPr>
        <p:spPr>
          <a:xfrm>
            <a:off x="0" y="-32657"/>
            <a:ext cx="9144000" cy="1124744"/>
          </a:xfrm>
          <a:solidFill>
            <a:schemeClr val="tx2">
              <a:lumMod val="75000"/>
            </a:schemeClr>
          </a:solidFill>
          <a:ln>
            <a:noFill/>
          </a:ln>
          <a:effectLst>
            <a:glow rad="63500">
              <a:schemeClr val="accent2">
                <a:satMod val="175000"/>
                <a:alpha val="40000"/>
              </a:schemeClr>
            </a:glow>
          </a:effectLst>
        </p:spPr>
        <p:style>
          <a:lnRef idx="2">
            <a:schemeClr val="accent1"/>
          </a:lnRef>
          <a:fillRef idx="1">
            <a:schemeClr val="lt1"/>
          </a:fillRef>
          <a:effectRef idx="0">
            <a:schemeClr val="accent1"/>
          </a:effectRef>
          <a:fontRef idx="minor">
            <a:schemeClr val="dk1"/>
          </a:fontRef>
        </p:style>
        <p:txBody>
          <a:bodyPr>
            <a:noAutofit/>
          </a:bodyPr>
          <a:lstStyle/>
          <a:p>
            <a:pPr rtl="1"/>
            <a:r>
              <a:rPr lang="ar-MA" sz="4000" b="1" dirty="0" smtClean="0">
                <a:solidFill>
                  <a:schemeClr val="bg1"/>
                </a:solidFill>
                <a:latin typeface="Sakkal Majalla" panose="02000000000000000000" pitchFamily="2" charset="-78"/>
                <a:cs typeface="Sakkal Majalla" panose="02000000000000000000" pitchFamily="2" charset="-78"/>
              </a:rPr>
              <a:t>برنامج ينوه بالتقدم </a:t>
            </a:r>
            <a:r>
              <a:rPr lang="ar-MA" sz="4000" b="1" dirty="0">
                <a:solidFill>
                  <a:schemeClr val="bg1"/>
                </a:solidFill>
                <a:latin typeface="Sakkal Majalla" panose="02000000000000000000" pitchFamily="2" charset="-78"/>
                <a:cs typeface="Sakkal Majalla" panose="02000000000000000000" pitchFamily="2" charset="-78"/>
              </a:rPr>
              <a:t>الذي أحرزته المملكة المغربية</a:t>
            </a:r>
            <a:endParaRPr lang="fr-FR" sz="4000" dirty="0">
              <a:solidFill>
                <a:schemeClr val="bg1"/>
              </a:solidFill>
              <a:latin typeface="Sakkal Majalla" panose="02000000000000000000" pitchFamily="2" charset="-78"/>
              <a:cs typeface="Sakkal Majalla" panose="02000000000000000000" pitchFamily="2" charset="-78"/>
            </a:endParaRPr>
          </a:p>
        </p:txBody>
      </p:sp>
      <p:sp>
        <p:nvSpPr>
          <p:cNvPr id="16" name="ZoneTexte 15"/>
          <p:cNvSpPr txBox="1"/>
          <p:nvPr/>
        </p:nvSpPr>
        <p:spPr>
          <a:xfrm>
            <a:off x="323528" y="1514395"/>
            <a:ext cx="8280920" cy="4708981"/>
          </a:xfrm>
          <a:prstGeom prst="rect">
            <a:avLst/>
          </a:prstGeom>
          <a:noFill/>
          <a:ln>
            <a:noFill/>
          </a:ln>
        </p:spPr>
        <p:txBody>
          <a:bodyPr wrap="square" rtlCol="0">
            <a:spAutoFit/>
          </a:bodyPr>
          <a:lstStyle/>
          <a:p>
            <a:pPr marL="342900" indent="-342900" algn="r" rtl="1">
              <a:spcAft>
                <a:spcPts val="1200"/>
              </a:spcAft>
              <a:buFont typeface="Wingdings" panose="05000000000000000000" pitchFamily="2" charset="2"/>
              <a:buChar char="§"/>
            </a:pPr>
            <a:r>
              <a:rPr lang="ar-MA" sz="3000" dirty="0">
                <a:latin typeface="Sakkal Majalla" panose="02000000000000000000" pitchFamily="2" charset="-78"/>
                <a:cs typeface="Sakkal Majalla" panose="02000000000000000000" pitchFamily="2" charset="-78"/>
              </a:rPr>
              <a:t>نجاح تنفيذ اتفاق التعاون الأول (الميثاق الأول: </a:t>
            </a:r>
            <a:r>
              <a:rPr lang="ar-MA" sz="3000" dirty="0" smtClean="0">
                <a:latin typeface="Sakkal Majalla" panose="02000000000000000000" pitchFamily="2" charset="-78"/>
                <a:cs typeface="Sakkal Majalla" panose="02000000000000000000" pitchFamily="2" charset="-78"/>
              </a:rPr>
              <a:t>697,5 مليون دولار) الذي تم تنزيله ما بين سنتي 2008 </a:t>
            </a:r>
            <a:r>
              <a:rPr lang="ar-MA" sz="3000" dirty="0">
                <a:latin typeface="Sakkal Majalla" panose="02000000000000000000" pitchFamily="2" charset="-78"/>
                <a:cs typeface="Sakkal Majalla" panose="02000000000000000000" pitchFamily="2" charset="-78"/>
              </a:rPr>
              <a:t>و 2013: </a:t>
            </a:r>
            <a:r>
              <a:rPr lang="ar-MA" sz="3000" dirty="0" smtClean="0">
                <a:latin typeface="Sakkal Majalla" panose="02000000000000000000" pitchFamily="2" charset="-78"/>
                <a:cs typeface="Sakkal Majalla" panose="02000000000000000000" pitchFamily="2" charset="-78"/>
              </a:rPr>
              <a:t> 2,3 </a:t>
            </a:r>
            <a:r>
              <a:rPr lang="ar-MA" sz="3000" dirty="0">
                <a:latin typeface="Sakkal Majalla" panose="02000000000000000000" pitchFamily="2" charset="-78"/>
                <a:cs typeface="Sakkal Majalla" panose="02000000000000000000" pitchFamily="2" charset="-78"/>
              </a:rPr>
              <a:t>مليون </a:t>
            </a:r>
            <a:r>
              <a:rPr lang="ar-MA" sz="3000" dirty="0" smtClean="0">
                <a:latin typeface="Sakkal Majalla" panose="02000000000000000000" pitchFamily="2" charset="-78"/>
                <a:cs typeface="Sakkal Majalla" panose="02000000000000000000" pitchFamily="2" charset="-78"/>
              </a:rPr>
              <a:t>مستفيد؛</a:t>
            </a:r>
          </a:p>
          <a:p>
            <a:pPr marL="342900" indent="-342900" algn="r" rtl="1">
              <a:spcAft>
                <a:spcPts val="1200"/>
              </a:spcAft>
              <a:buFont typeface="Wingdings" panose="05000000000000000000" pitchFamily="2" charset="2"/>
              <a:buChar char="§"/>
            </a:pPr>
            <a:r>
              <a:rPr lang="ar-MA" sz="3000" dirty="0" smtClean="0">
                <a:latin typeface="Sakkal Majalla" panose="02000000000000000000" pitchFamily="2" charset="-78"/>
                <a:cs typeface="Sakkal Majalla" panose="02000000000000000000" pitchFamily="2" charset="-78"/>
              </a:rPr>
              <a:t>اختيار </a:t>
            </a:r>
            <a:r>
              <a:rPr lang="ar-MA" sz="3000" dirty="0">
                <a:latin typeface="Sakkal Majalla" panose="02000000000000000000" pitchFamily="2" charset="-78"/>
                <a:cs typeface="Sakkal Majalla" panose="02000000000000000000" pitchFamily="2" charset="-78"/>
              </a:rPr>
              <a:t>المغرب، من قبل مجلس إدارة </a:t>
            </a:r>
            <a:r>
              <a:rPr lang="ar-MA" sz="3000" dirty="0" smtClean="0">
                <a:latin typeface="Sakkal Majalla" panose="02000000000000000000" pitchFamily="2" charset="-78"/>
                <a:cs typeface="Sakkal Majalla" panose="02000000000000000000" pitchFamily="2" charset="-78"/>
              </a:rPr>
              <a:t>هيئة </a:t>
            </a:r>
            <a:r>
              <a:rPr lang="ar-MA" sz="3000" dirty="0">
                <a:latin typeface="Sakkal Majalla" panose="02000000000000000000" pitchFamily="2" charset="-78"/>
                <a:cs typeface="Sakkal Majalla" panose="02000000000000000000" pitchFamily="2" charset="-78"/>
              </a:rPr>
              <a:t>تحدي </a:t>
            </a:r>
            <a:r>
              <a:rPr lang="ar-MA" sz="3000" dirty="0" smtClean="0">
                <a:latin typeface="Sakkal Majalla" panose="02000000000000000000" pitchFamily="2" charset="-78"/>
                <a:cs typeface="Sakkal Majalla" panose="02000000000000000000" pitchFamily="2" charset="-78"/>
              </a:rPr>
              <a:t>الألفية، كبلد مؤهل للاستفادة من اتفاق </a:t>
            </a:r>
            <a:r>
              <a:rPr lang="ar-MA" sz="3000" dirty="0">
                <a:latin typeface="Sakkal Majalla" panose="02000000000000000000" pitchFamily="2" charset="-78"/>
                <a:cs typeface="Sakkal Majalla" panose="02000000000000000000" pitchFamily="2" charset="-78"/>
              </a:rPr>
              <a:t>التعاون الثاني (</a:t>
            </a:r>
            <a:r>
              <a:rPr lang="ar-MA" sz="3000" dirty="0" smtClean="0">
                <a:latin typeface="Sakkal Majalla" panose="02000000000000000000" pitchFamily="2" charset="-78"/>
                <a:cs typeface="Sakkal Majalla" panose="02000000000000000000" pitchFamily="2" charset="-78"/>
              </a:rPr>
              <a:t>الميثاق </a:t>
            </a:r>
            <a:r>
              <a:rPr lang="ar-MA" sz="3000" dirty="0">
                <a:latin typeface="Sakkal Majalla" panose="02000000000000000000" pitchFamily="2" charset="-78"/>
                <a:cs typeface="Sakkal Majalla" panose="02000000000000000000" pitchFamily="2" charset="-78"/>
              </a:rPr>
              <a:t>الثاني)، </a:t>
            </a:r>
            <a:r>
              <a:rPr lang="ar-MA" sz="3000" dirty="0" smtClean="0">
                <a:latin typeface="Sakkal Majalla" panose="02000000000000000000" pitchFamily="2" charset="-78"/>
                <a:cs typeface="Sakkal Majalla" panose="02000000000000000000" pitchFamily="2" charset="-78"/>
              </a:rPr>
              <a:t>في 19 دجنبر 2012، بناء على جملة من المعايير  (20) المتعلقة بالحكامة </a:t>
            </a:r>
            <a:r>
              <a:rPr lang="ar-MA" sz="3000" dirty="0">
                <a:latin typeface="Sakkal Majalla" panose="02000000000000000000" pitchFamily="2" charset="-78"/>
                <a:cs typeface="Sakkal Majalla" panose="02000000000000000000" pitchFamily="2" charset="-78"/>
              </a:rPr>
              <a:t>الرشيدة، </a:t>
            </a:r>
            <a:r>
              <a:rPr lang="ar-MA" sz="3000" dirty="0" smtClean="0">
                <a:latin typeface="Sakkal Majalla" panose="02000000000000000000" pitchFamily="2" charset="-78"/>
                <a:cs typeface="Sakkal Majalla" panose="02000000000000000000" pitchFamily="2" charset="-78"/>
              </a:rPr>
              <a:t>وتشجيع الحريات </a:t>
            </a:r>
            <a:r>
              <a:rPr lang="ar-MA" sz="3000" dirty="0">
                <a:latin typeface="Sakkal Majalla" panose="02000000000000000000" pitchFamily="2" charset="-78"/>
                <a:cs typeface="Sakkal Majalla" panose="02000000000000000000" pitchFamily="2" charset="-78"/>
              </a:rPr>
              <a:t>الاقتصادية، والاستثمار في الرأسمال البشري.</a:t>
            </a:r>
          </a:p>
          <a:p>
            <a:pPr marL="342900" indent="-342900" algn="r" rtl="1">
              <a:spcAft>
                <a:spcPts val="1200"/>
              </a:spcAft>
              <a:buFont typeface="Wingdings" panose="05000000000000000000" pitchFamily="2" charset="2"/>
              <a:buChar char="§"/>
            </a:pPr>
            <a:r>
              <a:rPr lang="ar-MA" sz="3000" dirty="0" smtClean="0">
                <a:latin typeface="Sakkal Majalla" panose="02000000000000000000" pitchFamily="2" charset="-78"/>
                <a:cs typeface="Sakkal Majalla" panose="02000000000000000000" pitchFamily="2" charset="-78"/>
              </a:rPr>
              <a:t>تأكيد هذه الأهلية، </a:t>
            </a:r>
            <a:r>
              <a:rPr lang="ar-MA" sz="3000" dirty="0">
                <a:latin typeface="Sakkal Majalla" panose="02000000000000000000" pitchFamily="2" charset="-78"/>
                <a:cs typeface="Sakkal Majalla" panose="02000000000000000000" pitchFamily="2" charset="-78"/>
              </a:rPr>
              <a:t>في كل </a:t>
            </a:r>
            <a:r>
              <a:rPr lang="ar-MA" sz="3000" dirty="0" smtClean="0">
                <a:latin typeface="Sakkal Majalla" panose="02000000000000000000" pitchFamily="2" charset="-78"/>
                <a:cs typeface="Sakkal Majalla" panose="02000000000000000000" pitchFamily="2" charset="-78"/>
              </a:rPr>
              <a:t>سنة، منذ سنة 2013</a:t>
            </a:r>
            <a:r>
              <a:rPr lang="ar-MA" sz="3000" dirty="0">
                <a:latin typeface="Sakkal Majalla" panose="02000000000000000000" pitchFamily="2" charset="-78"/>
                <a:cs typeface="Sakkal Majalla" panose="02000000000000000000" pitchFamily="2" charset="-78"/>
              </a:rPr>
              <a:t>.</a:t>
            </a:r>
          </a:p>
          <a:p>
            <a:pPr marL="342900" indent="-342900" algn="r" rtl="1">
              <a:spcAft>
                <a:spcPts val="1200"/>
              </a:spcAft>
              <a:buFont typeface="Wingdings" panose="05000000000000000000" pitchFamily="2" charset="2"/>
              <a:buChar char="§"/>
            </a:pPr>
            <a:r>
              <a:rPr lang="ar-MA" sz="3000" dirty="0">
                <a:latin typeface="Sakkal Majalla" panose="02000000000000000000" pitchFamily="2" charset="-78"/>
                <a:cs typeface="Sakkal Majalla" panose="02000000000000000000" pitchFamily="2" charset="-78"/>
              </a:rPr>
              <a:t>شراكة قوية </a:t>
            </a:r>
            <a:r>
              <a:rPr lang="ar-MA" sz="3000" dirty="0" smtClean="0">
                <a:latin typeface="Sakkal Majalla" panose="02000000000000000000" pitchFamily="2" charset="-78"/>
                <a:cs typeface="Sakkal Majalla" panose="02000000000000000000" pitchFamily="2" charset="-78"/>
              </a:rPr>
              <a:t>امتدت لأزيد من </a:t>
            </a:r>
            <a:r>
              <a:rPr lang="ar-MA" sz="3000" dirty="0">
                <a:latin typeface="Sakkal Majalla" panose="02000000000000000000" pitchFamily="2" charset="-78"/>
                <a:cs typeface="Sakkal Majalla" panose="02000000000000000000" pitchFamily="2" charset="-78"/>
              </a:rPr>
              <a:t>10 </a:t>
            </a:r>
            <a:r>
              <a:rPr lang="ar-MA" sz="3000" dirty="0" smtClean="0">
                <a:latin typeface="Sakkal Majalla" panose="02000000000000000000" pitchFamily="2" charset="-78"/>
                <a:cs typeface="Sakkal Majalla" panose="02000000000000000000" pitchFamily="2" charset="-78"/>
              </a:rPr>
              <a:t>سنوات بين </a:t>
            </a:r>
            <a:r>
              <a:rPr lang="ar-MA" sz="3000" dirty="0">
                <a:latin typeface="Sakkal Majalla" panose="02000000000000000000" pitchFamily="2" charset="-78"/>
                <a:cs typeface="Sakkal Majalla" panose="02000000000000000000" pitchFamily="2" charset="-78"/>
              </a:rPr>
              <a:t>المملكة المغربية </a:t>
            </a:r>
            <a:r>
              <a:rPr lang="ar-MA" sz="3000" dirty="0" smtClean="0">
                <a:latin typeface="Sakkal Majalla" panose="02000000000000000000" pitchFamily="2" charset="-78"/>
                <a:cs typeface="Sakkal Majalla" panose="02000000000000000000" pitchFamily="2" charset="-78"/>
              </a:rPr>
              <a:t>وهيئة </a:t>
            </a:r>
            <a:r>
              <a:rPr lang="ar-MA" sz="3000" dirty="0">
                <a:latin typeface="Sakkal Majalla" panose="02000000000000000000" pitchFamily="2" charset="-78"/>
                <a:cs typeface="Sakkal Majalla" panose="02000000000000000000" pitchFamily="2" charset="-78"/>
              </a:rPr>
              <a:t>تحدي الألفية.</a:t>
            </a:r>
            <a:endParaRPr lang="fr-FR" sz="3000" dirty="0" smtClean="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4171529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re 25"/>
          <p:cNvSpPr>
            <a:spLocks noGrp="1"/>
          </p:cNvSpPr>
          <p:nvPr>
            <p:ph type="title"/>
          </p:nvPr>
        </p:nvSpPr>
        <p:spPr>
          <a:xfrm>
            <a:off x="0" y="-32657"/>
            <a:ext cx="9144000" cy="1124744"/>
          </a:xfrm>
          <a:solidFill>
            <a:schemeClr val="tx2">
              <a:lumMod val="75000"/>
            </a:schemeClr>
          </a:solidFill>
          <a:ln>
            <a:solidFill>
              <a:schemeClr val="bg2">
                <a:lumMod val="25000"/>
              </a:schemeClr>
            </a:solidFill>
          </a:ln>
          <a:effectLst>
            <a:glow rad="63500">
              <a:schemeClr val="accent2">
                <a:satMod val="175000"/>
                <a:alpha val="40000"/>
              </a:schemeClr>
            </a:glow>
          </a:effectLst>
        </p:spPr>
        <p:style>
          <a:lnRef idx="2">
            <a:schemeClr val="accent1"/>
          </a:lnRef>
          <a:fillRef idx="1">
            <a:schemeClr val="lt1"/>
          </a:fillRef>
          <a:effectRef idx="0">
            <a:schemeClr val="accent1"/>
          </a:effectRef>
          <a:fontRef idx="minor">
            <a:schemeClr val="dk1"/>
          </a:fontRef>
        </p:style>
        <p:txBody>
          <a:bodyPr>
            <a:noAutofit/>
          </a:bodyPr>
          <a:lstStyle/>
          <a:p>
            <a:pPr rtl="1"/>
            <a:r>
              <a:rPr lang="ar-MA" sz="3600" b="1" dirty="0">
                <a:solidFill>
                  <a:schemeClr val="bg1"/>
                </a:solidFill>
                <a:latin typeface="Sakkal Majalla" panose="02000000000000000000" pitchFamily="2" charset="-78"/>
                <a:cs typeface="Sakkal Majalla" panose="02000000000000000000" pitchFamily="2" charset="-78"/>
              </a:rPr>
              <a:t>التزام </a:t>
            </a:r>
            <a:r>
              <a:rPr lang="ar-MA" sz="3600" b="1" dirty="0" smtClean="0">
                <a:solidFill>
                  <a:schemeClr val="bg1"/>
                </a:solidFill>
                <a:latin typeface="Sakkal Majalla" panose="02000000000000000000" pitchFamily="2" charset="-78"/>
                <a:cs typeface="Sakkal Majalla" panose="02000000000000000000" pitchFamily="2" charset="-78"/>
              </a:rPr>
              <a:t>المغرب القوي بتوفير </a:t>
            </a:r>
            <a:r>
              <a:rPr lang="ar-SA" sz="3600" b="1" dirty="0" smtClean="0">
                <a:solidFill>
                  <a:schemeClr val="bg1"/>
                </a:solidFill>
                <a:latin typeface="Sakkal Majalla" panose="02000000000000000000" pitchFamily="2" charset="-78"/>
                <a:cs typeface="Sakkal Majalla" panose="02000000000000000000" pitchFamily="2" charset="-78"/>
              </a:rPr>
              <a:t>شروط </a:t>
            </a:r>
            <a:r>
              <a:rPr lang="ar-MA" sz="3600" b="1" dirty="0" smtClean="0">
                <a:solidFill>
                  <a:schemeClr val="bg1"/>
                </a:solidFill>
                <a:latin typeface="Sakkal Majalla" panose="02000000000000000000" pitchFamily="2" charset="-78"/>
                <a:cs typeface="Sakkal Majalla" panose="02000000000000000000" pitchFamily="2" charset="-78"/>
              </a:rPr>
              <a:t>نجاح البرنامج الثاني</a:t>
            </a:r>
            <a:endParaRPr lang="fr-FR" sz="3600" dirty="0">
              <a:solidFill>
                <a:schemeClr val="bg1"/>
              </a:solidFill>
              <a:latin typeface="Sakkal Majalla" panose="02000000000000000000" pitchFamily="2" charset="-78"/>
              <a:cs typeface="Sakkal Majalla" panose="02000000000000000000" pitchFamily="2" charset="-78"/>
            </a:endParaRPr>
          </a:p>
        </p:txBody>
      </p:sp>
      <p:sp>
        <p:nvSpPr>
          <p:cNvPr id="19" name="ZoneTexte 18"/>
          <p:cNvSpPr txBox="1"/>
          <p:nvPr/>
        </p:nvSpPr>
        <p:spPr>
          <a:xfrm>
            <a:off x="251520" y="1781522"/>
            <a:ext cx="8640960" cy="3647152"/>
          </a:xfrm>
          <a:prstGeom prst="rect">
            <a:avLst/>
          </a:prstGeom>
          <a:noFill/>
          <a:ln>
            <a:noFill/>
          </a:ln>
        </p:spPr>
        <p:txBody>
          <a:bodyPr wrap="square" rtlCol="0">
            <a:spAutoFit/>
          </a:bodyPr>
          <a:lstStyle>
            <a:defPPr>
              <a:defRPr lang="fr-FR"/>
            </a:defPPr>
            <a:lvl1pPr marL="285750" indent="-285750">
              <a:buFont typeface="Wingdings" panose="05000000000000000000" pitchFamily="2" charset="2"/>
              <a:buChar char="Ø"/>
              <a:defRPr sz="2000"/>
            </a:lvl1pPr>
          </a:lstStyle>
          <a:p>
            <a:pPr algn="just" rtl="1">
              <a:spcAft>
                <a:spcPts val="600"/>
              </a:spcAft>
              <a:buFont typeface="Wingdings" panose="05000000000000000000" pitchFamily="2" charset="2"/>
              <a:buChar char="§"/>
            </a:pPr>
            <a:r>
              <a:rPr lang="ar-MA" sz="3600" dirty="0">
                <a:latin typeface="Sakkal Majalla" panose="02000000000000000000" pitchFamily="2" charset="-78"/>
                <a:cs typeface="Sakkal Majalla" panose="02000000000000000000" pitchFamily="2" charset="-78"/>
              </a:rPr>
              <a:t>إنشاء فريق متعدد </a:t>
            </a:r>
            <a:r>
              <a:rPr lang="ar-MA" sz="3600" dirty="0" smtClean="0">
                <a:latin typeface="Sakkal Majalla" panose="02000000000000000000" pitchFamily="2" charset="-78"/>
                <a:cs typeface="Sakkal Majalla" panose="02000000000000000000" pitchFamily="2" charset="-78"/>
              </a:rPr>
              <a:t>التخصصات مكرس لبلورة </a:t>
            </a:r>
            <a:r>
              <a:rPr lang="ar-MA" sz="3600" dirty="0" smtClean="0">
                <a:latin typeface="Sakkal Majalla" panose="02000000000000000000" pitchFamily="2" charset="-78"/>
                <a:cs typeface="Sakkal Majalla" panose="02000000000000000000" pitchFamily="2" charset="-78"/>
              </a:rPr>
              <a:t>البرنامج؛</a:t>
            </a:r>
            <a:endParaRPr lang="ar-MA" sz="3600" dirty="0">
              <a:latin typeface="Sakkal Majalla" panose="02000000000000000000" pitchFamily="2" charset="-78"/>
              <a:cs typeface="Sakkal Majalla" panose="02000000000000000000" pitchFamily="2" charset="-78"/>
            </a:endParaRPr>
          </a:p>
          <a:p>
            <a:pPr algn="just" rtl="1">
              <a:spcAft>
                <a:spcPts val="600"/>
              </a:spcAft>
              <a:buFont typeface="Wingdings" panose="05000000000000000000" pitchFamily="2" charset="2"/>
              <a:buChar char="§"/>
            </a:pPr>
            <a:r>
              <a:rPr lang="ar-MA" sz="3600" dirty="0" smtClean="0">
                <a:latin typeface="Sakkal Majalla" panose="02000000000000000000" pitchFamily="2" charset="-78"/>
                <a:cs typeface="Sakkal Majalla" panose="02000000000000000000" pitchFamily="2" charset="-78"/>
              </a:rPr>
              <a:t>نهج مقاربة تشاركية خلال </a:t>
            </a:r>
            <a:r>
              <a:rPr lang="ar-SA" sz="3600" dirty="0" smtClean="0">
                <a:latin typeface="Sakkal Majalla" panose="02000000000000000000" pitchFamily="2" charset="-78"/>
                <a:cs typeface="Sakkal Majalla" panose="02000000000000000000" pitchFamily="2" charset="-78"/>
              </a:rPr>
              <a:t>مختلف </a:t>
            </a:r>
            <a:r>
              <a:rPr lang="ar-MA" sz="3600" dirty="0" smtClean="0">
                <a:latin typeface="Sakkal Majalla" panose="02000000000000000000" pitchFamily="2" charset="-78"/>
                <a:cs typeface="Sakkal Majalla" panose="02000000000000000000" pitchFamily="2" charset="-78"/>
              </a:rPr>
              <a:t>مراحل إعداد </a:t>
            </a:r>
            <a:r>
              <a:rPr lang="ar-MA" sz="3600" dirty="0">
                <a:latin typeface="Sakkal Majalla" panose="02000000000000000000" pitchFamily="2" charset="-78"/>
                <a:cs typeface="Sakkal Majalla" panose="02000000000000000000" pitchFamily="2" charset="-78"/>
              </a:rPr>
              <a:t>البرنامج:</a:t>
            </a:r>
          </a:p>
          <a:p>
            <a:pPr lvl="1" algn="just" rtl="1">
              <a:spcAft>
                <a:spcPts val="600"/>
              </a:spcAft>
              <a:buFont typeface="Wingdings" panose="05000000000000000000" pitchFamily="2" charset="2"/>
              <a:buChar char="ü"/>
            </a:pPr>
            <a:r>
              <a:rPr lang="ar-MA" sz="3600" dirty="0" smtClean="0">
                <a:latin typeface="Sakkal Majalla" panose="02000000000000000000" pitchFamily="2" charset="-78"/>
                <a:cs typeface="Sakkal Majalla" panose="02000000000000000000" pitchFamily="2" charset="-78"/>
              </a:rPr>
              <a:t>إشراك</a:t>
            </a:r>
            <a:r>
              <a:rPr lang="ar-SA" sz="3600" dirty="0" smtClean="0">
                <a:latin typeface="Sakkal Majalla" panose="02000000000000000000" pitchFamily="2" charset="-78"/>
                <a:cs typeface="Sakkal Majalla" panose="02000000000000000000" pitchFamily="2" charset="-78"/>
              </a:rPr>
              <a:t> </a:t>
            </a:r>
            <a:r>
              <a:rPr lang="ar-MA" sz="3600" dirty="0" smtClean="0">
                <a:latin typeface="Sakkal Majalla" panose="02000000000000000000" pitchFamily="2" charset="-78"/>
                <a:cs typeface="Sakkal Majalla" panose="02000000000000000000" pitchFamily="2" charset="-78"/>
              </a:rPr>
              <a:t>وثيق للقطاعات</a:t>
            </a:r>
            <a:r>
              <a:rPr lang="ar-SA" sz="3600" dirty="0" smtClean="0">
                <a:latin typeface="Sakkal Majalla" panose="02000000000000000000" pitchFamily="2" charset="-78"/>
                <a:cs typeface="Sakkal Majalla" panose="02000000000000000000" pitchFamily="2" charset="-78"/>
              </a:rPr>
              <a:t> </a:t>
            </a:r>
            <a:r>
              <a:rPr lang="ar-MA" sz="3600" dirty="0" smtClean="0">
                <a:latin typeface="Sakkal Majalla" panose="02000000000000000000" pitchFamily="2" charset="-78"/>
                <a:cs typeface="Sakkal Majalla" panose="02000000000000000000" pitchFamily="2" charset="-78"/>
              </a:rPr>
              <a:t>الحكومية والمؤسسات</a:t>
            </a:r>
            <a:r>
              <a:rPr lang="ar-SA" sz="3600" dirty="0" smtClean="0">
                <a:latin typeface="Sakkal Majalla" panose="02000000000000000000" pitchFamily="2" charset="-78"/>
                <a:cs typeface="Sakkal Majalla" panose="02000000000000000000" pitchFamily="2" charset="-78"/>
              </a:rPr>
              <a:t> </a:t>
            </a:r>
            <a:r>
              <a:rPr lang="ar-MA" sz="3600" dirty="0" smtClean="0">
                <a:latin typeface="Sakkal Majalla" panose="02000000000000000000" pitchFamily="2" charset="-78"/>
                <a:cs typeface="Sakkal Majalla" panose="02000000000000000000" pitchFamily="2" charset="-78"/>
              </a:rPr>
              <a:t>العمومية المعنية؛ </a:t>
            </a:r>
          </a:p>
          <a:p>
            <a:pPr lvl="1" algn="just" rtl="1">
              <a:spcAft>
                <a:spcPts val="600"/>
              </a:spcAft>
              <a:buFont typeface="Wingdings" panose="05000000000000000000" pitchFamily="2" charset="2"/>
              <a:buChar char="ü"/>
            </a:pPr>
            <a:r>
              <a:rPr lang="ar-MA" sz="3600" dirty="0" smtClean="0">
                <a:latin typeface="Sakkal Majalla" panose="02000000000000000000" pitchFamily="2" charset="-78"/>
                <a:cs typeface="Sakkal Majalla" panose="02000000000000000000" pitchFamily="2" charset="-78"/>
              </a:rPr>
              <a:t>مشاورات </a:t>
            </a:r>
            <a:r>
              <a:rPr lang="ar-MA" sz="3600" dirty="0">
                <a:latin typeface="Sakkal Majalla" panose="02000000000000000000" pitchFamily="2" charset="-78"/>
                <a:cs typeface="Sakkal Majalla" panose="02000000000000000000" pitchFamily="2" charset="-78"/>
              </a:rPr>
              <a:t>منتظمة </a:t>
            </a:r>
            <a:r>
              <a:rPr lang="ar-MA" sz="3600" dirty="0" smtClean="0">
                <a:latin typeface="Sakkal Majalla" panose="02000000000000000000" pitchFamily="2" charset="-78"/>
                <a:cs typeface="Sakkal Majalla" panose="02000000000000000000" pitchFamily="2" charset="-78"/>
              </a:rPr>
              <a:t>مع</a:t>
            </a:r>
            <a:r>
              <a:rPr lang="ar-SA" sz="3600" dirty="0">
                <a:latin typeface="Sakkal Majalla" panose="02000000000000000000" pitchFamily="2" charset="-78"/>
                <a:cs typeface="Sakkal Majalla" panose="02000000000000000000" pitchFamily="2" charset="-78"/>
              </a:rPr>
              <a:t> </a:t>
            </a:r>
            <a:r>
              <a:rPr lang="ar-SA" sz="3600" dirty="0" smtClean="0">
                <a:latin typeface="Sakkal Majalla" panose="02000000000000000000" pitchFamily="2" charset="-78"/>
                <a:cs typeface="Sakkal Majalla" panose="02000000000000000000" pitchFamily="2" charset="-78"/>
              </a:rPr>
              <a:t>ا</a:t>
            </a:r>
            <a:r>
              <a:rPr lang="ar-MA" sz="3600" dirty="0" smtClean="0">
                <a:latin typeface="Sakkal Majalla" panose="02000000000000000000" pitchFamily="2" charset="-78"/>
                <a:cs typeface="Sakkal Majalla" panose="02000000000000000000" pitchFamily="2" charset="-78"/>
              </a:rPr>
              <a:t>لمؤسسات الدستورية</a:t>
            </a:r>
            <a:r>
              <a:rPr lang="ar-SA" sz="3600" dirty="0" smtClean="0">
                <a:latin typeface="Sakkal Majalla" panose="02000000000000000000" pitchFamily="2" charset="-78"/>
                <a:cs typeface="Sakkal Majalla" panose="02000000000000000000" pitchFamily="2" charset="-78"/>
              </a:rPr>
              <a:t> </a:t>
            </a:r>
            <a:r>
              <a:rPr lang="ar-MA" sz="3600" dirty="0" smtClean="0">
                <a:latin typeface="Sakkal Majalla" panose="02000000000000000000" pitchFamily="2" charset="-78"/>
                <a:cs typeface="Sakkal Majalla" panose="02000000000000000000" pitchFamily="2" charset="-78"/>
              </a:rPr>
              <a:t>والمجتمع </a:t>
            </a:r>
            <a:r>
              <a:rPr lang="ar-MA" sz="3600" dirty="0">
                <a:latin typeface="Sakkal Majalla" panose="02000000000000000000" pitchFamily="2" charset="-78"/>
                <a:cs typeface="Sakkal Majalla" panose="02000000000000000000" pitchFamily="2" charset="-78"/>
              </a:rPr>
              <a:t>المدني والقطاع الخاص </a:t>
            </a:r>
            <a:r>
              <a:rPr lang="ar-MA" sz="3600" dirty="0" smtClean="0">
                <a:latin typeface="Sakkal Majalla" panose="02000000000000000000" pitchFamily="2" charset="-78"/>
                <a:cs typeface="Sakkal Majalla" panose="02000000000000000000" pitchFamily="2" charset="-78"/>
              </a:rPr>
              <a:t>و</a:t>
            </a:r>
            <a:r>
              <a:rPr lang="ar-SA" sz="3600" dirty="0" smtClean="0">
                <a:latin typeface="Sakkal Majalla" panose="02000000000000000000" pitchFamily="2" charset="-78"/>
                <a:cs typeface="Sakkal Majalla" panose="02000000000000000000" pitchFamily="2" charset="-78"/>
              </a:rPr>
              <a:t>ال</a:t>
            </a:r>
            <a:r>
              <a:rPr lang="ar-MA" sz="3600" dirty="0" smtClean="0">
                <a:latin typeface="Sakkal Majalla" panose="02000000000000000000" pitchFamily="2" charset="-78"/>
                <a:cs typeface="Sakkal Majalla" panose="02000000000000000000" pitchFamily="2" charset="-78"/>
              </a:rPr>
              <a:t>شركاء الماليين</a:t>
            </a:r>
            <a:r>
              <a:rPr lang="ar-SA" sz="3600" dirty="0" smtClean="0">
                <a:latin typeface="Sakkal Majalla" panose="02000000000000000000" pitchFamily="2" charset="-78"/>
                <a:cs typeface="Sakkal Majalla" panose="02000000000000000000" pitchFamily="2" charset="-78"/>
              </a:rPr>
              <a:t> لبلادنا</a:t>
            </a:r>
            <a:r>
              <a:rPr lang="ar-MA" sz="3600" dirty="0" smtClean="0">
                <a:latin typeface="Sakkal Majalla" panose="02000000000000000000" pitchFamily="2" charset="-78"/>
                <a:cs typeface="Sakkal Majalla" panose="02000000000000000000" pitchFamily="2" charset="-78"/>
              </a:rPr>
              <a:t>.</a:t>
            </a:r>
            <a:endParaRPr lang="fr-FR" sz="36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2999065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25"/>
          <p:cNvSpPr txBox="1">
            <a:spLocks/>
          </p:cNvSpPr>
          <p:nvPr/>
        </p:nvSpPr>
        <p:spPr>
          <a:xfrm>
            <a:off x="-16946" y="7327"/>
            <a:ext cx="9144000" cy="1124744"/>
          </a:xfrm>
          <a:prstGeom prst="rect">
            <a:avLst/>
          </a:prstGeom>
          <a:solidFill>
            <a:schemeClr val="tx2">
              <a:lumMod val="75000"/>
            </a:schemeClr>
          </a:solidFill>
          <a:ln w="25400" cap="flat" cmpd="sng" algn="ctr">
            <a:solidFill>
              <a:schemeClr val="bg2">
                <a:lumMod val="25000"/>
              </a:schemeClr>
            </a:solidFill>
            <a:prstDash val="solid"/>
          </a:ln>
          <a:effectLst>
            <a:glow rad="63500">
              <a:schemeClr val="accent2">
                <a:satMod val="175000"/>
                <a:alpha val="40000"/>
              </a:schemeClr>
            </a:glow>
          </a:effectLst>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rtl="1"/>
            <a:r>
              <a:rPr lang="ar-MA" sz="3600" b="1" dirty="0" smtClean="0">
                <a:solidFill>
                  <a:schemeClr val="bg1"/>
                </a:solidFill>
                <a:latin typeface="Sakkal Majalla" panose="02000000000000000000" pitchFamily="2" charset="-78"/>
                <a:cs typeface="Sakkal Majalla" panose="02000000000000000000" pitchFamily="2" charset="-78"/>
              </a:rPr>
              <a:t>الميثاق الثاني </a:t>
            </a:r>
            <a:r>
              <a:rPr lang="ar-MA" sz="3600" b="1" dirty="0">
                <a:solidFill>
                  <a:schemeClr val="bg1"/>
                </a:solidFill>
                <a:latin typeface="Sakkal Majalla" panose="02000000000000000000" pitchFamily="2" charset="-78"/>
                <a:cs typeface="Sakkal Majalla" panose="02000000000000000000" pitchFamily="2" charset="-78"/>
              </a:rPr>
              <a:t>هو </a:t>
            </a:r>
            <a:r>
              <a:rPr lang="ar-SA" sz="3600" b="1" dirty="0" smtClean="0">
                <a:solidFill>
                  <a:schemeClr val="bg1"/>
                </a:solidFill>
                <a:latin typeface="Sakkal Majalla" panose="02000000000000000000" pitchFamily="2" charset="-78"/>
                <a:cs typeface="Sakkal Majalla" panose="02000000000000000000" pitchFamily="2" charset="-78"/>
              </a:rPr>
              <a:t>ثمرة ل</a:t>
            </a:r>
            <a:r>
              <a:rPr lang="ar-MA" sz="3600" b="1" dirty="0" smtClean="0">
                <a:solidFill>
                  <a:schemeClr val="bg1"/>
                </a:solidFill>
                <a:latin typeface="Sakkal Majalla" panose="02000000000000000000" pitchFamily="2" charset="-78"/>
                <a:cs typeface="Sakkal Majalla" panose="02000000000000000000" pitchFamily="2" charset="-78"/>
              </a:rPr>
              <a:t>مسار</a:t>
            </a:r>
            <a:r>
              <a:rPr lang="ar-SA" sz="3600" b="1" dirty="0" smtClean="0">
                <a:solidFill>
                  <a:schemeClr val="bg1"/>
                </a:solidFill>
                <a:latin typeface="Sakkal Majalla" panose="02000000000000000000" pitchFamily="2" charset="-78"/>
                <a:cs typeface="Sakkal Majalla" panose="02000000000000000000" pitchFamily="2" charset="-78"/>
              </a:rPr>
              <a:t> إعدادي محكم</a:t>
            </a:r>
            <a:endParaRPr lang="fr-FR" sz="3600" dirty="0">
              <a:solidFill>
                <a:schemeClr val="bg1"/>
              </a:solidFill>
              <a:latin typeface="Sakkal Majalla" panose="02000000000000000000" pitchFamily="2" charset="-78"/>
              <a:cs typeface="Sakkal Majalla" panose="02000000000000000000" pitchFamily="2" charset="-78"/>
            </a:endParaRPr>
          </a:p>
        </p:txBody>
      </p:sp>
      <p:sp>
        <p:nvSpPr>
          <p:cNvPr id="4" name="Rectangle 3"/>
          <p:cNvSpPr/>
          <p:nvPr/>
        </p:nvSpPr>
        <p:spPr>
          <a:xfrm>
            <a:off x="508465" y="1363915"/>
            <a:ext cx="8208912" cy="1754326"/>
          </a:xfrm>
          <a:prstGeom prst="rect">
            <a:avLst/>
          </a:prstGeom>
        </p:spPr>
        <p:txBody>
          <a:bodyPr wrap="square">
            <a:spAutoFit/>
          </a:bodyPr>
          <a:lstStyle/>
          <a:p>
            <a:pPr algn="just" rtl="1">
              <a:spcAft>
                <a:spcPts val="1200"/>
              </a:spcAft>
            </a:pPr>
            <a:r>
              <a:rPr lang="ar-SA" sz="3600" dirty="0" smtClean="0">
                <a:latin typeface="Sakkal Majalla" panose="02000000000000000000" pitchFamily="2" charset="-78"/>
                <a:cs typeface="Sakkal Majalla" panose="02000000000000000000" pitchFamily="2" charset="-78"/>
              </a:rPr>
              <a:t>1.دراسة مستفيضة حول الإكراهات التي تعيق النمو و</a:t>
            </a:r>
            <a:r>
              <a:rPr lang="ar-MA" sz="3600" dirty="0" smtClean="0">
                <a:latin typeface="Sakkal Majalla" panose="02000000000000000000" pitchFamily="2" charset="-78"/>
                <a:cs typeface="Sakkal Majalla" panose="02000000000000000000" pitchFamily="2" charset="-78"/>
              </a:rPr>
              <a:t>الاستثمار</a:t>
            </a:r>
            <a:r>
              <a:rPr lang="ar-SA" sz="3600" dirty="0">
                <a:latin typeface="Sakkal Majalla" panose="02000000000000000000" pitchFamily="2" charset="-78"/>
                <a:cs typeface="Sakkal Majalla" panose="02000000000000000000" pitchFamily="2" charset="-78"/>
              </a:rPr>
              <a:t> </a:t>
            </a:r>
            <a:r>
              <a:rPr lang="ar-SA" sz="3600" dirty="0" smtClean="0">
                <a:latin typeface="Sakkal Majalla" panose="02000000000000000000" pitchFamily="2" charset="-78"/>
                <a:cs typeface="Sakkal Majalla" panose="02000000000000000000" pitchFamily="2" charset="-78"/>
              </a:rPr>
              <a:t>ببلادنا</a:t>
            </a:r>
            <a:r>
              <a:rPr lang="fr-FR" sz="3600" dirty="0" smtClean="0">
                <a:latin typeface="Sakkal Majalla" panose="02000000000000000000" pitchFamily="2" charset="-78"/>
                <a:cs typeface="Sakkal Majalla" panose="02000000000000000000" pitchFamily="2" charset="-78"/>
              </a:rPr>
              <a:t> </a:t>
            </a:r>
            <a:r>
              <a:rPr lang="ar-MA" sz="3600" dirty="0" smtClean="0">
                <a:latin typeface="Sakkal Majalla" panose="02000000000000000000" pitchFamily="2" charset="-78"/>
                <a:cs typeface="Sakkal Majalla" panose="02000000000000000000" pitchFamily="2" charset="-78"/>
              </a:rPr>
              <a:t>من </a:t>
            </a:r>
            <a:r>
              <a:rPr lang="ar-MA" sz="3600" dirty="0">
                <a:latin typeface="Sakkal Majalla" panose="02000000000000000000" pitchFamily="2" charset="-78"/>
                <a:cs typeface="Sakkal Majalla" panose="02000000000000000000" pitchFamily="2" charset="-78"/>
              </a:rPr>
              <a:t>إنجاز البنك الإفريقي للتنمية، بشراكة مع الحكومة وهيئة تحدي الألفية</a:t>
            </a:r>
            <a:endParaRPr lang="ar-SA" sz="3600" dirty="0" smtClean="0">
              <a:latin typeface="Sakkal Majalla" panose="02000000000000000000" pitchFamily="2" charset="-78"/>
              <a:cs typeface="Sakkal Majalla" panose="02000000000000000000" pitchFamily="2" charset="-78"/>
            </a:endParaRPr>
          </a:p>
        </p:txBody>
      </p:sp>
      <p:grpSp>
        <p:nvGrpSpPr>
          <p:cNvPr id="6" name="Groupe 5"/>
          <p:cNvGrpSpPr/>
          <p:nvPr/>
        </p:nvGrpSpPr>
        <p:grpSpPr>
          <a:xfrm>
            <a:off x="670381" y="4239921"/>
            <a:ext cx="8023804" cy="1886317"/>
            <a:chOff x="434539" y="2708920"/>
            <a:chExt cx="7979757" cy="2562879"/>
          </a:xfrm>
        </p:grpSpPr>
        <p:sp>
          <p:nvSpPr>
            <p:cNvPr id="7" name="Rectangle à coins arrondis 6"/>
            <p:cNvSpPr/>
            <p:nvPr/>
          </p:nvSpPr>
          <p:spPr>
            <a:xfrm>
              <a:off x="4711241" y="2708920"/>
              <a:ext cx="3703055" cy="2562879"/>
            </a:xfrm>
            <a:prstGeom prst="roundRect">
              <a:avLst/>
            </a:prstGeom>
            <a:no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MA" sz="3600" b="1" dirty="0">
                  <a:solidFill>
                    <a:schemeClr val="tx1"/>
                  </a:solidFill>
                  <a:latin typeface="Sakkal Majalla" panose="02000000000000000000" pitchFamily="2" charset="-78"/>
                  <a:cs typeface="Sakkal Majalla" panose="02000000000000000000" pitchFamily="2" charset="-78"/>
                </a:rPr>
                <a:t>ضعف </a:t>
              </a:r>
              <a:endParaRPr lang="ar-MA" sz="3600" b="1" dirty="0" smtClean="0">
                <a:solidFill>
                  <a:schemeClr val="tx1"/>
                </a:solidFill>
                <a:latin typeface="Sakkal Majalla" panose="02000000000000000000" pitchFamily="2" charset="-78"/>
                <a:cs typeface="Sakkal Majalla" panose="02000000000000000000" pitchFamily="2" charset="-78"/>
              </a:endParaRPr>
            </a:p>
            <a:p>
              <a:pPr algn="ctr" rtl="1"/>
              <a:r>
                <a:rPr lang="ar-MA" sz="3600" b="1" dirty="0" smtClean="0">
                  <a:solidFill>
                    <a:schemeClr val="tx1"/>
                  </a:solidFill>
                  <a:latin typeface="Sakkal Majalla" panose="02000000000000000000" pitchFamily="2" charset="-78"/>
                  <a:cs typeface="Sakkal Majalla" panose="02000000000000000000" pitchFamily="2" charset="-78"/>
                </a:rPr>
                <a:t>إنتاجية </a:t>
              </a:r>
              <a:r>
                <a:rPr lang="ar-MA" sz="3600" b="1" dirty="0">
                  <a:solidFill>
                    <a:schemeClr val="tx1"/>
                  </a:solidFill>
                  <a:latin typeface="Sakkal Majalla" panose="02000000000000000000" pitchFamily="2" charset="-78"/>
                  <a:cs typeface="Sakkal Majalla" panose="02000000000000000000" pitchFamily="2" charset="-78"/>
                </a:rPr>
                <a:t>العقار</a:t>
              </a:r>
            </a:p>
          </p:txBody>
        </p:sp>
        <p:sp>
          <p:nvSpPr>
            <p:cNvPr id="8" name="Rectangle à coins arrondis 7"/>
            <p:cNvSpPr/>
            <p:nvPr/>
          </p:nvSpPr>
          <p:spPr>
            <a:xfrm>
              <a:off x="434539" y="2708920"/>
              <a:ext cx="3775414" cy="2562879"/>
            </a:xfrm>
            <a:prstGeom prst="roundRect">
              <a:avLst/>
            </a:prstGeom>
            <a:no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MA" sz="3600" b="1" dirty="0" smtClean="0">
                  <a:solidFill>
                    <a:schemeClr val="tx1"/>
                  </a:solidFill>
                  <a:latin typeface="Sakkal Majalla" panose="02000000000000000000" pitchFamily="2" charset="-78"/>
                  <a:cs typeface="Sakkal Majalla" panose="02000000000000000000" pitchFamily="2" charset="-78"/>
                </a:rPr>
                <a:t>ضعف </a:t>
              </a:r>
              <a:endParaRPr lang="ar-MA" sz="3600" b="1" dirty="0" smtClean="0">
                <a:solidFill>
                  <a:schemeClr val="tx1"/>
                </a:solidFill>
                <a:latin typeface="Sakkal Majalla" panose="02000000000000000000" pitchFamily="2" charset="-78"/>
                <a:cs typeface="Sakkal Majalla" panose="02000000000000000000" pitchFamily="2" charset="-78"/>
              </a:endParaRPr>
            </a:p>
            <a:p>
              <a:pPr algn="ctr" rtl="1"/>
              <a:r>
                <a:rPr lang="ar-MA" sz="3600" b="1" dirty="0" smtClean="0">
                  <a:solidFill>
                    <a:schemeClr val="tx1"/>
                  </a:solidFill>
                  <a:latin typeface="Sakkal Majalla" panose="02000000000000000000" pitchFamily="2" charset="-78"/>
                  <a:cs typeface="Sakkal Majalla" panose="02000000000000000000" pitchFamily="2" charset="-78"/>
                </a:rPr>
                <a:t>جودة </a:t>
              </a:r>
              <a:r>
                <a:rPr lang="ar-MA" sz="3600" b="1" dirty="0" smtClean="0">
                  <a:solidFill>
                    <a:schemeClr val="tx1"/>
                  </a:solidFill>
                  <a:latin typeface="Sakkal Majalla" panose="02000000000000000000" pitchFamily="2" charset="-78"/>
                  <a:cs typeface="Sakkal Majalla" panose="02000000000000000000" pitchFamily="2" charset="-78"/>
                </a:rPr>
                <a:t>الرأسمال </a:t>
              </a:r>
              <a:r>
                <a:rPr lang="ar-MA" sz="3600" b="1" dirty="0">
                  <a:solidFill>
                    <a:schemeClr val="tx1"/>
                  </a:solidFill>
                  <a:latin typeface="Sakkal Majalla" panose="02000000000000000000" pitchFamily="2" charset="-78"/>
                  <a:cs typeface="Sakkal Majalla" panose="02000000000000000000" pitchFamily="2" charset="-78"/>
                </a:rPr>
                <a:t>البشري</a:t>
              </a:r>
              <a:endParaRPr lang="fr-FR" sz="3600" b="1" dirty="0">
                <a:solidFill>
                  <a:schemeClr val="tx1"/>
                </a:solidFill>
                <a:latin typeface="Sakkal Majalla" panose="02000000000000000000" pitchFamily="2" charset="-78"/>
                <a:cs typeface="Sakkal Majalla" panose="02000000000000000000" pitchFamily="2" charset="-78"/>
              </a:endParaRPr>
            </a:p>
          </p:txBody>
        </p:sp>
      </p:grpSp>
      <p:sp>
        <p:nvSpPr>
          <p:cNvPr id="9" name="Rectangle à coins arrondis 8"/>
          <p:cNvSpPr/>
          <p:nvPr/>
        </p:nvSpPr>
        <p:spPr>
          <a:xfrm>
            <a:off x="315582" y="3350085"/>
            <a:ext cx="8478943" cy="453057"/>
          </a:xfrm>
          <a:prstGeom prst="round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MA" sz="3200" b="1" dirty="0">
                <a:latin typeface="Sakkal Majalla" panose="02000000000000000000" pitchFamily="2" charset="-78"/>
                <a:cs typeface="Sakkal Majalla" panose="02000000000000000000" pitchFamily="2" charset="-78"/>
              </a:rPr>
              <a:t>إ</a:t>
            </a:r>
            <a:r>
              <a:rPr lang="ar-MA" sz="3200" b="1" dirty="0" smtClean="0">
                <a:latin typeface="Sakkal Majalla" panose="02000000000000000000" pitchFamily="2" charset="-78"/>
                <a:cs typeface="Sakkal Majalla" panose="02000000000000000000" pitchFamily="2" charset="-78"/>
              </a:rPr>
              <a:t>كراهات </a:t>
            </a:r>
            <a:r>
              <a:rPr lang="ar-MA" sz="3200" b="1" dirty="0" smtClean="0">
                <a:latin typeface="Sakkal Majalla" panose="02000000000000000000" pitchFamily="2" charset="-78"/>
                <a:cs typeface="Sakkal Majalla" panose="02000000000000000000" pitchFamily="2" charset="-78"/>
              </a:rPr>
              <a:t>رئيسية</a:t>
            </a:r>
            <a:r>
              <a:rPr lang="ar-SA" sz="3200" b="1" dirty="0" smtClean="0">
                <a:latin typeface="Sakkal Majalla" panose="02000000000000000000" pitchFamily="2" charset="-78"/>
                <a:cs typeface="Sakkal Majalla" panose="02000000000000000000" pitchFamily="2" charset="-78"/>
              </a:rPr>
              <a:t> من بينها </a:t>
            </a:r>
            <a:endParaRPr lang="fr-FR" sz="3200" b="1"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6601318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25"/>
          <p:cNvSpPr txBox="1">
            <a:spLocks/>
          </p:cNvSpPr>
          <p:nvPr/>
        </p:nvSpPr>
        <p:spPr>
          <a:xfrm>
            <a:off x="-16946" y="7327"/>
            <a:ext cx="9144000" cy="1124744"/>
          </a:xfrm>
          <a:prstGeom prst="rect">
            <a:avLst/>
          </a:prstGeom>
          <a:solidFill>
            <a:schemeClr val="tx2">
              <a:lumMod val="75000"/>
            </a:schemeClr>
          </a:solidFill>
          <a:ln w="25400" cap="flat" cmpd="sng" algn="ctr">
            <a:solidFill>
              <a:schemeClr val="bg2">
                <a:lumMod val="25000"/>
              </a:schemeClr>
            </a:solidFill>
            <a:prstDash val="solid"/>
          </a:ln>
          <a:effectLst>
            <a:glow rad="63500">
              <a:schemeClr val="accent2">
                <a:satMod val="175000"/>
                <a:alpha val="40000"/>
              </a:schemeClr>
            </a:glow>
          </a:effectLst>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rtl="1"/>
            <a:r>
              <a:rPr lang="ar-MA" sz="3600" b="1" dirty="0" smtClean="0">
                <a:solidFill>
                  <a:schemeClr val="bg1"/>
                </a:solidFill>
                <a:latin typeface="Sakkal Majalla" panose="02000000000000000000" pitchFamily="2" charset="-78"/>
                <a:cs typeface="Sakkal Majalla" panose="02000000000000000000" pitchFamily="2" charset="-78"/>
              </a:rPr>
              <a:t>الميثاق الثاني </a:t>
            </a:r>
            <a:r>
              <a:rPr lang="ar-MA" sz="3600" b="1" dirty="0">
                <a:solidFill>
                  <a:schemeClr val="bg1"/>
                </a:solidFill>
                <a:latin typeface="Sakkal Majalla" panose="02000000000000000000" pitchFamily="2" charset="-78"/>
                <a:cs typeface="Sakkal Majalla" panose="02000000000000000000" pitchFamily="2" charset="-78"/>
              </a:rPr>
              <a:t>هو </a:t>
            </a:r>
            <a:r>
              <a:rPr lang="ar-SA" sz="3600" b="1" dirty="0" smtClean="0">
                <a:solidFill>
                  <a:schemeClr val="bg1"/>
                </a:solidFill>
                <a:latin typeface="Sakkal Majalla" panose="02000000000000000000" pitchFamily="2" charset="-78"/>
                <a:cs typeface="Sakkal Majalla" panose="02000000000000000000" pitchFamily="2" charset="-78"/>
              </a:rPr>
              <a:t>ثمرة ل</a:t>
            </a:r>
            <a:r>
              <a:rPr lang="ar-MA" sz="3600" b="1" dirty="0" smtClean="0">
                <a:solidFill>
                  <a:schemeClr val="bg1"/>
                </a:solidFill>
                <a:latin typeface="Sakkal Majalla" panose="02000000000000000000" pitchFamily="2" charset="-78"/>
                <a:cs typeface="Sakkal Majalla" panose="02000000000000000000" pitchFamily="2" charset="-78"/>
              </a:rPr>
              <a:t>مسار</a:t>
            </a:r>
            <a:r>
              <a:rPr lang="ar-SA" sz="3600" b="1" dirty="0" smtClean="0">
                <a:solidFill>
                  <a:schemeClr val="bg1"/>
                </a:solidFill>
                <a:latin typeface="Sakkal Majalla" panose="02000000000000000000" pitchFamily="2" charset="-78"/>
                <a:cs typeface="Sakkal Majalla" panose="02000000000000000000" pitchFamily="2" charset="-78"/>
              </a:rPr>
              <a:t> إعدادي محكم</a:t>
            </a:r>
            <a:endParaRPr lang="fr-FR" sz="3600" dirty="0">
              <a:solidFill>
                <a:schemeClr val="bg1"/>
              </a:solidFill>
              <a:latin typeface="Sakkal Majalla" panose="02000000000000000000" pitchFamily="2" charset="-78"/>
              <a:cs typeface="Sakkal Majalla" panose="02000000000000000000" pitchFamily="2" charset="-78"/>
            </a:endParaRPr>
          </a:p>
        </p:txBody>
      </p:sp>
      <p:sp>
        <p:nvSpPr>
          <p:cNvPr id="4" name="Rectangle 3"/>
          <p:cNvSpPr/>
          <p:nvPr/>
        </p:nvSpPr>
        <p:spPr>
          <a:xfrm>
            <a:off x="450598" y="1988840"/>
            <a:ext cx="8208912" cy="3323987"/>
          </a:xfrm>
          <a:prstGeom prst="rect">
            <a:avLst/>
          </a:prstGeom>
        </p:spPr>
        <p:txBody>
          <a:bodyPr wrap="square">
            <a:spAutoFit/>
          </a:bodyPr>
          <a:lstStyle/>
          <a:p>
            <a:pPr marL="742950" indent="-742950" algn="just" rtl="1">
              <a:spcAft>
                <a:spcPts val="1200"/>
              </a:spcAft>
              <a:buFont typeface="+mj-lt"/>
              <a:buAutoNum type="arabicPeriod"/>
            </a:pPr>
            <a:r>
              <a:rPr lang="ar-SA" sz="3600" dirty="0" smtClean="0">
                <a:latin typeface="Sakkal Majalla" panose="02000000000000000000" pitchFamily="2" charset="-78"/>
                <a:cs typeface="Sakkal Majalla" panose="02000000000000000000" pitchFamily="2" charset="-78"/>
              </a:rPr>
              <a:t>اقتراح </a:t>
            </a:r>
            <a:r>
              <a:rPr lang="ar-SA" sz="3600" dirty="0" smtClean="0">
                <a:latin typeface="Sakkal Majalla" panose="02000000000000000000" pitchFamily="2" charset="-78"/>
                <a:cs typeface="Sakkal Majalla" panose="02000000000000000000" pitchFamily="2" charset="-78"/>
              </a:rPr>
              <a:t>مشاريع من شأنها التخفيف من </a:t>
            </a:r>
            <a:r>
              <a:rPr lang="ar-SA" sz="3600" dirty="0" smtClean="0">
                <a:latin typeface="Sakkal Majalla" panose="02000000000000000000" pitchFamily="2" charset="-78"/>
                <a:cs typeface="Sakkal Majalla" panose="02000000000000000000" pitchFamily="2" charset="-78"/>
              </a:rPr>
              <a:t>الإكراهات</a:t>
            </a:r>
            <a:r>
              <a:rPr lang="ar-MA" sz="3600" dirty="0" smtClean="0">
                <a:latin typeface="Sakkal Majalla" panose="02000000000000000000" pitchFamily="2" charset="-78"/>
                <a:cs typeface="Sakkal Majalla" panose="02000000000000000000" pitchFamily="2" charset="-78"/>
              </a:rPr>
              <a:t>؛</a:t>
            </a:r>
            <a:r>
              <a:rPr lang="ar-SA" sz="3600" dirty="0" smtClean="0">
                <a:latin typeface="Sakkal Majalla" panose="02000000000000000000" pitchFamily="2" charset="-78"/>
                <a:cs typeface="Sakkal Majalla" panose="02000000000000000000" pitchFamily="2" charset="-78"/>
              </a:rPr>
              <a:t> </a:t>
            </a:r>
            <a:endParaRPr lang="ar-SA" sz="3600" dirty="0" smtClean="0">
              <a:latin typeface="Sakkal Majalla" panose="02000000000000000000" pitchFamily="2" charset="-78"/>
              <a:cs typeface="Sakkal Majalla" panose="02000000000000000000" pitchFamily="2" charset="-78"/>
            </a:endParaRPr>
          </a:p>
          <a:p>
            <a:pPr marL="742950" indent="-742950" algn="just" rtl="1">
              <a:spcAft>
                <a:spcPts val="1200"/>
              </a:spcAft>
              <a:buFont typeface="+mj-lt"/>
              <a:buAutoNum type="arabicPeriod"/>
            </a:pPr>
            <a:r>
              <a:rPr lang="ar-SA" sz="3600" dirty="0" smtClean="0">
                <a:latin typeface="Sakkal Majalla" panose="02000000000000000000" pitchFamily="2" charset="-78"/>
                <a:cs typeface="Sakkal Majalla" panose="02000000000000000000" pitchFamily="2" charset="-78"/>
              </a:rPr>
              <a:t>تدقيق </a:t>
            </a:r>
            <a:r>
              <a:rPr lang="ar-SA" sz="3600" dirty="0">
                <a:latin typeface="Sakkal Majalla" panose="02000000000000000000" pitchFamily="2" charset="-78"/>
                <a:cs typeface="Sakkal Majalla" panose="02000000000000000000" pitchFamily="2" charset="-78"/>
              </a:rPr>
              <a:t>المشاريع </a:t>
            </a:r>
            <a:r>
              <a:rPr lang="ar-SA" sz="3600" dirty="0" smtClean="0">
                <a:latin typeface="Sakkal Majalla" panose="02000000000000000000" pitchFamily="2" charset="-78"/>
                <a:cs typeface="Sakkal Majalla" panose="02000000000000000000" pitchFamily="2" charset="-78"/>
              </a:rPr>
              <a:t>والتأكد من توافقها مع الأولويات والاستراتيجيات </a:t>
            </a:r>
            <a:r>
              <a:rPr lang="ar-SA" sz="3600" dirty="0" smtClean="0">
                <a:latin typeface="Sakkal Majalla" panose="02000000000000000000" pitchFamily="2" charset="-78"/>
                <a:cs typeface="Sakkal Majalla" panose="02000000000000000000" pitchFamily="2" charset="-78"/>
              </a:rPr>
              <a:t>الوطنية</a:t>
            </a:r>
            <a:r>
              <a:rPr lang="ar-MA" sz="3600" dirty="0" smtClean="0">
                <a:latin typeface="Sakkal Majalla" panose="02000000000000000000" pitchFamily="2" charset="-78"/>
                <a:cs typeface="Sakkal Majalla" panose="02000000000000000000" pitchFamily="2" charset="-78"/>
              </a:rPr>
              <a:t>؛</a:t>
            </a:r>
            <a:endParaRPr lang="ar-SA" sz="3600" dirty="0">
              <a:latin typeface="Sakkal Majalla" panose="02000000000000000000" pitchFamily="2" charset="-78"/>
              <a:cs typeface="Sakkal Majalla" panose="02000000000000000000" pitchFamily="2" charset="-78"/>
            </a:endParaRPr>
          </a:p>
          <a:p>
            <a:pPr marL="742950" indent="-742950" algn="just" rtl="1">
              <a:spcAft>
                <a:spcPts val="1200"/>
              </a:spcAft>
              <a:buFont typeface="+mj-lt"/>
              <a:buAutoNum type="arabicPeriod"/>
            </a:pPr>
            <a:r>
              <a:rPr lang="ar-SA" sz="3600" dirty="0" smtClean="0">
                <a:latin typeface="Sakkal Majalla" panose="02000000000000000000" pitchFamily="2" charset="-78"/>
                <a:cs typeface="Sakkal Majalla" panose="02000000000000000000" pitchFamily="2" charset="-78"/>
              </a:rPr>
              <a:t>تقييم </a:t>
            </a:r>
            <a:r>
              <a:rPr lang="ar-SA" sz="3600" dirty="0" smtClean="0">
                <a:latin typeface="Sakkal Majalla" panose="02000000000000000000" pitchFamily="2" charset="-78"/>
                <a:cs typeface="Sakkal Majalla" panose="02000000000000000000" pitchFamily="2" charset="-78"/>
              </a:rPr>
              <a:t>ا</a:t>
            </a:r>
            <a:r>
              <a:rPr lang="ar-MA" sz="3600" dirty="0" smtClean="0">
                <a:latin typeface="Sakkal Majalla" panose="02000000000000000000" pitchFamily="2" charset="-78"/>
                <a:cs typeface="Sakkal Majalla" panose="02000000000000000000" pitchFamily="2" charset="-78"/>
              </a:rPr>
              <a:t>لمشاريع</a:t>
            </a:r>
            <a:r>
              <a:rPr lang="ar-SA" sz="3600" dirty="0">
                <a:latin typeface="Sakkal Majalla" panose="02000000000000000000" pitchFamily="2" charset="-78"/>
                <a:cs typeface="Sakkal Majalla" panose="02000000000000000000" pitchFamily="2" charset="-78"/>
              </a:rPr>
              <a:t> </a:t>
            </a:r>
            <a:r>
              <a:rPr lang="ar-SA" sz="3600" dirty="0" smtClean="0">
                <a:latin typeface="Sakkal Majalla" panose="02000000000000000000" pitchFamily="2" charset="-78"/>
                <a:cs typeface="Sakkal Majalla" panose="02000000000000000000" pitchFamily="2" charset="-78"/>
              </a:rPr>
              <a:t>وفق جملة من </a:t>
            </a:r>
            <a:r>
              <a:rPr lang="ar-SA" sz="3600" dirty="0" smtClean="0">
                <a:latin typeface="Sakkal Majalla" panose="02000000000000000000" pitchFamily="2" charset="-78"/>
                <a:cs typeface="Sakkal Majalla" panose="02000000000000000000" pitchFamily="2" charset="-78"/>
              </a:rPr>
              <a:t>معايير</a:t>
            </a:r>
            <a:r>
              <a:rPr lang="ar-MA" sz="3600" dirty="0" smtClean="0">
                <a:latin typeface="Sakkal Majalla" panose="02000000000000000000" pitchFamily="2" charset="-78"/>
                <a:cs typeface="Sakkal Majalla" panose="02000000000000000000" pitchFamily="2" charset="-78"/>
              </a:rPr>
              <a:t> الاستثمار</a:t>
            </a:r>
            <a:r>
              <a:rPr lang="ar-MA" sz="3600" dirty="0">
                <a:latin typeface="Sakkal Majalla" panose="02000000000000000000" pitchFamily="2" charset="-78"/>
                <a:cs typeface="Sakkal Majalla" panose="02000000000000000000" pitchFamily="2" charset="-78"/>
              </a:rPr>
              <a:t>؛</a:t>
            </a:r>
            <a:endParaRPr lang="ar-SA" sz="3600" dirty="0" smtClean="0">
              <a:latin typeface="Sakkal Majalla" panose="02000000000000000000" pitchFamily="2" charset="-78"/>
              <a:cs typeface="Sakkal Majalla" panose="02000000000000000000" pitchFamily="2" charset="-78"/>
            </a:endParaRPr>
          </a:p>
          <a:p>
            <a:pPr marL="742950" indent="-742950" algn="just" rtl="1">
              <a:spcAft>
                <a:spcPts val="1200"/>
              </a:spcAft>
              <a:buFont typeface="+mj-lt"/>
              <a:buAutoNum type="arabicPeriod"/>
            </a:pPr>
            <a:r>
              <a:rPr lang="ar-SA" sz="3600" dirty="0" smtClean="0">
                <a:latin typeface="Sakkal Majalla" panose="02000000000000000000" pitchFamily="2" charset="-78"/>
                <a:cs typeface="Sakkal Majalla" panose="02000000000000000000" pitchFamily="2" charset="-78"/>
              </a:rPr>
              <a:t>المصادقة </a:t>
            </a:r>
            <a:r>
              <a:rPr lang="ar-SA" sz="3600" dirty="0" smtClean="0">
                <a:latin typeface="Sakkal Majalla" panose="02000000000000000000" pitchFamily="2" charset="-78"/>
                <a:cs typeface="Sakkal Majalla" panose="02000000000000000000" pitchFamily="2" charset="-78"/>
              </a:rPr>
              <a:t>على </a:t>
            </a:r>
            <a:r>
              <a:rPr lang="ar-SA" sz="3600" dirty="0" smtClean="0">
                <a:latin typeface="Sakkal Majalla" panose="02000000000000000000" pitchFamily="2" charset="-78"/>
                <a:cs typeface="Sakkal Majalla" panose="02000000000000000000" pitchFamily="2" charset="-78"/>
              </a:rPr>
              <a:t>المشاريع</a:t>
            </a:r>
            <a:r>
              <a:rPr lang="ar-MA" sz="3600" dirty="0" smtClean="0">
                <a:latin typeface="Sakkal Majalla" panose="02000000000000000000" pitchFamily="2" charset="-78"/>
                <a:cs typeface="Sakkal Majalla" panose="02000000000000000000" pitchFamily="2" charset="-78"/>
              </a:rPr>
              <a:t>.</a:t>
            </a:r>
            <a:r>
              <a:rPr lang="ar-SA" sz="3600" dirty="0" smtClean="0">
                <a:latin typeface="Sakkal Majalla" panose="02000000000000000000" pitchFamily="2" charset="-78"/>
                <a:cs typeface="Sakkal Majalla" panose="02000000000000000000" pitchFamily="2" charset="-78"/>
              </a:rPr>
              <a:t>  </a:t>
            </a:r>
            <a:endParaRPr lang="en-US" sz="36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40674116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re 25"/>
          <p:cNvSpPr>
            <a:spLocks noGrp="1"/>
          </p:cNvSpPr>
          <p:nvPr>
            <p:ph type="title"/>
          </p:nvPr>
        </p:nvSpPr>
        <p:spPr>
          <a:xfrm>
            <a:off x="0" y="-32657"/>
            <a:ext cx="9144000" cy="1124744"/>
          </a:xfrm>
          <a:solidFill>
            <a:schemeClr val="tx2">
              <a:lumMod val="75000"/>
            </a:schemeClr>
          </a:solidFill>
          <a:ln>
            <a:solidFill>
              <a:schemeClr val="bg2">
                <a:lumMod val="25000"/>
              </a:schemeClr>
            </a:solidFill>
          </a:ln>
          <a:effectLst>
            <a:glow rad="63500">
              <a:schemeClr val="accent2">
                <a:satMod val="175000"/>
                <a:alpha val="40000"/>
              </a:schemeClr>
            </a:glow>
          </a:effectLst>
        </p:spPr>
        <p:style>
          <a:lnRef idx="2">
            <a:schemeClr val="accent1"/>
          </a:lnRef>
          <a:fillRef idx="1">
            <a:schemeClr val="lt1"/>
          </a:fillRef>
          <a:effectRef idx="0">
            <a:schemeClr val="accent1"/>
          </a:effectRef>
          <a:fontRef idx="minor">
            <a:schemeClr val="dk1"/>
          </a:fontRef>
        </p:style>
        <p:txBody>
          <a:bodyPr>
            <a:noAutofit/>
          </a:bodyPr>
          <a:lstStyle/>
          <a:p>
            <a:pPr rtl="1"/>
            <a:r>
              <a:rPr lang="ar-MA" sz="3600" b="1" dirty="0" smtClean="0">
                <a:solidFill>
                  <a:schemeClr val="bg1"/>
                </a:solidFill>
                <a:latin typeface="Sakkal Majalla" panose="02000000000000000000" pitchFamily="2" charset="-78"/>
                <a:cs typeface="Sakkal Majalla" panose="02000000000000000000" pitchFamily="2" charset="-78"/>
              </a:rPr>
              <a:t>معايير </a:t>
            </a:r>
            <a:r>
              <a:rPr lang="ar-MA" sz="3600" b="1" dirty="0">
                <a:solidFill>
                  <a:schemeClr val="bg1"/>
                </a:solidFill>
                <a:latin typeface="Sakkal Majalla" panose="02000000000000000000" pitchFamily="2" charset="-78"/>
                <a:cs typeface="Sakkal Majalla" panose="02000000000000000000" pitchFamily="2" charset="-78"/>
              </a:rPr>
              <a:t>الاستثمار لهيئة تحدي الألفية</a:t>
            </a:r>
          </a:p>
        </p:txBody>
      </p:sp>
      <p:sp>
        <p:nvSpPr>
          <p:cNvPr id="19" name="ZoneTexte 18"/>
          <p:cNvSpPr txBox="1"/>
          <p:nvPr/>
        </p:nvSpPr>
        <p:spPr>
          <a:xfrm>
            <a:off x="251520" y="1556792"/>
            <a:ext cx="8532948" cy="4524315"/>
          </a:xfrm>
          <a:prstGeom prst="rect">
            <a:avLst/>
          </a:prstGeom>
          <a:noFill/>
          <a:ln>
            <a:noFill/>
          </a:ln>
        </p:spPr>
        <p:txBody>
          <a:bodyPr wrap="square" rtlCol="0">
            <a:spAutoFit/>
          </a:bodyPr>
          <a:lstStyle>
            <a:defPPr>
              <a:defRPr lang="fr-FR"/>
            </a:defPPr>
            <a:lvl1pPr marL="285750" indent="-285750">
              <a:buFont typeface="Wingdings" panose="05000000000000000000" pitchFamily="2" charset="2"/>
              <a:buChar char="Ø"/>
              <a:defRPr sz="2000"/>
            </a:lvl1pPr>
          </a:lstStyle>
          <a:p>
            <a:pPr marL="514350" lvl="0" indent="-514350" algn="r" rtl="1">
              <a:buFont typeface="+mj-lt"/>
              <a:buAutoNum type="arabicPeriod"/>
            </a:pPr>
            <a:r>
              <a:rPr lang="ar-MA" sz="3600" dirty="0" smtClean="0">
                <a:latin typeface="Sakkal Majalla" panose="02000000000000000000" pitchFamily="2" charset="-78"/>
                <a:cs typeface="Sakkal Majalla" panose="02000000000000000000" pitchFamily="2" charset="-78"/>
              </a:rPr>
              <a:t>مردودية اقتصادية </a:t>
            </a:r>
            <a:r>
              <a:rPr lang="ar-MA" sz="3600" dirty="0">
                <a:latin typeface="Sakkal Majalla" panose="02000000000000000000" pitchFamily="2" charset="-78"/>
                <a:cs typeface="Sakkal Majalla" panose="02000000000000000000" pitchFamily="2" charset="-78"/>
              </a:rPr>
              <a:t>لا تقل عن 10</a:t>
            </a:r>
            <a:r>
              <a:rPr lang="ar-MA" sz="3600" dirty="0" smtClean="0">
                <a:latin typeface="Sakkal Majalla" panose="02000000000000000000" pitchFamily="2" charset="-78"/>
                <a:cs typeface="Sakkal Majalla" panose="02000000000000000000" pitchFamily="2" charset="-78"/>
              </a:rPr>
              <a:t>٪؛</a:t>
            </a:r>
            <a:endParaRPr lang="ar-MA" sz="3600" dirty="0">
              <a:latin typeface="Sakkal Majalla" panose="02000000000000000000" pitchFamily="2" charset="-78"/>
              <a:cs typeface="Sakkal Majalla" panose="02000000000000000000" pitchFamily="2" charset="-78"/>
            </a:endParaRPr>
          </a:p>
          <a:p>
            <a:pPr marL="514350" lvl="0" indent="-514350" algn="r" rtl="1">
              <a:buFont typeface="+mj-lt"/>
              <a:buAutoNum type="arabicPeriod"/>
            </a:pPr>
            <a:r>
              <a:rPr lang="ar-MA" sz="3600" dirty="0" smtClean="0">
                <a:latin typeface="Sakkal Majalla" panose="02000000000000000000" pitchFamily="2" charset="-78"/>
                <a:cs typeface="Sakkal Majalla" panose="02000000000000000000" pitchFamily="2" charset="-78"/>
              </a:rPr>
              <a:t>إمكانية الإنجاز </a:t>
            </a:r>
            <a:r>
              <a:rPr lang="ar-MA" sz="3600" dirty="0">
                <a:latin typeface="Sakkal Majalla" panose="02000000000000000000" pitchFamily="2" charset="-78"/>
                <a:cs typeface="Sakkal Majalla" panose="02000000000000000000" pitchFamily="2" charset="-78"/>
              </a:rPr>
              <a:t>في 5 سنوات؛</a:t>
            </a:r>
          </a:p>
          <a:p>
            <a:pPr marL="514350" lvl="0" indent="-514350" algn="r" rtl="1">
              <a:buFont typeface="+mj-lt"/>
              <a:buAutoNum type="arabicPeriod"/>
            </a:pPr>
            <a:r>
              <a:rPr lang="ar-MA" sz="3600" dirty="0">
                <a:latin typeface="Sakkal Majalla" panose="02000000000000000000" pitchFamily="2" charset="-78"/>
                <a:cs typeface="Sakkal Majalla" panose="02000000000000000000" pitchFamily="2" charset="-78"/>
              </a:rPr>
              <a:t>دمج الاعتبارات البيئية </a:t>
            </a:r>
            <a:r>
              <a:rPr lang="ar-MA" sz="3600" dirty="0" smtClean="0">
                <a:latin typeface="Sakkal Majalla" panose="02000000000000000000" pitchFamily="2" charset="-78"/>
                <a:cs typeface="Sakkal Majalla" panose="02000000000000000000" pitchFamily="2" charset="-78"/>
              </a:rPr>
              <a:t>والاجتماعية، </a:t>
            </a:r>
            <a:r>
              <a:rPr lang="ar-MA" sz="3600" dirty="0">
                <a:latin typeface="Sakkal Majalla" panose="02000000000000000000" pitchFamily="2" charset="-78"/>
                <a:cs typeface="Sakkal Majalla" panose="02000000000000000000" pitchFamily="2" charset="-78"/>
              </a:rPr>
              <a:t>وفقا </a:t>
            </a:r>
            <a:r>
              <a:rPr lang="ar-MA" sz="3600" dirty="0" smtClean="0">
                <a:latin typeface="Sakkal Majalla" panose="02000000000000000000" pitchFamily="2" charset="-78"/>
                <a:cs typeface="Sakkal Majalla" panose="02000000000000000000" pitchFamily="2" charset="-78"/>
              </a:rPr>
              <a:t>للمبادئ التوجيهية لهيئة تحدي </a:t>
            </a:r>
            <a:r>
              <a:rPr lang="ar-MA" sz="3600" dirty="0">
                <a:latin typeface="Sakkal Majalla" panose="02000000000000000000" pitchFamily="2" charset="-78"/>
                <a:cs typeface="Sakkal Majalla" panose="02000000000000000000" pitchFamily="2" charset="-78"/>
              </a:rPr>
              <a:t>الألفية </a:t>
            </a:r>
            <a:r>
              <a:rPr lang="ar-MA" sz="3600" dirty="0" smtClean="0">
                <a:latin typeface="Sakkal Majalla" panose="02000000000000000000" pitchFamily="2" charset="-78"/>
                <a:cs typeface="Sakkal Majalla" panose="02000000000000000000" pitchFamily="2" charset="-78"/>
              </a:rPr>
              <a:t>ذات الصلة؛</a:t>
            </a:r>
            <a:endParaRPr lang="ar-MA" sz="3600" dirty="0">
              <a:latin typeface="Sakkal Majalla" panose="02000000000000000000" pitchFamily="2" charset="-78"/>
              <a:cs typeface="Sakkal Majalla" panose="02000000000000000000" pitchFamily="2" charset="-78"/>
            </a:endParaRPr>
          </a:p>
          <a:p>
            <a:pPr marL="514350" lvl="0" indent="-514350" algn="r" rtl="1">
              <a:buFont typeface="+mj-lt"/>
              <a:buAutoNum type="arabicPeriod"/>
            </a:pPr>
            <a:r>
              <a:rPr lang="ar-MA" sz="3600" dirty="0" smtClean="0">
                <a:latin typeface="Sakkal Majalla" panose="02000000000000000000" pitchFamily="2" charset="-78"/>
                <a:cs typeface="Sakkal Majalla" panose="02000000000000000000" pitchFamily="2" charset="-78"/>
              </a:rPr>
              <a:t>آثار </a:t>
            </a:r>
            <a:r>
              <a:rPr lang="ar-MA" sz="3600" dirty="0">
                <a:latin typeface="Sakkal Majalla" panose="02000000000000000000" pitchFamily="2" charset="-78"/>
                <a:cs typeface="Sakkal Majalla" panose="02000000000000000000" pitchFamily="2" charset="-78"/>
              </a:rPr>
              <a:t>على </a:t>
            </a:r>
            <a:r>
              <a:rPr lang="ar-MA" sz="3600" dirty="0" smtClean="0">
                <a:latin typeface="Sakkal Majalla" panose="02000000000000000000" pitchFamily="2" charset="-78"/>
                <a:cs typeface="Sakkal Majalla" panose="02000000000000000000" pitchFamily="2" charset="-78"/>
              </a:rPr>
              <a:t>المستفيدين قابلة للقياس، خاصة بالنسبة للأسر المعوزة؛</a:t>
            </a:r>
            <a:endParaRPr lang="ar-MA" sz="3600" dirty="0">
              <a:latin typeface="Sakkal Majalla" panose="02000000000000000000" pitchFamily="2" charset="-78"/>
              <a:cs typeface="Sakkal Majalla" panose="02000000000000000000" pitchFamily="2" charset="-78"/>
            </a:endParaRPr>
          </a:p>
          <a:p>
            <a:pPr marL="514350" lvl="0" indent="-514350" algn="r" rtl="1">
              <a:buFont typeface="+mj-lt"/>
              <a:buAutoNum type="arabicPeriod"/>
            </a:pPr>
            <a:r>
              <a:rPr lang="ar-MA" sz="3600" dirty="0" smtClean="0">
                <a:latin typeface="Sakkal Majalla" panose="02000000000000000000" pitchFamily="2" charset="-78"/>
                <a:cs typeface="Sakkal Majalla" panose="02000000000000000000" pitchFamily="2" charset="-78"/>
              </a:rPr>
              <a:t>آثار مستدامة تمتد إلى </a:t>
            </a:r>
            <a:r>
              <a:rPr lang="ar-MA" sz="3600" dirty="0">
                <a:latin typeface="Sakkal Majalla" panose="02000000000000000000" pitchFamily="2" charset="-78"/>
                <a:cs typeface="Sakkal Majalla" panose="02000000000000000000" pitchFamily="2" charset="-78"/>
              </a:rPr>
              <a:t>ما بعد مدة </a:t>
            </a:r>
            <a:r>
              <a:rPr lang="ar-MA" sz="3600" dirty="0" smtClean="0">
                <a:latin typeface="Sakkal Majalla" panose="02000000000000000000" pitchFamily="2" charset="-78"/>
                <a:cs typeface="Sakkal Majalla" panose="02000000000000000000" pitchFamily="2" charset="-78"/>
              </a:rPr>
              <a:t>الميثاق؛</a:t>
            </a:r>
            <a:endParaRPr lang="ar-MA" sz="3600" dirty="0">
              <a:latin typeface="Sakkal Majalla" panose="02000000000000000000" pitchFamily="2" charset="-78"/>
              <a:cs typeface="Sakkal Majalla" panose="02000000000000000000" pitchFamily="2" charset="-78"/>
            </a:endParaRPr>
          </a:p>
          <a:p>
            <a:pPr marL="514350" lvl="0" indent="-514350" algn="r" rtl="1">
              <a:buFont typeface="+mj-lt"/>
              <a:buAutoNum type="arabicPeriod"/>
            </a:pPr>
            <a:r>
              <a:rPr lang="ar-MA" sz="3600" dirty="0">
                <a:latin typeface="Sakkal Majalla" panose="02000000000000000000" pitchFamily="2" charset="-78"/>
                <a:cs typeface="Sakkal Majalla" panose="02000000000000000000" pitchFamily="2" charset="-78"/>
              </a:rPr>
              <a:t>فرص </a:t>
            </a:r>
            <a:r>
              <a:rPr lang="ar-MA" sz="3600" dirty="0" smtClean="0">
                <a:latin typeface="Sakkal Majalla" panose="02000000000000000000" pitchFamily="2" charset="-78"/>
                <a:cs typeface="Sakkal Majalla" panose="02000000000000000000" pitchFamily="2" charset="-78"/>
              </a:rPr>
              <a:t>للنهوض بالقطاع </a:t>
            </a:r>
            <a:r>
              <a:rPr lang="ar-MA" sz="3600" dirty="0">
                <a:latin typeface="Sakkal Majalla" panose="02000000000000000000" pitchFamily="2" charset="-78"/>
                <a:cs typeface="Sakkal Majalla" panose="02000000000000000000" pitchFamily="2" charset="-78"/>
              </a:rPr>
              <a:t>الخاص.</a:t>
            </a:r>
            <a:endParaRPr lang="fr-FR" sz="36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4658044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itre 25"/>
          <p:cNvSpPr>
            <a:spLocks noGrp="1"/>
          </p:cNvSpPr>
          <p:nvPr>
            <p:ph type="title"/>
          </p:nvPr>
        </p:nvSpPr>
        <p:spPr>
          <a:xfrm>
            <a:off x="0" y="0"/>
            <a:ext cx="9144000" cy="1309827"/>
          </a:xfrm>
          <a:solidFill>
            <a:schemeClr val="tx2">
              <a:lumMod val="75000"/>
            </a:schemeClr>
          </a:solidFill>
          <a:ln>
            <a:solidFill>
              <a:schemeClr val="bg2">
                <a:lumMod val="25000"/>
              </a:schemeClr>
            </a:solidFill>
          </a:ln>
          <a:effectLst>
            <a:glow rad="63500">
              <a:schemeClr val="accent2">
                <a:satMod val="175000"/>
                <a:alpha val="40000"/>
              </a:schemeClr>
            </a:glow>
          </a:effectLst>
        </p:spPr>
        <p:style>
          <a:lnRef idx="2">
            <a:schemeClr val="accent1"/>
          </a:lnRef>
          <a:fillRef idx="1">
            <a:schemeClr val="lt1"/>
          </a:fillRef>
          <a:effectRef idx="0">
            <a:schemeClr val="accent1"/>
          </a:effectRef>
          <a:fontRef idx="minor">
            <a:schemeClr val="dk1"/>
          </a:fontRef>
        </p:style>
        <p:txBody>
          <a:bodyPr>
            <a:noAutofit/>
          </a:bodyPr>
          <a:lstStyle/>
          <a:p>
            <a:r>
              <a:rPr lang="fr-FR" sz="2800" b="1" dirty="0" smtClean="0">
                <a:solidFill>
                  <a:schemeClr val="bg1"/>
                </a:solidFill>
              </a:rPr>
              <a:t/>
            </a:r>
            <a:br>
              <a:rPr lang="fr-FR" sz="2800" b="1" dirty="0" smtClean="0">
                <a:solidFill>
                  <a:schemeClr val="bg1"/>
                </a:solidFill>
              </a:rPr>
            </a:br>
            <a:r>
              <a:rPr lang="fr-FR" sz="2800" b="1" dirty="0" smtClean="0">
                <a:solidFill>
                  <a:schemeClr val="bg1"/>
                </a:solidFill>
              </a:rPr>
              <a:t/>
            </a:r>
            <a:br>
              <a:rPr lang="fr-FR" sz="2800" b="1" dirty="0" smtClean="0">
                <a:solidFill>
                  <a:schemeClr val="bg1"/>
                </a:solidFill>
              </a:rPr>
            </a:br>
            <a:r>
              <a:rPr lang="fr-FR" sz="2800" b="1" dirty="0" smtClean="0">
                <a:solidFill>
                  <a:schemeClr val="bg1"/>
                </a:solidFill>
              </a:rPr>
              <a:t/>
            </a:r>
            <a:br>
              <a:rPr lang="fr-FR" sz="2800" b="1" dirty="0" smtClean="0">
                <a:solidFill>
                  <a:schemeClr val="bg1"/>
                </a:solidFill>
              </a:rPr>
            </a:br>
            <a:r>
              <a:rPr lang="fr-FR" sz="2800" b="1" dirty="0" smtClean="0">
                <a:solidFill>
                  <a:schemeClr val="bg1"/>
                </a:solidFill>
              </a:rPr>
              <a:t/>
            </a:r>
            <a:br>
              <a:rPr lang="fr-FR" sz="2800" b="1" dirty="0" smtClean="0">
                <a:solidFill>
                  <a:schemeClr val="bg1"/>
                </a:solidFill>
              </a:rPr>
            </a:br>
            <a:r>
              <a:rPr lang="fr-FR" sz="2800" b="1" dirty="0" smtClean="0">
                <a:solidFill>
                  <a:schemeClr val="bg1"/>
                </a:solidFill>
              </a:rPr>
              <a:t/>
            </a:r>
            <a:br>
              <a:rPr lang="fr-FR" sz="2800" b="1" dirty="0" smtClean="0">
                <a:solidFill>
                  <a:schemeClr val="bg1"/>
                </a:solidFill>
              </a:rPr>
            </a:br>
            <a:r>
              <a:rPr lang="fr-FR" sz="2800" b="1" dirty="0" smtClean="0">
                <a:solidFill>
                  <a:schemeClr val="bg1"/>
                </a:solidFill>
              </a:rPr>
              <a:t/>
            </a:r>
            <a:br>
              <a:rPr lang="fr-FR" sz="2800" b="1" dirty="0" smtClean="0">
                <a:solidFill>
                  <a:schemeClr val="bg1"/>
                </a:solidFill>
              </a:rPr>
            </a:br>
            <a:r>
              <a:rPr lang="fr-FR" sz="2800" b="1" dirty="0" smtClean="0">
                <a:solidFill>
                  <a:schemeClr val="bg1"/>
                </a:solidFill>
              </a:rPr>
              <a:t/>
            </a:r>
            <a:br>
              <a:rPr lang="fr-FR" sz="2800" b="1" dirty="0" smtClean="0">
                <a:solidFill>
                  <a:schemeClr val="bg1"/>
                </a:solidFill>
              </a:rPr>
            </a:br>
            <a:r>
              <a:rPr lang="fr-FR" sz="2800" b="1" dirty="0" smtClean="0">
                <a:solidFill>
                  <a:schemeClr val="bg1"/>
                </a:solidFill>
              </a:rPr>
              <a:t/>
            </a:r>
            <a:br>
              <a:rPr lang="fr-FR" sz="2800" b="1" dirty="0" smtClean="0">
                <a:solidFill>
                  <a:schemeClr val="bg1"/>
                </a:solidFill>
              </a:rPr>
            </a:br>
            <a:r>
              <a:rPr lang="ar-SA" sz="3600" b="1" dirty="0" smtClean="0">
                <a:solidFill>
                  <a:schemeClr val="bg1"/>
                </a:solidFill>
                <a:latin typeface="Sakkal Majalla" panose="02000000000000000000" pitchFamily="2" charset="-78"/>
                <a:cs typeface="Sakkal Majalla" panose="02000000000000000000" pitchFamily="2" charset="-78"/>
              </a:rPr>
              <a:t>مشروعين </a:t>
            </a:r>
            <a:r>
              <a:rPr lang="ar-SA" sz="3600" b="1" dirty="0">
                <a:solidFill>
                  <a:schemeClr val="bg1"/>
                </a:solidFill>
                <a:latin typeface="Sakkal Majalla" panose="02000000000000000000" pitchFamily="2" charset="-78"/>
                <a:cs typeface="Sakkal Majalla" panose="02000000000000000000" pitchFamily="2" charset="-78"/>
              </a:rPr>
              <a:t>رئيسيين </a:t>
            </a:r>
            <a:r>
              <a:rPr lang="ar-MA" sz="3600" b="1" dirty="0" smtClean="0">
                <a:solidFill>
                  <a:schemeClr val="bg1"/>
                </a:solidFill>
                <a:latin typeface="Sakkal Majalla" panose="02000000000000000000" pitchFamily="2" charset="-78"/>
                <a:cs typeface="Sakkal Majalla" panose="02000000000000000000" pitchFamily="2" charset="-78"/>
              </a:rPr>
              <a:t/>
            </a:r>
            <a:br>
              <a:rPr lang="ar-MA" sz="3600" b="1" dirty="0" smtClean="0">
                <a:solidFill>
                  <a:schemeClr val="bg1"/>
                </a:solidFill>
                <a:latin typeface="Sakkal Majalla" panose="02000000000000000000" pitchFamily="2" charset="-78"/>
                <a:cs typeface="Sakkal Majalla" panose="02000000000000000000" pitchFamily="2" charset="-78"/>
              </a:rPr>
            </a:br>
            <a:r>
              <a:rPr lang="ar-SA" sz="3600" b="1" dirty="0" smtClean="0">
                <a:solidFill>
                  <a:schemeClr val="bg1"/>
                </a:solidFill>
                <a:latin typeface="Sakkal Majalla" panose="02000000000000000000" pitchFamily="2" charset="-78"/>
                <a:cs typeface="Sakkal Majalla" panose="02000000000000000000" pitchFamily="2" charset="-78"/>
              </a:rPr>
              <a:t>للتقليص </a:t>
            </a:r>
            <a:r>
              <a:rPr lang="ar-SA" sz="3600" b="1" dirty="0">
                <a:solidFill>
                  <a:schemeClr val="bg1"/>
                </a:solidFill>
                <a:latin typeface="Sakkal Majalla" panose="02000000000000000000" pitchFamily="2" charset="-78"/>
                <a:cs typeface="Sakkal Majalla" panose="02000000000000000000" pitchFamily="2" charset="-78"/>
              </a:rPr>
              <a:t>من حدة إكراهين أساسيين </a:t>
            </a:r>
            <a:r>
              <a:rPr lang="ar-MA" sz="3600" b="1" dirty="0" smtClean="0">
                <a:solidFill>
                  <a:schemeClr val="bg1"/>
                </a:solidFill>
                <a:latin typeface="Sakkal Majalla" panose="02000000000000000000" pitchFamily="2" charset="-78"/>
                <a:cs typeface="Sakkal Majalla" panose="02000000000000000000" pitchFamily="2" charset="-78"/>
              </a:rPr>
              <a:t>يعيقان ال</a:t>
            </a:r>
            <a:r>
              <a:rPr lang="ar-SA" sz="3600" b="1" dirty="0" smtClean="0">
                <a:solidFill>
                  <a:schemeClr val="bg1"/>
                </a:solidFill>
                <a:latin typeface="Sakkal Majalla" panose="02000000000000000000" pitchFamily="2" charset="-78"/>
                <a:cs typeface="Sakkal Majalla" panose="02000000000000000000" pitchFamily="2" charset="-78"/>
              </a:rPr>
              <a:t>نمو</a:t>
            </a:r>
            <a:r>
              <a:rPr lang="fr-FR" sz="2500" b="1" dirty="0" smtClean="0">
                <a:solidFill>
                  <a:schemeClr val="bg1"/>
                </a:solidFill>
              </a:rPr>
              <a:t/>
            </a:r>
            <a:br>
              <a:rPr lang="fr-FR" sz="2500" b="1" dirty="0" smtClean="0">
                <a:solidFill>
                  <a:schemeClr val="bg1"/>
                </a:solidFill>
              </a:rPr>
            </a:br>
            <a:r>
              <a:rPr lang="fr-FR" sz="2500" b="1" dirty="0" smtClean="0">
                <a:solidFill>
                  <a:schemeClr val="bg1"/>
                </a:solidFill>
              </a:rPr>
              <a:t/>
            </a:r>
            <a:br>
              <a:rPr lang="fr-FR" sz="2500" b="1" dirty="0" smtClean="0">
                <a:solidFill>
                  <a:schemeClr val="bg1"/>
                </a:solidFill>
              </a:rPr>
            </a:br>
            <a:r>
              <a:rPr lang="fr-FR" sz="2500" b="1" dirty="0" smtClean="0">
                <a:solidFill>
                  <a:schemeClr val="bg1"/>
                </a:solidFill>
              </a:rPr>
              <a:t/>
            </a:r>
            <a:br>
              <a:rPr lang="fr-FR" sz="2500" b="1" dirty="0" smtClean="0">
                <a:solidFill>
                  <a:schemeClr val="bg1"/>
                </a:solidFill>
              </a:rPr>
            </a:br>
            <a:r>
              <a:rPr lang="fr-FR" sz="2500" b="1" dirty="0" smtClean="0">
                <a:solidFill>
                  <a:schemeClr val="bg1"/>
                </a:solidFill>
              </a:rPr>
              <a:t/>
            </a:r>
            <a:br>
              <a:rPr lang="fr-FR" sz="2500" b="1" dirty="0" smtClean="0">
                <a:solidFill>
                  <a:schemeClr val="bg1"/>
                </a:solidFill>
              </a:rPr>
            </a:br>
            <a:r>
              <a:rPr lang="fr-FR" sz="2500" b="1" dirty="0" smtClean="0">
                <a:solidFill>
                  <a:schemeClr val="bg1"/>
                </a:solidFill>
              </a:rPr>
              <a:t/>
            </a:r>
            <a:br>
              <a:rPr lang="fr-FR" sz="2500" b="1" dirty="0" smtClean="0">
                <a:solidFill>
                  <a:schemeClr val="bg1"/>
                </a:solidFill>
              </a:rPr>
            </a:br>
            <a:r>
              <a:rPr lang="fr-FR" sz="2500" b="1" dirty="0" smtClean="0">
                <a:solidFill>
                  <a:schemeClr val="bg1"/>
                </a:solidFill>
              </a:rPr>
              <a:t>D</a:t>
            </a:r>
            <a:br>
              <a:rPr lang="fr-FR" sz="2500" b="1" dirty="0" smtClean="0">
                <a:solidFill>
                  <a:schemeClr val="bg1"/>
                </a:solidFill>
              </a:rPr>
            </a:br>
            <a:r>
              <a:rPr lang="fr-FR" sz="2500" b="1" dirty="0" smtClean="0">
                <a:solidFill>
                  <a:schemeClr val="bg1"/>
                </a:solidFill>
              </a:rPr>
              <a:t/>
            </a:r>
            <a:br>
              <a:rPr lang="fr-FR" sz="2500" b="1" dirty="0" smtClean="0">
                <a:solidFill>
                  <a:schemeClr val="bg1"/>
                </a:solidFill>
              </a:rPr>
            </a:br>
            <a:r>
              <a:rPr lang="fr-FR" sz="2500" b="1" dirty="0" smtClean="0">
                <a:solidFill>
                  <a:schemeClr val="bg1"/>
                </a:solidFill>
              </a:rPr>
              <a:t/>
            </a:r>
            <a:br>
              <a:rPr lang="fr-FR" sz="2500" b="1" dirty="0" smtClean="0">
                <a:solidFill>
                  <a:schemeClr val="bg1"/>
                </a:solidFill>
              </a:rPr>
            </a:br>
            <a:r>
              <a:rPr lang="fr-FR" sz="2500" b="1" dirty="0" smtClean="0">
                <a:solidFill>
                  <a:schemeClr val="bg1"/>
                </a:solidFill>
              </a:rPr>
              <a:t>deux contraintes majeures à la croissance et à l’investissement privé</a:t>
            </a:r>
            <a:endParaRPr lang="fr-FR" sz="2500" dirty="0">
              <a:solidFill>
                <a:schemeClr val="bg1"/>
              </a:solidFill>
            </a:endParaRPr>
          </a:p>
        </p:txBody>
      </p:sp>
      <p:sp>
        <p:nvSpPr>
          <p:cNvPr id="3" name="Espace réservé du numéro de diapositive 2"/>
          <p:cNvSpPr>
            <a:spLocks noGrp="1"/>
          </p:cNvSpPr>
          <p:nvPr>
            <p:ph type="sldNum" sz="quarter" idx="12"/>
          </p:nvPr>
        </p:nvSpPr>
        <p:spPr>
          <a:xfrm>
            <a:off x="672583" y="6663640"/>
            <a:ext cx="1420910" cy="365760"/>
          </a:xfrm>
        </p:spPr>
        <p:txBody>
          <a:bodyPr/>
          <a:lstStyle/>
          <a:p>
            <a:fld id="{EF3268EA-CB4A-4DA8-A609-4EF244B4633C}" type="slidenum">
              <a:rPr lang="fr-FR" smtClean="0">
                <a:solidFill>
                  <a:prstClr val="black"/>
                </a:solidFill>
              </a:rPr>
              <a:pPr/>
              <a:t>8</a:t>
            </a:fld>
            <a:endParaRPr lang="fr-FR" dirty="0">
              <a:solidFill>
                <a:prstClr val="black"/>
              </a:solidFill>
            </a:endParaRPr>
          </a:p>
        </p:txBody>
      </p:sp>
      <p:sp>
        <p:nvSpPr>
          <p:cNvPr id="12" name="ZoneTexte 11"/>
          <p:cNvSpPr txBox="1"/>
          <p:nvPr/>
        </p:nvSpPr>
        <p:spPr>
          <a:xfrm>
            <a:off x="4860032" y="2886472"/>
            <a:ext cx="3755401" cy="1608133"/>
          </a:xfrm>
          <a:prstGeom prst="rect">
            <a:avLst/>
          </a:prstGeom>
          <a:solidFill>
            <a:schemeClr val="accent3">
              <a:lumMod val="5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dk1"/>
          </a:lnRef>
          <a:fillRef idx="2">
            <a:schemeClr val="dk1"/>
          </a:fillRef>
          <a:effectRef idx="1">
            <a:schemeClr val="dk1"/>
          </a:effectRef>
          <a:fontRef idx="minor">
            <a:schemeClr val="dk1"/>
          </a:fontRef>
        </p:style>
        <p:txBody>
          <a:bodyPr wrap="square" rtlCol="0">
            <a:spAutoFit/>
          </a:bodyPr>
          <a:lstStyle>
            <a:defPPr>
              <a:defRPr lang="fr-FR"/>
            </a:defPPr>
            <a:lvl1pPr algn="ctr"/>
          </a:lstStyle>
          <a:p>
            <a:endParaRPr lang="fr-FR" sz="1600" b="1" dirty="0">
              <a:solidFill>
                <a:prstClr val="white"/>
              </a:solidFill>
            </a:endParaRPr>
          </a:p>
          <a:p>
            <a:pPr rtl="1"/>
            <a:r>
              <a:rPr lang="ar-SA" sz="3600" b="1" dirty="0">
                <a:solidFill>
                  <a:prstClr val="white"/>
                </a:solidFill>
                <a:latin typeface="Sakkal Majalla" panose="02000000000000000000" pitchFamily="2" charset="-78"/>
                <a:cs typeface="Sakkal Majalla" panose="02000000000000000000" pitchFamily="2" charset="-78"/>
              </a:rPr>
              <a:t>مشروع </a:t>
            </a:r>
            <a:r>
              <a:rPr lang="ar-MA" sz="3600" b="1" dirty="0" smtClean="0">
                <a:solidFill>
                  <a:prstClr val="white"/>
                </a:solidFill>
                <a:latin typeface="Sakkal Majalla" panose="02000000000000000000" pitchFamily="2" charset="-78"/>
                <a:cs typeface="Sakkal Majalla" panose="02000000000000000000" pitchFamily="2" charset="-78"/>
              </a:rPr>
              <a:t>«</a:t>
            </a:r>
            <a:r>
              <a:rPr lang="ar-SA" sz="3600" b="1" dirty="0" smtClean="0">
                <a:solidFill>
                  <a:prstClr val="white"/>
                </a:solidFill>
                <a:latin typeface="Sakkal Majalla" panose="02000000000000000000" pitchFamily="2" charset="-78"/>
                <a:cs typeface="Sakkal Majalla" panose="02000000000000000000" pitchFamily="2" charset="-78"/>
              </a:rPr>
              <a:t>التربية </a:t>
            </a:r>
            <a:r>
              <a:rPr lang="ar-SA" sz="3600" b="1" dirty="0">
                <a:solidFill>
                  <a:prstClr val="white"/>
                </a:solidFill>
                <a:latin typeface="Sakkal Majalla" panose="02000000000000000000" pitchFamily="2" charset="-78"/>
                <a:cs typeface="Sakkal Majalla" panose="02000000000000000000" pitchFamily="2" charset="-78"/>
              </a:rPr>
              <a:t>والتكوين </a:t>
            </a:r>
            <a:endParaRPr lang="ar-MA" sz="3600" b="1" dirty="0" smtClean="0">
              <a:solidFill>
                <a:prstClr val="white"/>
              </a:solidFill>
              <a:latin typeface="Sakkal Majalla" panose="02000000000000000000" pitchFamily="2" charset="-78"/>
              <a:cs typeface="Sakkal Majalla" panose="02000000000000000000" pitchFamily="2" charset="-78"/>
            </a:endParaRPr>
          </a:p>
          <a:p>
            <a:pPr rtl="1"/>
            <a:r>
              <a:rPr lang="ar-SA" sz="3600" b="1" dirty="0" smtClean="0">
                <a:solidFill>
                  <a:prstClr val="white"/>
                </a:solidFill>
                <a:latin typeface="Sakkal Majalla" panose="02000000000000000000" pitchFamily="2" charset="-78"/>
                <a:cs typeface="Sakkal Majalla" panose="02000000000000000000" pitchFamily="2" charset="-78"/>
              </a:rPr>
              <a:t>من </a:t>
            </a:r>
            <a:r>
              <a:rPr lang="ar-SA" sz="3600" b="1" dirty="0">
                <a:solidFill>
                  <a:prstClr val="white"/>
                </a:solidFill>
                <a:latin typeface="Sakkal Majalla" panose="02000000000000000000" pitchFamily="2" charset="-78"/>
                <a:cs typeface="Sakkal Majalla" panose="02000000000000000000" pitchFamily="2" charset="-78"/>
              </a:rPr>
              <a:t>أجل قابلية </a:t>
            </a:r>
            <a:r>
              <a:rPr lang="ar-SA" sz="3600" b="1" dirty="0" smtClean="0">
                <a:solidFill>
                  <a:prstClr val="white"/>
                </a:solidFill>
                <a:latin typeface="Sakkal Majalla" panose="02000000000000000000" pitchFamily="2" charset="-78"/>
                <a:cs typeface="Sakkal Majalla" panose="02000000000000000000" pitchFamily="2" charset="-78"/>
              </a:rPr>
              <a:t>التشغيل</a:t>
            </a:r>
            <a:r>
              <a:rPr lang="ar-MA" sz="3600" b="1" dirty="0" smtClean="0">
                <a:solidFill>
                  <a:prstClr val="white"/>
                </a:solidFill>
                <a:latin typeface="Sakkal Majalla" panose="02000000000000000000" pitchFamily="2" charset="-78"/>
                <a:cs typeface="Sakkal Majalla" panose="02000000000000000000" pitchFamily="2" charset="-78"/>
              </a:rPr>
              <a:t>»</a:t>
            </a:r>
            <a:endParaRPr lang="ar-SA" sz="3600" b="1" dirty="0" smtClean="0">
              <a:solidFill>
                <a:prstClr val="white"/>
              </a:solidFill>
              <a:latin typeface="Sakkal Majalla" panose="02000000000000000000" pitchFamily="2" charset="-78"/>
              <a:cs typeface="Sakkal Majalla" panose="02000000000000000000" pitchFamily="2" charset="-78"/>
            </a:endParaRPr>
          </a:p>
          <a:p>
            <a:endParaRPr lang="fr-FR" sz="1050" dirty="0">
              <a:solidFill>
                <a:prstClr val="black"/>
              </a:solidFill>
              <a:latin typeface="Sakkal Majalla" panose="02000000000000000000" pitchFamily="2" charset="-78"/>
              <a:cs typeface="Sakkal Majalla" panose="02000000000000000000" pitchFamily="2" charset="-78"/>
            </a:endParaRPr>
          </a:p>
        </p:txBody>
      </p:sp>
      <p:sp>
        <p:nvSpPr>
          <p:cNvPr id="6" name="ZoneTexte 5"/>
          <p:cNvSpPr txBox="1"/>
          <p:nvPr/>
        </p:nvSpPr>
        <p:spPr>
          <a:xfrm>
            <a:off x="683568" y="2886472"/>
            <a:ext cx="3755401" cy="1608133"/>
          </a:xfrm>
          <a:prstGeom prst="rect">
            <a:avLst/>
          </a:prstGeom>
          <a:solidFill>
            <a:schemeClr val="accent3">
              <a:lumMod val="5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dk1"/>
          </a:lnRef>
          <a:fillRef idx="2">
            <a:schemeClr val="dk1"/>
          </a:fillRef>
          <a:effectRef idx="1">
            <a:schemeClr val="dk1"/>
          </a:effectRef>
          <a:fontRef idx="minor">
            <a:schemeClr val="dk1"/>
          </a:fontRef>
        </p:style>
        <p:txBody>
          <a:bodyPr wrap="square" rtlCol="0">
            <a:spAutoFit/>
          </a:bodyPr>
          <a:lstStyle>
            <a:defPPr>
              <a:defRPr lang="fr-FR"/>
            </a:defPPr>
            <a:lvl1pPr algn="ctr"/>
          </a:lstStyle>
          <a:p>
            <a:endParaRPr lang="fr-FR" sz="1600" b="1" dirty="0">
              <a:solidFill>
                <a:prstClr val="white"/>
              </a:solidFill>
            </a:endParaRPr>
          </a:p>
          <a:p>
            <a:r>
              <a:rPr lang="ar-SA" sz="3600" b="1" dirty="0">
                <a:solidFill>
                  <a:prstClr val="white"/>
                </a:solidFill>
                <a:latin typeface="Sakkal Majalla" panose="02000000000000000000" pitchFamily="2" charset="-78"/>
                <a:cs typeface="Sakkal Majalla" panose="02000000000000000000" pitchFamily="2" charset="-78"/>
              </a:rPr>
              <a:t>مشروع </a:t>
            </a:r>
            <a:endParaRPr lang="ar-MA" sz="3600" b="1" dirty="0" smtClean="0">
              <a:solidFill>
                <a:prstClr val="white"/>
              </a:solidFill>
              <a:latin typeface="Sakkal Majalla" panose="02000000000000000000" pitchFamily="2" charset="-78"/>
              <a:cs typeface="Sakkal Majalla" panose="02000000000000000000" pitchFamily="2" charset="-78"/>
            </a:endParaRPr>
          </a:p>
          <a:p>
            <a:r>
              <a:rPr lang="ar-MA" sz="3600" b="1" dirty="0" smtClean="0">
                <a:solidFill>
                  <a:prstClr val="white"/>
                </a:solidFill>
                <a:latin typeface="Sakkal Majalla" panose="02000000000000000000" pitchFamily="2" charset="-78"/>
                <a:cs typeface="Sakkal Majalla" panose="02000000000000000000" pitchFamily="2" charset="-78"/>
              </a:rPr>
              <a:t>«إنتاجية العقار»</a:t>
            </a:r>
            <a:endParaRPr lang="ar-SA" sz="3600" b="1" dirty="0" smtClean="0">
              <a:solidFill>
                <a:prstClr val="white"/>
              </a:solidFill>
              <a:latin typeface="Sakkal Majalla" panose="02000000000000000000" pitchFamily="2" charset="-78"/>
              <a:cs typeface="Sakkal Majalla" panose="02000000000000000000" pitchFamily="2" charset="-78"/>
            </a:endParaRPr>
          </a:p>
          <a:p>
            <a:endParaRPr lang="fr-FR" sz="1050" dirty="0">
              <a:solidFill>
                <a:prstClr val="black"/>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1861520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25"/>
          <p:cNvSpPr>
            <a:spLocks noGrp="1"/>
          </p:cNvSpPr>
          <p:nvPr>
            <p:ph type="title"/>
          </p:nvPr>
        </p:nvSpPr>
        <p:spPr>
          <a:xfrm>
            <a:off x="0" y="1"/>
            <a:ext cx="9144000" cy="897684"/>
          </a:xfrm>
          <a:solidFill>
            <a:schemeClr val="tx2">
              <a:lumMod val="75000"/>
            </a:schemeClr>
          </a:solidFill>
          <a:ln>
            <a:solidFill>
              <a:schemeClr val="bg2">
                <a:lumMod val="25000"/>
              </a:schemeClr>
            </a:solidFill>
          </a:ln>
          <a:effectLst>
            <a:glow rad="63500">
              <a:schemeClr val="accent2">
                <a:satMod val="175000"/>
                <a:alpha val="40000"/>
              </a:schemeClr>
            </a:glow>
          </a:effectLst>
        </p:spPr>
        <p:style>
          <a:lnRef idx="2">
            <a:schemeClr val="accent1"/>
          </a:lnRef>
          <a:fillRef idx="1">
            <a:schemeClr val="lt1"/>
          </a:fillRef>
          <a:effectRef idx="0">
            <a:schemeClr val="accent1"/>
          </a:effectRef>
          <a:fontRef idx="minor">
            <a:schemeClr val="dk1"/>
          </a:fontRef>
        </p:style>
        <p:txBody>
          <a:bodyPr>
            <a:noAutofit/>
          </a:bodyPr>
          <a:lstStyle/>
          <a:p>
            <a:r>
              <a:rPr lang="fr-FR" sz="2800" b="1" dirty="0" smtClean="0">
                <a:solidFill>
                  <a:schemeClr val="bg1"/>
                </a:solidFill>
              </a:rPr>
              <a:t/>
            </a:r>
            <a:br>
              <a:rPr lang="fr-FR" sz="2800" b="1" dirty="0" smtClean="0">
                <a:solidFill>
                  <a:schemeClr val="bg1"/>
                </a:solidFill>
              </a:rPr>
            </a:br>
            <a:r>
              <a:rPr lang="fr-FR" sz="2800" b="1" dirty="0" smtClean="0">
                <a:solidFill>
                  <a:schemeClr val="bg1"/>
                </a:solidFill>
              </a:rPr>
              <a:t/>
            </a:r>
            <a:br>
              <a:rPr lang="fr-FR" sz="2800" b="1" dirty="0" smtClean="0">
                <a:solidFill>
                  <a:schemeClr val="bg1"/>
                </a:solidFill>
              </a:rPr>
            </a:br>
            <a:r>
              <a:rPr lang="fr-FR" sz="2800" b="1" dirty="0" smtClean="0">
                <a:solidFill>
                  <a:schemeClr val="bg1"/>
                </a:solidFill>
              </a:rPr>
              <a:t/>
            </a:r>
            <a:br>
              <a:rPr lang="fr-FR" sz="2800" b="1" dirty="0" smtClean="0">
                <a:solidFill>
                  <a:schemeClr val="bg1"/>
                </a:solidFill>
              </a:rPr>
            </a:br>
            <a:r>
              <a:rPr lang="fr-FR" sz="2800" b="1" dirty="0" smtClean="0">
                <a:solidFill>
                  <a:schemeClr val="bg1"/>
                </a:solidFill>
              </a:rPr>
              <a:t/>
            </a:r>
            <a:br>
              <a:rPr lang="fr-FR" sz="2800" b="1" dirty="0" smtClean="0">
                <a:solidFill>
                  <a:schemeClr val="bg1"/>
                </a:solidFill>
              </a:rPr>
            </a:br>
            <a:r>
              <a:rPr lang="fr-FR" sz="2800" b="1" dirty="0" smtClean="0">
                <a:solidFill>
                  <a:schemeClr val="bg1"/>
                </a:solidFill>
              </a:rPr>
              <a:t/>
            </a:r>
            <a:br>
              <a:rPr lang="fr-FR" sz="2800" b="1" dirty="0" smtClean="0">
                <a:solidFill>
                  <a:schemeClr val="bg1"/>
                </a:solidFill>
              </a:rPr>
            </a:br>
            <a:r>
              <a:rPr lang="fr-FR" sz="2800" b="1" dirty="0" smtClean="0">
                <a:solidFill>
                  <a:schemeClr val="bg1"/>
                </a:solidFill>
              </a:rPr>
              <a:t/>
            </a:r>
            <a:br>
              <a:rPr lang="fr-FR" sz="2800" b="1" dirty="0" smtClean="0">
                <a:solidFill>
                  <a:schemeClr val="bg1"/>
                </a:solidFill>
              </a:rPr>
            </a:br>
            <a:r>
              <a:rPr lang="fr-FR" sz="2800" b="1" dirty="0" smtClean="0">
                <a:solidFill>
                  <a:schemeClr val="bg1"/>
                </a:solidFill>
              </a:rPr>
              <a:t/>
            </a:r>
            <a:br>
              <a:rPr lang="fr-FR" sz="2800" b="1" dirty="0" smtClean="0">
                <a:solidFill>
                  <a:schemeClr val="bg1"/>
                </a:solidFill>
              </a:rPr>
            </a:br>
            <a:r>
              <a:rPr lang="fr-FR" sz="2800" b="1" dirty="0" smtClean="0">
                <a:solidFill>
                  <a:schemeClr val="bg1"/>
                </a:solidFill>
              </a:rPr>
              <a:t/>
            </a:r>
            <a:br>
              <a:rPr lang="fr-FR" sz="2800" b="1" dirty="0" smtClean="0">
                <a:solidFill>
                  <a:schemeClr val="bg1"/>
                </a:solidFill>
              </a:rPr>
            </a:br>
            <a:r>
              <a:rPr lang="fr-FR" sz="2800" b="1" dirty="0" smtClean="0">
                <a:solidFill>
                  <a:schemeClr val="bg1"/>
                </a:solidFill>
              </a:rPr>
              <a:t/>
            </a:r>
            <a:br>
              <a:rPr lang="fr-FR" sz="2800" b="1" dirty="0" smtClean="0">
                <a:solidFill>
                  <a:schemeClr val="bg1"/>
                </a:solidFill>
              </a:rPr>
            </a:br>
            <a:r>
              <a:rPr lang="fr-FR" sz="2800" b="1" dirty="0" smtClean="0">
                <a:solidFill>
                  <a:schemeClr val="bg1"/>
                </a:solidFill>
              </a:rPr>
              <a:t/>
            </a:r>
            <a:br>
              <a:rPr lang="fr-FR" sz="2800" b="1" dirty="0" smtClean="0">
                <a:solidFill>
                  <a:schemeClr val="bg1"/>
                </a:solidFill>
              </a:rPr>
            </a:br>
            <a:r>
              <a:rPr lang="ar-SA" sz="3200" b="1" dirty="0">
                <a:solidFill>
                  <a:schemeClr val="bg1"/>
                </a:solidFill>
                <a:latin typeface="Sakkal Majalla" panose="02000000000000000000" pitchFamily="2" charset="-78"/>
                <a:cs typeface="Sakkal Majalla" panose="02000000000000000000" pitchFamily="2" charset="-78"/>
              </a:rPr>
              <a:t>مشروع </a:t>
            </a:r>
            <a:r>
              <a:rPr lang="ar-MA" sz="3200" b="1" dirty="0" smtClean="0">
                <a:solidFill>
                  <a:schemeClr val="bg1"/>
                </a:solidFill>
                <a:latin typeface="Sakkal Majalla" panose="02000000000000000000" pitchFamily="2" charset="-78"/>
                <a:cs typeface="Sakkal Majalla" panose="02000000000000000000" pitchFamily="2" charset="-78"/>
              </a:rPr>
              <a:t>«</a:t>
            </a:r>
            <a:r>
              <a:rPr lang="ar-SA" sz="3200" b="1" dirty="0" smtClean="0">
                <a:solidFill>
                  <a:schemeClr val="bg1"/>
                </a:solidFill>
                <a:latin typeface="Sakkal Majalla" panose="02000000000000000000" pitchFamily="2" charset="-78"/>
                <a:cs typeface="Sakkal Majalla" panose="02000000000000000000" pitchFamily="2" charset="-78"/>
              </a:rPr>
              <a:t>التربية </a:t>
            </a:r>
            <a:r>
              <a:rPr lang="ar-SA" sz="3200" b="1" dirty="0">
                <a:solidFill>
                  <a:schemeClr val="bg1"/>
                </a:solidFill>
                <a:latin typeface="Sakkal Majalla" panose="02000000000000000000" pitchFamily="2" charset="-78"/>
                <a:cs typeface="Sakkal Majalla" panose="02000000000000000000" pitchFamily="2" charset="-78"/>
              </a:rPr>
              <a:t>والتكوين </a:t>
            </a:r>
            <a:r>
              <a:rPr lang="ar-SA" sz="3200" b="1" dirty="0" smtClean="0">
                <a:solidFill>
                  <a:schemeClr val="bg1"/>
                </a:solidFill>
                <a:latin typeface="Sakkal Majalla" panose="02000000000000000000" pitchFamily="2" charset="-78"/>
                <a:cs typeface="Sakkal Majalla" panose="02000000000000000000" pitchFamily="2" charset="-78"/>
              </a:rPr>
              <a:t>من أجل </a:t>
            </a:r>
            <a:r>
              <a:rPr lang="ar-SA" sz="3200" b="1" dirty="0">
                <a:solidFill>
                  <a:schemeClr val="bg1"/>
                </a:solidFill>
                <a:latin typeface="Sakkal Majalla" panose="02000000000000000000" pitchFamily="2" charset="-78"/>
                <a:cs typeface="Sakkal Majalla" panose="02000000000000000000" pitchFamily="2" charset="-78"/>
              </a:rPr>
              <a:t>قابلية </a:t>
            </a:r>
            <a:r>
              <a:rPr lang="ar-SA" sz="3200" b="1" dirty="0" smtClean="0">
                <a:solidFill>
                  <a:schemeClr val="bg1"/>
                </a:solidFill>
                <a:latin typeface="Sakkal Majalla" panose="02000000000000000000" pitchFamily="2" charset="-78"/>
                <a:cs typeface="Sakkal Majalla" panose="02000000000000000000" pitchFamily="2" charset="-78"/>
              </a:rPr>
              <a:t>التشغيل</a:t>
            </a:r>
            <a:r>
              <a:rPr lang="ar-MA" sz="3200" b="1" dirty="0" smtClean="0">
                <a:solidFill>
                  <a:schemeClr val="bg1"/>
                </a:solidFill>
                <a:latin typeface="Sakkal Majalla" panose="02000000000000000000" pitchFamily="2" charset="-78"/>
                <a:cs typeface="Sakkal Majalla" panose="02000000000000000000" pitchFamily="2" charset="-78"/>
              </a:rPr>
              <a:t>»</a:t>
            </a:r>
            <a:r>
              <a:rPr lang="fr-FR" sz="2500" b="1" dirty="0" smtClean="0">
                <a:solidFill>
                  <a:schemeClr val="bg1"/>
                </a:solidFill>
              </a:rPr>
              <a:t/>
            </a:r>
            <a:br>
              <a:rPr lang="fr-FR" sz="2500" b="1" dirty="0" smtClean="0">
                <a:solidFill>
                  <a:schemeClr val="bg1"/>
                </a:solidFill>
              </a:rPr>
            </a:br>
            <a:r>
              <a:rPr lang="fr-FR" sz="2500" b="1" dirty="0" smtClean="0">
                <a:solidFill>
                  <a:schemeClr val="bg1"/>
                </a:solidFill>
              </a:rPr>
              <a:t/>
            </a:r>
            <a:br>
              <a:rPr lang="fr-FR" sz="2500" b="1" dirty="0" smtClean="0">
                <a:solidFill>
                  <a:schemeClr val="bg1"/>
                </a:solidFill>
              </a:rPr>
            </a:br>
            <a:r>
              <a:rPr lang="fr-FR" sz="2500" b="1" dirty="0" smtClean="0">
                <a:solidFill>
                  <a:schemeClr val="bg1"/>
                </a:solidFill>
              </a:rPr>
              <a:t/>
            </a:r>
            <a:br>
              <a:rPr lang="fr-FR" sz="2500" b="1" dirty="0" smtClean="0">
                <a:solidFill>
                  <a:schemeClr val="bg1"/>
                </a:solidFill>
              </a:rPr>
            </a:br>
            <a:r>
              <a:rPr lang="fr-FR" sz="2500" b="1" dirty="0" smtClean="0">
                <a:solidFill>
                  <a:schemeClr val="bg1"/>
                </a:solidFill>
              </a:rPr>
              <a:t/>
            </a:r>
            <a:br>
              <a:rPr lang="fr-FR" sz="2500" b="1" dirty="0" smtClean="0">
                <a:solidFill>
                  <a:schemeClr val="bg1"/>
                </a:solidFill>
              </a:rPr>
            </a:br>
            <a:r>
              <a:rPr lang="fr-FR" sz="2500" b="1" dirty="0" smtClean="0">
                <a:solidFill>
                  <a:schemeClr val="bg1"/>
                </a:solidFill>
              </a:rPr>
              <a:t/>
            </a:r>
            <a:br>
              <a:rPr lang="fr-FR" sz="2500" b="1" dirty="0" smtClean="0">
                <a:solidFill>
                  <a:schemeClr val="bg1"/>
                </a:solidFill>
              </a:rPr>
            </a:br>
            <a:r>
              <a:rPr lang="fr-FR" sz="2500" b="1" dirty="0" smtClean="0">
                <a:solidFill>
                  <a:schemeClr val="bg1"/>
                </a:solidFill>
              </a:rPr>
              <a:t>D</a:t>
            </a:r>
            <a:br>
              <a:rPr lang="fr-FR" sz="2500" b="1" dirty="0" smtClean="0">
                <a:solidFill>
                  <a:schemeClr val="bg1"/>
                </a:solidFill>
              </a:rPr>
            </a:br>
            <a:r>
              <a:rPr lang="fr-FR" sz="2500" b="1" dirty="0" smtClean="0">
                <a:solidFill>
                  <a:schemeClr val="bg1"/>
                </a:solidFill>
              </a:rPr>
              <a:t/>
            </a:r>
            <a:br>
              <a:rPr lang="fr-FR" sz="2500" b="1" dirty="0" smtClean="0">
                <a:solidFill>
                  <a:schemeClr val="bg1"/>
                </a:solidFill>
              </a:rPr>
            </a:br>
            <a:r>
              <a:rPr lang="fr-FR" sz="2500" b="1" dirty="0" smtClean="0">
                <a:solidFill>
                  <a:schemeClr val="bg1"/>
                </a:solidFill>
              </a:rPr>
              <a:t/>
            </a:r>
            <a:br>
              <a:rPr lang="fr-FR" sz="2500" b="1" dirty="0" smtClean="0">
                <a:solidFill>
                  <a:schemeClr val="bg1"/>
                </a:solidFill>
              </a:rPr>
            </a:br>
            <a:r>
              <a:rPr lang="fr-FR" sz="2500" b="1" dirty="0" smtClean="0">
                <a:solidFill>
                  <a:schemeClr val="bg1"/>
                </a:solidFill>
              </a:rPr>
              <a:t/>
            </a:r>
            <a:br>
              <a:rPr lang="fr-FR" sz="2500" b="1" dirty="0" smtClean="0">
                <a:solidFill>
                  <a:schemeClr val="bg1"/>
                </a:solidFill>
              </a:rPr>
            </a:br>
            <a:r>
              <a:rPr lang="fr-FR" sz="2500" b="1" dirty="0" smtClean="0">
                <a:solidFill>
                  <a:schemeClr val="bg1"/>
                </a:solidFill>
              </a:rPr>
              <a:t/>
            </a:r>
            <a:br>
              <a:rPr lang="fr-FR" sz="2500" b="1" dirty="0" smtClean="0">
                <a:solidFill>
                  <a:schemeClr val="bg1"/>
                </a:solidFill>
              </a:rPr>
            </a:br>
            <a:r>
              <a:rPr lang="fr-FR" sz="2500" b="1" dirty="0" smtClean="0">
                <a:solidFill>
                  <a:schemeClr val="bg1"/>
                </a:solidFill>
              </a:rPr>
              <a:t>I. Deux grands projets pour atténuer deux contraintes majeures à la croissance et à l’investissement privé</a:t>
            </a:r>
            <a:endParaRPr lang="fr-FR" sz="2500" dirty="0">
              <a:solidFill>
                <a:schemeClr val="bg1"/>
              </a:solidFill>
            </a:endParaRPr>
          </a:p>
        </p:txBody>
      </p:sp>
      <p:sp>
        <p:nvSpPr>
          <p:cNvPr id="5" name="Rectangle à coins arrondis 4"/>
          <p:cNvSpPr/>
          <p:nvPr/>
        </p:nvSpPr>
        <p:spPr>
          <a:xfrm>
            <a:off x="179512" y="2333564"/>
            <a:ext cx="8784976" cy="188846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marL="285750" indent="-285750" algn="r" rtl="1">
              <a:buFont typeface="Wingdings" panose="05000000000000000000" pitchFamily="2" charset="2"/>
              <a:buChar char="v"/>
            </a:pPr>
            <a:r>
              <a:rPr lang="ar-SA" sz="2000" dirty="0" smtClean="0">
                <a:solidFill>
                  <a:prstClr val="black"/>
                </a:solidFill>
                <a:latin typeface="Sakkal Majalla" panose="02000000000000000000" pitchFamily="2" charset="-78"/>
                <a:cs typeface="Sakkal Majalla" panose="02000000000000000000" pitchFamily="2" charset="-78"/>
              </a:rPr>
              <a:t>بلورة نموذج جديد </a:t>
            </a:r>
            <a:r>
              <a:rPr lang="ar-SA" sz="2000" dirty="0">
                <a:solidFill>
                  <a:prstClr val="black"/>
                </a:solidFill>
                <a:latin typeface="Sakkal Majalla" panose="02000000000000000000" pitchFamily="2" charset="-78"/>
                <a:cs typeface="Sakkal Majalla" panose="02000000000000000000" pitchFamily="2" charset="-78"/>
              </a:rPr>
              <a:t>للمؤسسة </a:t>
            </a:r>
            <a:r>
              <a:rPr lang="ar-SA" sz="2000" dirty="0" smtClean="0">
                <a:solidFill>
                  <a:prstClr val="black"/>
                </a:solidFill>
                <a:latin typeface="Sakkal Majalla" panose="02000000000000000000" pitchFamily="2" charset="-78"/>
                <a:cs typeface="Sakkal Majalla" panose="02000000000000000000" pitchFamily="2" charset="-78"/>
              </a:rPr>
              <a:t>ي</a:t>
            </a:r>
            <a:r>
              <a:rPr lang="ar-MA" sz="2000" dirty="0" err="1" smtClean="0">
                <a:solidFill>
                  <a:prstClr val="black"/>
                </a:solidFill>
                <a:latin typeface="Sakkal Majalla" panose="02000000000000000000" pitchFamily="2" charset="-78"/>
                <a:cs typeface="Sakkal Majalla" panose="02000000000000000000" pitchFamily="2" charset="-78"/>
              </a:rPr>
              <a:t>رتكز</a:t>
            </a:r>
            <a:r>
              <a:rPr lang="ar-SA" sz="2000" dirty="0" smtClean="0">
                <a:solidFill>
                  <a:prstClr val="black"/>
                </a:solidFill>
                <a:latin typeface="Sakkal Majalla" panose="02000000000000000000" pitchFamily="2" charset="-78"/>
                <a:cs typeface="Sakkal Majalla" panose="02000000000000000000" pitchFamily="2" charset="-78"/>
              </a:rPr>
              <a:t> </a:t>
            </a:r>
            <a:r>
              <a:rPr lang="ar-SA" sz="2000" dirty="0">
                <a:solidFill>
                  <a:prstClr val="black"/>
                </a:solidFill>
                <a:latin typeface="Sakkal Majalla" panose="02000000000000000000" pitchFamily="2" charset="-78"/>
                <a:cs typeface="Sakkal Majalla" panose="02000000000000000000" pitchFamily="2" charset="-78"/>
              </a:rPr>
              <a:t>على </a:t>
            </a:r>
            <a:r>
              <a:rPr lang="ar-SA" sz="2000" dirty="0" smtClean="0">
                <a:solidFill>
                  <a:prstClr val="black"/>
                </a:solidFill>
                <a:latin typeface="Sakkal Majalla" panose="02000000000000000000" pitchFamily="2" charset="-78"/>
                <a:cs typeface="Sakkal Majalla" panose="02000000000000000000" pitchFamily="2" charset="-78"/>
              </a:rPr>
              <a:t>حكامة لامركزية</a:t>
            </a:r>
            <a:r>
              <a:rPr lang="ar-MA" sz="2000" dirty="0" smtClean="0">
                <a:solidFill>
                  <a:prstClr val="black"/>
                </a:solidFill>
                <a:latin typeface="Sakkal Majalla" panose="02000000000000000000" pitchFamily="2" charset="-78"/>
                <a:cs typeface="Sakkal Majalla" panose="02000000000000000000" pitchFamily="2" charset="-78"/>
              </a:rPr>
              <a:t>،</a:t>
            </a:r>
            <a:r>
              <a:rPr lang="ar-SA" sz="2000" dirty="0" smtClean="0">
                <a:solidFill>
                  <a:prstClr val="black"/>
                </a:solidFill>
                <a:latin typeface="Sakkal Majalla" panose="02000000000000000000" pitchFamily="2" charset="-78"/>
                <a:cs typeface="Sakkal Majalla" panose="02000000000000000000" pitchFamily="2" charset="-78"/>
              </a:rPr>
              <a:t> </a:t>
            </a:r>
            <a:r>
              <a:rPr lang="ar-SA" sz="2000" dirty="0" smtClean="0">
                <a:solidFill>
                  <a:prstClr val="black"/>
                </a:solidFill>
                <a:latin typeface="Sakkal Majalla" panose="02000000000000000000" pitchFamily="2" charset="-78"/>
                <a:cs typeface="Sakkal Majalla" panose="02000000000000000000" pitchFamily="2" charset="-78"/>
              </a:rPr>
              <a:t>والاستقلالية </a:t>
            </a:r>
            <a:r>
              <a:rPr lang="ar-SA" sz="2000" dirty="0">
                <a:solidFill>
                  <a:prstClr val="black"/>
                </a:solidFill>
                <a:latin typeface="Sakkal Majalla" panose="02000000000000000000" pitchFamily="2" charset="-78"/>
                <a:cs typeface="Sakkal Majalla" panose="02000000000000000000" pitchFamily="2" charset="-78"/>
              </a:rPr>
              <a:t>في </a:t>
            </a:r>
            <a:r>
              <a:rPr lang="ar-SA" sz="2000" dirty="0" smtClean="0">
                <a:solidFill>
                  <a:prstClr val="black"/>
                </a:solidFill>
                <a:latin typeface="Sakkal Majalla" panose="02000000000000000000" pitchFamily="2" charset="-78"/>
                <a:cs typeface="Sakkal Majalla" panose="02000000000000000000" pitchFamily="2" charset="-78"/>
              </a:rPr>
              <a:t>التدبير</a:t>
            </a:r>
            <a:r>
              <a:rPr lang="ar-MA" sz="2000" dirty="0" smtClean="0">
                <a:solidFill>
                  <a:prstClr val="black"/>
                </a:solidFill>
                <a:latin typeface="Sakkal Majalla" panose="02000000000000000000" pitchFamily="2" charset="-78"/>
                <a:cs typeface="Sakkal Majalla" panose="02000000000000000000" pitchFamily="2" charset="-78"/>
              </a:rPr>
              <a:t>،</a:t>
            </a:r>
            <a:r>
              <a:rPr lang="ar-SA" sz="2000" dirty="0" smtClean="0">
                <a:solidFill>
                  <a:prstClr val="black"/>
                </a:solidFill>
                <a:latin typeface="Sakkal Majalla" panose="02000000000000000000" pitchFamily="2" charset="-78"/>
                <a:cs typeface="Sakkal Majalla" panose="02000000000000000000" pitchFamily="2" charset="-78"/>
              </a:rPr>
              <a:t> </a:t>
            </a:r>
            <a:r>
              <a:rPr lang="ar-SA" sz="2000" dirty="0" smtClean="0">
                <a:solidFill>
                  <a:prstClr val="black"/>
                </a:solidFill>
                <a:latin typeface="Sakkal Majalla" panose="02000000000000000000" pitchFamily="2" charset="-78"/>
                <a:cs typeface="Sakkal Majalla" panose="02000000000000000000" pitchFamily="2" charset="-78"/>
              </a:rPr>
              <a:t>وبنيات تحتية </a:t>
            </a:r>
            <a:r>
              <a:rPr lang="ar-SA" sz="2000" dirty="0" smtClean="0">
                <a:solidFill>
                  <a:prstClr val="black"/>
                </a:solidFill>
                <a:latin typeface="Sakkal Majalla" panose="02000000000000000000" pitchFamily="2" charset="-78"/>
                <a:cs typeface="Sakkal Majalla" panose="02000000000000000000" pitchFamily="2" charset="-78"/>
              </a:rPr>
              <a:t>للتعلم </a:t>
            </a:r>
            <a:r>
              <a:rPr lang="ar-MA" sz="2000" dirty="0" smtClean="0">
                <a:solidFill>
                  <a:prstClr val="black"/>
                </a:solidFill>
                <a:latin typeface="Sakkal Majalla" panose="02000000000000000000" pitchFamily="2" charset="-78"/>
                <a:cs typeface="Sakkal Majalla" panose="02000000000000000000" pitchFamily="2" charset="-78"/>
              </a:rPr>
              <a:t>تم تجديدها،</a:t>
            </a:r>
            <a:r>
              <a:rPr lang="ar-SA" sz="2000" dirty="0" smtClean="0">
                <a:solidFill>
                  <a:prstClr val="black"/>
                </a:solidFill>
                <a:latin typeface="Sakkal Majalla" panose="02000000000000000000" pitchFamily="2" charset="-78"/>
                <a:cs typeface="Sakkal Majalla" panose="02000000000000000000" pitchFamily="2" charset="-78"/>
              </a:rPr>
              <a:t> </a:t>
            </a:r>
            <a:r>
              <a:rPr lang="ar-SA" sz="2000" dirty="0" smtClean="0">
                <a:solidFill>
                  <a:prstClr val="black"/>
                </a:solidFill>
                <a:latin typeface="Sakkal Majalla" panose="02000000000000000000" pitchFamily="2" charset="-78"/>
                <a:cs typeface="Sakkal Majalla" panose="02000000000000000000" pitchFamily="2" charset="-78"/>
              </a:rPr>
              <a:t>ونموذج بيداغوجي </a:t>
            </a:r>
            <a:r>
              <a:rPr lang="ar-SA" sz="2000" dirty="0" smtClean="0">
                <a:solidFill>
                  <a:prstClr val="black"/>
                </a:solidFill>
                <a:latin typeface="Sakkal Majalla" panose="02000000000000000000" pitchFamily="2" charset="-78"/>
                <a:cs typeface="Sakkal Majalla" panose="02000000000000000000" pitchFamily="2" charset="-78"/>
              </a:rPr>
              <a:t>مبتكر</a:t>
            </a:r>
            <a:r>
              <a:rPr lang="ar-MA" sz="2000" dirty="0" smtClean="0">
                <a:solidFill>
                  <a:prstClr val="black"/>
                </a:solidFill>
                <a:latin typeface="Sakkal Majalla" panose="02000000000000000000" pitchFamily="2" charset="-78"/>
                <a:cs typeface="Sakkal Majalla" panose="02000000000000000000" pitchFamily="2" charset="-78"/>
              </a:rPr>
              <a:t>، </a:t>
            </a:r>
            <a:r>
              <a:rPr lang="ar-SA" sz="2000" dirty="0" smtClean="0">
                <a:solidFill>
                  <a:prstClr val="black"/>
                </a:solidFill>
                <a:latin typeface="Sakkal Majalla" panose="02000000000000000000" pitchFamily="2" charset="-78"/>
                <a:cs typeface="Sakkal Majalla" panose="02000000000000000000" pitchFamily="2" charset="-78"/>
              </a:rPr>
              <a:t>وتعبئة </a:t>
            </a:r>
            <a:r>
              <a:rPr lang="ar-SA" sz="2000" dirty="0" smtClean="0">
                <a:solidFill>
                  <a:prstClr val="black"/>
                </a:solidFill>
                <a:latin typeface="Sakkal Majalla" panose="02000000000000000000" pitchFamily="2" charset="-78"/>
                <a:cs typeface="Sakkal Majalla" panose="02000000000000000000" pitchFamily="2" charset="-78"/>
              </a:rPr>
              <a:t>جماعية حول المشروع </a:t>
            </a:r>
            <a:r>
              <a:rPr lang="ar-SA" sz="2000" dirty="0" smtClean="0">
                <a:solidFill>
                  <a:prstClr val="black"/>
                </a:solidFill>
                <a:latin typeface="Sakkal Majalla" panose="02000000000000000000" pitchFamily="2" charset="-78"/>
                <a:cs typeface="Sakkal Majalla" panose="02000000000000000000" pitchFamily="2" charset="-78"/>
              </a:rPr>
              <a:t>المدرسي</a:t>
            </a:r>
            <a:r>
              <a:rPr lang="ar-MA" sz="2000" dirty="0" smtClean="0">
                <a:solidFill>
                  <a:prstClr val="black"/>
                </a:solidFill>
                <a:latin typeface="Sakkal Majalla" panose="02000000000000000000" pitchFamily="2" charset="-78"/>
                <a:cs typeface="Sakkal Majalla" panose="02000000000000000000" pitchFamily="2" charset="-78"/>
              </a:rPr>
              <a:t>.</a:t>
            </a:r>
            <a:endParaRPr lang="fr-FR" sz="2000" dirty="0" smtClean="0">
              <a:solidFill>
                <a:prstClr val="black"/>
              </a:solidFill>
              <a:latin typeface="Sakkal Majalla" panose="02000000000000000000" pitchFamily="2" charset="-78"/>
              <a:cs typeface="Sakkal Majalla" panose="02000000000000000000" pitchFamily="2" charset="-78"/>
            </a:endParaRPr>
          </a:p>
          <a:p>
            <a:pPr marL="285750" indent="-285750" algn="r" rtl="1">
              <a:buFont typeface="Wingdings" panose="05000000000000000000" pitchFamily="2" charset="2"/>
              <a:buChar char="v"/>
            </a:pPr>
            <a:r>
              <a:rPr lang="ar-SA" sz="2000" dirty="0" smtClean="0">
                <a:solidFill>
                  <a:prstClr val="black"/>
                </a:solidFill>
                <a:latin typeface="Sakkal Majalla" panose="02000000000000000000" pitchFamily="2" charset="-78"/>
                <a:cs typeface="Sakkal Majalla" panose="02000000000000000000" pitchFamily="2" charset="-78"/>
              </a:rPr>
              <a:t>تنزيل النموذج </a:t>
            </a:r>
            <a:r>
              <a:rPr lang="ar-SA" sz="2000" dirty="0" smtClean="0">
                <a:solidFill>
                  <a:prstClr val="black"/>
                </a:solidFill>
                <a:latin typeface="Sakkal Majalla" panose="02000000000000000000" pitchFamily="2" charset="-78"/>
                <a:cs typeface="Sakkal Majalla" panose="02000000000000000000" pitchFamily="2" charset="-78"/>
              </a:rPr>
              <a:t>في </a:t>
            </a:r>
            <a:r>
              <a:rPr lang="ar-SA" sz="2000" dirty="0" smtClean="0">
                <a:solidFill>
                  <a:prstClr val="black"/>
                </a:solidFill>
                <a:latin typeface="Sakkal Majalla" panose="02000000000000000000" pitchFamily="2" charset="-78"/>
                <a:cs typeface="Sakkal Majalla" panose="02000000000000000000" pitchFamily="2" charset="-78"/>
              </a:rPr>
              <a:t>حوالي 100 </a:t>
            </a:r>
            <a:r>
              <a:rPr lang="ar-SA" sz="2000" dirty="0">
                <a:solidFill>
                  <a:prstClr val="black"/>
                </a:solidFill>
                <a:latin typeface="Sakkal Majalla" panose="02000000000000000000" pitchFamily="2" charset="-78"/>
                <a:cs typeface="Sakkal Majalla" panose="02000000000000000000" pitchFamily="2" charset="-78"/>
              </a:rPr>
              <a:t>مؤسسة للتعليم الثانوي في ثلاث </a:t>
            </a:r>
            <a:r>
              <a:rPr lang="ar-SA" sz="2000" dirty="0" smtClean="0">
                <a:solidFill>
                  <a:prstClr val="black"/>
                </a:solidFill>
                <a:latin typeface="Sakkal Majalla" panose="02000000000000000000" pitchFamily="2" charset="-78"/>
                <a:cs typeface="Sakkal Majalla" panose="02000000000000000000" pitchFamily="2" charset="-78"/>
              </a:rPr>
              <a:t>جهات. </a:t>
            </a:r>
            <a:endParaRPr lang="fr-FR" sz="2000" dirty="0">
              <a:solidFill>
                <a:prstClr val="black"/>
              </a:solidFill>
              <a:latin typeface="Sakkal Majalla" panose="02000000000000000000" pitchFamily="2" charset="-78"/>
              <a:cs typeface="Sakkal Majalla" panose="02000000000000000000" pitchFamily="2" charset="-78"/>
            </a:endParaRPr>
          </a:p>
          <a:p>
            <a:pPr marL="285750" indent="-285750" algn="r" rtl="1">
              <a:buFont typeface="Wingdings" panose="05000000000000000000" pitchFamily="2" charset="2"/>
              <a:buChar char="v"/>
            </a:pPr>
            <a:r>
              <a:rPr lang="ar-SA" sz="2000" dirty="0">
                <a:solidFill>
                  <a:prstClr val="black"/>
                </a:solidFill>
                <a:latin typeface="Sakkal Majalla" panose="02000000000000000000" pitchFamily="2" charset="-78"/>
                <a:cs typeface="Sakkal Majalla" panose="02000000000000000000" pitchFamily="2" charset="-78"/>
              </a:rPr>
              <a:t>تعزيز </a:t>
            </a:r>
            <a:r>
              <a:rPr lang="ar-SA" sz="2000" dirty="0" smtClean="0">
                <a:solidFill>
                  <a:prstClr val="black"/>
                </a:solidFill>
                <a:latin typeface="Sakkal Majalla" panose="02000000000000000000" pitchFamily="2" charset="-78"/>
                <a:cs typeface="Sakkal Majalla" panose="02000000000000000000" pitchFamily="2" charset="-78"/>
              </a:rPr>
              <a:t>فعالية نظم </a:t>
            </a:r>
            <a:r>
              <a:rPr lang="ar-SA" sz="2000" dirty="0">
                <a:solidFill>
                  <a:prstClr val="black"/>
                </a:solidFill>
                <a:latin typeface="Sakkal Majalla" panose="02000000000000000000" pitchFamily="2" charset="-78"/>
                <a:cs typeface="Sakkal Majalla" panose="02000000000000000000" pitchFamily="2" charset="-78"/>
              </a:rPr>
              <a:t>المعلومات وتقييم مكتسبات التلاميذ.</a:t>
            </a:r>
            <a:endParaRPr lang="fr-FR" sz="2000" dirty="0">
              <a:solidFill>
                <a:prstClr val="black"/>
              </a:solidFill>
              <a:latin typeface="Sakkal Majalla" panose="02000000000000000000" pitchFamily="2" charset="-78"/>
              <a:cs typeface="Sakkal Majalla" panose="02000000000000000000" pitchFamily="2" charset="-78"/>
            </a:endParaRPr>
          </a:p>
          <a:p>
            <a:pPr marL="285750" indent="-285750" algn="r" rtl="1">
              <a:buFont typeface="Wingdings" panose="05000000000000000000" pitchFamily="2" charset="2"/>
              <a:buChar char="v"/>
            </a:pPr>
            <a:r>
              <a:rPr lang="ar-SA" sz="2000" dirty="0" smtClean="0">
                <a:solidFill>
                  <a:prstClr val="black"/>
                </a:solidFill>
                <a:latin typeface="Sakkal Majalla" panose="02000000000000000000" pitchFamily="2" charset="-78"/>
                <a:cs typeface="Sakkal Majalla" panose="02000000000000000000" pitchFamily="2" charset="-78"/>
              </a:rPr>
              <a:t>بلورة </a:t>
            </a:r>
            <a:r>
              <a:rPr lang="ar-SA" sz="2000" dirty="0">
                <a:solidFill>
                  <a:prstClr val="black"/>
                </a:solidFill>
                <a:latin typeface="Sakkal Majalla" panose="02000000000000000000" pitchFamily="2" charset="-78"/>
                <a:cs typeface="Sakkal Majalla" panose="02000000000000000000" pitchFamily="2" charset="-78"/>
              </a:rPr>
              <a:t>مقاربة </a:t>
            </a:r>
            <a:r>
              <a:rPr lang="ar-SA" sz="2000" dirty="0" smtClean="0">
                <a:solidFill>
                  <a:prstClr val="black"/>
                </a:solidFill>
                <a:latin typeface="Sakkal Majalla" panose="02000000000000000000" pitchFamily="2" charset="-78"/>
                <a:cs typeface="Sakkal Majalla" panose="02000000000000000000" pitchFamily="2" charset="-78"/>
              </a:rPr>
              <a:t>جديدة وفعالة </a:t>
            </a:r>
            <a:r>
              <a:rPr lang="ar-SA" sz="2000" dirty="0">
                <a:solidFill>
                  <a:prstClr val="black"/>
                </a:solidFill>
                <a:latin typeface="Sakkal Majalla" panose="02000000000000000000" pitchFamily="2" charset="-78"/>
                <a:cs typeface="Sakkal Majalla" panose="02000000000000000000" pitchFamily="2" charset="-78"/>
              </a:rPr>
              <a:t>لإصلاح وصيانة </a:t>
            </a:r>
            <a:r>
              <a:rPr lang="ar-SA" sz="2000" dirty="0" smtClean="0">
                <a:solidFill>
                  <a:prstClr val="black"/>
                </a:solidFill>
                <a:latin typeface="Sakkal Majalla" panose="02000000000000000000" pitchFamily="2" charset="-78"/>
                <a:cs typeface="Sakkal Majalla" panose="02000000000000000000" pitchFamily="2" charset="-78"/>
              </a:rPr>
              <a:t>ال</a:t>
            </a:r>
            <a:r>
              <a:rPr lang="ar-MA" sz="2000" dirty="0" smtClean="0">
                <a:solidFill>
                  <a:prstClr val="black"/>
                </a:solidFill>
                <a:latin typeface="Sakkal Majalla" panose="02000000000000000000" pitchFamily="2" charset="-78"/>
                <a:cs typeface="Sakkal Majalla" panose="02000000000000000000" pitchFamily="2" charset="-78"/>
              </a:rPr>
              <a:t>مؤسسات </a:t>
            </a:r>
            <a:r>
              <a:rPr lang="ar-SA" sz="2000" dirty="0" smtClean="0">
                <a:solidFill>
                  <a:prstClr val="black"/>
                </a:solidFill>
                <a:latin typeface="Sakkal Majalla" panose="02000000000000000000" pitchFamily="2" charset="-78"/>
                <a:cs typeface="Sakkal Majalla" panose="02000000000000000000" pitchFamily="2" charset="-78"/>
              </a:rPr>
              <a:t>المدرسية</a:t>
            </a:r>
            <a:r>
              <a:rPr lang="ar-SA" sz="2000" dirty="0">
                <a:solidFill>
                  <a:prstClr val="black"/>
                </a:solidFill>
                <a:latin typeface="Sakkal Majalla" panose="02000000000000000000" pitchFamily="2" charset="-78"/>
                <a:cs typeface="Sakkal Majalla" panose="02000000000000000000" pitchFamily="2" charset="-78"/>
              </a:rPr>
              <a:t>.</a:t>
            </a:r>
            <a:endParaRPr lang="fr-FR" sz="2000" dirty="0">
              <a:solidFill>
                <a:prstClr val="black"/>
              </a:solidFill>
              <a:latin typeface="Sakkal Majalla" panose="02000000000000000000" pitchFamily="2" charset="-78"/>
              <a:cs typeface="Sakkal Majalla" panose="02000000000000000000" pitchFamily="2" charset="-78"/>
            </a:endParaRPr>
          </a:p>
        </p:txBody>
      </p:sp>
      <p:sp>
        <p:nvSpPr>
          <p:cNvPr id="6" name="Rectangle à coins arrondis 5"/>
          <p:cNvSpPr/>
          <p:nvPr/>
        </p:nvSpPr>
        <p:spPr>
          <a:xfrm>
            <a:off x="3635896" y="1935346"/>
            <a:ext cx="4896544" cy="504056"/>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rtl="1"/>
            <a:r>
              <a:rPr lang="ar-SA" sz="2000" b="1" dirty="0" smtClean="0">
                <a:solidFill>
                  <a:prstClr val="white"/>
                </a:solidFill>
                <a:latin typeface="Sakkal Majalla" panose="02000000000000000000" pitchFamily="2" charset="-78"/>
                <a:cs typeface="Sakkal Majalla" panose="02000000000000000000" pitchFamily="2" charset="-78"/>
              </a:rPr>
              <a:t>التعليم الثانوي </a:t>
            </a:r>
            <a:r>
              <a:rPr lang="ar-SA" sz="2000" b="1" dirty="0">
                <a:solidFill>
                  <a:prstClr val="white"/>
                </a:solidFill>
                <a:latin typeface="Sakkal Majalla" panose="02000000000000000000" pitchFamily="2" charset="-78"/>
                <a:cs typeface="Sakkal Majalla" panose="02000000000000000000" pitchFamily="2" charset="-78"/>
              </a:rPr>
              <a:t>( </a:t>
            </a:r>
            <a:r>
              <a:rPr lang="ar-SA" sz="2000" b="1" dirty="0" smtClean="0">
                <a:solidFill>
                  <a:prstClr val="white"/>
                </a:solidFill>
                <a:latin typeface="Sakkal Majalla" panose="02000000000000000000" pitchFamily="2" charset="-78"/>
                <a:cs typeface="Sakkal Majalla" panose="02000000000000000000" pitchFamily="2" charset="-78"/>
              </a:rPr>
              <a:t>112,6 </a:t>
            </a:r>
            <a:r>
              <a:rPr lang="ar-SA" sz="2000" b="1" dirty="0">
                <a:solidFill>
                  <a:prstClr val="white"/>
                </a:solidFill>
                <a:latin typeface="Sakkal Majalla" panose="02000000000000000000" pitchFamily="2" charset="-78"/>
                <a:cs typeface="Sakkal Majalla" panose="02000000000000000000" pitchFamily="2" charset="-78"/>
              </a:rPr>
              <a:t>مليون دولار أمريكي)</a:t>
            </a:r>
            <a:endParaRPr lang="fr-FR" sz="2000" b="1" dirty="0">
              <a:solidFill>
                <a:prstClr val="white"/>
              </a:solidFill>
              <a:latin typeface="Sakkal Majalla" panose="02000000000000000000" pitchFamily="2" charset="-78"/>
              <a:cs typeface="Sakkal Majalla" panose="02000000000000000000" pitchFamily="2" charset="-78"/>
            </a:endParaRPr>
          </a:p>
        </p:txBody>
      </p:sp>
      <p:sp>
        <p:nvSpPr>
          <p:cNvPr id="7" name="Rectangle à coins arrondis 6"/>
          <p:cNvSpPr/>
          <p:nvPr/>
        </p:nvSpPr>
        <p:spPr>
          <a:xfrm>
            <a:off x="179512" y="4732760"/>
            <a:ext cx="8784976" cy="19716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marL="342900" indent="-342900" algn="r" rtl="1">
              <a:buFont typeface="Wingdings" panose="05000000000000000000" pitchFamily="2" charset="2"/>
              <a:buChar char="v"/>
            </a:pPr>
            <a:r>
              <a:rPr lang="ar-MA" sz="2000" dirty="0" smtClean="0">
                <a:solidFill>
                  <a:prstClr val="black"/>
                </a:solidFill>
                <a:latin typeface="Sakkal Majalla" panose="02000000000000000000" pitchFamily="2" charset="-78"/>
                <a:cs typeface="Sakkal Majalla" panose="02000000000000000000" pitchFamily="2" charset="-78"/>
              </a:rPr>
              <a:t>تشجيع </a:t>
            </a:r>
            <a:r>
              <a:rPr lang="ar-SA" sz="2000" dirty="0" smtClean="0">
                <a:solidFill>
                  <a:prstClr val="black"/>
                </a:solidFill>
                <a:latin typeface="Sakkal Majalla" panose="02000000000000000000" pitchFamily="2" charset="-78"/>
                <a:cs typeface="Sakkal Majalla" panose="02000000000000000000" pitchFamily="2" charset="-78"/>
              </a:rPr>
              <a:t>تكوين يستجيب </a:t>
            </a:r>
            <a:r>
              <a:rPr lang="ar-SA" sz="2000" dirty="0" smtClean="0">
                <a:solidFill>
                  <a:prstClr val="black"/>
                </a:solidFill>
                <a:latin typeface="Sakkal Majalla" panose="02000000000000000000" pitchFamily="2" charset="-78"/>
                <a:cs typeface="Sakkal Majalla" panose="02000000000000000000" pitchFamily="2" charset="-78"/>
              </a:rPr>
              <a:t>لحاجيات </a:t>
            </a:r>
            <a:r>
              <a:rPr lang="ar-MA" sz="2000" dirty="0" smtClean="0">
                <a:solidFill>
                  <a:prstClr val="black"/>
                </a:solidFill>
                <a:latin typeface="Sakkal Majalla" panose="02000000000000000000" pitchFamily="2" charset="-78"/>
                <a:cs typeface="Sakkal Majalla" panose="02000000000000000000" pitchFamily="2" charset="-78"/>
              </a:rPr>
              <a:t>المشغلين، من خلال إحداث </a:t>
            </a:r>
            <a:r>
              <a:rPr lang="ar-SA" sz="2000" dirty="0" smtClean="0">
                <a:solidFill>
                  <a:prstClr val="black"/>
                </a:solidFill>
                <a:latin typeface="Sakkal Majalla" panose="02000000000000000000" pitchFamily="2" charset="-78"/>
                <a:cs typeface="Sakkal Majalla" panose="02000000000000000000" pitchFamily="2" charset="-78"/>
              </a:rPr>
              <a:t>صندوق لتمويل </a:t>
            </a:r>
            <a:r>
              <a:rPr lang="ar-MA" sz="2000" dirty="0" smtClean="0">
                <a:solidFill>
                  <a:prstClr val="black"/>
                </a:solidFill>
                <a:latin typeface="Sakkal Majalla" panose="02000000000000000000" pitchFamily="2" charset="-78"/>
                <a:cs typeface="Sakkal Majalla" panose="02000000000000000000" pitchFamily="2" charset="-78"/>
              </a:rPr>
              <a:t>مشاريع </a:t>
            </a:r>
            <a:r>
              <a:rPr lang="ar-SA" sz="2000" dirty="0" smtClean="0">
                <a:solidFill>
                  <a:prstClr val="black"/>
                </a:solidFill>
                <a:latin typeface="Sakkal Majalla" panose="02000000000000000000" pitchFamily="2" charset="-78"/>
                <a:cs typeface="Sakkal Majalla" panose="02000000000000000000" pitchFamily="2" charset="-78"/>
              </a:rPr>
              <a:t>للشراكة </a:t>
            </a:r>
            <a:r>
              <a:rPr lang="ar-SA" sz="2000" dirty="0">
                <a:solidFill>
                  <a:prstClr val="black"/>
                </a:solidFill>
                <a:latin typeface="Sakkal Majalla" panose="02000000000000000000" pitchFamily="2" charset="-78"/>
                <a:cs typeface="Sakkal Majalla" panose="02000000000000000000" pitchFamily="2" charset="-78"/>
              </a:rPr>
              <a:t>بين القطاعين العام والخاص </a:t>
            </a:r>
            <a:r>
              <a:rPr lang="ar-MA" sz="2000" dirty="0" smtClean="0">
                <a:solidFill>
                  <a:prstClr val="black"/>
                </a:solidFill>
                <a:latin typeface="Sakkal Majalla" panose="02000000000000000000" pitchFamily="2" charset="-78"/>
                <a:cs typeface="Sakkal Majalla" panose="02000000000000000000" pitchFamily="2" charset="-78"/>
              </a:rPr>
              <a:t>في مجال التكوين المهني.</a:t>
            </a:r>
            <a:endParaRPr lang="ar-SA" sz="2000" dirty="0" smtClean="0">
              <a:solidFill>
                <a:prstClr val="black"/>
              </a:solidFill>
              <a:latin typeface="Sakkal Majalla" panose="02000000000000000000" pitchFamily="2" charset="-78"/>
              <a:cs typeface="Sakkal Majalla" panose="02000000000000000000" pitchFamily="2" charset="-78"/>
            </a:endParaRPr>
          </a:p>
          <a:p>
            <a:pPr marL="342900" indent="-342900" algn="r" rtl="1">
              <a:buFont typeface="Wingdings" panose="05000000000000000000" pitchFamily="2" charset="2"/>
              <a:buChar char="v"/>
            </a:pPr>
            <a:r>
              <a:rPr lang="ar-SA" sz="2000" dirty="0" smtClean="0">
                <a:solidFill>
                  <a:prstClr val="black"/>
                </a:solidFill>
                <a:latin typeface="Sakkal Majalla" panose="02000000000000000000" pitchFamily="2" charset="-78"/>
                <a:cs typeface="Sakkal Majalla" panose="02000000000000000000" pitchFamily="2" charset="-78"/>
              </a:rPr>
              <a:t>دعم </a:t>
            </a:r>
            <a:r>
              <a:rPr lang="ar-SA" sz="2000" dirty="0">
                <a:solidFill>
                  <a:prstClr val="black"/>
                </a:solidFill>
                <a:latin typeface="Sakkal Majalla" panose="02000000000000000000" pitchFamily="2" charset="-78"/>
                <a:cs typeface="Sakkal Majalla" panose="02000000000000000000" pitchFamily="2" charset="-78"/>
              </a:rPr>
              <a:t>تنزيل إصلاح التكوين </a:t>
            </a:r>
            <a:r>
              <a:rPr lang="ar-SA" sz="2000" dirty="0" smtClean="0">
                <a:solidFill>
                  <a:prstClr val="black"/>
                </a:solidFill>
                <a:latin typeface="Sakkal Majalla" panose="02000000000000000000" pitchFamily="2" charset="-78"/>
                <a:cs typeface="Sakkal Majalla" panose="02000000000000000000" pitchFamily="2" charset="-78"/>
              </a:rPr>
              <a:t>المهني</a:t>
            </a:r>
            <a:r>
              <a:rPr lang="ar-MA" sz="2000" dirty="0" smtClean="0">
                <a:solidFill>
                  <a:prstClr val="black"/>
                </a:solidFill>
                <a:latin typeface="Sakkal Majalla" panose="02000000000000000000" pitchFamily="2" charset="-78"/>
                <a:cs typeface="Sakkal Majalla" panose="02000000000000000000" pitchFamily="2" charset="-78"/>
              </a:rPr>
              <a:t>.</a:t>
            </a:r>
            <a:endParaRPr lang="fr-FR" sz="2000" dirty="0">
              <a:solidFill>
                <a:prstClr val="black"/>
              </a:solidFill>
              <a:latin typeface="Sakkal Majalla" panose="02000000000000000000" pitchFamily="2" charset="-78"/>
              <a:cs typeface="Sakkal Majalla" panose="02000000000000000000" pitchFamily="2" charset="-78"/>
            </a:endParaRPr>
          </a:p>
          <a:p>
            <a:pPr marL="342900" indent="-342900" algn="r" rtl="1">
              <a:buFont typeface="Wingdings" panose="05000000000000000000" pitchFamily="2" charset="2"/>
              <a:buChar char="v"/>
            </a:pPr>
            <a:r>
              <a:rPr lang="ar-SA" sz="2000" dirty="0" smtClean="0">
                <a:solidFill>
                  <a:prstClr val="black"/>
                </a:solidFill>
                <a:latin typeface="Sakkal Majalla" panose="02000000000000000000" pitchFamily="2" charset="-78"/>
                <a:cs typeface="Sakkal Majalla" panose="02000000000000000000" pitchFamily="2" charset="-78"/>
              </a:rPr>
              <a:t>تحسين </a:t>
            </a:r>
            <a:r>
              <a:rPr lang="ar-SA" sz="2000" dirty="0">
                <a:solidFill>
                  <a:prstClr val="black"/>
                </a:solidFill>
                <a:latin typeface="Sakkal Majalla" panose="02000000000000000000" pitchFamily="2" charset="-78"/>
                <a:cs typeface="Sakkal Majalla" panose="02000000000000000000" pitchFamily="2" charset="-78"/>
              </a:rPr>
              <a:t>إدماج الشباب </a:t>
            </a:r>
            <a:r>
              <a:rPr lang="ar-SA" sz="2000" dirty="0" smtClean="0">
                <a:solidFill>
                  <a:prstClr val="black"/>
                </a:solidFill>
                <a:latin typeface="Sakkal Majalla" panose="02000000000000000000" pitchFamily="2" charset="-78"/>
                <a:cs typeface="Sakkal Majalla" panose="02000000000000000000" pitchFamily="2" charset="-78"/>
              </a:rPr>
              <a:t>والنساء في </a:t>
            </a:r>
            <a:r>
              <a:rPr lang="ar-SA" sz="2000" dirty="0">
                <a:solidFill>
                  <a:prstClr val="black"/>
                </a:solidFill>
                <a:latin typeface="Sakkal Majalla" panose="02000000000000000000" pitchFamily="2" charset="-78"/>
                <a:cs typeface="Sakkal Majalla" panose="02000000000000000000" pitchFamily="2" charset="-78"/>
              </a:rPr>
              <a:t>وضعية </a:t>
            </a:r>
            <a:r>
              <a:rPr lang="ar-SA" sz="2000" dirty="0" smtClean="0">
                <a:solidFill>
                  <a:prstClr val="black"/>
                </a:solidFill>
                <a:latin typeface="Sakkal Majalla" panose="02000000000000000000" pitchFamily="2" charset="-78"/>
                <a:cs typeface="Sakkal Majalla" panose="02000000000000000000" pitchFamily="2" charset="-78"/>
              </a:rPr>
              <a:t>صعبة بالاعتماد </a:t>
            </a:r>
            <a:r>
              <a:rPr lang="ar-SA" sz="2000" dirty="0">
                <a:solidFill>
                  <a:prstClr val="black"/>
                </a:solidFill>
                <a:latin typeface="Sakkal Majalla" panose="02000000000000000000" pitchFamily="2" charset="-78"/>
                <a:cs typeface="Sakkal Majalla" panose="02000000000000000000" pitchFamily="2" charset="-78"/>
              </a:rPr>
              <a:t>على آليات </a:t>
            </a:r>
            <a:r>
              <a:rPr lang="ar-SA" sz="2000" dirty="0" smtClean="0">
                <a:solidFill>
                  <a:prstClr val="black"/>
                </a:solidFill>
                <a:latin typeface="Sakkal Majalla" panose="02000000000000000000" pitchFamily="2" charset="-78"/>
                <a:cs typeface="Sakkal Majalla" panose="02000000000000000000" pitchFamily="2" charset="-78"/>
              </a:rPr>
              <a:t>مبتكرة ومرتكزة </a:t>
            </a:r>
            <a:r>
              <a:rPr lang="ar-SA" sz="2000" dirty="0">
                <a:solidFill>
                  <a:prstClr val="black"/>
                </a:solidFill>
                <a:latin typeface="Sakkal Majalla" panose="02000000000000000000" pitchFamily="2" charset="-78"/>
                <a:cs typeface="Sakkal Majalla" panose="02000000000000000000" pitchFamily="2" charset="-78"/>
              </a:rPr>
              <a:t>على </a:t>
            </a:r>
            <a:r>
              <a:rPr lang="ar-SA" sz="2000" dirty="0" smtClean="0">
                <a:solidFill>
                  <a:prstClr val="black"/>
                </a:solidFill>
                <a:latin typeface="Sakkal Majalla" panose="02000000000000000000" pitchFamily="2" charset="-78"/>
                <a:cs typeface="Sakkal Majalla" panose="02000000000000000000" pitchFamily="2" charset="-78"/>
              </a:rPr>
              <a:t>النتائج</a:t>
            </a:r>
            <a:r>
              <a:rPr lang="ar-MA" sz="2000" dirty="0" smtClean="0">
                <a:solidFill>
                  <a:prstClr val="black"/>
                </a:solidFill>
                <a:latin typeface="Sakkal Majalla" panose="02000000000000000000" pitchFamily="2" charset="-78"/>
                <a:cs typeface="Sakkal Majalla" panose="02000000000000000000" pitchFamily="2" charset="-78"/>
              </a:rPr>
              <a:t>.</a:t>
            </a:r>
            <a:endParaRPr lang="fr-FR" sz="2000" dirty="0">
              <a:solidFill>
                <a:prstClr val="black"/>
              </a:solidFill>
              <a:latin typeface="Sakkal Majalla" panose="02000000000000000000" pitchFamily="2" charset="-78"/>
              <a:cs typeface="Sakkal Majalla" panose="02000000000000000000" pitchFamily="2" charset="-78"/>
            </a:endParaRPr>
          </a:p>
          <a:p>
            <a:pPr marL="342900" indent="-342900" algn="r" rtl="1">
              <a:buFont typeface="Wingdings" panose="05000000000000000000" pitchFamily="2" charset="2"/>
              <a:buChar char="v"/>
            </a:pPr>
            <a:r>
              <a:rPr lang="ar-SA" sz="2000" dirty="0">
                <a:solidFill>
                  <a:prstClr val="black"/>
                </a:solidFill>
                <a:latin typeface="Sakkal Majalla" panose="02000000000000000000" pitchFamily="2" charset="-78"/>
                <a:cs typeface="Sakkal Majalla" panose="02000000000000000000" pitchFamily="2" charset="-78"/>
              </a:rPr>
              <a:t>دعم إرساء </a:t>
            </a:r>
            <a:r>
              <a:rPr lang="ar-SA" sz="2000" dirty="0" smtClean="0">
                <a:solidFill>
                  <a:prstClr val="black"/>
                </a:solidFill>
                <a:latin typeface="Sakkal Majalla" panose="02000000000000000000" pitchFamily="2" charset="-78"/>
                <a:cs typeface="Sakkal Majalla" panose="02000000000000000000" pitchFamily="2" charset="-78"/>
              </a:rPr>
              <a:t>مرصد </a:t>
            </a:r>
            <a:r>
              <a:rPr lang="ar-MA" sz="2000" dirty="0" smtClean="0">
                <a:solidFill>
                  <a:prstClr val="black"/>
                </a:solidFill>
                <a:latin typeface="Sakkal Majalla" panose="02000000000000000000" pitchFamily="2" charset="-78"/>
                <a:cs typeface="Sakkal Majalla" panose="02000000000000000000" pitchFamily="2" charset="-78"/>
              </a:rPr>
              <a:t>ل</a:t>
            </a:r>
            <a:r>
              <a:rPr lang="ar-SA" sz="2000" dirty="0" smtClean="0">
                <a:solidFill>
                  <a:prstClr val="black"/>
                </a:solidFill>
                <a:latin typeface="Sakkal Majalla" panose="02000000000000000000" pitchFamily="2" charset="-78"/>
                <a:cs typeface="Sakkal Majalla" panose="02000000000000000000" pitchFamily="2" charset="-78"/>
              </a:rPr>
              <a:t>سوق الشغل</a:t>
            </a:r>
            <a:r>
              <a:rPr lang="ar-MA" sz="2000" dirty="0" smtClean="0">
                <a:solidFill>
                  <a:prstClr val="black"/>
                </a:solidFill>
                <a:latin typeface="Sakkal Majalla" panose="02000000000000000000" pitchFamily="2" charset="-78"/>
                <a:cs typeface="Sakkal Majalla" panose="02000000000000000000" pitchFamily="2" charset="-78"/>
              </a:rPr>
              <a:t>.</a:t>
            </a:r>
            <a:endParaRPr lang="fr-FR" sz="2000" dirty="0">
              <a:solidFill>
                <a:prstClr val="black"/>
              </a:solidFill>
              <a:latin typeface="Sakkal Majalla" panose="02000000000000000000" pitchFamily="2" charset="-78"/>
              <a:cs typeface="Sakkal Majalla" panose="02000000000000000000" pitchFamily="2" charset="-78"/>
            </a:endParaRPr>
          </a:p>
        </p:txBody>
      </p:sp>
      <p:sp>
        <p:nvSpPr>
          <p:cNvPr id="8" name="Rectangle à coins arrondis 7"/>
          <p:cNvSpPr/>
          <p:nvPr/>
        </p:nvSpPr>
        <p:spPr>
          <a:xfrm>
            <a:off x="3635896" y="4373724"/>
            <a:ext cx="5040560" cy="504056"/>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rtl="1"/>
            <a:r>
              <a:rPr lang="ar-SA" sz="2000" b="1" dirty="0" smtClean="0">
                <a:solidFill>
                  <a:prstClr val="white"/>
                </a:solidFill>
                <a:latin typeface="Sakkal Majalla" panose="02000000000000000000" pitchFamily="2" charset="-78"/>
                <a:cs typeface="Sakkal Majalla" panose="02000000000000000000" pitchFamily="2" charset="-78"/>
              </a:rPr>
              <a:t>التكوين </a:t>
            </a:r>
            <a:r>
              <a:rPr lang="ar-SA" sz="2000" b="1" dirty="0">
                <a:solidFill>
                  <a:prstClr val="white"/>
                </a:solidFill>
                <a:latin typeface="Sakkal Majalla" panose="02000000000000000000" pitchFamily="2" charset="-78"/>
                <a:cs typeface="Sakkal Majalla" panose="02000000000000000000" pitchFamily="2" charset="-78"/>
              </a:rPr>
              <a:t>المهني والشغل ( 107,4 </a:t>
            </a:r>
            <a:r>
              <a:rPr lang="ar-SA" sz="2000" b="1" dirty="0" smtClean="0">
                <a:solidFill>
                  <a:prstClr val="white"/>
                </a:solidFill>
                <a:latin typeface="Sakkal Majalla" panose="02000000000000000000" pitchFamily="2" charset="-78"/>
                <a:cs typeface="Sakkal Majalla" panose="02000000000000000000" pitchFamily="2" charset="-78"/>
              </a:rPr>
              <a:t>مليون </a:t>
            </a:r>
            <a:r>
              <a:rPr lang="ar-SA" sz="2000" b="1" dirty="0">
                <a:solidFill>
                  <a:prstClr val="white"/>
                </a:solidFill>
                <a:latin typeface="Sakkal Majalla" panose="02000000000000000000" pitchFamily="2" charset="-78"/>
                <a:cs typeface="Sakkal Majalla" panose="02000000000000000000" pitchFamily="2" charset="-78"/>
              </a:rPr>
              <a:t>دولار أمريكي)</a:t>
            </a:r>
            <a:endParaRPr lang="fr-FR" sz="2000" b="1" dirty="0">
              <a:solidFill>
                <a:prstClr val="white"/>
              </a:solidFill>
              <a:latin typeface="Sakkal Majalla" panose="02000000000000000000" pitchFamily="2" charset="-78"/>
              <a:cs typeface="Sakkal Majalla" panose="02000000000000000000" pitchFamily="2" charset="-78"/>
            </a:endParaRPr>
          </a:p>
        </p:txBody>
      </p:sp>
      <p:sp>
        <p:nvSpPr>
          <p:cNvPr id="9" name="ZoneTexte 8"/>
          <p:cNvSpPr txBox="1"/>
          <p:nvPr/>
        </p:nvSpPr>
        <p:spPr>
          <a:xfrm>
            <a:off x="179512" y="1053389"/>
            <a:ext cx="8964488" cy="830997"/>
          </a:xfrm>
          <a:prstGeom prst="rect">
            <a:avLst/>
          </a:prstGeom>
          <a:noFill/>
        </p:spPr>
        <p:txBody>
          <a:bodyPr wrap="square" rtlCol="0">
            <a:spAutoFit/>
          </a:bodyPr>
          <a:lstStyle/>
          <a:p>
            <a:pPr algn="ctr" rtl="1"/>
            <a:r>
              <a:rPr lang="ar-SA" sz="2400" b="1" dirty="0" smtClean="0">
                <a:solidFill>
                  <a:schemeClr val="tx2"/>
                </a:solidFill>
                <a:latin typeface="Sakkal Majalla" panose="02000000000000000000" pitchFamily="2" charset="-78"/>
                <a:cs typeface="Sakkal Majalla" panose="02000000000000000000" pitchFamily="2" charset="-78"/>
              </a:rPr>
              <a:t>الهدف: تحسين </a:t>
            </a:r>
            <a:r>
              <a:rPr lang="ar-SA" sz="2400" b="1" dirty="0">
                <a:solidFill>
                  <a:schemeClr val="tx2"/>
                </a:solidFill>
                <a:latin typeface="Sakkal Majalla" panose="02000000000000000000" pitchFamily="2" charset="-78"/>
                <a:cs typeface="Sakkal Majalla" panose="02000000000000000000" pitchFamily="2" charset="-78"/>
              </a:rPr>
              <a:t>قابلية تشغيل الشباب </a:t>
            </a:r>
            <a:r>
              <a:rPr lang="ar-SA" sz="2400" b="1" dirty="0" smtClean="0">
                <a:solidFill>
                  <a:schemeClr val="tx2"/>
                </a:solidFill>
                <a:latin typeface="Sakkal Majalla" panose="02000000000000000000" pitchFamily="2" charset="-78"/>
                <a:cs typeface="Sakkal Majalla" panose="02000000000000000000" pitchFamily="2" charset="-78"/>
              </a:rPr>
              <a:t>المغربي</a:t>
            </a:r>
            <a:r>
              <a:rPr lang="ar-MA" sz="2400" b="1" dirty="0" smtClean="0">
                <a:solidFill>
                  <a:schemeClr val="tx2"/>
                </a:solidFill>
                <a:latin typeface="Sakkal Majalla" panose="02000000000000000000" pitchFamily="2" charset="-78"/>
                <a:cs typeface="Sakkal Majalla" panose="02000000000000000000" pitchFamily="2" charset="-78"/>
              </a:rPr>
              <a:t>،</a:t>
            </a:r>
            <a:r>
              <a:rPr lang="ar-SA" sz="2400" b="1" dirty="0" smtClean="0">
                <a:solidFill>
                  <a:schemeClr val="tx2"/>
                </a:solidFill>
                <a:latin typeface="Sakkal Majalla" panose="02000000000000000000" pitchFamily="2" charset="-78"/>
                <a:cs typeface="Sakkal Majalla" panose="02000000000000000000" pitchFamily="2" charset="-78"/>
              </a:rPr>
              <a:t> </a:t>
            </a:r>
            <a:r>
              <a:rPr lang="ar-SA" sz="2400" b="1" dirty="0">
                <a:solidFill>
                  <a:schemeClr val="tx2"/>
                </a:solidFill>
                <a:latin typeface="Sakkal Majalla" panose="02000000000000000000" pitchFamily="2" charset="-78"/>
                <a:cs typeface="Sakkal Majalla" panose="02000000000000000000" pitchFamily="2" charset="-78"/>
              </a:rPr>
              <a:t>من خلال تحسين جودة </a:t>
            </a:r>
            <a:r>
              <a:rPr lang="ar-SA" sz="2400" b="1" dirty="0" err="1" smtClean="0">
                <a:solidFill>
                  <a:schemeClr val="tx2"/>
                </a:solidFill>
                <a:latin typeface="Sakkal Majalla" panose="02000000000000000000" pitchFamily="2" charset="-78"/>
                <a:cs typeface="Sakkal Majalla" panose="02000000000000000000" pitchFamily="2" charset="-78"/>
              </a:rPr>
              <a:t>التعلمات</a:t>
            </a:r>
            <a:r>
              <a:rPr lang="ar-SA" sz="2400" b="1" dirty="0" smtClean="0">
                <a:solidFill>
                  <a:schemeClr val="tx2"/>
                </a:solidFill>
                <a:latin typeface="Sakkal Majalla" panose="02000000000000000000" pitchFamily="2" charset="-78"/>
                <a:cs typeface="Sakkal Majalla" panose="02000000000000000000" pitchFamily="2" charset="-78"/>
              </a:rPr>
              <a:t> </a:t>
            </a:r>
            <a:r>
              <a:rPr lang="ar-SA" sz="2400" b="1" dirty="0">
                <a:solidFill>
                  <a:schemeClr val="tx2"/>
                </a:solidFill>
                <a:latin typeface="Sakkal Majalla" panose="02000000000000000000" pitchFamily="2" charset="-78"/>
                <a:cs typeface="Sakkal Majalla" panose="02000000000000000000" pitchFamily="2" charset="-78"/>
              </a:rPr>
              <a:t>بالتعليم الثانوي والتكوين المهني </a:t>
            </a:r>
            <a:r>
              <a:rPr lang="ar-SA" sz="2400" b="1" dirty="0" smtClean="0">
                <a:solidFill>
                  <a:schemeClr val="tx2"/>
                </a:solidFill>
                <a:latin typeface="Sakkal Majalla" panose="02000000000000000000" pitchFamily="2" charset="-78"/>
                <a:cs typeface="Sakkal Majalla" panose="02000000000000000000" pitchFamily="2" charset="-78"/>
              </a:rPr>
              <a:t>وملاءم</a:t>
            </a:r>
            <a:r>
              <a:rPr lang="ar-MA" sz="2400" b="1" dirty="0" err="1" smtClean="0">
                <a:solidFill>
                  <a:schemeClr val="tx2"/>
                </a:solidFill>
                <a:latin typeface="Sakkal Majalla" panose="02000000000000000000" pitchFamily="2" charset="-78"/>
                <a:cs typeface="Sakkal Majalla" panose="02000000000000000000" pitchFamily="2" charset="-78"/>
              </a:rPr>
              <a:t>تها</a:t>
            </a:r>
            <a:r>
              <a:rPr lang="ar-MA" sz="2400" b="1" dirty="0" smtClean="0">
                <a:solidFill>
                  <a:schemeClr val="tx2"/>
                </a:solidFill>
                <a:latin typeface="Sakkal Majalla" panose="02000000000000000000" pitchFamily="2" charset="-78"/>
                <a:cs typeface="Sakkal Majalla" panose="02000000000000000000" pitchFamily="2" charset="-78"/>
              </a:rPr>
              <a:t> </a:t>
            </a:r>
            <a:r>
              <a:rPr lang="ar-SA" sz="2400" b="1" dirty="0">
                <a:solidFill>
                  <a:schemeClr val="tx2"/>
                </a:solidFill>
                <a:latin typeface="Sakkal Majalla" panose="02000000000000000000" pitchFamily="2" charset="-78"/>
                <a:cs typeface="Sakkal Majalla" panose="02000000000000000000" pitchFamily="2" charset="-78"/>
              </a:rPr>
              <a:t>لحاجيات القطاع ال</a:t>
            </a:r>
            <a:r>
              <a:rPr lang="ar-MA" sz="2400" b="1" dirty="0" smtClean="0">
                <a:solidFill>
                  <a:schemeClr val="tx2"/>
                </a:solidFill>
                <a:latin typeface="Sakkal Majalla" panose="02000000000000000000" pitchFamily="2" charset="-78"/>
                <a:cs typeface="Sakkal Majalla" panose="02000000000000000000" pitchFamily="2" charset="-78"/>
              </a:rPr>
              <a:t>منتج </a:t>
            </a:r>
            <a:r>
              <a:rPr lang="ar-SA" sz="2400" b="1" dirty="0" smtClean="0">
                <a:solidFill>
                  <a:schemeClr val="tx2"/>
                </a:solidFill>
                <a:latin typeface="Sakkal Majalla" panose="02000000000000000000" pitchFamily="2" charset="-78"/>
                <a:cs typeface="Sakkal Majalla" panose="02000000000000000000" pitchFamily="2" charset="-78"/>
              </a:rPr>
              <a:t>وضمان </a:t>
            </a:r>
            <a:r>
              <a:rPr lang="ar-SA" sz="2400" b="1" dirty="0">
                <a:solidFill>
                  <a:schemeClr val="tx2"/>
                </a:solidFill>
                <a:latin typeface="Sakkal Majalla" panose="02000000000000000000" pitchFamily="2" charset="-78"/>
                <a:cs typeface="Sakkal Majalla" panose="02000000000000000000" pitchFamily="2" charset="-78"/>
              </a:rPr>
              <a:t>الولوج المتكافئ </a:t>
            </a:r>
            <a:r>
              <a:rPr lang="ar-SA" sz="2400" b="1" dirty="0" smtClean="0">
                <a:solidFill>
                  <a:schemeClr val="tx2"/>
                </a:solidFill>
                <a:latin typeface="Sakkal Majalla" panose="02000000000000000000" pitchFamily="2" charset="-78"/>
                <a:cs typeface="Sakkal Majalla" panose="02000000000000000000" pitchFamily="2" charset="-78"/>
              </a:rPr>
              <a:t>إليهما</a:t>
            </a:r>
            <a:r>
              <a:rPr lang="ar-MA" sz="2400" b="1" dirty="0" smtClean="0">
                <a:solidFill>
                  <a:schemeClr val="tx2"/>
                </a:solidFill>
                <a:latin typeface="Sakkal Majalla" panose="02000000000000000000" pitchFamily="2" charset="-78"/>
                <a:cs typeface="Sakkal Majalla" panose="02000000000000000000" pitchFamily="2" charset="-78"/>
              </a:rPr>
              <a:t>.</a:t>
            </a:r>
            <a:endParaRPr lang="fr-FR" sz="2400" b="1" dirty="0">
              <a:solidFill>
                <a:schemeClr val="tx2"/>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14509518"/>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2342</TotalTime>
  <Words>1715</Words>
  <Application>Microsoft Office PowerPoint</Application>
  <PresentationFormat>Affichage à l'écran (4:3)</PresentationFormat>
  <Paragraphs>134</Paragraphs>
  <Slides>13</Slides>
  <Notes>4</Notes>
  <HiddenSlides>0</HiddenSlides>
  <MMClips>0</MMClips>
  <ScaleCrop>false</ScaleCrop>
  <HeadingPairs>
    <vt:vector size="4" baseType="variant">
      <vt:variant>
        <vt:lpstr>Thème</vt:lpstr>
      </vt:variant>
      <vt:variant>
        <vt:i4>1</vt:i4>
      </vt:variant>
      <vt:variant>
        <vt:lpstr>Titres des diapositives</vt:lpstr>
      </vt:variant>
      <vt:variant>
        <vt:i4>13</vt:i4>
      </vt:variant>
    </vt:vector>
  </HeadingPairs>
  <TitlesOfParts>
    <vt:vector size="14" baseType="lpstr">
      <vt:lpstr>Thème Office</vt:lpstr>
      <vt:lpstr>Présentation PowerPoint</vt:lpstr>
      <vt:lpstr>تصميم العرض</vt:lpstr>
      <vt:lpstr>برنامج ينوه بالتقدم الذي أحرزته المملكة المغربية</vt:lpstr>
      <vt:lpstr>التزام المغرب القوي بتوفير شروط نجاح البرنامج الثاني</vt:lpstr>
      <vt:lpstr>Présentation PowerPoint</vt:lpstr>
      <vt:lpstr>Présentation PowerPoint</vt:lpstr>
      <vt:lpstr>معايير الاستثمار لهيئة تحدي الألفية</vt:lpstr>
      <vt:lpstr>        مشروعين رئيسيين  للتقليص من حدة إكراهين أساسيين يعيقان النمو     D   deux contraintes majeures à la croissance et à l’investissement privé</vt:lpstr>
      <vt:lpstr>          مشروع «التربية والتكوين من أجل قابلية التشغيل»     D     I. Deux grands projets pour atténuer deux contraintes majeures à la croissance et à l’investissement privé</vt:lpstr>
      <vt:lpstr>         مشروع "إنتاجية العقار"    D     I. Deux grands projets pour atténuer deux contraintes majeures à la croissance et à l’investissement privé</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Essaid AZZOUZI</dc:creator>
  <cp:lastModifiedBy>Abderrafie ISSAMI</cp:lastModifiedBy>
  <cp:revision>152</cp:revision>
  <cp:lastPrinted>2016-04-12T20:03:36Z</cp:lastPrinted>
  <dcterms:created xsi:type="dcterms:W3CDTF">2016-04-10T08:38:28Z</dcterms:created>
  <dcterms:modified xsi:type="dcterms:W3CDTF">2016-04-13T15:32:10Z</dcterms:modified>
</cp:coreProperties>
</file>