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 id="2147483760" r:id="rId4"/>
  </p:sldMasterIdLst>
  <p:notesMasterIdLst>
    <p:notesMasterId r:id="rId42"/>
  </p:notesMasterIdLst>
  <p:sldIdLst>
    <p:sldId id="303" r:id="rId5"/>
    <p:sldId id="652" r:id="rId6"/>
    <p:sldId id="633" r:id="rId7"/>
    <p:sldId id="634" r:id="rId8"/>
    <p:sldId id="662" r:id="rId9"/>
    <p:sldId id="663" r:id="rId10"/>
    <p:sldId id="664" r:id="rId11"/>
    <p:sldId id="665" r:id="rId12"/>
    <p:sldId id="666" r:id="rId13"/>
    <p:sldId id="667" r:id="rId14"/>
    <p:sldId id="668" r:id="rId15"/>
    <p:sldId id="669" r:id="rId16"/>
    <p:sldId id="670" r:id="rId17"/>
    <p:sldId id="671" r:id="rId18"/>
    <p:sldId id="672" r:id="rId19"/>
    <p:sldId id="673" r:id="rId20"/>
    <p:sldId id="674" r:id="rId21"/>
    <p:sldId id="675" r:id="rId22"/>
    <p:sldId id="373" r:id="rId23"/>
    <p:sldId id="415" r:id="rId24"/>
    <p:sldId id="413" r:id="rId25"/>
    <p:sldId id="375" r:id="rId26"/>
    <p:sldId id="388" r:id="rId27"/>
    <p:sldId id="408" r:id="rId28"/>
    <p:sldId id="407" r:id="rId29"/>
    <p:sldId id="389" r:id="rId30"/>
    <p:sldId id="390" r:id="rId31"/>
    <p:sldId id="661" r:id="rId32"/>
    <p:sldId id="660" r:id="rId33"/>
    <p:sldId id="398" r:id="rId34"/>
    <p:sldId id="374" r:id="rId35"/>
    <p:sldId id="376" r:id="rId36"/>
    <p:sldId id="402" r:id="rId37"/>
    <p:sldId id="656" r:id="rId38"/>
    <p:sldId id="629" r:id="rId39"/>
    <p:sldId id="628" r:id="rId40"/>
    <p:sldId id="372" r:id="rId41"/>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Oumaima Benamar" initials="OB" lastIdx="1" clrIdx="1">
    <p:extLst>
      <p:ext uri="{19B8F6BF-5375-455C-9EA6-DF929625EA0E}">
        <p15:presenceInfo xmlns:p15="http://schemas.microsoft.com/office/powerpoint/2012/main" userId="S-1-5-21-2380857105-3694888390-2453373049-1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3915" autoAdjust="0"/>
  </p:normalViewPr>
  <p:slideViewPr>
    <p:cSldViewPr snapToGrid="0">
      <p:cViewPr varScale="1">
        <p:scale>
          <a:sx n="63" d="100"/>
          <a:sy n="63" d="100"/>
        </p:scale>
        <p:origin x="4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1BA25AB0-BA7C-42CE-B3F5-6BCAA75D25EA}" type="datetimeFigureOut">
              <a:rPr lang="fr-MA" smtClean="0"/>
              <a:t>08/01/2020</a:t>
            </a:fld>
            <a:endParaRPr lang="fr-MA"/>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Strat</a:t>
            </a:r>
            <a:r>
              <a:rPr lang="fr-FR" baseline="0" dirty="0"/>
              <a:t> de com: décrire :</a:t>
            </a:r>
          </a:p>
          <a:p>
            <a:endParaRPr lang="fr-FR" sz="1200" b="0" i="0" u="none" strike="noStrike" kern="1200" baseline="0" dirty="0">
              <a:solidFill>
                <a:schemeClr val="tx1"/>
              </a:solidFill>
              <a:latin typeface="+mn-lt"/>
              <a:ea typeface="+mn-ea"/>
              <a:cs typeface="+mn-cs"/>
            </a:endParaRPr>
          </a:p>
          <a:p>
            <a:r>
              <a:rPr lang="fr-MA" sz="1200" b="0" i="0" u="none" strike="noStrike" kern="1200" baseline="0" dirty="0">
                <a:solidFill>
                  <a:schemeClr val="tx1"/>
                </a:solidFill>
                <a:latin typeface="+mn-lt"/>
                <a:ea typeface="+mn-ea"/>
                <a:cs typeface="+mn-cs"/>
              </a:rPr>
              <a:t>- Les objectifs de communication à réaliser ; </a:t>
            </a:r>
          </a:p>
          <a:p>
            <a:r>
              <a:rPr lang="fr-MA" sz="1200" b="0" i="0" u="none" strike="noStrike" kern="1200" baseline="0" dirty="0">
                <a:solidFill>
                  <a:schemeClr val="tx1"/>
                </a:solidFill>
                <a:latin typeface="+mn-lt"/>
                <a:ea typeface="+mn-ea"/>
                <a:cs typeface="+mn-cs"/>
              </a:rPr>
              <a:t>- Les différentes cibles à toucher ; </a:t>
            </a:r>
          </a:p>
          <a:p>
            <a:r>
              <a:rPr lang="fr-MA" sz="1200" b="0" i="0" u="none" strike="noStrike" kern="1200" baseline="0" dirty="0">
                <a:solidFill>
                  <a:schemeClr val="tx1"/>
                </a:solidFill>
                <a:latin typeface="+mn-lt"/>
                <a:ea typeface="+mn-ea"/>
                <a:cs typeface="+mn-cs"/>
              </a:rPr>
              <a:t>- Les messages à véhiculer pour chacune des cibles ; </a:t>
            </a:r>
          </a:p>
          <a:p>
            <a:pPr marL="171450" indent="-171450">
              <a:buFontTx/>
              <a:buChar char="-"/>
            </a:pPr>
            <a:r>
              <a:rPr lang="fr-MA" sz="1200" b="0" i="0" u="none" strike="noStrike" kern="1200" baseline="0" dirty="0">
                <a:solidFill>
                  <a:schemeClr val="tx1"/>
                </a:solidFill>
                <a:latin typeface="+mn-lt"/>
                <a:ea typeface="+mn-ea"/>
                <a:cs typeface="+mn-cs"/>
              </a:rPr>
              <a:t>Les canaux et les supports de communication adéquats ; </a:t>
            </a:r>
          </a:p>
          <a:p>
            <a:pPr marL="171450" indent="-171450">
              <a:buFontTx/>
              <a:buChar char="-"/>
            </a:pPr>
            <a:r>
              <a:rPr lang="fr-MA" sz="1200" b="0" i="0" u="none" strike="noStrike" kern="1200" baseline="0" dirty="0">
                <a:solidFill>
                  <a:schemeClr val="tx1"/>
                </a:solidFill>
                <a:latin typeface="+mn-lt"/>
                <a:ea typeface="+mn-ea"/>
                <a:cs typeface="+mn-cs"/>
              </a:rPr>
              <a:t>Les modalités de prise en compte des aspects liés au genre et à l’inclusion sociale </a:t>
            </a:r>
          </a:p>
          <a:p>
            <a:pPr marL="171450" indent="-171450">
              <a:buFontTx/>
              <a:buChar char="-"/>
            </a:pPr>
            <a:endParaRPr lang="fr-FR" baseline="0" dirty="0"/>
          </a:p>
          <a:p>
            <a:r>
              <a:rPr lang="fr-FR" baseline="0" dirty="0"/>
              <a:t>Outils ; rédaction des textes </a:t>
            </a:r>
          </a:p>
          <a:p>
            <a:r>
              <a:rPr lang="fr-FR" baseline="0" dirty="0"/>
              <a:t>Page web, flyers affiches, vidéos,…</a:t>
            </a:r>
            <a:endParaRPr lang="fr-FR" dirty="0"/>
          </a:p>
        </p:txBody>
      </p:sp>
      <p:sp>
        <p:nvSpPr>
          <p:cNvPr id="4" name="Espace réservé du numéro de diapositive 3"/>
          <p:cNvSpPr>
            <a:spLocks noGrp="1"/>
          </p:cNvSpPr>
          <p:nvPr>
            <p:ph type="sldNum" sz="quarter" idx="10"/>
          </p:nvPr>
        </p:nvSpPr>
        <p:spPr/>
        <p:txBody>
          <a:bodyPr/>
          <a:lstStyle/>
          <a:p>
            <a:fld id="{4B17F98D-AB3C-4143-8E94-332B1FCB73A3}" type="slidenum">
              <a:rPr lang="fr-MA" smtClean="0"/>
              <a:t>15</a:t>
            </a:fld>
            <a:endParaRPr lang="fr-MA"/>
          </a:p>
        </p:txBody>
      </p:sp>
    </p:spTree>
    <p:extLst>
      <p:ext uri="{BB962C8B-B14F-4D97-AF65-F5344CB8AC3E}">
        <p14:creationId xmlns:p14="http://schemas.microsoft.com/office/powerpoint/2010/main" val="149715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titre</a:t>
            </a:r>
            <a:r>
              <a:rPr lang="fr-FR" baseline="0" dirty="0"/>
              <a:t> indicatif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39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832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71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24</a:t>
            </a:fld>
            <a:endParaRPr lang="fr-MA"/>
          </a:p>
        </p:txBody>
      </p:sp>
    </p:spTree>
    <p:extLst>
      <p:ext uri="{BB962C8B-B14F-4D97-AF65-F5344CB8AC3E}">
        <p14:creationId xmlns:p14="http://schemas.microsoft.com/office/powerpoint/2010/main" val="376734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30</a:t>
            </a:fld>
            <a:endParaRPr lang="fr-MA"/>
          </a:p>
        </p:txBody>
      </p:sp>
    </p:spTree>
    <p:extLst>
      <p:ext uri="{BB962C8B-B14F-4D97-AF65-F5344CB8AC3E}">
        <p14:creationId xmlns:p14="http://schemas.microsoft.com/office/powerpoint/2010/main" val="85833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9375"/>
            <a:ext cx="6461125" cy="363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9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2863F-2181-40AA-9D10-26C0A01C7A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03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80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7F98D-AB3C-4143-8E94-332B1FCB73A3}" type="slidenum">
              <a:rPr lang="fr-MA" smtClean="0"/>
              <a:t>9</a:t>
            </a:fld>
            <a:endParaRPr lang="fr-MA"/>
          </a:p>
        </p:txBody>
      </p:sp>
    </p:spTree>
    <p:extLst>
      <p:ext uri="{BB962C8B-B14F-4D97-AF65-F5344CB8AC3E}">
        <p14:creationId xmlns:p14="http://schemas.microsoft.com/office/powerpoint/2010/main" val="126459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fr-MA" sz="1200" b="0" i="0" u="none" strike="noStrike" kern="1200" baseline="0" dirty="0">
                <a:solidFill>
                  <a:schemeClr val="tx1"/>
                </a:solidFill>
                <a:latin typeface="+mn-lt"/>
                <a:ea typeface="+mn-ea"/>
                <a:cs typeface="+mn-cs"/>
              </a:rPr>
              <a:t>étudier la taille des entreprises participantes dans les éditions précédentes du Trophée, leur secteur d’activité ainsi que leur localisation géographique. </a:t>
            </a:r>
          </a:p>
          <a:p>
            <a:endParaRPr lang="fr-FR" dirty="0"/>
          </a:p>
        </p:txBody>
      </p:sp>
      <p:sp>
        <p:nvSpPr>
          <p:cNvPr id="4" name="Espace réservé du numéro de diapositive 3"/>
          <p:cNvSpPr>
            <a:spLocks noGrp="1"/>
          </p:cNvSpPr>
          <p:nvPr>
            <p:ph type="sldNum" sz="quarter" idx="10"/>
          </p:nvPr>
        </p:nvSpPr>
        <p:spPr/>
        <p:txBody>
          <a:bodyPr/>
          <a:lstStyle/>
          <a:p>
            <a:fld id="{4B17F98D-AB3C-4143-8E94-332B1FCB73A3}" type="slidenum">
              <a:rPr lang="fr-MA" smtClean="0"/>
              <a:t>11</a:t>
            </a:fld>
            <a:endParaRPr lang="fr-MA"/>
          </a:p>
        </p:txBody>
      </p:sp>
    </p:spTree>
    <p:extLst>
      <p:ext uri="{BB962C8B-B14F-4D97-AF65-F5344CB8AC3E}">
        <p14:creationId xmlns:p14="http://schemas.microsoft.com/office/powerpoint/2010/main" val="134976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MA" sz="1200" b="0" i="0" u="none" strike="noStrike" kern="1200" baseline="0" dirty="0">
                <a:solidFill>
                  <a:schemeClr val="tx1"/>
                </a:solidFill>
                <a:latin typeface="+mn-lt"/>
                <a:ea typeface="+mn-ea"/>
                <a:cs typeface="+mn-cs"/>
              </a:rPr>
              <a:t>Sur la bases des résultats et recommandations de l’évaluation. </a:t>
            </a:r>
          </a:p>
          <a:p>
            <a:r>
              <a:rPr lang="fr-MA" sz="1200" b="0" i="0" u="none" strike="noStrike" kern="1200" baseline="0" dirty="0">
                <a:solidFill>
                  <a:schemeClr val="tx1"/>
                </a:solidFill>
                <a:latin typeface="+mn-lt"/>
                <a:ea typeface="+mn-ea"/>
                <a:cs typeface="+mn-cs"/>
              </a:rPr>
              <a:t>Etablir </a:t>
            </a:r>
          </a:p>
          <a:p>
            <a:r>
              <a:rPr lang="fr-MA" sz="1200" b="0" i="0" u="none" strike="noStrike" kern="1200" baseline="0" dirty="0">
                <a:solidFill>
                  <a:schemeClr val="tx1"/>
                </a:solidFill>
                <a:latin typeface="+mn-lt"/>
                <a:ea typeface="+mn-ea"/>
                <a:cs typeface="+mn-cs"/>
              </a:rPr>
              <a:t>Ce plan devra relater les besoins en matière d’accompagnement-conseil, d’outils et de mécanismes à mettre en place pour la mise en œuvre, le suivi et l’évaluation de l’aboutissement des futures éditions du Trophée. </a:t>
            </a:r>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MA" sz="1200" dirty="0"/>
              <a:t>Faire adhérer les entreprises à la dynamique de promotion de l’équité genre en milieu professionnel, </a:t>
            </a:r>
          </a:p>
          <a:p>
            <a:endParaRPr lang="fr-FR" dirty="0"/>
          </a:p>
          <a:p>
            <a:r>
              <a:rPr lang="fr-FR" dirty="0"/>
              <a:t>A travers</a:t>
            </a:r>
            <a:r>
              <a:rPr lang="fr-FR" baseline="0" dirty="0"/>
              <a:t> la réalisation de 3 activités </a:t>
            </a:r>
            <a:endParaRPr lang="fr-FR" dirty="0"/>
          </a:p>
        </p:txBody>
      </p:sp>
      <p:sp>
        <p:nvSpPr>
          <p:cNvPr id="4" name="Espace réservé du numéro de diapositive 3"/>
          <p:cNvSpPr>
            <a:spLocks noGrp="1"/>
          </p:cNvSpPr>
          <p:nvPr>
            <p:ph type="sldNum" sz="quarter" idx="10"/>
          </p:nvPr>
        </p:nvSpPr>
        <p:spPr/>
        <p:txBody>
          <a:bodyPr/>
          <a:lstStyle/>
          <a:p>
            <a:fld id="{4B17F98D-AB3C-4143-8E94-332B1FCB73A3}" type="slidenum">
              <a:rPr lang="fr-MA" smtClean="0"/>
              <a:t>12</a:t>
            </a:fld>
            <a:endParaRPr lang="fr-MA"/>
          </a:p>
        </p:txBody>
      </p:sp>
    </p:spTree>
    <p:extLst>
      <p:ext uri="{BB962C8B-B14F-4D97-AF65-F5344CB8AC3E}">
        <p14:creationId xmlns:p14="http://schemas.microsoft.com/office/powerpoint/2010/main" val="410972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fr-MA" sz="1200" b="0" i="0" u="none" strike="noStrike" kern="1200" baseline="0" dirty="0">
                <a:solidFill>
                  <a:schemeClr val="tx1"/>
                </a:solidFill>
                <a:latin typeface="+mn-lt"/>
                <a:ea typeface="+mn-ea"/>
                <a:cs typeface="+mn-cs"/>
              </a:rPr>
              <a:t>Des membres du comité de gestion et de gouvernance du Trophée (une dizaine de cadres du MTIP) en matière de gestion du Trophée (conception, mise en </a:t>
            </a:r>
            <a:r>
              <a:rPr lang="fr-MA" sz="1200" b="0" i="0" u="none" strike="noStrike" kern="1200" baseline="0" dirty="0" err="1">
                <a:solidFill>
                  <a:schemeClr val="tx1"/>
                </a:solidFill>
                <a:latin typeface="+mn-lt"/>
                <a:ea typeface="+mn-ea"/>
                <a:cs typeface="+mn-cs"/>
              </a:rPr>
              <a:t>oeuvre</a:t>
            </a:r>
            <a:r>
              <a:rPr lang="fr-MA" sz="1200" b="0" i="0" u="none" strike="noStrike" kern="1200" baseline="0" dirty="0">
                <a:solidFill>
                  <a:schemeClr val="tx1"/>
                </a:solidFill>
                <a:latin typeface="+mn-lt"/>
                <a:ea typeface="+mn-ea"/>
                <a:cs typeface="+mn-cs"/>
              </a:rPr>
              <a:t>, suivi et évaluation); </a:t>
            </a:r>
          </a:p>
          <a:p>
            <a:r>
              <a:rPr lang="fr-MA" sz="1200" b="0" i="0" u="none" strike="noStrike" kern="1200" baseline="0" dirty="0">
                <a:solidFill>
                  <a:schemeClr val="tx1"/>
                </a:solidFill>
                <a:latin typeface="+mn-lt"/>
                <a:ea typeface="+mn-ea"/>
                <a:cs typeface="+mn-cs"/>
              </a:rPr>
              <a:t>- Des membres de la Commission RSE &amp; Labels de la CGEM (une dizaine de personnes) en matière de promotion du trophée auprès des entreprises ciblées. </a:t>
            </a:r>
          </a:p>
          <a:p>
            <a:r>
              <a:rPr lang="fr-MA" sz="1200" b="0" i="0" u="none" strike="noStrike" kern="1200" baseline="0" dirty="0">
                <a:solidFill>
                  <a:schemeClr val="tx1"/>
                </a:solidFill>
                <a:latin typeface="+mn-lt"/>
                <a:ea typeface="+mn-ea"/>
                <a:cs typeface="+mn-cs"/>
              </a:rPr>
              <a:t>Outre les deux catégories principales de bénéficiaires, le prestataire pourrait proposer en concertation avec le MTIP toutes autres catégories de bénéficiaires dont la formation et la sensibilisation seraient utiles à la bonne organisation du Trophée genre. </a:t>
            </a:r>
            <a:endParaRPr lang="fr-FR" dirty="0"/>
          </a:p>
        </p:txBody>
      </p:sp>
      <p:sp>
        <p:nvSpPr>
          <p:cNvPr id="4" name="Espace réservé du numéro de diapositive 3"/>
          <p:cNvSpPr>
            <a:spLocks noGrp="1"/>
          </p:cNvSpPr>
          <p:nvPr>
            <p:ph type="sldNum" sz="quarter" idx="10"/>
          </p:nvPr>
        </p:nvSpPr>
        <p:spPr/>
        <p:txBody>
          <a:bodyPr/>
          <a:lstStyle/>
          <a:p>
            <a:fld id="{4B17F98D-AB3C-4143-8E94-332B1FCB73A3}" type="slidenum">
              <a:rPr lang="fr-MA" smtClean="0"/>
              <a:t>13</a:t>
            </a:fld>
            <a:endParaRPr lang="fr-MA"/>
          </a:p>
        </p:txBody>
      </p:sp>
    </p:spTree>
    <p:extLst>
      <p:ext uri="{BB962C8B-B14F-4D97-AF65-F5344CB8AC3E}">
        <p14:creationId xmlns:p14="http://schemas.microsoft.com/office/powerpoint/2010/main" val="106451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Strat</a:t>
            </a:r>
            <a:r>
              <a:rPr lang="fr-FR" baseline="0" dirty="0"/>
              <a:t> de com: décrire :</a:t>
            </a:r>
          </a:p>
          <a:p>
            <a:endParaRPr lang="fr-FR" sz="1200" b="0" i="0" u="none" strike="noStrike" kern="1200" baseline="0" dirty="0">
              <a:solidFill>
                <a:schemeClr val="tx1"/>
              </a:solidFill>
              <a:latin typeface="+mn-lt"/>
              <a:ea typeface="+mn-ea"/>
              <a:cs typeface="+mn-cs"/>
            </a:endParaRPr>
          </a:p>
          <a:p>
            <a:r>
              <a:rPr lang="fr-MA" sz="1200" b="0" i="0" u="none" strike="noStrike" kern="1200" baseline="0" dirty="0">
                <a:solidFill>
                  <a:schemeClr val="tx1"/>
                </a:solidFill>
                <a:latin typeface="+mn-lt"/>
                <a:ea typeface="+mn-ea"/>
                <a:cs typeface="+mn-cs"/>
              </a:rPr>
              <a:t>- Les objectifs de communication à réaliser ; </a:t>
            </a:r>
          </a:p>
          <a:p>
            <a:r>
              <a:rPr lang="fr-MA" sz="1200" b="0" i="0" u="none" strike="noStrike" kern="1200" baseline="0" dirty="0">
                <a:solidFill>
                  <a:schemeClr val="tx1"/>
                </a:solidFill>
                <a:latin typeface="+mn-lt"/>
                <a:ea typeface="+mn-ea"/>
                <a:cs typeface="+mn-cs"/>
              </a:rPr>
              <a:t>- Les différentes cibles à toucher ; </a:t>
            </a:r>
          </a:p>
          <a:p>
            <a:r>
              <a:rPr lang="fr-MA" sz="1200" b="0" i="0" u="none" strike="noStrike" kern="1200" baseline="0" dirty="0">
                <a:solidFill>
                  <a:schemeClr val="tx1"/>
                </a:solidFill>
                <a:latin typeface="+mn-lt"/>
                <a:ea typeface="+mn-ea"/>
                <a:cs typeface="+mn-cs"/>
              </a:rPr>
              <a:t>- Les messages à véhiculer pour chacune des cibles ; </a:t>
            </a:r>
          </a:p>
          <a:p>
            <a:pPr marL="171450" indent="-171450">
              <a:buFontTx/>
              <a:buChar char="-"/>
            </a:pPr>
            <a:r>
              <a:rPr lang="fr-MA" sz="1200" b="0" i="0" u="none" strike="noStrike" kern="1200" baseline="0" dirty="0">
                <a:solidFill>
                  <a:schemeClr val="tx1"/>
                </a:solidFill>
                <a:latin typeface="+mn-lt"/>
                <a:ea typeface="+mn-ea"/>
                <a:cs typeface="+mn-cs"/>
              </a:rPr>
              <a:t>Les canaux et les supports de communication adéquats ; </a:t>
            </a:r>
          </a:p>
          <a:p>
            <a:pPr marL="171450" indent="-171450">
              <a:buFontTx/>
              <a:buChar char="-"/>
            </a:pPr>
            <a:r>
              <a:rPr lang="fr-MA" sz="1200" b="0" i="0" u="none" strike="noStrike" kern="1200" baseline="0" dirty="0">
                <a:solidFill>
                  <a:schemeClr val="tx1"/>
                </a:solidFill>
                <a:latin typeface="+mn-lt"/>
                <a:ea typeface="+mn-ea"/>
                <a:cs typeface="+mn-cs"/>
              </a:rPr>
              <a:t>Les modalités de prise en compte des aspects liés au genre et à l’inclusion sociale </a:t>
            </a:r>
          </a:p>
          <a:p>
            <a:pPr marL="171450" indent="-171450">
              <a:buFontTx/>
              <a:buChar char="-"/>
            </a:pPr>
            <a:endParaRPr lang="fr-FR" baseline="0" dirty="0"/>
          </a:p>
          <a:p>
            <a:r>
              <a:rPr lang="fr-FR" baseline="0" dirty="0"/>
              <a:t>Outils ; rédaction des textes </a:t>
            </a:r>
          </a:p>
          <a:p>
            <a:r>
              <a:rPr lang="fr-FR" baseline="0" dirty="0"/>
              <a:t>Page web, flyers affiches, vidéos,…</a:t>
            </a:r>
            <a:endParaRPr lang="fr-FR" dirty="0"/>
          </a:p>
        </p:txBody>
      </p:sp>
      <p:sp>
        <p:nvSpPr>
          <p:cNvPr id="4" name="Espace réservé du numéro de diapositive 3"/>
          <p:cNvSpPr>
            <a:spLocks noGrp="1"/>
          </p:cNvSpPr>
          <p:nvPr>
            <p:ph type="sldNum" sz="quarter" idx="10"/>
          </p:nvPr>
        </p:nvSpPr>
        <p:spPr/>
        <p:txBody>
          <a:bodyPr/>
          <a:lstStyle/>
          <a:p>
            <a:fld id="{4B17F98D-AB3C-4143-8E94-332B1FCB73A3}" type="slidenum">
              <a:rPr lang="fr-MA" smtClean="0"/>
              <a:t>14</a:t>
            </a:fld>
            <a:endParaRPr lang="fr-MA"/>
          </a:p>
        </p:txBody>
      </p:sp>
    </p:spTree>
    <p:extLst>
      <p:ext uri="{BB962C8B-B14F-4D97-AF65-F5344CB8AC3E}">
        <p14:creationId xmlns:p14="http://schemas.microsoft.com/office/powerpoint/2010/main" val="69325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1/8/2020</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1" y="2125980"/>
            <a:ext cx="10363200" cy="89255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400" cy="152349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DE1F89-3D7A-465F-877C-AC05988B69E5}" type="datetime1">
              <a:rPr lang="en-US" smtClean="0"/>
              <a:t>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66118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1017582"/>
          </a:xfrm>
        </p:spPr>
        <p:txBody>
          <a:bodyPr lIns="0" tIns="0" rIns="0" bIns="0"/>
          <a:lstStyle>
            <a:lvl1pPr>
              <a:defRPr sz="6612" b="1" i="0">
                <a:solidFill>
                  <a:srgbClr val="56595A"/>
                </a:solidFill>
                <a:latin typeface="Trebuchet MS"/>
                <a:cs typeface="Trebuchet MS"/>
              </a:defRPr>
            </a:lvl1pPr>
          </a:lstStyle>
          <a:p>
            <a:endParaRPr/>
          </a:p>
        </p:txBody>
      </p:sp>
      <p:sp>
        <p:nvSpPr>
          <p:cNvPr id="3" name="Holder 3"/>
          <p:cNvSpPr>
            <a:spLocks noGrp="1"/>
          </p:cNvSpPr>
          <p:nvPr>
            <p:ph type="body" idx="1"/>
          </p:nvPr>
        </p:nvSpPr>
        <p:spPr>
          <a:xfrm>
            <a:off x="4737185" y="2392697"/>
            <a:ext cx="6434828" cy="1736942"/>
          </a:xfrm>
        </p:spPr>
        <p:txBody>
          <a:bodyPr lIns="0" tIns="0" rIns="0" bIns="0"/>
          <a:lstStyle>
            <a:lvl1pPr>
              <a:defRPr sz="11287" b="1" i="0">
                <a:solidFill>
                  <a:srgbClr val="184578"/>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E8A6078-5532-4B56-8212-E9510AD7A7B3}" type="datetime1">
              <a:rPr lang="en-US" smtClean="0"/>
              <a:t>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362097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1017582"/>
          </a:xfrm>
        </p:spPr>
        <p:txBody>
          <a:bodyPr lIns="0" tIns="0" rIns="0" bIns="0"/>
          <a:lstStyle>
            <a:lvl1pPr>
              <a:defRPr sz="6612" b="1" i="0">
                <a:solidFill>
                  <a:srgbClr val="56595A"/>
                </a:solidFill>
                <a:latin typeface="Trebuchet MS"/>
                <a:cs typeface="Trebuchet MS"/>
              </a:defRPr>
            </a:lvl1pPr>
          </a:lstStyle>
          <a:p>
            <a:endParaRPr/>
          </a:p>
        </p:txBody>
      </p:sp>
      <p:sp>
        <p:nvSpPr>
          <p:cNvPr id="3" name="Holder 3"/>
          <p:cNvSpPr>
            <a:spLocks noGrp="1"/>
          </p:cNvSpPr>
          <p:nvPr>
            <p:ph sz="half" idx="2"/>
          </p:nvPr>
        </p:nvSpPr>
        <p:spPr>
          <a:xfrm>
            <a:off x="609601" y="1577340"/>
            <a:ext cx="5303520" cy="152349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152349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4F12D79-D2D8-469F-95BE-6011E5FD98DB}" type="datetime1">
              <a:rPr lang="en-US" smtClean="0"/>
              <a:t>1/8/2020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65393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1017582"/>
          </a:xfrm>
        </p:spPr>
        <p:txBody>
          <a:bodyPr lIns="0" tIns="0" rIns="0" bIns="0"/>
          <a:lstStyle>
            <a:lvl1pPr>
              <a:defRPr sz="6612" b="1" i="0">
                <a:solidFill>
                  <a:srgbClr val="56595A"/>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38901E3-7144-43CC-B827-DDE335A2BF5A}" type="datetime1">
              <a:rPr lang="en-US" smtClean="0"/>
              <a:t>1/8/2020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706258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18246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427046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586750"/>
            <a:ext cx="9144000" cy="923213"/>
          </a:xfrm>
        </p:spPr>
        <p:txBody>
          <a:bodyPr anchor="b"/>
          <a:lstStyle>
            <a:lvl1pPr algn="ctr">
              <a:defRPr sz="5999"/>
            </a:lvl1pPr>
          </a:lstStyle>
          <a:p>
            <a:r>
              <a:rPr lang="fr-FR"/>
              <a:t>Modifiez le style du titre</a:t>
            </a:r>
          </a:p>
        </p:txBody>
      </p:sp>
      <p:sp>
        <p:nvSpPr>
          <p:cNvPr id="3" name="Sous-titre 2"/>
          <p:cNvSpPr>
            <a:spLocks noGrp="1"/>
          </p:cNvSpPr>
          <p:nvPr>
            <p:ph type="subTitle" idx="1"/>
          </p:nvPr>
        </p:nvSpPr>
        <p:spPr>
          <a:xfrm>
            <a:off x="1524000" y="3602038"/>
            <a:ext cx="9144000" cy="369216"/>
          </a:xfrm>
        </p:spPr>
        <p:txBody>
          <a:bodyPr/>
          <a:lstStyle>
            <a:lvl1pPr marL="0" indent="0" algn="ctr">
              <a:buNone/>
              <a:defRPr sz="2399"/>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6F43116-EAA9-4117-8433-77C862DC28BE}" type="datetimeFigureOut">
              <a:rPr lang="fr-FR" smtClean="0"/>
              <a:t>08/01/2020</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7" name="Rectangle 6"/>
          <p:cNvSpPr/>
          <p:nvPr userDrawn="1"/>
        </p:nvSpPr>
        <p:spPr>
          <a:xfrm>
            <a:off x="0" y="22107"/>
            <a:ext cx="12192000" cy="941463"/>
          </a:xfrm>
          <a:prstGeom prst="rect">
            <a:avLst/>
          </a:prstGeom>
          <a:solidFill>
            <a:schemeClr val="accent1">
              <a:lumMod val="75000"/>
            </a:schemeClr>
          </a:solidFill>
          <a:ln w="6350">
            <a:solidFill>
              <a:srgbClr val="FFFF00"/>
            </a:solidFill>
          </a:ln>
          <a:effectLst>
            <a:outerShdw blurRad="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6" name="Espace réservé du numéro de diapositive 5"/>
          <p:cNvSpPr>
            <a:spLocks noGrp="1"/>
          </p:cNvSpPr>
          <p:nvPr>
            <p:ph type="sldNum" sz="quarter" idx="12"/>
          </p:nvPr>
        </p:nvSpPr>
        <p:spPr/>
        <p:txBody>
          <a:bodyPr/>
          <a:lstStyle/>
          <a:p>
            <a:fld id="{AC0B681C-06C0-44AF-AEC8-B22DC60E85E2}" type="slidenum">
              <a:rPr lang="fr-FR" smtClean="0"/>
              <a:t>‹N°›</a:t>
            </a:fld>
            <a:endParaRPr lang="fr-FR"/>
          </a:p>
        </p:txBody>
      </p:sp>
    </p:spTree>
    <p:extLst>
      <p:ext uri="{BB962C8B-B14F-4D97-AF65-F5344CB8AC3E}">
        <p14:creationId xmlns:p14="http://schemas.microsoft.com/office/powerpoint/2010/main" val="1938747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91545B-F645-4792-9AC7-8476DBFC1B62}" type="datetimeFigureOut">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A32CEC-E4D9-4413-9775-FE348116B435}" type="slidenum">
              <a:rPr lang="fr-FR" smtClean="0"/>
              <a:t>‹N°›</a:t>
            </a:fld>
            <a:endParaRPr lang="fr-FR"/>
          </a:p>
        </p:txBody>
      </p:sp>
    </p:spTree>
    <p:extLst>
      <p:ext uri="{BB962C8B-B14F-4D97-AF65-F5344CB8AC3E}">
        <p14:creationId xmlns:p14="http://schemas.microsoft.com/office/powerpoint/2010/main" val="2150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8"/>
            <a:ext cx="9578280" cy="892552"/>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1"/>
            <a:ext cx="1297360" cy="553998"/>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1"/>
            <a:ext cx="6914724" cy="276999"/>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9" y="6354248"/>
            <a:ext cx="865312" cy="369332"/>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1"/>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1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892552"/>
          </a:xfrm>
          <a:prstGeom prst="rect">
            <a:avLst/>
          </a:prstGeom>
        </p:spPr>
        <p:txBody>
          <a:bodyPr wrap="square" lIns="0" tIns="0" rIns="0" bIns="0">
            <a:spAutoFit/>
          </a:bodyPr>
          <a:lstStyle>
            <a:lvl1pPr>
              <a:defRPr sz="5800" b="1" i="0">
                <a:solidFill>
                  <a:srgbClr val="56595A"/>
                </a:solidFill>
                <a:latin typeface="Trebuchet MS"/>
                <a:cs typeface="Trebuchet MS"/>
              </a:defRPr>
            </a:lvl1pPr>
          </a:lstStyle>
          <a:p>
            <a:endParaRPr/>
          </a:p>
        </p:txBody>
      </p:sp>
      <p:sp>
        <p:nvSpPr>
          <p:cNvPr id="3" name="Holder 3"/>
          <p:cNvSpPr>
            <a:spLocks noGrp="1"/>
          </p:cNvSpPr>
          <p:nvPr>
            <p:ph type="body" idx="1"/>
          </p:nvPr>
        </p:nvSpPr>
        <p:spPr>
          <a:xfrm>
            <a:off x="4737185" y="2392697"/>
            <a:ext cx="6434828" cy="1523494"/>
          </a:xfrm>
          <a:prstGeom prst="rect">
            <a:avLst/>
          </a:prstGeom>
        </p:spPr>
        <p:txBody>
          <a:bodyPr wrap="square" lIns="0" tIns="0" rIns="0" bIns="0">
            <a:spAutoFit/>
          </a:bodyPr>
          <a:lstStyle>
            <a:lvl1pPr>
              <a:defRPr sz="9900" b="1" i="0">
                <a:solidFill>
                  <a:srgbClr val="184578"/>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D520CEE6-CE3C-41B5-AEF9-3329B5F0CC09}" type="datetime1">
              <a:rPr lang="en-US" smtClean="0"/>
              <a:t>1/8/2020</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4173499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hf hdr="0" ftr="0" dt="0"/>
  <p:txStyles>
    <p:titleStyle>
      <a:lvl1pPr>
        <a:defRPr>
          <a:latin typeface="+mj-lt"/>
          <a:ea typeface="+mj-ea"/>
          <a:cs typeface="+mj-cs"/>
        </a:defRPr>
      </a:lvl1pPr>
    </p:titleStyle>
    <p:bodyStyle>
      <a:lvl1pPr marL="0">
        <a:defRPr>
          <a:latin typeface="+mn-lt"/>
          <a:ea typeface="+mn-ea"/>
          <a:cs typeface="+mn-cs"/>
        </a:defRPr>
      </a:lvl1pPr>
      <a:lvl2pPr marL="521263">
        <a:defRPr>
          <a:latin typeface="+mn-lt"/>
          <a:ea typeface="+mn-ea"/>
          <a:cs typeface="+mn-cs"/>
        </a:defRPr>
      </a:lvl2pPr>
      <a:lvl3pPr marL="1042525">
        <a:defRPr>
          <a:latin typeface="+mn-lt"/>
          <a:ea typeface="+mn-ea"/>
          <a:cs typeface="+mn-cs"/>
        </a:defRPr>
      </a:lvl3pPr>
      <a:lvl4pPr marL="1563788">
        <a:defRPr>
          <a:latin typeface="+mn-lt"/>
          <a:ea typeface="+mn-ea"/>
          <a:cs typeface="+mn-cs"/>
        </a:defRPr>
      </a:lvl4pPr>
      <a:lvl5pPr marL="2085051">
        <a:defRPr>
          <a:latin typeface="+mn-lt"/>
          <a:ea typeface="+mn-ea"/>
          <a:cs typeface="+mn-cs"/>
        </a:defRPr>
      </a:lvl5pPr>
      <a:lvl6pPr marL="2606314">
        <a:defRPr>
          <a:latin typeface="+mn-lt"/>
          <a:ea typeface="+mn-ea"/>
          <a:cs typeface="+mn-cs"/>
        </a:defRPr>
      </a:lvl6pPr>
      <a:lvl7pPr marL="3127576">
        <a:defRPr>
          <a:latin typeface="+mn-lt"/>
          <a:ea typeface="+mn-ea"/>
          <a:cs typeface="+mn-cs"/>
        </a:defRPr>
      </a:lvl7pPr>
      <a:lvl8pPr marL="3648839">
        <a:defRPr>
          <a:latin typeface="+mn-lt"/>
          <a:ea typeface="+mn-ea"/>
          <a:cs typeface="+mn-cs"/>
        </a:defRPr>
      </a:lvl8pPr>
      <a:lvl9pPr marL="4170101">
        <a:defRPr>
          <a:latin typeface="+mn-lt"/>
          <a:ea typeface="+mn-ea"/>
          <a:cs typeface="+mn-cs"/>
        </a:defRPr>
      </a:lvl9pPr>
    </p:bodyStyle>
    <p:otherStyle>
      <a:lvl1pPr marL="0">
        <a:defRPr>
          <a:latin typeface="+mn-lt"/>
          <a:ea typeface="+mn-ea"/>
          <a:cs typeface="+mn-cs"/>
        </a:defRPr>
      </a:lvl1pPr>
      <a:lvl2pPr marL="521263">
        <a:defRPr>
          <a:latin typeface="+mn-lt"/>
          <a:ea typeface="+mn-ea"/>
          <a:cs typeface="+mn-cs"/>
        </a:defRPr>
      </a:lvl2pPr>
      <a:lvl3pPr marL="1042525">
        <a:defRPr>
          <a:latin typeface="+mn-lt"/>
          <a:ea typeface="+mn-ea"/>
          <a:cs typeface="+mn-cs"/>
        </a:defRPr>
      </a:lvl3pPr>
      <a:lvl4pPr marL="1563788">
        <a:defRPr>
          <a:latin typeface="+mn-lt"/>
          <a:ea typeface="+mn-ea"/>
          <a:cs typeface="+mn-cs"/>
        </a:defRPr>
      </a:lvl4pPr>
      <a:lvl5pPr marL="2085051">
        <a:defRPr>
          <a:latin typeface="+mn-lt"/>
          <a:ea typeface="+mn-ea"/>
          <a:cs typeface="+mn-cs"/>
        </a:defRPr>
      </a:lvl5pPr>
      <a:lvl6pPr marL="2606314">
        <a:defRPr>
          <a:latin typeface="+mn-lt"/>
          <a:ea typeface="+mn-ea"/>
          <a:cs typeface="+mn-cs"/>
        </a:defRPr>
      </a:lvl6pPr>
      <a:lvl7pPr marL="3127576">
        <a:defRPr>
          <a:latin typeface="+mn-lt"/>
          <a:ea typeface="+mn-ea"/>
          <a:cs typeface="+mn-cs"/>
        </a:defRPr>
      </a:lvl7pPr>
      <a:lvl8pPr marL="3648839">
        <a:defRPr>
          <a:latin typeface="+mn-lt"/>
          <a:ea typeface="+mn-ea"/>
          <a:cs typeface="+mn-cs"/>
        </a:defRPr>
      </a:lvl8pPr>
      <a:lvl9pPr marL="417010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23990"/>
            <a:ext cx="12192000" cy="6527941"/>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alibri" panose="020F0502020204030204" pitchFamily="34" charset="0"/>
              </a:rPr>
              <a:t>Réunion de pré-soumission de la consultation </a:t>
            </a:r>
          </a:p>
          <a:p>
            <a:pPr algn="ctr"/>
            <a:r>
              <a:rPr lang="fr-FR" sz="2539" b="1" dirty="0">
                <a:solidFill>
                  <a:schemeClr val="accent1">
                    <a:lumMod val="50000"/>
                  </a:schemeClr>
                </a:solidFill>
                <a:latin typeface="Calibri" panose="020F0502020204030204" pitchFamily="34" charset="0"/>
              </a:rPr>
              <a:t>n°</a:t>
            </a:r>
            <a:r>
              <a:rPr lang="es-ES" sz="2539" b="1" dirty="0">
                <a:solidFill>
                  <a:schemeClr val="accent1">
                    <a:lumMod val="50000"/>
                  </a:schemeClr>
                </a:solidFill>
                <a:latin typeface="Calibri" panose="020F0502020204030204" pitchFamily="34" charset="0"/>
              </a:rPr>
              <a:t>DP/QCBS/MCA-M/EW-25-B/Compact</a:t>
            </a:r>
          </a:p>
          <a:p>
            <a:pPr algn="ctr"/>
            <a:r>
              <a:rPr lang="fr-FR" sz="1814" b="1" dirty="0">
                <a:latin typeface="Calibri" panose="020F0502020204030204" pitchFamily="34" charset="0"/>
              </a:rPr>
              <a:t>Contrat QCBS  </a:t>
            </a:r>
            <a:endParaRPr lang="fr-FR" sz="1814" b="1" dirty="0">
              <a:latin typeface="Corbel" panose="020B0503020204020204" pitchFamily="34" charset="0"/>
            </a:endParaRPr>
          </a:p>
          <a:p>
            <a:pPr algn="ctr"/>
            <a:r>
              <a:rPr lang="fr-FR" sz="2400" b="1" dirty="0">
                <a:latin typeface="Corbel" panose="020B0503020204020204" pitchFamily="34" charset="0"/>
              </a:rPr>
              <a:t>			</a:t>
            </a:r>
          </a:p>
          <a:p>
            <a:pPr lvl="7" algn="just"/>
            <a:r>
              <a:rPr lang="fr-FR" sz="2300" b="1" dirty="0">
                <a:latin typeface="Calibri" panose="020F0502020204030204" pitchFamily="34" charset="0"/>
                <a:ea typeface="Calibri" panose="020F0502020204030204" pitchFamily="34" charset="0"/>
                <a:cs typeface="Calibri" panose="020F0502020204030204" pitchFamily="34" charset="0"/>
              </a:rPr>
              <a:t>La sélection d’un cabinet de consultants chargé du renforcement de l’architecture institutionnelle et organisationnelle du système de la Formation Professionnelle en matière de genre et inclusion sociale</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algn="ctr"/>
            <a:r>
              <a:rPr lang="fr-FR" sz="2800" b="1" dirty="0">
                <a:solidFill>
                  <a:srgbClr val="3494BA">
                    <a:lumMod val="50000"/>
                  </a:srgbClr>
                </a:solidFill>
                <a:latin typeface="Corbel" panose="020B0503020204020204" pitchFamily="34" charset="0"/>
              </a:rPr>
              <a:t>	</a:t>
            </a: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lvl="0" algn="ctr"/>
            <a:endParaRPr lang="fr-FR" sz="1632" b="1" dirty="0">
              <a:solidFill>
                <a:srgbClr val="3494BA">
                  <a:lumMod val="50000"/>
                </a:srgbClr>
              </a:solidFill>
              <a:latin typeface="Corbel" panose="020B0503020204020204" pitchFamily="34" charset="0"/>
            </a:endParaRPr>
          </a:p>
          <a:p>
            <a:pPr lvl="0" algn="ctr"/>
            <a:r>
              <a:rPr lang="fr-FR" sz="1632" b="1" dirty="0">
                <a:latin typeface="Corbel" panose="020B0503020204020204" pitchFamily="34" charset="0"/>
              </a:rPr>
              <a:t>							Le 08 Janvier 2020</a:t>
            </a:r>
            <a:endParaRPr lang="fr-FR" sz="1814" b="1" kern="0" dirty="0">
              <a:latin typeface="Sakkal Majalla" panose="02000000000000000000" pitchFamily="2" charset="-78"/>
              <a:cs typeface="Sakkal Majalla" panose="02000000000000000000" pitchFamily="2" charset="-78"/>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10</a:t>
            </a:fld>
            <a:r>
              <a:rPr lang="fr-FR" sz="1270" b="1" dirty="0">
                <a:solidFill>
                  <a:schemeClr val="accent2">
                    <a:lumMod val="50000"/>
                  </a:schemeClr>
                </a:solidFill>
              </a:rPr>
              <a:t>-</a:t>
            </a:r>
          </a:p>
        </p:txBody>
      </p:sp>
      <p:sp>
        <p:nvSpPr>
          <p:cNvPr id="5" name="Rectangle 4"/>
          <p:cNvSpPr/>
          <p:nvPr/>
        </p:nvSpPr>
        <p:spPr>
          <a:xfrm>
            <a:off x="240" y="1"/>
            <a:ext cx="12191521" cy="5348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Description de la prestation </a:t>
            </a:r>
          </a:p>
        </p:txBody>
      </p:sp>
      <p:sp>
        <p:nvSpPr>
          <p:cNvPr id="4" name="Rectangle 3">
            <a:extLst>
              <a:ext uri="{FF2B5EF4-FFF2-40B4-BE49-F238E27FC236}">
                <a16:creationId xmlns:a16="http://schemas.microsoft.com/office/drawing/2014/main" id="{7A1DD71F-CDD2-47BD-A7EC-7BEB65306582}"/>
              </a:ext>
            </a:extLst>
          </p:cNvPr>
          <p:cNvSpPr/>
          <p:nvPr/>
        </p:nvSpPr>
        <p:spPr>
          <a:xfrm>
            <a:off x="966158" y="1848074"/>
            <a:ext cx="10636863" cy="3200876"/>
          </a:xfrm>
          <a:prstGeom prst="rect">
            <a:avLst/>
          </a:prstGeom>
        </p:spPr>
        <p:txBody>
          <a:bodyPr wrap="square">
            <a:spAutoFit/>
          </a:bodyPr>
          <a:lstStyle/>
          <a:p>
            <a:r>
              <a:rPr lang="fr-FR" dirty="0"/>
              <a:t>L’intervention du prestataire pour le renforcement de l’architecture institutionnelle et organisationnelle du système de la FP en matière d’inclusion sociale et genre s’articule autour de cinq missions:</a:t>
            </a:r>
          </a:p>
          <a:p>
            <a:endParaRPr lang="fr-FR" b="1" dirty="0"/>
          </a:p>
          <a:p>
            <a:pPr marL="1258888" indent="-1258888">
              <a:spcAft>
                <a:spcPts val="1200"/>
              </a:spcAft>
            </a:pPr>
            <a:r>
              <a:rPr lang="fr-FR" b="1" dirty="0"/>
              <a:t>Mission n°1 : </a:t>
            </a:r>
            <a:r>
              <a:rPr lang="fr-FR" dirty="0"/>
              <a:t>Lancement et cadrage du projet.</a:t>
            </a:r>
          </a:p>
          <a:p>
            <a:pPr marL="1258888" indent="-1258888">
              <a:spcAft>
                <a:spcPts val="1200"/>
              </a:spcAft>
            </a:pPr>
            <a:r>
              <a:rPr lang="fr-FR" b="1" dirty="0"/>
              <a:t>Mission n°2 : </a:t>
            </a:r>
            <a:r>
              <a:rPr lang="fr-FR" dirty="0"/>
              <a:t>Renforcement de l’architecture institutionnelle et organisationnelle du GIS dans le système de la FP et proposition de scénarii de la structure ;</a:t>
            </a:r>
          </a:p>
          <a:p>
            <a:pPr>
              <a:spcAft>
                <a:spcPts val="1200"/>
              </a:spcAft>
            </a:pPr>
            <a:r>
              <a:rPr lang="fr-FR" b="1" dirty="0"/>
              <a:t>Mission n°3 : </a:t>
            </a:r>
            <a:r>
              <a:rPr lang="fr-FR" dirty="0"/>
              <a:t>Renforcement des capacités des équipes/comité GIS ;</a:t>
            </a:r>
          </a:p>
          <a:p>
            <a:pPr marL="1258888" indent="-1258888">
              <a:spcAft>
                <a:spcPts val="1200"/>
              </a:spcAft>
            </a:pPr>
            <a:r>
              <a:rPr lang="fr-FR" b="1" dirty="0"/>
              <a:t>Mission n°4 </a:t>
            </a:r>
            <a:r>
              <a:rPr lang="fr-FR" dirty="0"/>
              <a:t>: Appui à l’implémentation du plan d’action GIS au niveau des établissements de FP;</a:t>
            </a:r>
          </a:p>
          <a:p>
            <a:pPr marL="1258888" indent="-1258888">
              <a:spcAft>
                <a:spcPts val="1200"/>
              </a:spcAft>
            </a:pPr>
            <a:r>
              <a:rPr lang="fr-FR" b="1" dirty="0"/>
              <a:t>Mission n°5 : </a:t>
            </a:r>
            <a:r>
              <a:rPr lang="fr-FR" dirty="0"/>
              <a:t>Séminaire de partage et de restitution des travaux.</a:t>
            </a:r>
          </a:p>
        </p:txBody>
      </p:sp>
      <p:sp>
        <p:nvSpPr>
          <p:cNvPr id="6" name="Parallelogram 6">
            <a:extLst>
              <a:ext uri="{FF2B5EF4-FFF2-40B4-BE49-F238E27FC236}">
                <a16:creationId xmlns:a16="http://schemas.microsoft.com/office/drawing/2014/main" id="{3826DCA4-84D6-456A-A499-0B3BE65A64B7}"/>
              </a:ext>
            </a:extLst>
          </p:cNvPr>
          <p:cNvSpPr/>
          <p:nvPr/>
        </p:nvSpPr>
        <p:spPr>
          <a:xfrm>
            <a:off x="240" y="958250"/>
            <a:ext cx="2991075" cy="466413"/>
          </a:xfrm>
          <a:prstGeom prst="parallelogram">
            <a:avLst>
              <a:gd name="adj" fmla="val 0"/>
            </a:avLst>
          </a:prstGeom>
          <a:solidFill>
            <a:srgbClr val="2683C6">
              <a:lumMod val="75000"/>
            </a:srgbClr>
          </a:solidFill>
          <a:ln w="25400" cap="flat" cmpd="sng" algn="ctr">
            <a:noFill/>
            <a:prstDash val="solid"/>
          </a:ln>
          <a:effectLst/>
        </p:spPr>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lnSpc>
                <a:spcPct val="90000"/>
              </a:lnSpc>
              <a:spcBef>
                <a:spcPct val="0"/>
              </a:spcBef>
            </a:pPr>
            <a:r>
              <a:rPr lang="fr-FR" sz="2400" b="1" dirty="0">
                <a:solidFill>
                  <a:schemeClr val="bg1"/>
                </a:solidFill>
                <a:cs typeface="Sakkal Majalla" panose="02000000000000000000" pitchFamily="2" charset="-78"/>
              </a:rPr>
              <a:t>CONSISTANCE</a:t>
            </a:r>
          </a:p>
        </p:txBody>
      </p:sp>
    </p:spTree>
    <p:extLst>
      <p:ext uri="{BB962C8B-B14F-4D97-AF65-F5344CB8AC3E}">
        <p14:creationId xmlns:p14="http://schemas.microsoft.com/office/powerpoint/2010/main" val="231384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11</a:t>
            </a:fld>
            <a:r>
              <a:rPr lang="fr-FR" sz="1270" b="1" dirty="0">
                <a:solidFill>
                  <a:schemeClr val="accent2">
                    <a:lumMod val="50000"/>
                  </a:schemeClr>
                </a:solidFill>
              </a:rPr>
              <a:t>-</a:t>
            </a:r>
          </a:p>
        </p:txBody>
      </p:sp>
      <p:sp>
        <p:nvSpPr>
          <p:cNvPr id="6" name="Rectangle 5">
            <a:extLst>
              <a:ext uri="{FF2B5EF4-FFF2-40B4-BE49-F238E27FC236}">
                <a16:creationId xmlns:a16="http://schemas.microsoft.com/office/drawing/2014/main" id="{7A1DD71F-CDD2-47BD-A7EC-7BEB65306582}"/>
              </a:ext>
            </a:extLst>
          </p:cNvPr>
          <p:cNvSpPr/>
          <p:nvPr/>
        </p:nvSpPr>
        <p:spPr>
          <a:xfrm>
            <a:off x="739257" y="1916215"/>
            <a:ext cx="10937771" cy="3939540"/>
          </a:xfrm>
          <a:prstGeom prst="rect">
            <a:avLst/>
          </a:prstGeom>
        </p:spPr>
        <p:txBody>
          <a:bodyPr wrap="square">
            <a:spAutoFit/>
          </a:bodyPr>
          <a:lstStyle/>
          <a:p>
            <a:r>
              <a:rPr lang="fr-FR" dirty="0"/>
              <a:t>Dans le cadre de sa démarche, le consultant est tenu de mener des consultations auprès de tous les acteurs du système de la FP notamment :</a:t>
            </a:r>
          </a:p>
          <a:p>
            <a:endParaRPr lang="fr-FR" dirty="0"/>
          </a:p>
          <a:p>
            <a:pPr marL="801688" lvl="0" indent="-285750">
              <a:buFont typeface="Wingdings" panose="05000000000000000000" pitchFamily="2" charset="2"/>
              <a:buChar char="§"/>
            </a:pPr>
            <a:r>
              <a:rPr lang="fr-FR" dirty="0"/>
              <a:t>Le Département de la Formation Professionnelle ;</a:t>
            </a:r>
          </a:p>
          <a:p>
            <a:pPr marL="801688" lvl="0" indent="-285750">
              <a:buFont typeface="Wingdings" panose="05000000000000000000" pitchFamily="2" charset="2"/>
              <a:buChar char="§"/>
            </a:pPr>
            <a:r>
              <a:rPr lang="fr-FR" dirty="0"/>
              <a:t>Le Ministère de l’Economie et des Finances ;</a:t>
            </a:r>
          </a:p>
          <a:p>
            <a:pPr marL="801688" lvl="0" indent="-285750">
              <a:buFont typeface="Wingdings" panose="05000000000000000000" pitchFamily="2" charset="2"/>
              <a:buChar char="§"/>
            </a:pPr>
            <a:r>
              <a:rPr lang="fr-FR" dirty="0"/>
              <a:t>Le Ministère de la Famille, de la Solidarité, de l’Egalité et du Développement social ;</a:t>
            </a:r>
          </a:p>
          <a:p>
            <a:pPr marL="801688" lvl="0" indent="-285750">
              <a:buFont typeface="Wingdings" panose="05000000000000000000" pitchFamily="2" charset="2"/>
              <a:buChar char="§"/>
            </a:pPr>
            <a:r>
              <a:rPr lang="fr-FR" dirty="0"/>
              <a:t>Ministère chargé de la Réforme de l’administration et de la Fonction publique ;</a:t>
            </a:r>
          </a:p>
          <a:p>
            <a:pPr marL="801688" lvl="0" indent="-285750">
              <a:buFont typeface="Wingdings" panose="05000000000000000000" pitchFamily="2" charset="2"/>
              <a:buChar char="§"/>
            </a:pPr>
            <a:r>
              <a:rPr lang="fr-FR" dirty="0"/>
              <a:t>Ministère chargé des Marocains résidant à l’étranger et des affaires de la Migration ; </a:t>
            </a:r>
          </a:p>
          <a:p>
            <a:pPr marL="801688" lvl="0" indent="-285750">
              <a:buFont typeface="Wingdings" panose="05000000000000000000" pitchFamily="2" charset="2"/>
              <a:buChar char="§"/>
            </a:pPr>
            <a:r>
              <a:rPr lang="fr-FR" dirty="0"/>
              <a:t>L’OFPPT et les départements ministériels concernés ;</a:t>
            </a:r>
          </a:p>
          <a:p>
            <a:pPr marL="801688" lvl="0" indent="-285750">
              <a:buFont typeface="Wingdings" panose="05000000000000000000" pitchFamily="2" charset="2"/>
              <a:buChar char="§"/>
            </a:pPr>
            <a:r>
              <a:rPr lang="fr-FR" dirty="0"/>
              <a:t>L’Entraide Nationale ; </a:t>
            </a:r>
          </a:p>
          <a:p>
            <a:pPr marL="801688" lvl="0" indent="-285750">
              <a:buFont typeface="Wingdings" panose="05000000000000000000" pitchFamily="2" charset="2"/>
              <a:buChar char="§"/>
            </a:pPr>
            <a:r>
              <a:rPr lang="fr-FR" dirty="0"/>
              <a:t>La fondation Mohammed V pour la réinsertion des détenus ;</a:t>
            </a:r>
          </a:p>
          <a:p>
            <a:pPr marL="801688" lvl="0" indent="-285750">
              <a:buFont typeface="Wingdings" panose="05000000000000000000" pitchFamily="2" charset="2"/>
              <a:buChar char="§"/>
            </a:pPr>
            <a:r>
              <a:rPr lang="fr-FR" dirty="0"/>
              <a:t>Centre National MVI ;</a:t>
            </a:r>
          </a:p>
          <a:p>
            <a:pPr marL="801688" lvl="0" indent="-285750">
              <a:buFont typeface="Wingdings" panose="05000000000000000000" pitchFamily="2" charset="2"/>
              <a:buChar char="§"/>
            </a:pPr>
            <a:r>
              <a:rPr lang="fr-FR" dirty="0"/>
              <a:t>Etc.</a:t>
            </a:r>
          </a:p>
          <a:p>
            <a:endParaRPr lang="fr-FR" sz="1600" dirty="0"/>
          </a:p>
        </p:txBody>
      </p:sp>
      <p:sp>
        <p:nvSpPr>
          <p:cNvPr id="7" name="Parallelogram 6">
            <a:extLst>
              <a:ext uri="{FF2B5EF4-FFF2-40B4-BE49-F238E27FC236}">
                <a16:creationId xmlns:a16="http://schemas.microsoft.com/office/drawing/2014/main" id="{3826DCA4-84D6-456A-A499-0B3BE65A64B7}"/>
              </a:ext>
            </a:extLst>
          </p:cNvPr>
          <p:cNvSpPr/>
          <p:nvPr/>
        </p:nvSpPr>
        <p:spPr>
          <a:xfrm>
            <a:off x="240" y="855969"/>
            <a:ext cx="3471008" cy="466413"/>
          </a:xfrm>
          <a:prstGeom prst="parallelogram">
            <a:avLst>
              <a:gd name="adj" fmla="val 0"/>
            </a:avLst>
          </a:prstGeom>
          <a:solidFill>
            <a:srgbClr val="2683C6">
              <a:lumMod val="75000"/>
            </a:srgbClr>
          </a:solidFill>
          <a:ln w="25400" cap="flat" cmpd="sng" algn="ctr">
            <a:noFill/>
            <a:prstDash val="solid"/>
          </a:ln>
          <a:effectLst/>
        </p:spPr>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lnSpc>
                <a:spcPct val="90000"/>
              </a:lnSpc>
              <a:spcBef>
                <a:spcPct val="0"/>
              </a:spcBef>
            </a:pPr>
            <a:r>
              <a:rPr lang="fr-FR" sz="2400" b="1" dirty="0">
                <a:solidFill>
                  <a:schemeClr val="bg1"/>
                </a:solidFill>
                <a:cs typeface="Sakkal Majalla" panose="02000000000000000000" pitchFamily="2" charset="-78"/>
              </a:rPr>
              <a:t>Parties prenantes</a:t>
            </a:r>
          </a:p>
        </p:txBody>
      </p:sp>
      <p:sp>
        <p:nvSpPr>
          <p:cNvPr id="9" name="Rectangle 8"/>
          <p:cNvSpPr/>
          <p:nvPr/>
        </p:nvSpPr>
        <p:spPr>
          <a:xfrm>
            <a:off x="240" y="1"/>
            <a:ext cx="12191521" cy="5348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Description de la prestation </a:t>
            </a:r>
          </a:p>
        </p:txBody>
      </p:sp>
    </p:spTree>
    <p:extLst>
      <p:ext uri="{BB962C8B-B14F-4D97-AF65-F5344CB8AC3E}">
        <p14:creationId xmlns:p14="http://schemas.microsoft.com/office/powerpoint/2010/main" val="237892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430849" y="3659839"/>
            <a:ext cx="3597010" cy="2225447"/>
          </a:xfrm>
          <a:prstGeom prst="rect">
            <a:avLst/>
          </a:prstGeom>
        </p:spPr>
      </p:pic>
      <p:sp>
        <p:nvSpPr>
          <p:cNvPr id="2" name="Slide Number Placeholder 1"/>
          <p:cNvSpPr>
            <a:spLocks noGrp="1"/>
          </p:cNvSpPr>
          <p:nvPr>
            <p:ph type="sldNum" sz="quarter" idx="4294967295"/>
          </p:nvPr>
        </p:nvSpPr>
        <p:spPr>
          <a:xfrm>
            <a:off x="9041519" y="5634805"/>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12</a:t>
            </a:fld>
            <a:r>
              <a:rPr lang="fr-FR" sz="1270" b="1" dirty="0">
                <a:solidFill>
                  <a:schemeClr val="accent2">
                    <a:lumMod val="50000"/>
                  </a:schemeClr>
                </a:solidFill>
              </a:rPr>
              <a:t>-</a:t>
            </a:r>
          </a:p>
        </p:txBody>
      </p:sp>
      <p:graphicFrame>
        <p:nvGraphicFramePr>
          <p:cNvPr id="9" name="Tableau 8"/>
          <p:cNvGraphicFramePr>
            <a:graphicFrameLocks noGrp="1"/>
          </p:cNvGraphicFramePr>
          <p:nvPr>
            <p:extLst/>
          </p:nvPr>
        </p:nvGraphicFramePr>
        <p:xfrm>
          <a:off x="404291" y="1983889"/>
          <a:ext cx="10888022" cy="3305911"/>
        </p:xfrm>
        <a:graphic>
          <a:graphicData uri="http://schemas.openxmlformats.org/drawingml/2006/table">
            <a:tbl>
              <a:tblPr/>
              <a:tblGrid>
                <a:gridCol w="2641478">
                  <a:extLst>
                    <a:ext uri="{9D8B030D-6E8A-4147-A177-3AD203B41FA5}">
                      <a16:colId xmlns:a16="http://schemas.microsoft.com/office/drawing/2014/main" val="4174833191"/>
                    </a:ext>
                  </a:extLst>
                </a:gridCol>
                <a:gridCol w="4998631">
                  <a:extLst>
                    <a:ext uri="{9D8B030D-6E8A-4147-A177-3AD203B41FA5}">
                      <a16:colId xmlns:a16="http://schemas.microsoft.com/office/drawing/2014/main" val="2211118662"/>
                    </a:ext>
                  </a:extLst>
                </a:gridCol>
                <a:gridCol w="3247913">
                  <a:extLst>
                    <a:ext uri="{9D8B030D-6E8A-4147-A177-3AD203B41FA5}">
                      <a16:colId xmlns:a16="http://schemas.microsoft.com/office/drawing/2014/main" val="837256478"/>
                    </a:ext>
                  </a:extLst>
                </a:gridCol>
              </a:tblGrid>
              <a:tr h="244614">
                <a:tc>
                  <a:txBody>
                    <a:bodyPr/>
                    <a:lstStyle/>
                    <a:p>
                      <a:pPr algn="l">
                        <a:lnSpc>
                          <a:spcPct val="107000"/>
                        </a:lnSpc>
                        <a:spcAft>
                          <a:spcPts val="0"/>
                        </a:spcAft>
                      </a:pPr>
                      <a:r>
                        <a:rPr lang="en-US" sz="1600" b="1" i="1" dirty="0">
                          <a:solidFill>
                            <a:schemeClr val="bg1"/>
                          </a:solidFill>
                          <a:effectLst/>
                          <a:latin typeface="Calibri" panose="020F0502020204030204" pitchFamily="34" charset="0"/>
                          <a:ea typeface="SimSun" panose="02010600030101010101" pitchFamily="2" charset="-122"/>
                          <a:cs typeface="Calibri" panose="020F0502020204030204" pitchFamily="34" charset="0"/>
                        </a:rPr>
                        <a:t>Mission</a:t>
                      </a:r>
                      <a:endParaRPr lang="fr-FR" sz="16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a:lnSpc>
                          <a:spcPct val="107000"/>
                        </a:lnSpc>
                        <a:spcAft>
                          <a:spcPts val="0"/>
                        </a:spcAft>
                      </a:pPr>
                      <a:r>
                        <a:rPr lang="fr-FR" sz="1600" b="1" i="1" dirty="0">
                          <a:solidFill>
                            <a:schemeClr val="bg1"/>
                          </a:solidFill>
                          <a:effectLst/>
                          <a:latin typeface="Calibri" panose="020F0502020204030204" pitchFamily="34" charset="0"/>
                          <a:ea typeface="SimSun" panose="02010600030101010101" pitchFamily="2" charset="-122"/>
                          <a:cs typeface="Calibri" panose="020F0502020204030204" pitchFamily="34" charset="0"/>
                        </a:rPr>
                        <a:t>Activités</a:t>
                      </a:r>
                      <a:endParaRPr lang="fr-FR" sz="16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a:lnSpc>
                          <a:spcPct val="107000"/>
                        </a:lnSpc>
                        <a:spcAft>
                          <a:spcPts val="0"/>
                        </a:spcAft>
                      </a:pPr>
                      <a:r>
                        <a:rPr lang="en-US" sz="1600" b="1" i="1" dirty="0">
                          <a:solidFill>
                            <a:schemeClr val="bg1"/>
                          </a:solidFill>
                          <a:effectLst/>
                          <a:latin typeface="Calibri" panose="020F0502020204030204" pitchFamily="34" charset="0"/>
                          <a:ea typeface="SimSun" panose="02010600030101010101" pitchFamily="2" charset="-122"/>
                          <a:cs typeface="Calibri" panose="020F0502020204030204" pitchFamily="34" charset="0"/>
                        </a:rPr>
                        <a:t>Livrables</a:t>
                      </a:r>
                      <a:endParaRPr lang="fr-FR" sz="16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26742670"/>
                  </a:ext>
                </a:extLst>
              </a:tr>
              <a:tr h="3044989">
                <a:tc>
                  <a:txBody>
                    <a:bodyPr/>
                    <a:lstStyle/>
                    <a:p>
                      <a:pPr algn="ctr">
                        <a:lnSpc>
                          <a:spcPct val="107000"/>
                        </a:lnSpc>
                        <a:spcAft>
                          <a:spcPts val="0"/>
                        </a:spcAft>
                      </a:pPr>
                      <a:r>
                        <a:rPr lang="fr-FR" sz="1600" b="1"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Mission n°1 : </a:t>
                      </a:r>
                    </a:p>
                    <a:p>
                      <a:pPr algn="ctr">
                        <a:lnSpc>
                          <a:spcPct val="107000"/>
                        </a:lnSpc>
                        <a:spcAft>
                          <a:spcPts val="0"/>
                        </a:spcAft>
                      </a:pPr>
                      <a:r>
                        <a:rPr lang="fr-FR" sz="1600" b="1"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Lancement et cadrage du projet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kern="1200" dirty="0">
                        <a:solidFill>
                          <a:schemeClr val="tx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kern="1200" dirty="0">
                        <a:solidFill>
                          <a:schemeClr val="tx1"/>
                        </a:solidFill>
                        <a:effectLst/>
                        <a:latin typeface="+mn-lt"/>
                        <a:ea typeface="+mn-ea"/>
                        <a:cs typeface="+mn-cs"/>
                      </a:endParaRPr>
                    </a:p>
                    <a:p>
                      <a:pPr algn="ctr">
                        <a:lnSpc>
                          <a:spcPct val="107000"/>
                        </a:lnSpc>
                        <a:spcAft>
                          <a:spcPts val="0"/>
                        </a:spcAft>
                      </a:pPr>
                      <a:endParaRPr lang="fr-FR" sz="1600" b="1" u="none" strike="noStrike"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algn="ctr">
                        <a:lnSpc>
                          <a:spcPct val="107000"/>
                        </a:lnSpc>
                        <a:spcAft>
                          <a:spcPts val="0"/>
                        </a:spcAft>
                      </a:pPr>
                      <a:endParaRPr lang="fr-FR" sz="1600" b="1" u="none" strike="noStrike"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179388" indent="-179388" algn="l">
                        <a:lnSpc>
                          <a:spcPct val="107000"/>
                        </a:lnSpc>
                        <a:spcAft>
                          <a:spcPts val="0"/>
                        </a:spcAft>
                        <a:buFont typeface="Arial" panose="020B0604020202020204" pitchFamily="34" charset="0"/>
                        <a:buChar char="•"/>
                      </a:pPr>
                      <a:r>
                        <a:rPr lang="fr-FR"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Mener des consultations auprès de tous les acteurs dans le système,</a:t>
                      </a:r>
                    </a:p>
                    <a:p>
                      <a:pPr marL="0" indent="0" algn="l">
                        <a:lnSpc>
                          <a:spcPct val="107000"/>
                        </a:lnSpc>
                        <a:spcAft>
                          <a:spcPts val="0"/>
                        </a:spcAft>
                        <a:buFont typeface="Arial" panose="020B0604020202020204" pitchFamily="34" charset="0"/>
                        <a:buNone/>
                      </a:pPr>
                      <a:r>
                        <a:rPr lang="fr-FR"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marL="179388" indent="-179388" algn="l">
                        <a:lnSpc>
                          <a:spcPct val="107000"/>
                        </a:lnSpc>
                        <a:spcAft>
                          <a:spcPts val="0"/>
                        </a:spcAft>
                        <a:buFont typeface="Arial" panose="020B0604020202020204" pitchFamily="34" charset="0"/>
                        <a:buChar char="•"/>
                      </a:pPr>
                      <a:r>
                        <a:rPr lang="fr-FR" sz="16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Animer des séances de lancement et de cadrage du projet qui seront consacrées à la présentation de la méthodologie d’intervention pour la réalisation des différentes missions objet du présent contrat.</a:t>
                      </a:r>
                    </a:p>
                    <a:p>
                      <a:pPr marL="179388" indent="-179388" algn="l">
                        <a:lnSpc>
                          <a:spcPct val="107000"/>
                        </a:lnSpc>
                        <a:spcAft>
                          <a:spcPts val="0"/>
                        </a:spcAft>
                        <a:buFont typeface="Arial" panose="020B0604020202020204" pitchFamily="34" charset="0"/>
                        <a:buChar char="•"/>
                      </a:pPr>
                      <a:endParaRPr lang="fr-FR" sz="16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l">
                        <a:lnSpc>
                          <a:spcPct val="107000"/>
                        </a:lnSpc>
                        <a:spcAft>
                          <a:spcPts val="0"/>
                        </a:spcAft>
                        <a:buFont typeface="Arial" panose="020B0604020202020204" pitchFamily="34" charset="0"/>
                        <a:buNone/>
                      </a:pPr>
                      <a:endParaRPr lang="fr-FR" sz="16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607" marR="19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0" algn="l">
                        <a:lnSpc>
                          <a:spcPct val="107000"/>
                        </a:lnSpc>
                        <a:spcAft>
                          <a:spcPts val="0"/>
                        </a:spcAft>
                      </a:pPr>
                      <a:r>
                        <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Rapport méthodologique </a:t>
                      </a:r>
                      <a:r>
                        <a:rPr lang="fr-FR"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présentant et expliquant la méthodologie, le planning de réalisation des missions/activités programmées, l’organisation de l’équipe projet, le contenu et la finalité de chaque mission.  </a:t>
                      </a:r>
                    </a:p>
                    <a:p>
                      <a:pPr marL="179388" indent="0" algn="l">
                        <a:lnSpc>
                          <a:spcPct val="107000"/>
                        </a:lnSpc>
                        <a:spcAft>
                          <a:spcPts val="0"/>
                        </a:spcAft>
                      </a:pPr>
                      <a:endPar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96838" indent="0" algn="l">
                        <a:lnSpc>
                          <a:spcPct val="107000"/>
                        </a:lnSpc>
                        <a:spcAft>
                          <a:spcPts val="0"/>
                        </a:spcAft>
                        <a:buFont typeface="Arial" panose="020B0604020202020204" pitchFamily="34" charset="0"/>
                        <a:buNone/>
                      </a:pPr>
                      <a:endPar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95059"/>
                  </a:ext>
                </a:extLst>
              </a:tr>
            </a:tbl>
          </a:graphicData>
        </a:graphic>
      </p:graphicFrame>
      <p:sp>
        <p:nvSpPr>
          <p:cNvPr id="11" name="Parallelogram 6">
            <a:extLst>
              <a:ext uri="{FF2B5EF4-FFF2-40B4-BE49-F238E27FC236}">
                <a16:creationId xmlns:a16="http://schemas.microsoft.com/office/drawing/2014/main" id="{3826DCA4-84D6-456A-A499-0B3BE65A64B7}"/>
              </a:ext>
            </a:extLst>
          </p:cNvPr>
          <p:cNvSpPr/>
          <p:nvPr/>
        </p:nvSpPr>
        <p:spPr>
          <a:xfrm>
            <a:off x="240" y="803268"/>
            <a:ext cx="3182907" cy="417173"/>
          </a:xfrm>
          <a:prstGeom prst="parallelogram">
            <a:avLst>
              <a:gd name="adj" fmla="val 0"/>
            </a:avLst>
          </a:prstGeom>
          <a:solidFill>
            <a:srgbClr val="2683C6">
              <a:lumMod val="75000"/>
            </a:srgbClr>
          </a:solidFill>
          <a:ln w="25400" cap="flat" cmpd="sng" algn="ctr">
            <a:noFill/>
            <a:prstDash val="solid"/>
          </a:ln>
          <a:effectLst/>
        </p:spPr>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nSpc>
                <a:spcPct val="90000"/>
              </a:lnSpc>
              <a:spcBef>
                <a:spcPct val="0"/>
              </a:spcBef>
            </a:pPr>
            <a:r>
              <a:rPr lang="fr-FR" sz="1600" b="1" dirty="0">
                <a:solidFill>
                  <a:schemeClr val="bg1"/>
                </a:solidFill>
                <a:cs typeface="Sakkal Majalla" panose="02000000000000000000" pitchFamily="2" charset="-78"/>
              </a:rPr>
              <a:t>Missions/Activité/ livrables </a:t>
            </a:r>
          </a:p>
        </p:txBody>
      </p:sp>
      <p:sp>
        <p:nvSpPr>
          <p:cNvPr id="14" name="Rectangle 13"/>
          <p:cNvSpPr/>
          <p:nvPr/>
        </p:nvSpPr>
        <p:spPr>
          <a:xfrm>
            <a:off x="240" y="1"/>
            <a:ext cx="12191521" cy="5348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Description de la prestation </a:t>
            </a:r>
          </a:p>
        </p:txBody>
      </p:sp>
    </p:spTree>
    <p:extLst>
      <p:ext uri="{BB962C8B-B14F-4D97-AF65-F5344CB8AC3E}">
        <p14:creationId xmlns:p14="http://schemas.microsoft.com/office/powerpoint/2010/main" val="268307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13</a:t>
            </a:fld>
            <a:r>
              <a:rPr lang="fr-FR" sz="1270" b="1" dirty="0">
                <a:solidFill>
                  <a:schemeClr val="accent2">
                    <a:lumMod val="50000"/>
                  </a:schemeClr>
                </a:solidFill>
              </a:rPr>
              <a:t>-</a:t>
            </a:r>
          </a:p>
        </p:txBody>
      </p:sp>
      <p:graphicFrame>
        <p:nvGraphicFramePr>
          <p:cNvPr id="6" name="Tableau 5"/>
          <p:cNvGraphicFramePr>
            <a:graphicFrameLocks noGrp="1"/>
          </p:cNvGraphicFramePr>
          <p:nvPr>
            <p:extLst/>
          </p:nvPr>
        </p:nvGraphicFramePr>
        <p:xfrm>
          <a:off x="232201" y="1627897"/>
          <a:ext cx="11727598" cy="4736974"/>
        </p:xfrm>
        <a:graphic>
          <a:graphicData uri="http://schemas.openxmlformats.org/drawingml/2006/table">
            <a:tbl>
              <a:tblPr/>
              <a:tblGrid>
                <a:gridCol w="2287300">
                  <a:extLst>
                    <a:ext uri="{9D8B030D-6E8A-4147-A177-3AD203B41FA5}">
                      <a16:colId xmlns:a16="http://schemas.microsoft.com/office/drawing/2014/main" val="4174833191"/>
                    </a:ext>
                  </a:extLst>
                </a:gridCol>
                <a:gridCol w="6186604">
                  <a:extLst>
                    <a:ext uri="{9D8B030D-6E8A-4147-A177-3AD203B41FA5}">
                      <a16:colId xmlns:a16="http://schemas.microsoft.com/office/drawing/2014/main" val="2211118662"/>
                    </a:ext>
                  </a:extLst>
                </a:gridCol>
                <a:gridCol w="3253694">
                  <a:extLst>
                    <a:ext uri="{9D8B030D-6E8A-4147-A177-3AD203B41FA5}">
                      <a16:colId xmlns:a16="http://schemas.microsoft.com/office/drawing/2014/main" val="837256478"/>
                    </a:ext>
                  </a:extLst>
                </a:gridCol>
              </a:tblGrid>
              <a:tr h="221437">
                <a:tc>
                  <a:txBody>
                    <a:bodyPr/>
                    <a:lstStyle/>
                    <a:p>
                      <a:pPr algn="ctr">
                        <a:lnSpc>
                          <a:spcPct val="107000"/>
                        </a:lnSpc>
                        <a:spcAft>
                          <a:spcPts val="0"/>
                        </a:spcAft>
                      </a:pPr>
                      <a:r>
                        <a:rPr lang="en-US"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fr-FR"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Activités</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lnSpc>
                          <a:spcPct val="107000"/>
                        </a:lnSpc>
                        <a:spcAft>
                          <a:spcPts val="0"/>
                        </a:spcAft>
                      </a:pPr>
                      <a:r>
                        <a:rPr lang="en-US"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Livrables</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26742670"/>
                  </a:ext>
                </a:extLst>
              </a:tr>
              <a:tr h="1559880">
                <a:tc rowSpan="2">
                  <a:txBody>
                    <a:bodyPr/>
                    <a:lstStyle/>
                    <a:p>
                      <a:pPr algn="ctr">
                        <a:lnSpc>
                          <a:spcPct val="107000"/>
                        </a:lnSpc>
                        <a:spcAft>
                          <a:spcPts val="0"/>
                        </a:spcAft>
                      </a:pPr>
                      <a:r>
                        <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 </a:t>
                      </a:r>
                    </a:p>
                    <a:p>
                      <a:pPr algn="ctr">
                        <a:lnSpc>
                          <a:spcPct val="107000"/>
                        </a:lnSpc>
                        <a:spcAft>
                          <a:spcPts val="0"/>
                        </a:spcAft>
                      </a:pPr>
                      <a:r>
                        <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 </a:t>
                      </a:r>
                    </a:p>
                    <a:p>
                      <a:pPr algn="ctr">
                        <a:lnSpc>
                          <a:spcPct val="107000"/>
                        </a:lnSpc>
                        <a:spcAft>
                          <a:spcPts val="0"/>
                        </a:spcAft>
                      </a:pPr>
                      <a:r>
                        <a:rPr lang="fr-FR" sz="1600" b="1" u="sng"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 n°2 : </a:t>
                      </a:r>
                    </a:p>
                    <a:p>
                      <a:pPr algn="ctr">
                        <a:lnSpc>
                          <a:spcPct val="107000"/>
                        </a:lnSpc>
                        <a:spcAft>
                          <a:spcPts val="0"/>
                        </a:spcAft>
                      </a:pPr>
                      <a:endPar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85725" indent="0" algn="l">
                        <a:lnSpc>
                          <a:spcPct val="107000"/>
                        </a:lnSpc>
                        <a:spcAft>
                          <a:spcPts val="0"/>
                        </a:spcAft>
                      </a:pPr>
                      <a:r>
                        <a:rPr lang="fr-FR" sz="1600" b="1" dirty="0">
                          <a:solidFill>
                            <a:schemeClr val="tx1"/>
                          </a:solidFill>
                          <a:effectLst/>
                          <a:latin typeface="+mn-lt"/>
                          <a:ea typeface="+mn-ea"/>
                          <a:cs typeface="+mn-cs"/>
                        </a:rPr>
                        <a:t>Renforcement de l’architecture institutionnelle et organisationnelle du GIS dans le système de la FP et proposition de scénarii de la structure </a:t>
                      </a:r>
                      <a:endPar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85725" lvl="0" indent="0" rtl="0"/>
                      <a:endParaRPr lang="fr-FR" sz="1600" b="1" dirty="0">
                        <a:solidFill>
                          <a:schemeClr val="tx1"/>
                        </a:solidFill>
                        <a:effectLst/>
                        <a:latin typeface="+mn-lt"/>
                        <a:ea typeface="+mn-ea"/>
                        <a:cs typeface="+mn-cs"/>
                      </a:endParaRPr>
                    </a:p>
                    <a:p>
                      <a:pPr marL="85725" lvl="0" indent="0" rtl="0"/>
                      <a:r>
                        <a:rPr lang="fr-FR" sz="1600" b="1" dirty="0">
                          <a:solidFill>
                            <a:schemeClr val="tx1"/>
                          </a:solidFill>
                          <a:effectLst/>
                          <a:latin typeface="+mn-lt"/>
                          <a:ea typeface="+mn-ea"/>
                          <a:cs typeface="+mn-cs"/>
                        </a:rPr>
                        <a:t>Activité n°1 : </a:t>
                      </a:r>
                      <a:r>
                        <a:rPr lang="fr-FR" sz="1600" dirty="0">
                          <a:solidFill>
                            <a:schemeClr val="tx1"/>
                          </a:solidFill>
                          <a:effectLst/>
                          <a:latin typeface="+mn-lt"/>
                          <a:ea typeface="+mn-ea"/>
                          <a:cs typeface="+mn-cs"/>
                        </a:rPr>
                        <a:t>Analyser l’existant en matière d’institutionnalisation du GIS au sein du DFP aux niveaux central et régional et proposer des scénarii pour l’architecture institutionnelle et organisationnelle du GIS au niveau central et régional.</a:t>
                      </a:r>
                      <a:r>
                        <a:rPr lang="en-US" sz="1600" dirty="0">
                          <a:solidFill>
                            <a:schemeClr val="tx1"/>
                          </a:solidFill>
                          <a:effectLst/>
                          <a:latin typeface="+mn-lt"/>
                          <a:ea typeface="+mn-ea"/>
                          <a:cs typeface="+mn-cs"/>
                        </a:rPr>
                        <a:t> </a:t>
                      </a:r>
                      <a:endParaRPr lang="fr-FR" sz="1600" dirty="0">
                        <a:solidFill>
                          <a:schemeClr val="tx1"/>
                        </a:solidFill>
                        <a:effectLst/>
                        <a:latin typeface="+mn-lt"/>
                        <a:ea typeface="+mn-ea"/>
                        <a:cs typeface="+mn-cs"/>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07000"/>
                        </a:lnSpc>
                        <a:spcAft>
                          <a:spcPts val="0"/>
                        </a:spcAft>
                      </a:pPr>
                      <a:endPar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85725" indent="0" algn="l">
                        <a:lnSpc>
                          <a:spcPct val="107000"/>
                        </a:lnSpc>
                        <a:spcAft>
                          <a:spcPts val="0"/>
                        </a:spcAft>
                      </a:pPr>
                      <a:r>
                        <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Livrable 2.1: </a:t>
                      </a:r>
                      <a:r>
                        <a:rPr lang="fr-FR"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Rapport sur l’analyse des structures existantes et proposition de scénarii pour l’architecture institutionnelle et organisationnelle du GIS au niveau central et régional </a:t>
                      </a: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95059"/>
                  </a:ext>
                </a:extLst>
              </a:tr>
              <a:tr h="1149144">
                <a:tc vMerge="1">
                  <a:txBody>
                    <a:bodyPr/>
                    <a:lstStyle/>
                    <a:p>
                      <a:endParaRPr lang="fr-FR" dirty="0"/>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85725" lvl="0" indent="0">
                        <a:spcBef>
                          <a:spcPts val="1200"/>
                        </a:spcBef>
                      </a:pPr>
                      <a:endParaRPr kumimoji="0" lang="fr-FR" sz="600" b="1" i="0" u="none" strike="noStrike" kern="0" cap="none" spc="0" normalizeH="0" baseline="0" noProof="0" dirty="0">
                        <a:ln>
                          <a:noFill/>
                        </a:ln>
                        <a:solidFill>
                          <a:prstClr val="black"/>
                        </a:solidFill>
                        <a:effectLst/>
                        <a:uLnTx/>
                        <a:uFillTx/>
                        <a:latin typeface="+mn-lt"/>
                        <a:ea typeface="+mn-ea"/>
                        <a:cs typeface="+mn-cs"/>
                      </a:endParaRPr>
                    </a:p>
                    <a:p>
                      <a:pPr marL="85725" lvl="0" indent="0">
                        <a:spcBef>
                          <a:spcPts val="1200"/>
                        </a:spcBef>
                      </a:pPr>
                      <a:r>
                        <a:rPr kumimoji="0" lang="fr-FR" sz="1600" b="1" i="0" u="none" strike="noStrike" kern="0" cap="none" spc="0" normalizeH="0" baseline="0" noProof="0" dirty="0">
                          <a:ln>
                            <a:noFill/>
                          </a:ln>
                          <a:solidFill>
                            <a:prstClr val="black"/>
                          </a:solidFill>
                          <a:effectLst/>
                          <a:uLnTx/>
                          <a:uFillTx/>
                          <a:latin typeface="+mn-lt"/>
                          <a:ea typeface="+mn-ea"/>
                          <a:cs typeface="+mn-cs"/>
                        </a:rPr>
                        <a:t>Activité n°2 : </a:t>
                      </a:r>
                      <a:r>
                        <a:rPr lang="fr-FR" sz="1600" dirty="0">
                          <a:solidFill>
                            <a:schemeClr val="tx1"/>
                          </a:solidFill>
                          <a:effectLst/>
                          <a:latin typeface="+mn-lt"/>
                          <a:ea typeface="+mn-ea"/>
                          <a:cs typeface="+mn-cs"/>
                        </a:rPr>
                        <a:t>Identifier les attributions et les missions de la structure retenue et établir un plan d’action pour sa mise en place</a:t>
                      </a:r>
                      <a:r>
                        <a:rPr lang="en-US" sz="1600" dirty="0">
                          <a:solidFill>
                            <a:schemeClr val="tx1"/>
                          </a:solidFill>
                          <a:effectLst/>
                          <a:latin typeface="+mn-lt"/>
                          <a:ea typeface="+mn-ea"/>
                          <a:cs typeface="+mn-cs"/>
                        </a:rPr>
                        <a:t> </a:t>
                      </a:r>
                      <a:r>
                        <a:rPr lang="fr-FR" sz="1600" dirty="0">
                          <a:solidFill>
                            <a:schemeClr val="tx1"/>
                          </a:solidFill>
                          <a:effectLst/>
                          <a:latin typeface="+mn-lt"/>
                          <a:ea typeface="+mn-ea"/>
                          <a:cs typeface="+mn-cs"/>
                        </a:rPr>
                        <a:t>. Il s’agit aussi de développer des outils et mécanismes pour son fonctionnement y compris le lien avec les autres départements/structures internes, etc. et proposer la composition du comité d’institutionnalisation (ou équipe GIS) comme phase transitoire à la mise en place de la structure GIS tout en précisant son rôle dans l’implémentation du plan d’action GIS élaboré pendant la phase design du projet d’appui à la mise en œuvre de la réforme de la FP.</a:t>
                      </a:r>
                    </a:p>
                    <a:p>
                      <a:pPr marL="85725" marR="0" lvl="0" indent="0" defTabSz="914400" eaLnBrk="1" fontAlgn="base" latinLnBrk="0" hangingPunct="0">
                        <a:lnSpc>
                          <a:spcPct val="100000"/>
                        </a:lnSpc>
                        <a:spcBef>
                          <a:spcPts val="0"/>
                        </a:spcBef>
                        <a:spcAft>
                          <a:spcPts val="0"/>
                        </a:spcAft>
                        <a:buClrTx/>
                        <a:buSzTx/>
                        <a:buFontTx/>
                        <a:buNone/>
                        <a:tabLst/>
                        <a:defRPr/>
                      </a:pPr>
                      <a:endParaRPr lang="fr-FR" sz="16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Livrable 2.2: </a:t>
                      </a:r>
                      <a:r>
                        <a:rPr lang="fr-FR"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Attributions et missions de la structure retenue et outils et mécanismes pour son fonctionnement. </a:t>
                      </a:r>
                    </a:p>
                    <a:p>
                      <a:pPr marL="85725" marR="0" lvl="0" indent="0" algn="l" defTabSz="914400" rtl="0" eaLnBrk="1" fontAlgn="auto" latinLnBrk="0" hangingPunct="1">
                        <a:lnSpc>
                          <a:spcPct val="100000"/>
                        </a:lnSpc>
                        <a:spcBef>
                          <a:spcPts val="0"/>
                        </a:spcBef>
                        <a:spcAft>
                          <a:spcPts val="0"/>
                        </a:spcAft>
                        <a:buClrTx/>
                        <a:buSzTx/>
                        <a:buFontTx/>
                        <a:buNone/>
                        <a:tabLst/>
                        <a:defRPr/>
                      </a:pPr>
                      <a:endParaRPr lang="fr-FR"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Ce rapport comportera également un plan d’action budgétisé pour la mise en place de la structure retenue et la composition et le rôle du comité d’institutionnalisation </a:t>
                      </a:r>
                      <a:endParaRPr lang="fr-FR" sz="16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78456"/>
                  </a:ext>
                </a:extLst>
              </a:tr>
            </a:tbl>
          </a:graphicData>
        </a:graphic>
      </p:graphicFrame>
      <p:sp>
        <p:nvSpPr>
          <p:cNvPr id="11" name="Parallelogram 6">
            <a:extLst>
              <a:ext uri="{FF2B5EF4-FFF2-40B4-BE49-F238E27FC236}">
                <a16:creationId xmlns:a16="http://schemas.microsoft.com/office/drawing/2014/main" id="{3826DCA4-84D6-456A-A499-0B3BE65A64B7}"/>
              </a:ext>
            </a:extLst>
          </p:cNvPr>
          <p:cNvSpPr/>
          <p:nvPr/>
        </p:nvSpPr>
        <p:spPr>
          <a:xfrm>
            <a:off x="240" y="713893"/>
            <a:ext cx="4916817" cy="321889"/>
          </a:xfrm>
          <a:prstGeom prst="parallelogram">
            <a:avLst>
              <a:gd name="adj" fmla="val 0"/>
            </a:avLst>
          </a:prstGeom>
          <a:solidFill>
            <a:srgbClr val="2683C6">
              <a:lumMod val="75000"/>
            </a:srgbClr>
          </a:solidFill>
          <a:ln w="25400" cap="flat" cmpd="sng" algn="ctr">
            <a:noFill/>
            <a:prstDash val="solid"/>
          </a:ln>
          <a:effectLst/>
        </p:spPr>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nSpc>
                <a:spcPct val="90000"/>
              </a:lnSpc>
              <a:spcBef>
                <a:spcPct val="0"/>
              </a:spcBef>
            </a:pPr>
            <a:r>
              <a:rPr lang="fr-FR" sz="1600" b="1" dirty="0">
                <a:solidFill>
                  <a:schemeClr val="bg1"/>
                </a:solidFill>
                <a:cs typeface="Sakkal Majalla" panose="02000000000000000000" pitchFamily="2" charset="-78"/>
              </a:rPr>
              <a:t>Missions/Activité/ Niveau d’effort &amp; livrables </a:t>
            </a:r>
          </a:p>
        </p:txBody>
      </p:sp>
      <p:sp>
        <p:nvSpPr>
          <p:cNvPr id="12" name="Rectangle 11"/>
          <p:cNvSpPr/>
          <p:nvPr/>
        </p:nvSpPr>
        <p:spPr>
          <a:xfrm>
            <a:off x="240" y="1"/>
            <a:ext cx="12191521" cy="5348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Description de la prestation </a:t>
            </a:r>
          </a:p>
        </p:txBody>
      </p:sp>
    </p:spTree>
    <p:extLst>
      <p:ext uri="{BB962C8B-B14F-4D97-AF65-F5344CB8AC3E}">
        <p14:creationId xmlns:p14="http://schemas.microsoft.com/office/powerpoint/2010/main" val="159593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22674" y="661066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14</a:t>
            </a:fld>
            <a:r>
              <a:rPr lang="fr-FR" sz="1270" b="1" dirty="0">
                <a:solidFill>
                  <a:schemeClr val="accent2">
                    <a:lumMod val="50000"/>
                  </a:schemeClr>
                </a:solidFill>
              </a:rPr>
              <a:t>-</a:t>
            </a:r>
          </a:p>
        </p:txBody>
      </p:sp>
      <p:graphicFrame>
        <p:nvGraphicFramePr>
          <p:cNvPr id="6" name="Tableau 5"/>
          <p:cNvGraphicFramePr>
            <a:graphicFrameLocks noGrp="1"/>
          </p:cNvGraphicFramePr>
          <p:nvPr>
            <p:extLst/>
          </p:nvPr>
        </p:nvGraphicFramePr>
        <p:xfrm>
          <a:off x="146651" y="1707920"/>
          <a:ext cx="11888700" cy="4347865"/>
        </p:xfrm>
        <a:graphic>
          <a:graphicData uri="http://schemas.openxmlformats.org/drawingml/2006/table">
            <a:tbl>
              <a:tblPr/>
              <a:tblGrid>
                <a:gridCol w="1897022">
                  <a:extLst>
                    <a:ext uri="{9D8B030D-6E8A-4147-A177-3AD203B41FA5}">
                      <a16:colId xmlns:a16="http://schemas.microsoft.com/office/drawing/2014/main" val="4174833191"/>
                    </a:ext>
                  </a:extLst>
                </a:gridCol>
                <a:gridCol w="6780865">
                  <a:extLst>
                    <a:ext uri="{9D8B030D-6E8A-4147-A177-3AD203B41FA5}">
                      <a16:colId xmlns:a16="http://schemas.microsoft.com/office/drawing/2014/main" val="3365451405"/>
                    </a:ext>
                  </a:extLst>
                </a:gridCol>
                <a:gridCol w="3210813">
                  <a:extLst>
                    <a:ext uri="{9D8B030D-6E8A-4147-A177-3AD203B41FA5}">
                      <a16:colId xmlns:a16="http://schemas.microsoft.com/office/drawing/2014/main" val="2211118662"/>
                    </a:ext>
                  </a:extLst>
                </a:gridCol>
              </a:tblGrid>
              <a:tr h="215771">
                <a:tc>
                  <a:txBody>
                    <a:bodyPr/>
                    <a:lstStyle/>
                    <a:p>
                      <a:pPr algn="ctr">
                        <a:lnSpc>
                          <a:spcPct val="107000"/>
                        </a:lnSpc>
                        <a:spcAft>
                          <a:spcPts val="0"/>
                        </a:spcAft>
                      </a:pPr>
                      <a:r>
                        <a:rPr lang="en-US"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Activités</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i="1" noProof="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Livrables</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26742670"/>
                  </a:ext>
                </a:extLst>
              </a:tr>
              <a:tr h="1510367">
                <a:tc rowSpan="2">
                  <a:txBody>
                    <a:bodyPr/>
                    <a:lstStyle/>
                    <a:p>
                      <a:pPr algn="ctr">
                        <a:lnSpc>
                          <a:spcPct val="107000"/>
                        </a:lnSpc>
                        <a:spcAft>
                          <a:spcPts val="0"/>
                        </a:spcAft>
                      </a:pPr>
                      <a:r>
                        <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 </a:t>
                      </a:r>
                    </a:p>
                    <a:p>
                      <a:pPr algn="ctr">
                        <a:lnSpc>
                          <a:spcPct val="107000"/>
                        </a:lnSpc>
                        <a:spcAft>
                          <a:spcPts val="0"/>
                        </a:spcAft>
                      </a:pPr>
                      <a:r>
                        <a:rPr lang="fr-FR" sz="1600" b="1" u="sng"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 n°3 : </a:t>
                      </a:r>
                      <a:endPar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algn="ctr">
                        <a:lnSpc>
                          <a:spcPct val="107000"/>
                        </a:lnSpc>
                        <a:spcAft>
                          <a:spcPts val="0"/>
                        </a:spcAft>
                      </a:pPr>
                      <a:endPar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85725" indent="0" algn="l">
                        <a:lnSpc>
                          <a:spcPct val="107000"/>
                        </a:lnSpc>
                        <a:spcAft>
                          <a:spcPts val="0"/>
                        </a:spcAft>
                      </a:pPr>
                      <a:r>
                        <a:rPr lang="fr-FR" sz="1600" b="1" dirty="0">
                          <a:solidFill>
                            <a:schemeClr val="tx1"/>
                          </a:solidFill>
                          <a:effectLst/>
                          <a:latin typeface="+mn-lt"/>
                          <a:ea typeface="+mn-ea"/>
                          <a:cs typeface="+mn-cs"/>
                        </a:rPr>
                        <a:t>Renforcement des capacités des équipes/comité GIS </a:t>
                      </a:r>
                      <a:endPar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85725" lvl="0" indent="0" rtl="0"/>
                      <a:r>
                        <a:rPr lang="fr-FR" sz="1600" b="1" dirty="0">
                          <a:solidFill>
                            <a:schemeClr val="tx1"/>
                          </a:solidFill>
                          <a:effectLst/>
                          <a:latin typeface="+mn-lt"/>
                          <a:ea typeface="+mn-ea"/>
                          <a:cs typeface="+mn-cs"/>
                        </a:rPr>
                        <a:t>Activité n°1 : </a:t>
                      </a:r>
                      <a:r>
                        <a:rPr lang="fr-FR" sz="1600" dirty="0">
                          <a:solidFill>
                            <a:schemeClr val="tx1"/>
                          </a:solidFill>
                          <a:effectLst/>
                          <a:latin typeface="+mn-lt"/>
                          <a:ea typeface="+mn-ea"/>
                          <a:cs typeface="+mn-cs"/>
                        </a:rPr>
                        <a:t>Elaborer un plan de formation explicitant notamment les objectifs, les résultats attendus, le déroulement et le planning des formations, les supports, la démarche d’animation, l’évaluation, etc. </a:t>
                      </a:r>
                    </a:p>
                    <a:p>
                      <a:pPr lvl="0" rtl="0"/>
                      <a:endParaRPr lang="fr-FR" sz="1600" dirty="0">
                        <a:solidFill>
                          <a:schemeClr val="tx1"/>
                        </a:solidFill>
                        <a:effectLst/>
                        <a:latin typeface="+mn-lt"/>
                        <a:ea typeface="+mn-ea"/>
                        <a:cs typeface="+mn-cs"/>
                      </a:endParaRPr>
                    </a:p>
                    <a:p>
                      <a:pPr marL="85725" lvl="0" indent="0" rtl="0"/>
                      <a:r>
                        <a:rPr lang="fr-FR" sz="1600" dirty="0">
                          <a:solidFill>
                            <a:schemeClr val="tx1"/>
                          </a:solidFill>
                          <a:effectLst/>
                          <a:latin typeface="+mn-lt"/>
                          <a:ea typeface="+mn-ea"/>
                          <a:cs typeface="+mn-cs"/>
                        </a:rPr>
                        <a:t>La formation devra porter notamment sur les outils produits et sur le plan d’action global GIS produit dans la phase design du projet d’appui à la réforme ; </a:t>
                      </a:r>
                    </a:p>
                  </a:txBody>
                  <a:tcPr marL="19607" marR="19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lvl="0" indent="0" algn="just" defTabSz="914400" rtl="0" eaLnBrk="1" fontAlgn="auto" latinLnBrk="0" hangingPunct="1">
                        <a:lnSpc>
                          <a:spcPct val="107000"/>
                        </a:lnSpc>
                        <a:spcBef>
                          <a:spcPts val="0"/>
                        </a:spcBef>
                        <a:spcAft>
                          <a:spcPts val="0"/>
                        </a:spcAft>
                        <a:buClrTx/>
                        <a:buSzTx/>
                        <a:buFontTx/>
                        <a:buNone/>
                        <a:tabLst/>
                        <a:defRPr/>
                      </a:pPr>
                      <a:r>
                        <a:rPr lang="fr-FR" sz="1600" b="1" dirty="0">
                          <a:solidFill>
                            <a:schemeClr val="tx1"/>
                          </a:solidFill>
                          <a:effectLst/>
                          <a:latin typeface="+mn-lt"/>
                          <a:ea typeface="+mn-ea"/>
                          <a:cs typeface="+mn-cs"/>
                        </a:rPr>
                        <a:t>Livrable 3.1: Plan de formation</a:t>
                      </a:r>
                      <a:endParaRPr lang="fr-FR"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95059"/>
                  </a:ext>
                </a:extLst>
              </a:tr>
              <a:tr h="789977">
                <a:tc vMerge="1">
                  <a:txBody>
                    <a:bodyPr/>
                    <a:lstStyle/>
                    <a:p>
                      <a:pPr algn="ctr">
                        <a:lnSpc>
                          <a:spcPct val="107000"/>
                        </a:lnSpc>
                        <a:spcAft>
                          <a:spcPts val="0"/>
                        </a:spcAft>
                      </a:pPr>
                      <a:endParaRPr lang="fr-FR" sz="14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lvl="0" indent="0" algn="l" defTabSz="914400" eaLnBrk="1" fontAlgn="auto" latinLnBrk="0" hangingPunct="1">
                        <a:lnSpc>
                          <a:spcPct val="107000"/>
                        </a:lnSpc>
                        <a:spcBef>
                          <a:spcPts val="0"/>
                        </a:spcBef>
                        <a:spcAft>
                          <a:spcPts val="0"/>
                        </a:spcAft>
                        <a:buClrTx/>
                        <a:buSzTx/>
                        <a:buFont typeface="Arial" panose="020B0604020202020204" pitchFamily="34" charset="0"/>
                        <a:buNone/>
                        <a:tabLst/>
                        <a:defRPr/>
                      </a:pPr>
                      <a:endParaRPr lang="fr-FR" sz="1600" b="1" dirty="0">
                        <a:solidFill>
                          <a:schemeClr val="tx1"/>
                        </a:solidFill>
                        <a:effectLst/>
                        <a:latin typeface="+mn-lt"/>
                        <a:ea typeface="+mn-ea"/>
                        <a:cs typeface="+mn-cs"/>
                      </a:endParaRPr>
                    </a:p>
                    <a:p>
                      <a:pPr marL="85725" marR="0" lvl="0" indent="0" algn="l" defTabSz="914400" eaLnBrk="1" fontAlgn="auto" latinLnBrk="0" hangingPunct="1">
                        <a:lnSpc>
                          <a:spcPct val="107000"/>
                        </a:lnSpc>
                        <a:spcBef>
                          <a:spcPts val="0"/>
                        </a:spcBef>
                        <a:spcAft>
                          <a:spcPts val="0"/>
                        </a:spcAft>
                        <a:buClrTx/>
                        <a:buSzTx/>
                        <a:buFont typeface="Arial" panose="020B0604020202020204" pitchFamily="34" charset="0"/>
                        <a:buNone/>
                        <a:tabLst/>
                        <a:defRPr/>
                      </a:pPr>
                      <a:r>
                        <a:rPr lang="fr-FR" sz="1600" b="1" dirty="0">
                          <a:solidFill>
                            <a:schemeClr val="tx1"/>
                          </a:solidFill>
                          <a:effectLst/>
                          <a:latin typeface="+mn-lt"/>
                          <a:ea typeface="+mn-ea"/>
                          <a:cs typeface="+mn-cs"/>
                        </a:rPr>
                        <a:t>Activité n°2 : </a:t>
                      </a:r>
                      <a:r>
                        <a:rPr lang="fr-FR" sz="1600" dirty="0">
                          <a:solidFill>
                            <a:schemeClr val="tx1"/>
                          </a:solidFill>
                          <a:effectLst/>
                          <a:latin typeface="+mn-lt"/>
                          <a:ea typeface="+mn-ea"/>
                          <a:cs typeface="+mn-cs"/>
                        </a:rPr>
                        <a:t>Réaliser des actions de formation au profit des personnes en charge du volet GIS (60 personnes au niveau du DFP et des relais au niveau des opérateurs de formation). Au terme de ces formations, le plan d’action GIS global décliné par opérateur, devra être produit. Ce plan d’action devra également intégrer un plan de suivi et d’évaluation pour permettre l’évaluation et le suivi des actions retenues.</a:t>
                      </a:r>
                      <a:r>
                        <a:rPr lang="en-US" sz="1600" dirty="0">
                          <a:solidFill>
                            <a:schemeClr val="tx1"/>
                          </a:solidFill>
                          <a:effectLst/>
                          <a:latin typeface="+mn-lt"/>
                          <a:ea typeface="+mn-ea"/>
                          <a:cs typeface="+mn-cs"/>
                        </a:rPr>
                        <a:t> </a:t>
                      </a:r>
                    </a:p>
                    <a:p>
                      <a:pPr marL="0" marR="0" lvl="0" indent="0" algn="l" defTabSz="91440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600" b="0" dirty="0">
                        <a:solidFill>
                          <a:schemeClr val="tx1"/>
                        </a:solidFill>
                        <a:effectLst/>
                        <a:latin typeface="+mn-lt"/>
                        <a:ea typeface="+mn-ea"/>
                        <a:cs typeface="+mn-cs"/>
                      </a:endParaRPr>
                    </a:p>
                    <a:p>
                      <a:pPr marL="85725" marR="0" lvl="0" indent="0" algn="l" defTabSz="914400" eaLnBrk="1" fontAlgn="auto" latinLnBrk="0" hangingPunct="1">
                        <a:lnSpc>
                          <a:spcPct val="107000"/>
                        </a:lnSpc>
                        <a:spcBef>
                          <a:spcPts val="0"/>
                        </a:spcBef>
                        <a:spcAft>
                          <a:spcPts val="0"/>
                        </a:spcAft>
                        <a:buClrTx/>
                        <a:buSzTx/>
                        <a:buFont typeface="Arial" panose="020B0604020202020204" pitchFamily="34" charset="0"/>
                        <a:buNone/>
                        <a:tabLst/>
                        <a:defRPr/>
                      </a:pPr>
                      <a:r>
                        <a:rPr lang="fr-FR" sz="1600" dirty="0">
                          <a:solidFill>
                            <a:schemeClr val="tx1"/>
                          </a:solidFill>
                          <a:effectLst/>
                          <a:latin typeface="+mn-lt"/>
                          <a:ea typeface="+mn-ea"/>
                          <a:cs typeface="+mn-cs"/>
                        </a:rPr>
                        <a:t>L’organisation et la logistique seront assumées par le consultant.</a:t>
                      </a:r>
                    </a:p>
                    <a:p>
                      <a:pPr marL="0" marR="0" lvl="0" indent="0" algn="l" defTabSz="914400" eaLnBrk="1" fontAlgn="auto" latinLnBrk="0" hangingPunct="1">
                        <a:lnSpc>
                          <a:spcPct val="107000"/>
                        </a:lnSpc>
                        <a:spcBef>
                          <a:spcPts val="0"/>
                        </a:spcBef>
                        <a:spcAft>
                          <a:spcPts val="0"/>
                        </a:spcAft>
                        <a:buClrTx/>
                        <a:buSzTx/>
                        <a:buFont typeface="Arial" panose="020B0604020202020204" pitchFamily="34" charset="0"/>
                        <a:buNone/>
                        <a:tabLst/>
                        <a:defRPr/>
                      </a:pPr>
                      <a:endParaRPr lang="fr-FR"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607" marR="19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lvl="0" indent="0"/>
                      <a:r>
                        <a:rPr lang="fr-FR" sz="1600" b="1" dirty="0">
                          <a:solidFill>
                            <a:schemeClr val="tx1"/>
                          </a:solidFill>
                          <a:effectLst/>
                          <a:latin typeface="+mn-lt"/>
                          <a:ea typeface="+mn-ea"/>
                          <a:cs typeface="+mn-cs"/>
                        </a:rPr>
                        <a:t>Livrable 3.2 : Rapport sur la réalisation des actions de formation, plan d’action global GIS décliné par opérateur et plan de suivi et évaluation</a:t>
                      </a:r>
                    </a:p>
                    <a:p>
                      <a:pPr marL="88900" indent="0" algn="just">
                        <a:lnSpc>
                          <a:spcPct val="107000"/>
                        </a:lnSpc>
                        <a:spcAft>
                          <a:spcPts val="0"/>
                        </a:spcAft>
                      </a:pPr>
                      <a:endParaRPr lang="fr-FR"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496932"/>
                  </a:ext>
                </a:extLst>
              </a:tr>
            </a:tbl>
          </a:graphicData>
        </a:graphic>
      </p:graphicFrame>
      <p:sp>
        <p:nvSpPr>
          <p:cNvPr id="9" name="Parallelogram 6">
            <a:extLst>
              <a:ext uri="{FF2B5EF4-FFF2-40B4-BE49-F238E27FC236}">
                <a16:creationId xmlns:a16="http://schemas.microsoft.com/office/drawing/2014/main" id="{3826DCA4-84D6-456A-A499-0B3BE65A64B7}"/>
              </a:ext>
            </a:extLst>
          </p:cNvPr>
          <p:cNvSpPr/>
          <p:nvPr/>
        </p:nvSpPr>
        <p:spPr>
          <a:xfrm>
            <a:off x="241" y="737806"/>
            <a:ext cx="3148401" cy="382130"/>
          </a:xfrm>
          <a:prstGeom prst="parallelogram">
            <a:avLst>
              <a:gd name="adj" fmla="val 2655"/>
            </a:avLst>
          </a:prstGeom>
          <a:solidFill>
            <a:srgbClr val="2683C6">
              <a:lumMod val="75000"/>
            </a:srgbClr>
          </a:solidFill>
          <a:ln w="25400" cap="flat" cmpd="sng" algn="ctr">
            <a:noFill/>
            <a:prstDash val="solid"/>
          </a:ln>
          <a:effectLst/>
        </p:spPr>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nSpc>
                <a:spcPct val="90000"/>
              </a:lnSpc>
              <a:spcBef>
                <a:spcPct val="0"/>
              </a:spcBef>
            </a:pPr>
            <a:r>
              <a:rPr lang="fr-FR" sz="1600" b="1" dirty="0">
                <a:solidFill>
                  <a:schemeClr val="bg1"/>
                </a:solidFill>
                <a:cs typeface="Sakkal Majalla" panose="02000000000000000000" pitchFamily="2" charset="-78"/>
              </a:rPr>
              <a:t>Missions/Activité/ livrables </a:t>
            </a:r>
          </a:p>
        </p:txBody>
      </p:sp>
      <p:sp>
        <p:nvSpPr>
          <p:cNvPr id="10" name="Rectangle 9"/>
          <p:cNvSpPr/>
          <p:nvPr/>
        </p:nvSpPr>
        <p:spPr>
          <a:xfrm>
            <a:off x="240" y="1"/>
            <a:ext cx="12191521" cy="5348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Description de la prestation </a:t>
            </a:r>
          </a:p>
        </p:txBody>
      </p:sp>
    </p:spTree>
    <p:extLst>
      <p:ext uri="{BB962C8B-B14F-4D97-AF65-F5344CB8AC3E}">
        <p14:creationId xmlns:p14="http://schemas.microsoft.com/office/powerpoint/2010/main" val="234734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22674" y="661066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15</a:t>
            </a:fld>
            <a:r>
              <a:rPr lang="fr-FR" sz="1270" b="1" dirty="0">
                <a:solidFill>
                  <a:schemeClr val="accent2">
                    <a:lumMod val="50000"/>
                  </a:schemeClr>
                </a:solidFill>
              </a:rPr>
              <a:t>-</a:t>
            </a:r>
          </a:p>
        </p:txBody>
      </p:sp>
      <p:graphicFrame>
        <p:nvGraphicFramePr>
          <p:cNvPr id="6" name="Tableau 5"/>
          <p:cNvGraphicFramePr>
            <a:graphicFrameLocks noGrp="1"/>
          </p:cNvGraphicFramePr>
          <p:nvPr>
            <p:extLst/>
          </p:nvPr>
        </p:nvGraphicFramePr>
        <p:xfrm>
          <a:off x="138024" y="1371413"/>
          <a:ext cx="11888700" cy="4373563"/>
        </p:xfrm>
        <a:graphic>
          <a:graphicData uri="http://schemas.openxmlformats.org/drawingml/2006/table">
            <a:tbl>
              <a:tblPr/>
              <a:tblGrid>
                <a:gridCol w="1897022">
                  <a:extLst>
                    <a:ext uri="{9D8B030D-6E8A-4147-A177-3AD203B41FA5}">
                      <a16:colId xmlns:a16="http://schemas.microsoft.com/office/drawing/2014/main" val="4174833191"/>
                    </a:ext>
                  </a:extLst>
                </a:gridCol>
                <a:gridCol w="7574780">
                  <a:extLst>
                    <a:ext uri="{9D8B030D-6E8A-4147-A177-3AD203B41FA5}">
                      <a16:colId xmlns:a16="http://schemas.microsoft.com/office/drawing/2014/main" val="3365451405"/>
                    </a:ext>
                  </a:extLst>
                </a:gridCol>
                <a:gridCol w="2416898">
                  <a:extLst>
                    <a:ext uri="{9D8B030D-6E8A-4147-A177-3AD203B41FA5}">
                      <a16:colId xmlns:a16="http://schemas.microsoft.com/office/drawing/2014/main" val="2211118662"/>
                    </a:ext>
                  </a:extLst>
                </a:gridCol>
              </a:tblGrid>
              <a:tr h="215771">
                <a:tc>
                  <a:txBody>
                    <a:bodyPr/>
                    <a:lstStyle/>
                    <a:p>
                      <a:pPr algn="ctr">
                        <a:lnSpc>
                          <a:spcPct val="107000"/>
                        </a:lnSpc>
                        <a:spcAft>
                          <a:spcPts val="0"/>
                        </a:spcAft>
                      </a:pPr>
                      <a:r>
                        <a:rPr lang="en-US"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Activités</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i="1" noProof="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Livrables</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26742670"/>
                  </a:ext>
                </a:extLst>
              </a:tr>
              <a:tr h="1510367">
                <a:tc>
                  <a:txBody>
                    <a:bodyPr/>
                    <a:lstStyle/>
                    <a:p>
                      <a:pPr algn="ctr">
                        <a:lnSpc>
                          <a:spcPct val="107000"/>
                        </a:lnSpc>
                        <a:spcAft>
                          <a:spcPts val="0"/>
                        </a:spcAft>
                      </a:pPr>
                      <a:r>
                        <a:rPr lang="fr-FR" sz="14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 </a:t>
                      </a:r>
                    </a:p>
                    <a:p>
                      <a:pPr algn="ctr">
                        <a:lnSpc>
                          <a:spcPct val="107000"/>
                        </a:lnSpc>
                        <a:spcAft>
                          <a:spcPts val="0"/>
                        </a:spcAft>
                      </a:pPr>
                      <a:r>
                        <a:rPr lang="fr-FR" sz="1400" b="1" u="sng"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 n°4 : </a:t>
                      </a:r>
                      <a:endParaRPr lang="fr-FR" sz="14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algn="ctr">
                        <a:lnSpc>
                          <a:spcPct val="107000"/>
                        </a:lnSpc>
                        <a:spcAft>
                          <a:spcPts val="0"/>
                        </a:spcAft>
                      </a:pPr>
                      <a:endParaRPr lang="fr-FR" sz="14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pPr marL="85725" indent="0" algn="l">
                        <a:lnSpc>
                          <a:spcPct val="107000"/>
                        </a:lnSpc>
                        <a:spcAft>
                          <a:spcPts val="0"/>
                        </a:spcAft>
                      </a:pPr>
                      <a:r>
                        <a:rPr lang="fr-FR" sz="14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Appui à l’implémentation du plan d’action GIS au niveau des établissements de FP </a:t>
                      </a: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85725" indent="0"/>
                      <a:r>
                        <a:rPr lang="fr-FR" sz="1600" dirty="0">
                          <a:solidFill>
                            <a:schemeClr val="tx1"/>
                          </a:solidFill>
                          <a:effectLst/>
                          <a:latin typeface="+mn-lt"/>
                          <a:ea typeface="+mn-ea"/>
                          <a:cs typeface="+mn-cs"/>
                        </a:rPr>
                        <a:t>Le consultant est tenu d’appuyer les opérateurs de formation dans l’implémentation du plan d’action GIS objet de la mission n°3. </a:t>
                      </a:r>
                    </a:p>
                    <a:p>
                      <a:pPr marL="85725" marR="0" lvl="0" indent="0" defTabSz="914400" eaLnBrk="1" fontAlgn="auto" latinLnBrk="0" hangingPunct="1">
                        <a:lnSpc>
                          <a:spcPct val="100000"/>
                        </a:lnSpc>
                        <a:spcBef>
                          <a:spcPts val="0"/>
                        </a:spcBef>
                        <a:spcAft>
                          <a:spcPts val="0"/>
                        </a:spcAft>
                        <a:buClrTx/>
                        <a:buSzTx/>
                        <a:buFontTx/>
                        <a:buNone/>
                        <a:tabLst/>
                        <a:defRPr/>
                      </a:pPr>
                      <a:endParaRPr lang="fr-FR" sz="1600" dirty="0">
                        <a:solidFill>
                          <a:schemeClr val="tx1"/>
                        </a:solidFill>
                        <a:effectLst/>
                        <a:latin typeface="+mn-lt"/>
                        <a:ea typeface="+mn-ea"/>
                        <a:cs typeface="+mn-cs"/>
                      </a:endParaRPr>
                    </a:p>
                    <a:p>
                      <a:pPr marL="85725" marR="0" lvl="0" indent="0" defTabSz="914400" eaLnBrk="1" fontAlgn="auto" latinLnBrk="0" hangingPunct="1">
                        <a:lnSpc>
                          <a:spcPct val="100000"/>
                        </a:lnSpc>
                        <a:spcBef>
                          <a:spcPts val="0"/>
                        </a:spcBef>
                        <a:spcAft>
                          <a:spcPts val="0"/>
                        </a:spcAft>
                        <a:buClrTx/>
                        <a:buSzTx/>
                        <a:buFontTx/>
                        <a:buNone/>
                        <a:tabLst/>
                        <a:defRPr/>
                      </a:pPr>
                      <a:r>
                        <a:rPr lang="fr-FR" sz="1600" dirty="0">
                          <a:solidFill>
                            <a:schemeClr val="tx1"/>
                          </a:solidFill>
                          <a:effectLst/>
                          <a:latin typeface="+mn-lt"/>
                          <a:ea typeface="+mn-ea"/>
                          <a:cs typeface="+mn-cs"/>
                        </a:rPr>
                        <a:t>Cette mission sera conduite auprès de 12 établissements de formation professionnelle relevant de l’OFPPT (4) et  des départements ministériels en charge de l’Agriculture (2), de la Pêche Maritime (2), de l’Artisanat (2) et du Tourisme (2). </a:t>
                      </a:r>
                    </a:p>
                    <a:p>
                      <a:pPr marL="85725" marR="0" lvl="0" indent="0" defTabSz="914400" eaLnBrk="1" fontAlgn="auto" latinLnBrk="0" hangingPunct="1">
                        <a:lnSpc>
                          <a:spcPct val="100000"/>
                        </a:lnSpc>
                        <a:spcBef>
                          <a:spcPts val="0"/>
                        </a:spcBef>
                        <a:spcAft>
                          <a:spcPts val="0"/>
                        </a:spcAft>
                        <a:buClrTx/>
                        <a:buSzTx/>
                        <a:buFontTx/>
                        <a:buNone/>
                        <a:tabLst/>
                        <a:defRPr/>
                      </a:pPr>
                      <a:endParaRPr lang="fr-FR" sz="1600" dirty="0">
                        <a:solidFill>
                          <a:schemeClr val="tx1"/>
                        </a:solidFill>
                        <a:effectLst/>
                        <a:latin typeface="+mn-lt"/>
                        <a:ea typeface="+mn-ea"/>
                        <a:cs typeface="+mn-cs"/>
                      </a:endParaRPr>
                    </a:p>
                    <a:p>
                      <a:pPr marL="85725" indent="0"/>
                      <a:r>
                        <a:rPr lang="fr-FR" sz="1600" dirty="0">
                          <a:solidFill>
                            <a:schemeClr val="tx1"/>
                          </a:solidFill>
                          <a:effectLst/>
                          <a:latin typeface="+mn-lt"/>
                          <a:ea typeface="+mn-ea"/>
                          <a:cs typeface="+mn-cs"/>
                        </a:rPr>
                        <a:t>Cette répartition est donnée à titre indicatif et peut être revue par le comité de suivi du projet.</a:t>
                      </a:r>
                    </a:p>
                    <a:p>
                      <a:pPr marL="85725" indent="0"/>
                      <a:endParaRPr lang="fr-FR" sz="1600" dirty="0">
                        <a:solidFill>
                          <a:schemeClr val="tx1"/>
                        </a:solidFill>
                        <a:effectLst/>
                        <a:latin typeface="+mn-lt"/>
                        <a:ea typeface="+mn-ea"/>
                        <a:cs typeface="+mn-cs"/>
                      </a:endParaRPr>
                    </a:p>
                    <a:p>
                      <a:pPr marL="85725" indent="0"/>
                      <a:r>
                        <a:rPr lang="fr-FR" sz="1600" dirty="0">
                          <a:solidFill>
                            <a:schemeClr val="tx1"/>
                          </a:solidFill>
                          <a:effectLst/>
                          <a:latin typeface="+mn-lt"/>
                          <a:ea typeface="+mn-ea"/>
                          <a:cs typeface="+mn-cs"/>
                        </a:rPr>
                        <a:t>Pour la réalisation de cette mission, le consultant est tenu de:</a:t>
                      </a:r>
                    </a:p>
                    <a:p>
                      <a:pPr marL="85725" indent="0"/>
                      <a:endParaRPr lang="fr-FR" sz="1600" dirty="0">
                        <a:solidFill>
                          <a:schemeClr val="tx1"/>
                        </a:solidFill>
                        <a:effectLst/>
                        <a:latin typeface="+mn-lt"/>
                        <a:ea typeface="+mn-ea"/>
                        <a:cs typeface="+mn-cs"/>
                      </a:endParaRPr>
                    </a:p>
                    <a:p>
                      <a:pPr marL="371475" indent="-190500">
                        <a:buFont typeface="Calibri" panose="020F0502020204030204" pitchFamily="34" charset="0"/>
                        <a:buChar char="‒"/>
                      </a:pPr>
                      <a:r>
                        <a:rPr lang="fr-FR" sz="1600" dirty="0">
                          <a:solidFill>
                            <a:schemeClr val="tx1"/>
                          </a:solidFill>
                          <a:effectLst/>
                          <a:latin typeface="+mn-lt"/>
                          <a:ea typeface="+mn-ea"/>
                          <a:cs typeface="+mn-cs"/>
                        </a:rPr>
                        <a:t>réaliser un état des lieux des EFP concernés en matière de GIS conformément au plan d’action GIS de l’opérateur concerné (objet de la mission n°3)</a:t>
                      </a:r>
                    </a:p>
                    <a:p>
                      <a:pPr marL="371475" indent="-190500">
                        <a:buFont typeface="Calibri" panose="020F0502020204030204" pitchFamily="34" charset="0"/>
                        <a:buChar char="‒"/>
                      </a:pPr>
                      <a:r>
                        <a:rPr lang="fr-FR" sz="1600" dirty="0">
                          <a:solidFill>
                            <a:schemeClr val="tx1"/>
                          </a:solidFill>
                          <a:effectLst/>
                          <a:latin typeface="+mn-lt"/>
                          <a:ea typeface="+mn-ea"/>
                          <a:cs typeface="+mn-cs"/>
                        </a:rPr>
                        <a:t>établir un plan d’implémentation de ce plan d’action </a:t>
                      </a:r>
                    </a:p>
                    <a:p>
                      <a:pPr marL="371475" indent="-190500">
                        <a:buFont typeface="Calibri" panose="020F0502020204030204" pitchFamily="34" charset="0"/>
                        <a:buChar char="‒"/>
                      </a:pPr>
                      <a:r>
                        <a:rPr lang="fr-FR" sz="1600" dirty="0">
                          <a:solidFill>
                            <a:schemeClr val="tx1"/>
                          </a:solidFill>
                          <a:effectLst/>
                          <a:latin typeface="+mn-lt"/>
                          <a:ea typeface="+mn-ea"/>
                          <a:cs typeface="+mn-cs"/>
                        </a:rPr>
                        <a:t>accompagner les EFP dans sa mise en œuvre. </a:t>
                      </a:r>
                    </a:p>
                    <a:p>
                      <a:pPr marL="371475" indent="-190500">
                        <a:buFont typeface="Calibri" panose="020F0502020204030204" pitchFamily="34" charset="0"/>
                        <a:buChar char="‒"/>
                      </a:pPr>
                      <a:endParaRPr lang="fr-FR" sz="1600" dirty="0">
                        <a:solidFill>
                          <a:schemeClr val="tx1"/>
                        </a:solidFill>
                        <a:effectLst/>
                        <a:latin typeface="+mn-lt"/>
                        <a:ea typeface="+mn-ea"/>
                        <a:cs typeface="+mn-cs"/>
                      </a:endParaRPr>
                    </a:p>
                  </a:txBody>
                  <a:tcPr marL="19607" marR="19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lvl="0" indent="0" algn="l" defTabSz="914400" rtl="0" eaLnBrk="1" fontAlgn="auto" latinLnBrk="0" hangingPunct="1">
                        <a:lnSpc>
                          <a:spcPct val="107000"/>
                        </a:lnSpc>
                        <a:spcBef>
                          <a:spcPts val="0"/>
                        </a:spcBef>
                        <a:spcAft>
                          <a:spcPts val="0"/>
                        </a:spcAft>
                        <a:buClrTx/>
                        <a:buSzTx/>
                        <a:buFontTx/>
                        <a:buNone/>
                        <a:tabLst/>
                        <a:defRPr/>
                      </a:pPr>
                      <a:endParaRPr lang="fr-FR" sz="1400" b="1" dirty="0">
                        <a:solidFill>
                          <a:schemeClr val="tx1"/>
                        </a:solidFill>
                        <a:effectLst/>
                        <a:latin typeface="+mn-lt"/>
                        <a:ea typeface="+mn-ea"/>
                        <a:cs typeface="+mn-cs"/>
                      </a:endParaRPr>
                    </a:p>
                    <a:p>
                      <a:pPr marL="85725" marR="0" lvl="0" indent="0" algn="l" defTabSz="914400" rtl="0" eaLnBrk="1" fontAlgn="auto" latinLnBrk="0" hangingPunct="1">
                        <a:lnSpc>
                          <a:spcPct val="107000"/>
                        </a:lnSpc>
                        <a:spcBef>
                          <a:spcPts val="0"/>
                        </a:spcBef>
                        <a:spcAft>
                          <a:spcPts val="0"/>
                        </a:spcAft>
                        <a:buClrTx/>
                        <a:buSzTx/>
                        <a:buFontTx/>
                        <a:buNone/>
                        <a:tabLst/>
                        <a:defRPr/>
                      </a:pPr>
                      <a:endParaRPr lang="fr-FR" sz="1400" b="1" dirty="0">
                        <a:solidFill>
                          <a:schemeClr val="tx1"/>
                        </a:solidFill>
                        <a:effectLst/>
                        <a:latin typeface="+mn-lt"/>
                        <a:ea typeface="+mn-ea"/>
                        <a:cs typeface="+mn-cs"/>
                      </a:endParaRPr>
                    </a:p>
                    <a:p>
                      <a:pPr marL="85725" marR="0" lvl="0" indent="0" algn="l" defTabSz="914400" rtl="0" eaLnBrk="1" fontAlgn="auto" latinLnBrk="0" hangingPunct="1">
                        <a:lnSpc>
                          <a:spcPct val="107000"/>
                        </a:lnSpc>
                        <a:spcBef>
                          <a:spcPts val="0"/>
                        </a:spcBef>
                        <a:spcAft>
                          <a:spcPts val="0"/>
                        </a:spcAft>
                        <a:buClrTx/>
                        <a:buSzTx/>
                        <a:buFontTx/>
                        <a:buNone/>
                        <a:tabLst/>
                        <a:defRPr/>
                      </a:pPr>
                      <a:r>
                        <a:rPr lang="fr-FR" sz="1400" b="1" dirty="0">
                          <a:solidFill>
                            <a:schemeClr val="tx1"/>
                          </a:solidFill>
                          <a:effectLst/>
                          <a:latin typeface="+mn-lt"/>
                          <a:ea typeface="+mn-ea"/>
                          <a:cs typeface="+mn-cs"/>
                        </a:rPr>
                        <a:t>Livrable 4: rapport sur l’implémentation du plan d’action GIS au niveau des 12 établissements</a:t>
                      </a:r>
                      <a:endParaRPr lang="fr-F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95059"/>
                  </a:ext>
                </a:extLst>
              </a:tr>
            </a:tbl>
          </a:graphicData>
        </a:graphic>
      </p:graphicFrame>
      <p:sp>
        <p:nvSpPr>
          <p:cNvPr id="9" name="Parallelogram 6">
            <a:extLst>
              <a:ext uri="{FF2B5EF4-FFF2-40B4-BE49-F238E27FC236}">
                <a16:creationId xmlns:a16="http://schemas.microsoft.com/office/drawing/2014/main" id="{3826DCA4-84D6-456A-A499-0B3BE65A64B7}"/>
              </a:ext>
            </a:extLst>
          </p:cNvPr>
          <p:cNvSpPr/>
          <p:nvPr/>
        </p:nvSpPr>
        <p:spPr>
          <a:xfrm>
            <a:off x="240" y="762061"/>
            <a:ext cx="3130627" cy="382130"/>
          </a:xfrm>
          <a:prstGeom prst="parallelogram">
            <a:avLst>
              <a:gd name="adj" fmla="val 0"/>
            </a:avLst>
          </a:prstGeom>
          <a:solidFill>
            <a:srgbClr val="2683C6">
              <a:lumMod val="75000"/>
            </a:srgbClr>
          </a:solidFill>
          <a:ln w="25400" cap="flat" cmpd="sng" algn="ctr">
            <a:noFill/>
            <a:prstDash val="solid"/>
          </a:ln>
          <a:effectLst/>
        </p:spPr>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nSpc>
                <a:spcPct val="90000"/>
              </a:lnSpc>
              <a:spcBef>
                <a:spcPct val="0"/>
              </a:spcBef>
            </a:pPr>
            <a:r>
              <a:rPr lang="fr-FR" sz="1600" b="1" dirty="0">
                <a:solidFill>
                  <a:schemeClr val="bg1"/>
                </a:solidFill>
                <a:cs typeface="Sakkal Majalla" panose="02000000000000000000" pitchFamily="2" charset="-78"/>
              </a:rPr>
              <a:t>Missions/Activité/ livrables </a:t>
            </a:r>
          </a:p>
        </p:txBody>
      </p:sp>
      <p:sp>
        <p:nvSpPr>
          <p:cNvPr id="10" name="Rectangle 9"/>
          <p:cNvSpPr/>
          <p:nvPr/>
        </p:nvSpPr>
        <p:spPr>
          <a:xfrm>
            <a:off x="240" y="1"/>
            <a:ext cx="12191521" cy="5348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Description de la prestation </a:t>
            </a:r>
          </a:p>
        </p:txBody>
      </p:sp>
    </p:spTree>
    <p:extLst>
      <p:ext uri="{BB962C8B-B14F-4D97-AF65-F5344CB8AC3E}">
        <p14:creationId xmlns:p14="http://schemas.microsoft.com/office/powerpoint/2010/main" val="65652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9" name="Parallelogram 6">
            <a:extLst>
              <a:ext uri="{FF2B5EF4-FFF2-40B4-BE49-F238E27FC236}">
                <a16:creationId xmlns:a16="http://schemas.microsoft.com/office/drawing/2014/main" id="{3826DCA4-84D6-456A-A499-0B3BE65A64B7}"/>
              </a:ext>
            </a:extLst>
          </p:cNvPr>
          <p:cNvSpPr/>
          <p:nvPr/>
        </p:nvSpPr>
        <p:spPr>
          <a:xfrm>
            <a:off x="240" y="816552"/>
            <a:ext cx="3200160" cy="389477"/>
          </a:xfrm>
          <a:prstGeom prst="parallelogram">
            <a:avLst>
              <a:gd name="adj" fmla="val 0"/>
            </a:avLst>
          </a:prstGeom>
          <a:solidFill>
            <a:srgbClr val="2683C6">
              <a:lumMod val="75000"/>
            </a:srgbClr>
          </a:solidFill>
          <a:ln w="25400" cap="flat" cmpd="sng" algn="ctr">
            <a:noFill/>
            <a:prstDash val="solid"/>
          </a:ln>
          <a:effectLst/>
        </p:spPr>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nSpc>
                <a:spcPct val="90000"/>
              </a:lnSpc>
              <a:spcBef>
                <a:spcPct val="0"/>
              </a:spcBef>
            </a:pPr>
            <a:r>
              <a:rPr lang="fr-FR" sz="1600" b="1" dirty="0">
                <a:solidFill>
                  <a:schemeClr val="bg1"/>
                </a:solidFill>
                <a:cs typeface="Sakkal Majalla" panose="02000000000000000000" pitchFamily="2" charset="-78"/>
              </a:rPr>
              <a:t>Missions/Activité/ livrables </a:t>
            </a:r>
          </a:p>
        </p:txBody>
      </p:sp>
      <p:graphicFrame>
        <p:nvGraphicFramePr>
          <p:cNvPr id="10" name="Tableau 9"/>
          <p:cNvGraphicFramePr>
            <a:graphicFrameLocks noGrp="1"/>
          </p:cNvGraphicFramePr>
          <p:nvPr>
            <p:extLst/>
          </p:nvPr>
        </p:nvGraphicFramePr>
        <p:xfrm>
          <a:off x="120769" y="1906854"/>
          <a:ext cx="11602528" cy="2555505"/>
        </p:xfrm>
        <a:graphic>
          <a:graphicData uri="http://schemas.openxmlformats.org/drawingml/2006/table">
            <a:tbl>
              <a:tblPr/>
              <a:tblGrid>
                <a:gridCol w="2725948">
                  <a:extLst>
                    <a:ext uri="{9D8B030D-6E8A-4147-A177-3AD203B41FA5}">
                      <a16:colId xmlns:a16="http://schemas.microsoft.com/office/drawing/2014/main" val="4174833191"/>
                    </a:ext>
                  </a:extLst>
                </a:gridCol>
                <a:gridCol w="6469811">
                  <a:extLst>
                    <a:ext uri="{9D8B030D-6E8A-4147-A177-3AD203B41FA5}">
                      <a16:colId xmlns:a16="http://schemas.microsoft.com/office/drawing/2014/main" val="3365451405"/>
                    </a:ext>
                  </a:extLst>
                </a:gridCol>
                <a:gridCol w="2406769">
                  <a:extLst>
                    <a:ext uri="{9D8B030D-6E8A-4147-A177-3AD203B41FA5}">
                      <a16:colId xmlns:a16="http://schemas.microsoft.com/office/drawing/2014/main" val="2211118662"/>
                    </a:ext>
                  </a:extLst>
                </a:gridCol>
              </a:tblGrid>
              <a:tr h="299985">
                <a:tc>
                  <a:txBody>
                    <a:bodyPr/>
                    <a:lstStyle/>
                    <a:p>
                      <a:pPr algn="ctr">
                        <a:lnSpc>
                          <a:spcPct val="107000"/>
                        </a:lnSpc>
                        <a:spcAft>
                          <a:spcPts val="0"/>
                        </a:spcAft>
                      </a:pPr>
                      <a:r>
                        <a:rPr lang="en-US"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i="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Activités</a:t>
                      </a:r>
                      <a:endParaRPr lang="fr-FR" sz="1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i="1" noProof="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Livrables</a:t>
                      </a:r>
                      <a:endParaRPr lang="fr-FR" sz="1400" noProof="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4126742670"/>
                  </a:ext>
                </a:extLst>
              </a:tr>
              <a:tr h="1394316">
                <a:tc>
                  <a:txBody>
                    <a:bodyPr/>
                    <a:lstStyle/>
                    <a:p>
                      <a:pPr algn="ctr">
                        <a:lnSpc>
                          <a:spcPct val="107000"/>
                        </a:lnSpc>
                        <a:spcAft>
                          <a:spcPts val="0"/>
                        </a:spcAft>
                      </a:pPr>
                      <a:r>
                        <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 </a:t>
                      </a:r>
                    </a:p>
                    <a:p>
                      <a:pPr algn="ctr">
                        <a:lnSpc>
                          <a:spcPct val="107000"/>
                        </a:lnSpc>
                        <a:spcAft>
                          <a:spcPts val="0"/>
                        </a:spcAft>
                      </a:pPr>
                      <a:r>
                        <a:rPr lang="fr-FR" sz="1600" b="1" u="sng"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Mission n°5 : </a:t>
                      </a:r>
                      <a:endParaRPr lang="fr-FR" sz="16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p>
                      <a:r>
                        <a:rPr lang="fr-FR" sz="1600" b="1" dirty="0">
                          <a:solidFill>
                            <a:schemeClr val="tx1"/>
                          </a:solidFill>
                          <a:effectLst/>
                          <a:latin typeface="+mn-lt"/>
                          <a:ea typeface="+mn-ea"/>
                          <a:cs typeface="+mn-cs"/>
                        </a:rPr>
                        <a:t>Séminaire de partage et de restitution </a:t>
                      </a:r>
                      <a:r>
                        <a:rPr lang="fr-FR" sz="1600" b="1" i="1" dirty="0">
                          <a:solidFill>
                            <a:schemeClr val="tx1"/>
                          </a:solidFill>
                          <a:effectLst/>
                          <a:latin typeface="+mn-lt"/>
                          <a:ea typeface="+mn-ea"/>
                          <a:cs typeface="+mn-cs"/>
                        </a:rPr>
                        <a:t> </a:t>
                      </a:r>
                      <a:endParaRPr lang="fr-FR" sz="1600" dirty="0">
                        <a:solidFill>
                          <a:schemeClr val="tx1"/>
                        </a:solidFill>
                        <a:effectLst/>
                        <a:latin typeface="+mn-lt"/>
                        <a:ea typeface="+mn-ea"/>
                        <a:cs typeface="+mn-cs"/>
                      </a:endParaRPr>
                    </a:p>
                  </a:txBody>
                  <a:tcPr marL="19607" marR="19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85725" indent="0"/>
                      <a:endParaRPr lang="fr-FR" sz="1600" dirty="0">
                        <a:solidFill>
                          <a:schemeClr val="tx1"/>
                        </a:solidFill>
                        <a:effectLst/>
                        <a:latin typeface="+mn-lt"/>
                        <a:ea typeface="+mn-ea"/>
                        <a:cs typeface="+mn-cs"/>
                      </a:endParaRPr>
                    </a:p>
                    <a:p>
                      <a:pPr marL="85725" indent="0"/>
                      <a:r>
                        <a:rPr lang="fr-FR" sz="1600" dirty="0">
                          <a:solidFill>
                            <a:schemeClr val="tx1"/>
                          </a:solidFill>
                          <a:effectLst/>
                          <a:latin typeface="+mn-lt"/>
                          <a:ea typeface="+mn-ea"/>
                          <a:cs typeface="+mn-cs"/>
                        </a:rPr>
                        <a:t>Organiser un séminaire de partage et de restitution des travaux (100 personnes environ). </a:t>
                      </a:r>
                    </a:p>
                    <a:p>
                      <a:pPr marL="85725" marR="0" lvl="0" indent="0" defTabSz="914400" eaLnBrk="1" fontAlgn="auto" latinLnBrk="0" hangingPunct="1">
                        <a:lnSpc>
                          <a:spcPct val="100000"/>
                        </a:lnSpc>
                        <a:spcBef>
                          <a:spcPts val="0"/>
                        </a:spcBef>
                        <a:spcAft>
                          <a:spcPts val="0"/>
                        </a:spcAft>
                        <a:buClrTx/>
                        <a:buSzTx/>
                        <a:buFontTx/>
                        <a:buNone/>
                        <a:tabLst/>
                        <a:defRPr/>
                      </a:pPr>
                      <a:endParaRPr lang="fr-FR" sz="1600" dirty="0">
                        <a:solidFill>
                          <a:schemeClr val="tx1"/>
                        </a:solidFill>
                        <a:effectLst/>
                        <a:latin typeface="+mn-lt"/>
                        <a:ea typeface="+mn-ea"/>
                        <a:cs typeface="+mn-cs"/>
                      </a:endParaRPr>
                    </a:p>
                    <a:p>
                      <a:pPr marL="85725"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mn-ea"/>
                          <a:cs typeface="+mn-cs"/>
                        </a:rPr>
                        <a:t>Toute l’organisation et la logistique sera assumée par le consultant qui devra préparer au préalable </a:t>
                      </a:r>
                      <a:r>
                        <a:rPr lang="fr-FR" sz="1600" dirty="0">
                          <a:solidFill>
                            <a:schemeClr val="tx1"/>
                          </a:solidFill>
                          <a:effectLst/>
                          <a:latin typeface="+mn-lt"/>
                          <a:ea typeface="+mn-ea"/>
                          <a:cs typeface="+mn-cs"/>
                        </a:rPr>
                        <a:t>un rapport sur la démarche d’animation, les thématiques, les supports et l’évaluation à approuver par l’Agence MCA-Morocco. </a:t>
                      </a:r>
                    </a:p>
                    <a:p>
                      <a:pPr marL="85725" indent="0"/>
                      <a:endParaRPr lang="fr-FR" sz="1600" dirty="0">
                        <a:effectLst/>
                      </a:endParaRPr>
                    </a:p>
                  </a:txBody>
                  <a:tcPr marL="19607" marR="19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lvl="0" indent="0" defTabSz="914400" rtl="0" eaLnBrk="1" fontAlgn="auto" latinLnBrk="0" hangingPunct="1">
                        <a:lnSpc>
                          <a:spcPct val="100000"/>
                        </a:lnSpc>
                        <a:spcBef>
                          <a:spcPts val="0"/>
                        </a:spcBef>
                        <a:spcAft>
                          <a:spcPts val="0"/>
                        </a:spcAft>
                        <a:buClrTx/>
                        <a:buSzTx/>
                        <a:buFontTx/>
                        <a:buNone/>
                        <a:tabLst/>
                        <a:defRPr/>
                      </a:pPr>
                      <a:r>
                        <a:rPr lang="fr-FR" sz="1600" b="1" dirty="0">
                          <a:solidFill>
                            <a:schemeClr val="tx1"/>
                          </a:solidFill>
                          <a:effectLst/>
                          <a:latin typeface="+mn-lt"/>
                          <a:ea typeface="+mn-ea"/>
                          <a:cs typeface="+mn-cs"/>
                        </a:rPr>
                        <a:t>Livrable 5: Rapport sur le déroulement du séminaire </a:t>
                      </a:r>
                    </a:p>
                  </a:txBody>
                  <a:tcPr marL="19607" marR="19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943222"/>
                  </a:ext>
                </a:extLst>
              </a:tr>
            </a:tbl>
          </a:graphicData>
        </a:graphic>
      </p:graphicFrame>
      <p:sp>
        <p:nvSpPr>
          <p:cNvPr id="11" name="Rectangle 10"/>
          <p:cNvSpPr/>
          <p:nvPr/>
        </p:nvSpPr>
        <p:spPr>
          <a:xfrm>
            <a:off x="240" y="1"/>
            <a:ext cx="12191521" cy="5348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Description de la prestation </a:t>
            </a:r>
          </a:p>
        </p:txBody>
      </p:sp>
    </p:spTree>
    <p:extLst>
      <p:ext uri="{BB962C8B-B14F-4D97-AF65-F5344CB8AC3E}">
        <p14:creationId xmlns:p14="http://schemas.microsoft.com/office/powerpoint/2010/main" val="19984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1"/>
            <a:ext cx="12191521" cy="5434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kumimoji="0" lang="fr-FR" sz="2400" b="1" i="0" u="none" strike="noStrike" kern="1200" cap="none" spc="0" normalizeH="0" baseline="0" noProof="0" dirty="0">
                <a:ln>
                  <a:noFill/>
                </a:ln>
                <a:solidFill>
                  <a:prstClr val="white"/>
                </a:solidFill>
                <a:effectLst/>
                <a:uLnTx/>
                <a:uFillTx/>
                <a:latin typeface="Tw Cen MT" panose="020B0602020104020603"/>
              </a:rPr>
              <a:t>1. Volet Technique : </a:t>
            </a:r>
            <a:r>
              <a:rPr lang="fr-FR" sz="2400" b="1" dirty="0">
                <a:solidFill>
                  <a:srgbClr val="FFC000"/>
                </a:solidFill>
              </a:rPr>
              <a:t>Profil de l’équipe des experts</a:t>
            </a:r>
          </a:p>
        </p:txBody>
      </p:sp>
      <p:sp>
        <p:nvSpPr>
          <p:cNvPr id="4" name="Rectangle 3"/>
          <p:cNvSpPr/>
          <p:nvPr/>
        </p:nvSpPr>
        <p:spPr>
          <a:xfrm>
            <a:off x="767751" y="1142029"/>
            <a:ext cx="10830336" cy="307777"/>
          </a:xfrm>
          <a:prstGeom prst="rect">
            <a:avLst/>
          </a:prstGeom>
          <a:solidFill>
            <a:srgbClr val="FFC000"/>
          </a:solidFill>
        </p:spPr>
        <p:txBody>
          <a:bodyPr wrap="square">
            <a:spAutoFit/>
          </a:bodyPr>
          <a:lstStyle/>
          <a:p>
            <a:pPr marL="163532" algn="just">
              <a:spcBef>
                <a:spcPts val="544"/>
              </a:spcBef>
              <a:spcAft>
                <a:spcPts val="272"/>
              </a:spcAft>
              <a:tabLst>
                <a:tab pos="408255" algn="l"/>
              </a:tabLst>
            </a:pPr>
            <a:r>
              <a:rPr lang="en-US" sz="1400" b="1" dirty="0">
                <a:solidFill>
                  <a:srgbClr val="000000"/>
                </a:solidFill>
                <a:latin typeface="Arial" panose="020B0604020202020204" pitchFamily="34" charset="0"/>
                <a:ea typeface="SimSun" panose="02010600030101010101" pitchFamily="2" charset="-122"/>
                <a:cs typeface="Arial" panose="020B0604020202020204" pitchFamily="34" charset="0"/>
              </a:rPr>
              <a:t>QUALIFICATIONS DU PERSONNEL:</a:t>
            </a:r>
            <a:endParaRPr lang="fr-FR" sz="1400" b="1" dirty="0">
              <a:solidFill>
                <a:srgbClr val="000000"/>
              </a:solidFill>
              <a:latin typeface="Arial" panose="020B0604020202020204" pitchFamily="34" charset="0"/>
              <a:ea typeface="SimSun" panose="02010600030101010101" pitchFamily="2" charset="-122"/>
              <a:cs typeface="Arial" panose="020B0604020202020204" pitchFamily="34" charset="0"/>
            </a:endParaRPr>
          </a:p>
        </p:txBody>
      </p:sp>
      <p:sp>
        <p:nvSpPr>
          <p:cNvPr id="3" name="Rectangle 2"/>
          <p:cNvSpPr/>
          <p:nvPr/>
        </p:nvSpPr>
        <p:spPr>
          <a:xfrm>
            <a:off x="5418887" y="1925016"/>
            <a:ext cx="6179200" cy="3970318"/>
          </a:xfrm>
          <a:prstGeom prst="rect">
            <a:avLst/>
          </a:prstGeom>
          <a:ln w="28575">
            <a:solidFill>
              <a:schemeClr val="tx1"/>
            </a:solidFill>
            <a:prstDash val="dashDot"/>
          </a:ln>
        </p:spPr>
        <p:txBody>
          <a:bodyPr wrap="square">
            <a:spAutoFit/>
          </a:bodyPr>
          <a:lstStyle/>
          <a:p>
            <a:pPr algn="just">
              <a:spcAft>
                <a:spcPts val="0"/>
              </a:spcAft>
            </a:pPr>
            <a:r>
              <a:rPr lang="fr-FR" dirty="0">
                <a:latin typeface="Calibri" panose="020F0502020204030204" pitchFamily="34" charset="0"/>
                <a:ea typeface="SimSun" panose="02010600030101010101" pitchFamily="2" charset="-122"/>
                <a:cs typeface="Times New Roman" panose="02020603050405020304" pitchFamily="18" charset="0"/>
              </a:rPr>
              <a:t>L’équipe devra inclure, à minima, l’expertise et le personnel tels que décrits au niveau des </a:t>
            </a:r>
            <a:r>
              <a:rPr lang="fr-FR" dirty="0" err="1">
                <a:latin typeface="Calibri" panose="020F0502020204030204" pitchFamily="34" charset="0"/>
                <a:ea typeface="SimSun" panose="02010600030101010101" pitchFamily="2" charset="-122"/>
                <a:cs typeface="Times New Roman" panose="02020603050405020304" pitchFamily="18" charset="0"/>
              </a:rPr>
              <a:t>Tdr</a:t>
            </a:r>
            <a:r>
              <a:rPr lang="fr-FR" dirty="0">
                <a:latin typeface="Calibri" panose="020F0502020204030204" pitchFamily="34" charset="0"/>
                <a:ea typeface="SimSun" panose="02010600030101010101" pitchFamily="2" charset="-122"/>
                <a:cs typeface="Times New Roman" panose="02020603050405020304" pitchFamily="18" charset="0"/>
              </a:rPr>
              <a:t>.</a:t>
            </a:r>
          </a:p>
          <a:p>
            <a:pPr algn="just">
              <a:spcAft>
                <a:spcPts val="0"/>
              </a:spcAft>
            </a:pPr>
            <a:endParaRPr lang="fr-FR"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fr-FR" dirty="0">
                <a:latin typeface="Calibri" panose="020F0502020204030204" pitchFamily="34" charset="0"/>
                <a:ea typeface="SimSun" panose="02010600030101010101" pitchFamily="2" charset="-122"/>
                <a:cs typeface="Times New Roman" panose="02020603050405020304" pitchFamily="18" charset="0"/>
              </a:rPr>
              <a:t>Il est acceptable pour un seul individu de couvrir de multiples domaines d’expertise tant qu’il satisfait les qualifications requises. </a:t>
            </a:r>
          </a:p>
          <a:p>
            <a:pPr algn="just">
              <a:spcAft>
                <a:spcPts val="0"/>
              </a:spcAft>
            </a:pPr>
            <a:endParaRPr lang="fr-FR"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fr-FR" dirty="0">
                <a:latin typeface="Calibri" panose="020F0502020204030204" pitchFamily="34" charset="0"/>
                <a:ea typeface="SimSun" panose="02010600030101010101" pitchFamily="2" charset="-122"/>
                <a:cs typeface="Times New Roman" panose="02020603050405020304" pitchFamily="18" charset="0"/>
              </a:rPr>
              <a:t>Le consultant est libre de rajouter du personnel pour chacun des domaines d’expertise tel qu’il s’avère nécessaire pour assurer la réalisation des missions spécifiées dans les termes de référence. </a:t>
            </a:r>
          </a:p>
          <a:p>
            <a:pPr algn="just">
              <a:spcAft>
                <a:spcPts val="0"/>
              </a:spcAft>
            </a:pPr>
            <a:endParaRPr lang="fr-FR"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fr-FR" dirty="0">
                <a:latin typeface="Calibri" panose="020F0502020204030204" pitchFamily="34" charset="0"/>
                <a:ea typeface="SimSun" panose="02010600030101010101" pitchFamily="2" charset="-122"/>
                <a:cs typeface="Times New Roman" panose="02020603050405020304" pitchFamily="18" charset="0"/>
              </a:rPr>
              <a:t>La maîtrise de la langue française est requise pour tous les membres du personnel, le personnel peut être international ou local.   </a:t>
            </a:r>
          </a:p>
        </p:txBody>
      </p:sp>
      <p:graphicFrame>
        <p:nvGraphicFramePr>
          <p:cNvPr id="11" name="Tableau 10"/>
          <p:cNvGraphicFramePr>
            <a:graphicFrameLocks noGrp="1"/>
          </p:cNvGraphicFramePr>
          <p:nvPr>
            <p:extLst/>
          </p:nvPr>
        </p:nvGraphicFramePr>
        <p:xfrm>
          <a:off x="2867850" y="2268748"/>
          <a:ext cx="1720780" cy="3059132"/>
        </p:xfrm>
        <a:graphic>
          <a:graphicData uri="http://schemas.openxmlformats.org/drawingml/2006/table">
            <a:tbl>
              <a:tblPr bandRow="1">
                <a:tableStyleId>{5C22544A-7EE6-4342-B048-85BDC9FD1C3A}</a:tableStyleId>
              </a:tblPr>
              <a:tblGrid>
                <a:gridCol w="1720780">
                  <a:extLst>
                    <a:ext uri="{9D8B030D-6E8A-4147-A177-3AD203B41FA5}">
                      <a16:colId xmlns:a16="http://schemas.microsoft.com/office/drawing/2014/main" val="1021198351"/>
                    </a:ext>
                  </a:extLst>
                </a:gridCol>
              </a:tblGrid>
              <a:tr h="3059132">
                <a:tc>
                  <a:txBody>
                    <a:bodyPr/>
                    <a:lstStyle/>
                    <a:p>
                      <a:pPr marL="85725" indent="0" algn="l">
                        <a:spcAft>
                          <a:spcPts val="0"/>
                        </a:spcAft>
                      </a:pPr>
                      <a:r>
                        <a:rPr lang="fr-FR" sz="1600" b="0" dirty="0">
                          <a:effectLst/>
                        </a:rPr>
                        <a:t>Spécialiste (s ) en Communication et organisation des événements</a:t>
                      </a:r>
                      <a:endParaRPr lang="fr-FR" sz="1600" b="0" dirty="0">
                        <a:effectLst/>
                        <a:latin typeface="Times New Roman" panose="02020603050405020304" pitchFamily="18" charset="0"/>
                        <a:ea typeface="SimSun" panose="02010600030101010101" pitchFamily="2" charset="-122"/>
                      </a:endParaRPr>
                    </a:p>
                  </a:txBody>
                  <a:tcPr marL="30170" marR="30170" marT="0" marB="0" anchor="ctr"/>
                </a:tc>
                <a:extLst>
                  <a:ext uri="{0D108BD9-81ED-4DB2-BD59-A6C34878D82A}">
                    <a16:rowId xmlns:a16="http://schemas.microsoft.com/office/drawing/2014/main" val="3192732116"/>
                  </a:ext>
                </a:extLst>
              </a:tr>
            </a:tbl>
          </a:graphicData>
        </a:graphic>
      </p:graphicFrame>
      <p:graphicFrame>
        <p:nvGraphicFramePr>
          <p:cNvPr id="12" name="Tableau 11"/>
          <p:cNvGraphicFramePr>
            <a:graphicFrameLocks noGrp="1"/>
          </p:cNvGraphicFramePr>
          <p:nvPr>
            <p:extLst/>
          </p:nvPr>
        </p:nvGraphicFramePr>
        <p:xfrm>
          <a:off x="536060" y="2218920"/>
          <a:ext cx="1910931" cy="3108960"/>
        </p:xfrm>
        <a:graphic>
          <a:graphicData uri="http://schemas.openxmlformats.org/drawingml/2006/table">
            <a:tbl>
              <a:tblPr bandRow="1">
                <a:tableStyleId>{5C22544A-7EE6-4342-B048-85BDC9FD1C3A}</a:tableStyleId>
              </a:tblPr>
              <a:tblGrid>
                <a:gridCol w="1910931">
                  <a:extLst>
                    <a:ext uri="{9D8B030D-6E8A-4147-A177-3AD203B41FA5}">
                      <a16:colId xmlns:a16="http://schemas.microsoft.com/office/drawing/2014/main" val="277354383"/>
                    </a:ext>
                  </a:extLst>
                </a:gridCol>
              </a:tblGrid>
              <a:tr h="861048">
                <a:tc>
                  <a:txBody>
                    <a:bodyPr/>
                    <a:lstStyle/>
                    <a:p>
                      <a:pPr marL="85725" indent="0">
                        <a:spcAft>
                          <a:spcPts val="0"/>
                        </a:spcAft>
                      </a:pPr>
                      <a:r>
                        <a:rPr lang="en-US" sz="1600" b="1" kern="1200" dirty="0">
                          <a:solidFill>
                            <a:schemeClr val="dk1"/>
                          </a:solidFill>
                          <a:effectLst/>
                          <a:latin typeface="+mn-lt"/>
                          <a:ea typeface="+mn-ea"/>
                          <a:cs typeface="+mn-cs"/>
                        </a:rPr>
                        <a:t>Chef de </a:t>
                      </a:r>
                      <a:r>
                        <a:rPr lang="fr-FR" sz="1600" b="1" kern="1200" noProof="0" dirty="0">
                          <a:solidFill>
                            <a:schemeClr val="dk1"/>
                          </a:solidFill>
                          <a:effectLst/>
                          <a:latin typeface="+mn-lt"/>
                          <a:ea typeface="+mn-ea"/>
                          <a:cs typeface="+mn-cs"/>
                        </a:rPr>
                        <a:t>projet</a:t>
                      </a:r>
                    </a:p>
                    <a:p>
                      <a:pPr marL="85725" indent="0">
                        <a:spcAft>
                          <a:spcPts val="0"/>
                        </a:spcAft>
                      </a:pPr>
                      <a:r>
                        <a:rPr lang="fr-FR" sz="1800" dirty="0">
                          <a:solidFill>
                            <a:schemeClr val="dk1"/>
                          </a:solidFill>
                          <a:effectLst/>
                          <a:latin typeface="+mn-lt"/>
                          <a:ea typeface="+mn-ea"/>
                          <a:cs typeface="+mn-cs"/>
                        </a:rPr>
                        <a:t>1er spécialiste en Genre et Inclusion sociale </a:t>
                      </a:r>
                      <a:endParaRPr lang="fr-FR" sz="1600" b="0" kern="1200" noProof="0" dirty="0">
                        <a:solidFill>
                          <a:schemeClr val="dk1"/>
                        </a:solidFill>
                        <a:effectLst/>
                        <a:latin typeface="+mn-lt"/>
                        <a:ea typeface="+mn-ea"/>
                        <a:cs typeface="+mn-cs"/>
                      </a:endParaRPr>
                    </a:p>
                  </a:txBody>
                  <a:tcPr marL="39698" marR="39698" marT="0" marB="0" anchor="ctr"/>
                </a:tc>
                <a:extLst>
                  <a:ext uri="{0D108BD9-81ED-4DB2-BD59-A6C34878D82A}">
                    <a16:rowId xmlns:a16="http://schemas.microsoft.com/office/drawing/2014/main" val="4141046375"/>
                  </a:ext>
                </a:extLst>
              </a:tr>
              <a:tr h="92003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0" kern="1200" dirty="0">
                          <a:solidFill>
                            <a:schemeClr val="dk1"/>
                          </a:solidFill>
                          <a:effectLst/>
                          <a:latin typeface="+mn-lt"/>
                          <a:ea typeface="+mn-ea"/>
                          <a:cs typeface="+mn-cs"/>
                        </a:rPr>
                        <a:t> </a:t>
                      </a:r>
                    </a:p>
                    <a:p>
                      <a:pPr marL="85725" marR="0" lvl="0" indent="0" defTabSz="914400" eaLnBrk="1" fontAlgn="auto" latinLnBrk="0" hangingPunct="1">
                        <a:lnSpc>
                          <a:spcPct val="100000"/>
                        </a:lnSpc>
                        <a:spcBef>
                          <a:spcPts val="0"/>
                        </a:spcBef>
                        <a:spcAft>
                          <a:spcPts val="0"/>
                        </a:spcAft>
                        <a:buClrTx/>
                        <a:buSzTx/>
                        <a:buFontTx/>
                        <a:buNone/>
                        <a:tabLst/>
                        <a:defRPr/>
                      </a:pPr>
                      <a:r>
                        <a:rPr lang="fr-FR" sz="1600" dirty="0">
                          <a:solidFill>
                            <a:schemeClr val="dk1"/>
                          </a:solidFill>
                          <a:effectLst/>
                          <a:latin typeface="+mn-lt"/>
                          <a:ea typeface="+mn-ea"/>
                          <a:cs typeface="+mn-cs"/>
                        </a:rPr>
                        <a:t>2</a:t>
                      </a:r>
                      <a:r>
                        <a:rPr lang="fr-FR" sz="1600" baseline="30000" dirty="0">
                          <a:solidFill>
                            <a:schemeClr val="dk1"/>
                          </a:solidFill>
                          <a:effectLst/>
                          <a:latin typeface="+mn-lt"/>
                          <a:ea typeface="+mn-ea"/>
                          <a:cs typeface="+mn-cs"/>
                        </a:rPr>
                        <a:t>e</a:t>
                      </a:r>
                      <a:r>
                        <a:rPr lang="fr-FR" sz="1600" dirty="0">
                          <a:solidFill>
                            <a:schemeClr val="dk1"/>
                          </a:solidFill>
                          <a:effectLst/>
                          <a:latin typeface="+mn-lt"/>
                          <a:ea typeface="+mn-ea"/>
                          <a:cs typeface="+mn-cs"/>
                        </a:rPr>
                        <a:t> spécialiste en Genre et Inclusion sociale </a:t>
                      </a:r>
                      <a:endParaRPr lang="fr-FR" sz="1600" b="0" kern="1200" noProof="0" dirty="0">
                        <a:solidFill>
                          <a:schemeClr val="dk1"/>
                        </a:solidFill>
                        <a:effectLst/>
                        <a:latin typeface="+mn-lt"/>
                        <a:ea typeface="+mn-ea"/>
                        <a:cs typeface="+mn-cs"/>
                      </a:endParaRPr>
                    </a:p>
                  </a:txBody>
                  <a:tcPr marL="39698" marR="39698" marT="0" marB="0" anchor="ctr"/>
                </a:tc>
                <a:extLst>
                  <a:ext uri="{0D108BD9-81ED-4DB2-BD59-A6C34878D82A}">
                    <a16:rowId xmlns:a16="http://schemas.microsoft.com/office/drawing/2014/main" val="1360533053"/>
                  </a:ext>
                </a:extLst>
              </a:tr>
              <a:tr h="1007910">
                <a:tc>
                  <a:txBody>
                    <a:bodyPr/>
                    <a:lstStyle/>
                    <a:p>
                      <a:pPr>
                        <a:spcAft>
                          <a:spcPts val="0"/>
                        </a:spcAft>
                      </a:pPr>
                      <a:endParaRPr lang="fr-FR" sz="1600" b="0" kern="1200" dirty="0">
                        <a:solidFill>
                          <a:schemeClr val="dk1"/>
                        </a:solidFill>
                        <a:effectLst/>
                        <a:latin typeface="+mn-lt"/>
                        <a:ea typeface="+mn-ea"/>
                        <a:cs typeface="+mn-cs"/>
                      </a:endParaRPr>
                    </a:p>
                    <a:p>
                      <a:pPr marL="85725" indent="0">
                        <a:spcAft>
                          <a:spcPts val="0"/>
                        </a:spcAft>
                      </a:pPr>
                      <a:r>
                        <a:rPr lang="fr-FR" sz="1800" dirty="0">
                          <a:solidFill>
                            <a:schemeClr val="dk1"/>
                          </a:solidFill>
                          <a:effectLst/>
                          <a:latin typeface="+mn-lt"/>
                          <a:ea typeface="+mn-ea"/>
                          <a:cs typeface="+mn-cs"/>
                        </a:rPr>
                        <a:t>Spécialiste en formation professionnelle </a:t>
                      </a:r>
                      <a:endParaRPr lang="fr-FR" sz="1600" b="0" kern="1200" dirty="0">
                        <a:solidFill>
                          <a:schemeClr val="dk1"/>
                        </a:solidFill>
                        <a:effectLst/>
                        <a:latin typeface="+mn-lt"/>
                        <a:ea typeface="+mn-ea"/>
                        <a:cs typeface="+mn-cs"/>
                      </a:endParaRPr>
                    </a:p>
                  </a:txBody>
                  <a:tcPr marL="39698" marR="39698" marT="0" marB="0" anchor="ctr"/>
                </a:tc>
                <a:extLst>
                  <a:ext uri="{0D108BD9-81ED-4DB2-BD59-A6C34878D82A}">
                    <a16:rowId xmlns:a16="http://schemas.microsoft.com/office/drawing/2014/main" val="1233699934"/>
                  </a:ext>
                </a:extLst>
              </a:tr>
            </a:tbl>
          </a:graphicData>
        </a:graphic>
      </p:graphicFrame>
      <p:sp>
        <p:nvSpPr>
          <p:cNvPr id="13" name="Rectangle 12"/>
          <p:cNvSpPr/>
          <p:nvPr/>
        </p:nvSpPr>
        <p:spPr>
          <a:xfrm>
            <a:off x="589397" y="1740350"/>
            <a:ext cx="1505412" cy="369332"/>
          </a:xfrm>
          <a:prstGeom prst="rect">
            <a:avLst/>
          </a:prstGeom>
        </p:spPr>
        <p:txBody>
          <a:bodyPr wrap="none">
            <a:spAutoFit/>
          </a:bodyPr>
          <a:lstStyle/>
          <a:p>
            <a:pPr algn="ctr">
              <a:spcAft>
                <a:spcPts val="0"/>
              </a:spcAft>
            </a:pPr>
            <a:r>
              <a:rPr lang="fr-FR" b="1" u="sng" dirty="0">
                <a:solidFill>
                  <a:srgbClr val="002060"/>
                </a:solidFill>
                <a:latin typeface="Calibri" panose="020F0502020204030204" pitchFamily="34" charset="0"/>
                <a:ea typeface="SimSun" panose="02010600030101010101" pitchFamily="2" charset="-122"/>
                <a:cs typeface="Times New Roman" panose="02020603050405020304" pitchFamily="18" charset="0"/>
              </a:rPr>
              <a:t>Personnel clé </a:t>
            </a:r>
            <a:endParaRPr lang="fr-FR" dirty="0">
              <a:solidFill>
                <a:srgbClr val="002060"/>
              </a:solidFill>
              <a:latin typeface="Times New Roman" panose="02020603050405020304" pitchFamily="18" charset="0"/>
              <a:ea typeface="SimSun" panose="02010600030101010101" pitchFamily="2" charset="-122"/>
            </a:endParaRPr>
          </a:p>
        </p:txBody>
      </p:sp>
      <p:sp>
        <p:nvSpPr>
          <p:cNvPr id="14" name="Rectangle 13"/>
          <p:cNvSpPr/>
          <p:nvPr/>
        </p:nvSpPr>
        <p:spPr>
          <a:xfrm>
            <a:off x="2695035" y="1750197"/>
            <a:ext cx="1893595" cy="369332"/>
          </a:xfrm>
          <a:prstGeom prst="rect">
            <a:avLst/>
          </a:prstGeom>
        </p:spPr>
        <p:txBody>
          <a:bodyPr wrap="none">
            <a:spAutoFit/>
          </a:bodyPr>
          <a:lstStyle/>
          <a:p>
            <a:pPr algn="ctr">
              <a:spcAft>
                <a:spcPts val="0"/>
              </a:spcAft>
            </a:pPr>
            <a:r>
              <a:rPr lang="fr-FR" b="1" u="sng" dirty="0">
                <a:solidFill>
                  <a:srgbClr val="002060"/>
                </a:solidFill>
                <a:latin typeface="Calibri" panose="020F0502020204030204" pitchFamily="34" charset="0"/>
                <a:ea typeface="SimSun" panose="02010600030101010101" pitchFamily="2" charset="-122"/>
                <a:cs typeface="Times New Roman" panose="02020603050405020304" pitchFamily="18" charset="0"/>
              </a:rPr>
              <a:t>Personnel d’appui</a:t>
            </a:r>
            <a:endParaRPr lang="fr-FR" dirty="0">
              <a:solidFill>
                <a:srgbClr val="00206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20001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1"/>
            <a:ext cx="12191521" cy="5434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kumimoji="0" lang="fr-FR" sz="2400" b="1" i="0" u="none" strike="noStrike" kern="1200" cap="none" spc="0" normalizeH="0" baseline="0" noProof="0" dirty="0">
                <a:ln>
                  <a:noFill/>
                </a:ln>
                <a:solidFill>
                  <a:prstClr val="white"/>
                </a:solidFill>
                <a:effectLst/>
                <a:uLnTx/>
                <a:uFillTx/>
                <a:latin typeface="Tw Cen MT" panose="020B0602020104020603"/>
              </a:rPr>
              <a:t>1. Volet Technique : </a:t>
            </a:r>
            <a:r>
              <a:rPr lang="fr-FR" sz="2400" b="1" dirty="0">
                <a:solidFill>
                  <a:srgbClr val="FFC000"/>
                </a:solidFill>
              </a:rPr>
              <a:t>SUIVI DE L’EXECUTION </a:t>
            </a:r>
          </a:p>
        </p:txBody>
      </p:sp>
      <p:sp>
        <p:nvSpPr>
          <p:cNvPr id="6" name="Rectangle 5"/>
          <p:cNvSpPr/>
          <p:nvPr/>
        </p:nvSpPr>
        <p:spPr>
          <a:xfrm>
            <a:off x="925901" y="1484001"/>
            <a:ext cx="9926129" cy="3552767"/>
          </a:xfrm>
          <a:prstGeom prst="rect">
            <a:avLst/>
          </a:prstGeom>
          <a:ln w="28575">
            <a:solidFill>
              <a:schemeClr val="tx1"/>
            </a:solidFill>
            <a:prstDash val="sysDot"/>
          </a:ln>
        </p:spPr>
        <p:txBody>
          <a:bodyPr wrap="square">
            <a:spAutoFit/>
          </a:bodyPr>
          <a:lstStyle/>
          <a:p>
            <a:pPr algn="just">
              <a:spcAft>
                <a:spcPts val="600"/>
              </a:spcAft>
            </a:pPr>
            <a:r>
              <a:rPr lang="fr-FR" spc="5" dirty="0">
                <a:latin typeface="Calibri" panose="020F0502020204030204" pitchFamily="34" charset="0"/>
                <a:ea typeface="Calibri" panose="020F0502020204030204" pitchFamily="34" charset="0"/>
              </a:rPr>
              <a:t>L’Agence MCA-Morocco sera appuyée par un </a:t>
            </a:r>
            <a:r>
              <a:rPr lang="fr-FR" b="1" spc="5" dirty="0">
                <a:latin typeface="Calibri" panose="020F0502020204030204" pitchFamily="34" charset="0"/>
                <a:ea typeface="Calibri" panose="020F0502020204030204" pitchFamily="34" charset="0"/>
              </a:rPr>
              <a:t>comité de suivi</a:t>
            </a:r>
            <a:r>
              <a:rPr lang="fr-FR" spc="5" dirty="0">
                <a:latin typeface="Calibri" panose="020F0502020204030204" pitchFamily="34" charset="0"/>
                <a:ea typeface="Calibri" panose="020F0502020204030204" pitchFamily="34" charset="0"/>
              </a:rPr>
              <a:t> du projet pour assurer le suivi de l’exécution de toutes les activités et veiller sur leur bon déroulement. Ce comité, présidé par l’Agence MCA-Morocco, est composé de :</a:t>
            </a:r>
            <a:endParaRPr lang="fr-FR" dirty="0">
              <a:latin typeface="Times New Roman" panose="02020603050405020304" pitchFamily="18" charset="0"/>
              <a:ea typeface="SimSun" panose="02010600030101010101" pitchFamily="2" charset="-122"/>
            </a:endParaRPr>
          </a:p>
          <a:p>
            <a:pPr marL="742950" lvl="1" indent="-285750" algn="just">
              <a:lnSpc>
                <a:spcPct val="115000"/>
              </a:lnSpc>
              <a:spcAft>
                <a:spcPts val="1000"/>
              </a:spcAft>
              <a:buFont typeface="Arial" panose="020B0604020202020204" pitchFamily="34" charset="0"/>
              <a:buChar char="-"/>
            </a:pPr>
            <a:r>
              <a:rPr lang="fr-FR" spc="5" dirty="0">
                <a:latin typeface="Calibri" panose="020F0502020204030204" pitchFamily="34" charset="0"/>
                <a:ea typeface="Calibri" panose="020F0502020204030204" pitchFamily="34" charset="0"/>
                <a:cs typeface="Times New Roman" panose="02020603050405020304" pitchFamily="18" charset="0"/>
              </a:rPr>
              <a:t>Représentants du DFP;</a:t>
            </a:r>
          </a:p>
          <a:p>
            <a:pPr marL="742950" lvl="1" indent="-285750" algn="just">
              <a:lnSpc>
                <a:spcPct val="115000"/>
              </a:lnSpc>
              <a:spcAft>
                <a:spcPts val="1000"/>
              </a:spcAft>
              <a:buFont typeface="Arial" panose="020B0604020202020204" pitchFamily="34" charset="0"/>
              <a:buChar char="-"/>
            </a:pPr>
            <a:r>
              <a:rPr lang="fr-FR" dirty="0">
                <a:latin typeface="Times New Roman" panose="02020603050405020304" pitchFamily="18" charset="0"/>
                <a:ea typeface="SimSun" panose="02010600030101010101" pitchFamily="2" charset="-122"/>
                <a:cs typeface="Times New Roman" panose="02020603050405020304" pitchFamily="18" charset="0"/>
              </a:rPr>
              <a:t>Ministère de la Famille, de la Solidarité, de l’Egalité et du Développement social </a:t>
            </a:r>
          </a:p>
          <a:p>
            <a:pPr marL="742950" lvl="1" indent="-285750" algn="just">
              <a:lnSpc>
                <a:spcPct val="115000"/>
              </a:lnSpc>
              <a:spcAft>
                <a:spcPts val="1000"/>
              </a:spcAft>
              <a:buFont typeface="Arial" panose="020B0604020202020204" pitchFamily="34" charset="0"/>
              <a:buChar char="-"/>
            </a:pPr>
            <a:r>
              <a:rPr lang="fr-FR" spc="5" dirty="0">
                <a:latin typeface="Calibri" panose="020F0502020204030204" pitchFamily="34" charset="0"/>
                <a:ea typeface="Calibri" panose="020F0502020204030204" pitchFamily="34" charset="0"/>
                <a:cs typeface="Times New Roman" panose="02020603050405020304" pitchFamily="18" charset="0"/>
              </a:rPr>
              <a:t>Représentants de l’OFPPT et des opérateurs de FP publics concernés</a:t>
            </a:r>
          </a:p>
          <a:p>
            <a:pPr marL="742950" lvl="1" indent="-285750" algn="just">
              <a:lnSpc>
                <a:spcPct val="115000"/>
              </a:lnSpc>
              <a:spcAft>
                <a:spcPts val="1000"/>
              </a:spcAft>
              <a:buFont typeface="Arial" panose="020B0604020202020204" pitchFamily="34" charset="0"/>
              <a:buChar char="-"/>
            </a:pPr>
            <a:r>
              <a:rPr lang="fr-FR" dirty="0">
                <a:latin typeface="Times New Roman" panose="02020603050405020304" pitchFamily="18" charset="0"/>
                <a:ea typeface="SimSun" panose="02010600030101010101" pitchFamily="2" charset="-122"/>
                <a:cs typeface="Times New Roman" panose="02020603050405020304" pitchFamily="18" charset="0"/>
              </a:rPr>
              <a:t>L’Entraide Nationale </a:t>
            </a:r>
          </a:p>
          <a:p>
            <a:pPr marL="742950" lvl="1" indent="-285750" algn="just">
              <a:lnSpc>
                <a:spcPct val="115000"/>
              </a:lnSpc>
              <a:spcAft>
                <a:spcPts val="1000"/>
              </a:spcAft>
              <a:buFont typeface="Arial" panose="020B0604020202020204" pitchFamily="34" charset="0"/>
              <a:buChar char="-"/>
            </a:pPr>
            <a:r>
              <a:rPr lang="fr-FR" spc="5" dirty="0">
                <a:latin typeface="Calibri" panose="020F0502020204030204" pitchFamily="34" charset="0"/>
                <a:ea typeface="Calibri" panose="020F0502020204030204" pitchFamily="34" charset="0"/>
                <a:cs typeface="Times New Roman" panose="02020603050405020304" pitchFamily="18" charset="0"/>
              </a:rPr>
              <a:t>Représentants du secteur privé de la FP</a:t>
            </a:r>
            <a:endParaRPr lang="fr-FR" dirty="0">
              <a:latin typeface="Times New Roman" panose="02020603050405020304" pitchFamily="18" charset="0"/>
              <a:ea typeface="SimSun" panose="02010600030101010101" pitchFamily="2" charset="-122"/>
              <a:cs typeface="Times New Roman" panose="02020603050405020304" pitchFamily="18" charset="0"/>
            </a:endParaRPr>
          </a:p>
          <a:p>
            <a:pPr marL="742950" lvl="1" indent="-285750" algn="just">
              <a:lnSpc>
                <a:spcPct val="115000"/>
              </a:lnSpc>
              <a:spcAft>
                <a:spcPts val="1000"/>
              </a:spcAft>
              <a:buFont typeface="Arial" panose="020B0604020202020204" pitchFamily="34" charset="0"/>
              <a:buChar char="-"/>
            </a:pPr>
            <a:r>
              <a:rPr lang="fr-FR" spc="5" dirty="0">
                <a:latin typeface="Calibri" panose="020F0502020204030204" pitchFamily="34" charset="0"/>
                <a:ea typeface="Calibri" panose="020F0502020204030204" pitchFamily="34" charset="0"/>
                <a:cs typeface="Times New Roman" panose="02020603050405020304" pitchFamily="18" charset="0"/>
              </a:rPr>
              <a:t>Toute personne/organisme dont l’apport est jugé pertinent</a:t>
            </a:r>
            <a:endParaRPr lang="fr-FR"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734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19</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Plan</a:t>
            </a:r>
            <a:endParaRPr kumimoji="0" lang="ar-SA" sz="4897"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alibri"/>
                    <a:ea typeface="+mn-ea"/>
                    <a:cs typeface="+mn-cs"/>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orbel" panose="020B0503020204020204" pitchFamily="34" charset="0"/>
                    <a:ea typeface="+mn-ea"/>
                    <a:cs typeface="+mn-cs"/>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orbel" panose="020B0503020204020204" pitchFamily="34" charset="0"/>
                    <a:ea typeface="+mn-ea"/>
                    <a:cs typeface="+mn-cs"/>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sp>
        <p:nvSpPr>
          <p:cNvPr id="93" name="Rectangle 92"/>
          <p:cNvSpPr/>
          <p:nvPr/>
        </p:nvSpPr>
        <p:spPr>
          <a:xfrm>
            <a:off x="2177775" y="1791056"/>
            <a:ext cx="1819729"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TECHNIQUE</a:t>
            </a:r>
            <a:endParaRPr kumimoji="0" lang="en-US" sz="1451" b="1" i="0" u="sng" strike="noStrike" kern="1200" cap="none" spc="0" normalizeH="0" baseline="0" noProof="0" dirty="0">
              <a:ln>
                <a:noFill/>
              </a:ln>
              <a:solidFill>
                <a:srgbClr val="002060"/>
              </a:solidFill>
              <a:effectLst/>
              <a:uLnTx/>
              <a:uFillTx/>
              <a:latin typeface="Berlin Sans FB Demi" pitchFamily="34" charset="0"/>
              <a:ea typeface="+mn-ea"/>
              <a:cs typeface="+mn-cs"/>
            </a:endParaRPr>
          </a:p>
        </p:txBody>
      </p:sp>
      <p:sp>
        <p:nvSpPr>
          <p:cNvPr id="94" name="Rectangle 93"/>
          <p:cNvSpPr/>
          <p:nvPr/>
        </p:nvSpPr>
        <p:spPr>
          <a:xfrm>
            <a:off x="2172232" y="3251039"/>
            <a:ext cx="2143536"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Présentation des termes de référence : contexte, objectif et étendue de la mission, durée, et livrables de la mission ainsi que l’équipe à mobiliser pour cette mission.</a:t>
            </a:r>
            <a:r>
              <a:rPr kumimoji="0" lang="en-US"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  </a:t>
            </a:r>
            <a:endParaRPr kumimoji="0" lang="en-US" sz="1632"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97" name="Rectangle 96"/>
          <p:cNvSpPr/>
          <p:nvPr/>
        </p:nvSpPr>
        <p:spPr>
          <a:xfrm>
            <a:off x="2177775" y="3613664"/>
            <a:ext cx="8285083" cy="3434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17913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2001888" y="2197423"/>
            <a:ext cx="8229600" cy="36647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concurrentielles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d’offres/demandes de propositions sont basées sur une description claire et précise des besoins;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entrepreneurs/consultants qualifiés qui exécuteront les contrats conformément à leurs clauses, et en respectant les délais;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1846458" y="2060106"/>
            <a:ext cx="8499083" cy="4214992"/>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Processus de passation des marchés</a:t>
            </a:r>
          </a:p>
        </p:txBody>
      </p:sp>
      <p:sp>
        <p:nvSpPr>
          <p:cNvPr id="6" name="Content Placeholder 2"/>
          <p:cNvSpPr txBox="1">
            <a:spLocks/>
          </p:cNvSpPr>
          <p:nvPr/>
        </p:nvSpPr>
        <p:spPr>
          <a:xfrm>
            <a:off x="2163656" y="1762450"/>
            <a:ext cx="8229600" cy="36031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777354" indent="-777354">
              <a:buClr>
                <a:schemeClr val="accent5">
                  <a:lumMod val="75000"/>
                </a:schemeClr>
              </a:buClr>
              <a:buFont typeface="Wingdings" panose="05000000000000000000" pitchFamily="2" charset="2"/>
              <a:buChar char="v"/>
            </a:pPr>
            <a:endParaRPr lang="fr-FR" sz="2800" dirty="0">
              <a:latin typeface="Calibri" panose="020F050202020403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Millennium Challenge Corporation - MCC</a:t>
            </a:r>
          </a:p>
          <a:p>
            <a:pPr marL="777354" indent="-777354">
              <a:buClr>
                <a:schemeClr val="accent5">
                  <a:lumMod val="75000"/>
                </a:schemeClr>
              </a:buClr>
              <a:buFont typeface="Wingdings" panose="05000000000000000000" pitchFamily="2" charset="2"/>
              <a:buChar char="v"/>
            </a:pPr>
            <a:endParaRPr lang="fr-FR" sz="2800" dirty="0">
              <a:solidFill>
                <a:schemeClr val="tx1"/>
              </a:solidFill>
              <a:latin typeface="Corbel" panose="020B050302020402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MCA-</a:t>
            </a:r>
            <a:r>
              <a:rPr lang="fr-FR" sz="2800" dirty="0" err="1">
                <a:solidFill>
                  <a:schemeClr val="tx1"/>
                </a:solidFill>
                <a:latin typeface="Corbel" panose="020B0503020204020204" pitchFamily="34" charset="0"/>
              </a:rPr>
              <a:t>Morocco</a:t>
            </a:r>
            <a:r>
              <a:rPr lang="fr-FR" sz="2800" dirty="0">
                <a:solidFill>
                  <a:schemeClr val="tx1"/>
                </a:solidFill>
                <a:latin typeface="Corbel" panose="020B0503020204020204" pitchFamily="34" charset="0"/>
              </a:rPr>
              <a:t> : Direction de Passation des Marchés - DPM </a:t>
            </a: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Agent de Passation des Marchés – </a:t>
            </a:r>
            <a:r>
              <a:rPr lang="fr-FR" sz="2800" dirty="0" err="1">
                <a:solidFill>
                  <a:schemeClr val="tx1"/>
                </a:solidFill>
                <a:latin typeface="Corbel" panose="020B0503020204020204" pitchFamily="34" charset="0"/>
              </a:rPr>
              <a:t>Cardno</a:t>
            </a:r>
            <a:r>
              <a:rPr lang="fr-FR" sz="2800" dirty="0">
                <a:solidFill>
                  <a:schemeClr val="tx1"/>
                </a:solidFill>
                <a:latin typeface="Corbel" panose="020B0503020204020204" pitchFamily="34" charset="0"/>
              </a:rPr>
              <a:t> PA</a:t>
            </a:r>
            <a:r>
              <a:rPr lang="fr-FR" sz="3600" dirty="0">
                <a:solidFill>
                  <a:schemeClr val="tx1"/>
                </a:solidFill>
                <a:latin typeface="Corbel" panose="020B0503020204020204" pitchFamily="34" charset="0"/>
              </a:rPr>
              <a:t>    </a:t>
            </a: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Rôles de la Passation des Marchés dans MCA-Morocco</a:t>
            </a:r>
          </a:p>
        </p:txBody>
      </p:sp>
      <p:sp>
        <p:nvSpPr>
          <p:cNvPr id="3" name="Rectangle 2"/>
          <p:cNvSpPr/>
          <p:nvPr/>
        </p:nvSpPr>
        <p:spPr>
          <a:xfrm>
            <a:off x="1846458" y="2382592"/>
            <a:ext cx="8499083" cy="326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06940970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4062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Pays objet de sanctions ou de restrictions en vertu des lois ou des  politiques des États-Unis: </a:t>
            </a:r>
            <a:r>
              <a:rPr lang="fr-FR" altLang="fr-FR" sz="2800" kern="0" dirty="0">
                <a:solidFill>
                  <a:srgbClr val="FF0000"/>
                </a:solidFill>
                <a:latin typeface="Corbel" panose="020B0503020204020204" pitchFamily="34" charset="0"/>
              </a:rPr>
              <a:t>liste disponible dans le site de MCC</a:t>
            </a:r>
            <a:endParaRPr lang="fr-FR" altLang="fr-FR" sz="2800" strike="dblStrike" kern="0" dirty="0">
              <a:solidFill>
                <a:srgbClr val="FF0000"/>
              </a:solidFill>
              <a:latin typeface="Corbel" panose="020B0503020204020204" pitchFamily="34" charset="0"/>
            </a:endParaRPr>
          </a:p>
          <a:p>
            <a:pPr marL="457200" indent="-457200" algn="just">
              <a:buClr>
                <a:schemeClr val="accent5">
                  <a:lumMod val="75000"/>
                </a:schemeClr>
              </a:buClr>
              <a:buFont typeface="Wingdings" panose="05000000000000000000" pitchFamily="2" charset="2"/>
              <a:buChar char="v"/>
            </a:pP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
        <p:nvSpPr>
          <p:cNvPr id="3" name="Rectangle 2"/>
          <p:cNvSpPr/>
          <p:nvPr/>
        </p:nvSpPr>
        <p:spPr>
          <a:xfrm>
            <a:off x="1846458" y="2123850"/>
            <a:ext cx="8499083" cy="3678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7" name="Chevron 6"/>
          <p:cNvSpPr/>
          <p:nvPr/>
        </p:nvSpPr>
        <p:spPr>
          <a:xfrm>
            <a:off x="2297117" y="1761337"/>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FFFFFF"/>
                </a:solidFill>
                <a:latin typeface="Corbel" panose="020B0503020204020204" pitchFamily="34" charset="0"/>
              </a:rPr>
              <a:t>TYPES DE SOUMISSION: </a:t>
            </a:r>
          </a:p>
          <a:p>
            <a:pPr algn="ctr"/>
            <a:endParaRPr lang="fr-FR" sz="2800" b="1" dirty="0">
              <a:solidFill>
                <a:srgbClr val="FFFFFF"/>
              </a:solidFill>
              <a:latin typeface="Corbel" panose="020B0503020204020204" pitchFamily="34" charset="0"/>
            </a:endParaRP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par voie électronique</a:t>
            </a:r>
          </a:p>
          <a:p>
            <a:pPr algn="ctr"/>
            <a:r>
              <a:rPr lang="fr-FR" sz="2800" b="1" dirty="0">
                <a:solidFill>
                  <a:srgbClr val="FF0000"/>
                </a:solidFill>
                <a:latin typeface="Corbel" panose="020B0503020204020204" pitchFamily="34" charset="0"/>
              </a:rPr>
              <a:t>Les soumissions sous format papier ne seront pas acceptées</a:t>
            </a:r>
            <a:r>
              <a:rPr lang="fr-FR" sz="2800" b="1" dirty="0">
                <a:solidFill>
                  <a:srgbClr val="FFFFFF"/>
                </a:solidFill>
                <a:latin typeface="Corbel" panose="020B0503020204020204" pitchFamily="34" charset="0"/>
              </a:rPr>
              <a:t>.</a:t>
            </a: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7782" y="1513829"/>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Les propositions doivent être soumises électroniquement, uniquement, </a:t>
            </a:r>
            <a:r>
              <a:rPr lang="fr-FR" sz="2000" kern="0" dirty="0">
                <a:solidFill>
                  <a:srgbClr val="FF0000"/>
                </a:solidFill>
                <a:latin typeface="Corbel" panose="020B0503020204020204" pitchFamily="34" charset="0"/>
              </a:rPr>
              <a:t>via les liens indiqués </a:t>
            </a:r>
            <a:r>
              <a:rPr lang="fr-FR" sz="2000" kern="0" dirty="0">
                <a:solidFill>
                  <a:schemeClr val="tx1"/>
                </a:solidFill>
                <a:latin typeface="Corbel" panose="020B0503020204020204" pitchFamily="34" charset="0"/>
              </a:rPr>
              <a:t>dans la Demande de Propositions </a:t>
            </a:r>
            <a:r>
              <a:rPr lang="fr-FR" sz="2000" kern="0" dirty="0">
                <a:solidFill>
                  <a:srgbClr val="FF0000"/>
                </a:solidFill>
                <a:latin typeface="Corbel" panose="020B0503020204020204" pitchFamily="34" charset="0"/>
              </a:rPr>
              <a:t>( voir annexe 1 section II)</a:t>
            </a:r>
          </a:p>
          <a:p>
            <a:pPr marL="342900" indent="-342900">
              <a:buClr>
                <a:schemeClr val="accent5">
                  <a:lumMod val="75000"/>
                </a:schemeClr>
              </a:buClr>
              <a:buFont typeface="Wingdings" panose="05000000000000000000" pitchFamily="2" charset="2"/>
              <a:buChar char="v"/>
            </a:pPr>
            <a:endParaRPr lang="fr-FR" sz="2000" kern="0" dirty="0">
              <a:solidFill>
                <a:schemeClr val="accent3"/>
              </a:solidFill>
              <a:highlight>
                <a:srgbClr val="00FFFF"/>
              </a:highlight>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Prière de lancer le processus de téléchargement </a:t>
            </a:r>
            <a:r>
              <a:rPr lang="fr-FR" sz="2000" kern="0" dirty="0">
                <a:solidFill>
                  <a:srgbClr val="FF0000"/>
                </a:solidFill>
                <a:latin typeface="Corbel" panose="020B0503020204020204" pitchFamily="34" charset="0"/>
              </a:rPr>
              <a:t>en temps utile avant l’expiration</a:t>
            </a:r>
            <a:r>
              <a:rPr lang="fr-FR" sz="2000" kern="0" dirty="0">
                <a:solidFill>
                  <a:schemeClr val="tx1"/>
                </a:solidFill>
                <a:latin typeface="Corbel" panose="020B0503020204020204" pitchFamily="34" charset="0"/>
              </a:rPr>
              <a:t> de la date et l’heure limites de soumission des propositions</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Soumission d’une PROPOSITION COMPLÈTE: </a:t>
            </a: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Joindre un sommaire de tous les documents à la première page de chaque proposition</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endParaRPr lang="fr-FR" sz="1814" dirty="0"/>
          </a:p>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endParaRP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10" name="Chevron 9"/>
          <p:cNvSpPr/>
          <p:nvPr/>
        </p:nvSpPr>
        <p:spPr>
          <a:xfrm>
            <a:off x="2008470" y="77434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PAR VOIE ELECTRONIQUE</a:t>
            </a:r>
          </a:p>
        </p:txBody>
      </p:sp>
      <p:sp>
        <p:nvSpPr>
          <p:cNvPr id="4" name="Rounded Rectangle 3"/>
          <p:cNvSpPr/>
          <p:nvPr/>
        </p:nvSpPr>
        <p:spPr>
          <a:xfrm>
            <a:off x="3321691" y="3972375"/>
            <a:ext cx="5582469" cy="8494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kern="0" dirty="0">
                <a:solidFill>
                  <a:srgbClr val="C00000"/>
                </a:solidFill>
                <a:latin typeface="Corbel" panose="020B0503020204020204" pitchFamily="34" charset="0"/>
              </a:rPr>
              <a:t>Proposition Complète = Proposition Technique + </a:t>
            </a:r>
          </a:p>
          <a:p>
            <a:pPr algn="ctr"/>
            <a:r>
              <a:rPr lang="fr-FR" kern="0" dirty="0">
                <a:solidFill>
                  <a:srgbClr val="C00000"/>
                </a:solidFill>
                <a:latin typeface="Corbel" panose="020B0503020204020204" pitchFamily="34" charset="0"/>
              </a:rPr>
              <a:t>Proposition Financière verrouillée avec mot de passe</a:t>
            </a:r>
          </a:p>
        </p:txBody>
      </p:sp>
    </p:spTree>
    <p:extLst>
      <p:ext uri="{BB962C8B-B14F-4D97-AF65-F5344CB8AC3E}">
        <p14:creationId xmlns:p14="http://schemas.microsoft.com/office/powerpoint/2010/main" val="384338608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1200" y="1563348"/>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La proposition ainsi que toute correspondance doivent être rédigées en français</a:t>
            </a:r>
          </a:p>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La date limite de dépôt des Propositions est le </a:t>
            </a:r>
            <a:r>
              <a:rPr lang="fr-FR" sz="2000" kern="0" dirty="0">
                <a:solidFill>
                  <a:srgbClr val="FF0000"/>
                </a:solidFill>
                <a:latin typeface="Corbel" panose="020B0503020204020204" pitchFamily="34" charset="0"/>
              </a:rPr>
              <a:t>30 janvier 2020 à 15h00 min (GMT+1), heure locale du Maroc</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Des clarifications peuvent être demandées par courriel dans un délai ne dépassant pas le </a:t>
            </a:r>
            <a:r>
              <a:rPr lang="fr-FR" sz="2000" kern="0" dirty="0">
                <a:solidFill>
                  <a:srgbClr val="FF0000"/>
                </a:solidFill>
                <a:latin typeface="Corbel" panose="020B0503020204020204" pitchFamily="34" charset="0"/>
              </a:rPr>
              <a:t>16 janvier 2020</a:t>
            </a: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L’Agence MCA-Morocco fournira des réponses à tous les Consultants dans un délai ne dépassant pas le </a:t>
            </a:r>
            <a:r>
              <a:rPr lang="fr-FR" sz="2000" kern="0" dirty="0">
                <a:solidFill>
                  <a:srgbClr val="FF0000"/>
                </a:solidFill>
                <a:latin typeface="Corbel" panose="020B0503020204020204" pitchFamily="34" charset="0"/>
              </a:rPr>
              <a:t>23 janvier 2020</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Dans le cas d’une sous-traitance : préciser le(s) nom(s) des sous-traitants et les tâches à sous-traiter.</a:t>
            </a: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Méthode de sélection</a:t>
            </a:r>
            <a:endParaRPr lang="fr-FR" sz="2539" b="1" dirty="0">
              <a:solidFill>
                <a:srgbClr val="FFC000"/>
              </a:solidFill>
            </a:endParaRPr>
          </a:p>
        </p:txBody>
      </p:sp>
      <p:sp>
        <p:nvSpPr>
          <p:cNvPr id="9" name="Content Placeholder 2"/>
          <p:cNvSpPr txBox="1">
            <a:spLocks/>
          </p:cNvSpPr>
          <p:nvPr/>
        </p:nvSpPr>
        <p:spPr>
          <a:xfrm>
            <a:off x="1981200" y="1407862"/>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lnSpc>
                <a:spcPct val="150000"/>
              </a:lnSpc>
            </a:pPr>
            <a:r>
              <a:rPr lang="fr-FR" altLang="fr-FR" sz="2000" dirty="0">
                <a:solidFill>
                  <a:schemeClr val="tx1"/>
                </a:solidFill>
                <a:latin typeface="Corbel" panose="020B0503020204020204" pitchFamily="34" charset="0"/>
              </a:rPr>
              <a:t>Sélection Basée sur la Qualité et le Coût avec une pondération de points techniques et du prix. La procédure d’évaluation (</a:t>
            </a:r>
            <a:r>
              <a:rPr lang="fr-FR" altLang="fr-FR" sz="2000" dirty="0">
                <a:solidFill>
                  <a:srgbClr val="FF0000"/>
                </a:solidFill>
                <a:latin typeface="Corbel" panose="020B0503020204020204" pitchFamily="34" charset="0"/>
              </a:rPr>
              <a:t>section III</a:t>
            </a:r>
            <a:r>
              <a:rPr lang="fr-FR" altLang="fr-FR" sz="2000" dirty="0">
                <a:solidFill>
                  <a:schemeClr val="tx1"/>
                </a:solidFill>
                <a:latin typeface="Corbel" panose="020B0503020204020204" pitchFamily="34" charset="0"/>
              </a:rPr>
              <a:t>) consiste à : </a:t>
            </a:r>
          </a:p>
          <a:p>
            <a:pPr algn="just">
              <a:lnSpc>
                <a:spcPct val="150000"/>
              </a:lnSpc>
            </a:pPr>
            <a:endParaRPr lang="fr-FR" altLang="fr-FR" sz="2000" dirty="0">
              <a:solidFill>
                <a:schemeClr val="tx1"/>
              </a:solidFill>
              <a:latin typeface="Corbel" panose="020B0503020204020204" pitchFamily="34" charset="0"/>
            </a:endParaRPr>
          </a:p>
          <a:p>
            <a:pPr marL="539750" lvl="1" indent="-357188"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documents administratifs et de la capacité financière</a:t>
            </a:r>
            <a:r>
              <a:rPr lang="fr-FR" altLang="fr-FR" sz="2000" b="1" dirty="0">
                <a:solidFill>
                  <a:srgbClr val="FF0000"/>
                </a:solidFill>
                <a:latin typeface="Corbel" panose="020B0503020204020204" pitchFamily="34" charset="0"/>
              </a:rPr>
              <a:t>(3.1 à 3.3 section III)</a:t>
            </a:r>
            <a:r>
              <a:rPr lang="fr-FR" altLang="fr-FR" sz="2000" dirty="0">
                <a:solidFill>
                  <a:schemeClr val="tx1"/>
                </a:solidFill>
                <a:latin typeface="Corbel" panose="020B0503020204020204" pitchFamily="34" charset="0"/>
              </a:rPr>
              <a:t>.</a:t>
            </a:r>
          </a:p>
          <a:p>
            <a:pPr marL="539750" lvl="1" indent="-357188"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propositions techniques (</a:t>
            </a:r>
            <a:r>
              <a:rPr lang="fr-FR" altLang="fr-FR" sz="2000" b="1" dirty="0">
                <a:solidFill>
                  <a:srgbClr val="FF0000"/>
                </a:solidFill>
                <a:latin typeface="Corbel" panose="020B0503020204020204" pitchFamily="34" charset="0"/>
              </a:rPr>
              <a:t>3.4 section III</a:t>
            </a:r>
            <a:r>
              <a:rPr lang="fr-FR" altLang="fr-FR" sz="2000" dirty="0">
                <a:solidFill>
                  <a:schemeClr val="tx1"/>
                </a:solidFill>
                <a:latin typeface="Corbel" panose="020B0503020204020204" pitchFamily="34" charset="0"/>
              </a:rPr>
              <a:t>).</a:t>
            </a:r>
          </a:p>
          <a:p>
            <a:pPr marL="539750" lvl="1" indent="-357188"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Approbation du rapport technique par MCA et MCC.</a:t>
            </a:r>
          </a:p>
          <a:p>
            <a:pPr marL="539750" lvl="1" indent="-357188"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Ouverture des propositions financières (admissible .</a:t>
            </a:r>
          </a:p>
          <a:p>
            <a:pPr marL="539750" lvl="1" indent="-357188"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propositions financières.</a:t>
            </a:r>
          </a:p>
          <a:p>
            <a:pPr marL="539750" lvl="1" indent="-357188"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Pondération :  </a:t>
            </a:r>
            <a:r>
              <a:rPr lang="fr-FR" altLang="fr-FR" sz="2000" b="1" dirty="0">
                <a:solidFill>
                  <a:srgbClr val="FF0000"/>
                </a:solidFill>
                <a:latin typeface="Corbel" panose="020B0503020204020204" pitchFamily="34" charset="0"/>
              </a:rPr>
              <a:t>80%</a:t>
            </a:r>
            <a:r>
              <a:rPr lang="fr-FR" altLang="fr-FR" sz="2000" dirty="0">
                <a:solidFill>
                  <a:schemeClr val="tx1"/>
                </a:solidFill>
                <a:latin typeface="Corbel" panose="020B0503020204020204" pitchFamily="34" charset="0"/>
              </a:rPr>
              <a:t> Qualité, </a:t>
            </a:r>
            <a:r>
              <a:rPr lang="fr-FR" altLang="fr-FR" sz="2000" b="1" dirty="0">
                <a:solidFill>
                  <a:srgbClr val="FF0000"/>
                </a:solidFill>
                <a:latin typeface="Corbel" panose="020B0503020204020204" pitchFamily="34" charset="0"/>
              </a:rPr>
              <a:t>20%</a:t>
            </a:r>
            <a:r>
              <a:rPr lang="fr-FR" altLang="fr-FR" sz="2000" dirty="0">
                <a:solidFill>
                  <a:schemeClr val="tx1"/>
                </a:solidFill>
                <a:latin typeface="Corbel" panose="020B0503020204020204" pitchFamily="34" charset="0"/>
              </a:rPr>
              <a:t> Prix (</a:t>
            </a:r>
            <a:r>
              <a:rPr lang="fr-FR" altLang="fr-FR" sz="2000" b="1" dirty="0">
                <a:solidFill>
                  <a:srgbClr val="FF0000"/>
                </a:solidFill>
                <a:latin typeface="Corbel" panose="020B0503020204020204" pitchFamily="34" charset="0"/>
              </a:rPr>
              <a:t>3.4 section III</a:t>
            </a:r>
            <a:r>
              <a:rPr lang="fr-FR" altLang="fr-FR" sz="2000" dirty="0">
                <a:solidFill>
                  <a:schemeClr val="tx1"/>
                </a:solidFill>
                <a:latin typeface="Corbel" panose="020B0503020204020204" pitchFamily="34" charset="0"/>
              </a:rPr>
              <a:t>).</a:t>
            </a:r>
          </a:p>
          <a:p>
            <a:pPr marL="539750" lvl="1" indent="-357188"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Approbation du rapport d’évaluation combiné par MCA et MCC</a:t>
            </a:r>
            <a:r>
              <a:rPr lang="fr-FR" altLang="fr-FR" sz="2000" dirty="0">
                <a:solidFill>
                  <a:schemeClr val="tx2"/>
                </a:solidFill>
                <a:latin typeface="Corbel" panose="020B0503020204020204" pitchFamily="34" charset="0"/>
              </a:rPr>
              <a:t>.</a:t>
            </a:r>
          </a:p>
          <a:p>
            <a:pPr marL="457208" lvl="1" algn="just">
              <a:buClr>
                <a:schemeClr val="accent5">
                  <a:lumMod val="75000"/>
                </a:schemeClr>
              </a:buClr>
            </a:pPr>
            <a:endParaRPr lang="fr-FR" altLang="fr-FR" sz="2000" dirty="0">
              <a:solidFill>
                <a:schemeClr val="tx2"/>
              </a:solidFill>
              <a:latin typeface="Corbel" panose="020B0503020204020204" pitchFamily="34" charset="0"/>
            </a:endParaRPr>
          </a:p>
          <a:p>
            <a:pPr marL="457208" lvl="1" algn="just">
              <a:buClr>
                <a:schemeClr val="accent5">
                  <a:lumMod val="75000"/>
                </a:schemeClr>
              </a:buClr>
            </a:pPr>
            <a:endParaRPr lang="fr-FR" altLang="fr-FR" sz="2000" dirty="0">
              <a:solidFill>
                <a:schemeClr val="tx2"/>
              </a:solidFill>
            </a:endParaRPr>
          </a:p>
        </p:txBody>
      </p:sp>
      <p:sp>
        <p:nvSpPr>
          <p:cNvPr id="3" name="Rectangle 2"/>
          <p:cNvSpPr/>
          <p:nvPr/>
        </p:nvSpPr>
        <p:spPr>
          <a:xfrm>
            <a:off x="1773250" y="1166047"/>
            <a:ext cx="8581345" cy="47677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21396352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Forme et contenu</a:t>
            </a:r>
          </a:p>
        </p:txBody>
      </p:sp>
      <p:sp>
        <p:nvSpPr>
          <p:cNvPr id="9" name="Content Placeholder 2"/>
          <p:cNvSpPr txBox="1">
            <a:spLocks/>
          </p:cNvSpPr>
          <p:nvPr/>
        </p:nvSpPr>
        <p:spPr>
          <a:xfrm>
            <a:off x="2184344" y="2314729"/>
            <a:ext cx="7980680" cy="331682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buClr>
                <a:schemeClr val="accent5">
                  <a:lumMod val="75000"/>
                </a:schemeClr>
              </a:buClr>
            </a:pPr>
            <a:r>
              <a:rPr lang="fr-FR" altLang="fr-FR" sz="2200" dirty="0">
                <a:solidFill>
                  <a:schemeClr val="tx1"/>
                </a:solidFill>
                <a:latin typeface="Corbel" panose="020B0503020204020204" pitchFamily="34" charset="0"/>
              </a:rPr>
              <a:t>Il est demandé aux Consultants de soumettre une Proposition technique (</a:t>
            </a:r>
            <a:r>
              <a:rPr lang="fr-FR" altLang="fr-FR" sz="2200" dirty="0">
                <a:solidFill>
                  <a:srgbClr val="FF0000"/>
                </a:solidFill>
                <a:latin typeface="Corbel" panose="020B0503020204020204" pitchFamily="34" charset="0"/>
              </a:rPr>
              <a:t>formulaires section IV-A)</a:t>
            </a:r>
            <a:r>
              <a:rPr lang="fr-FR" altLang="fr-FR" sz="2200" dirty="0">
                <a:solidFill>
                  <a:schemeClr val="tx1"/>
                </a:solidFill>
                <a:latin typeface="Corbel" panose="020B0503020204020204" pitchFamily="34" charset="0"/>
              </a:rPr>
              <a:t>, qui doit contenir les informations sur :</a:t>
            </a:r>
          </a:p>
          <a:p>
            <a:pPr marL="342900" indent="-342900">
              <a:buClr>
                <a:schemeClr val="accent5">
                  <a:lumMod val="75000"/>
                </a:schemeClr>
              </a:buClr>
              <a:buFont typeface="Wingdings" panose="05000000000000000000" pitchFamily="2" charset="2"/>
              <a:buChar char="v"/>
            </a:pPr>
            <a:endParaRPr lang="fr-FR" altLang="fr-FR" sz="2200" dirty="0">
              <a:solidFill>
                <a:schemeClr val="tx1"/>
              </a:solidFill>
              <a:latin typeface="Corbel" panose="020B0503020204020204" pitchFamily="34" charset="0"/>
            </a:endParaRPr>
          </a:p>
          <a:p>
            <a:pPr marL="261938" lvl="1" indent="-155575">
              <a:buClr>
                <a:schemeClr val="accent5">
                  <a:lumMod val="75000"/>
                </a:schemeClr>
              </a:buClr>
              <a:buFont typeface="Wingdings" panose="05000000000000000000" pitchFamily="2" charset="2"/>
              <a:buChar char="v"/>
            </a:pPr>
            <a:r>
              <a:rPr lang="fr-FR" sz="2200" dirty="0">
                <a:solidFill>
                  <a:schemeClr val="tx1"/>
                </a:solidFill>
                <a:latin typeface="Corbel" panose="020B0503020204020204" pitchFamily="34" charset="0"/>
              </a:rPr>
              <a:t>Expérience dans l’exécution de projets similaires </a:t>
            </a:r>
          </a:p>
          <a:p>
            <a:pPr marL="261938" lvl="1" indent="-155575">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a:t>
            </a:r>
            <a:r>
              <a:rPr lang="fr-FR" sz="2200" dirty="0">
                <a:solidFill>
                  <a:schemeClr val="tx1"/>
                </a:solidFill>
                <a:latin typeface="Corbel" panose="020B0503020204020204" pitchFamily="34" charset="0"/>
              </a:rPr>
              <a:t>Approche technique en réponse aux termes de référence (méthodologie, plan de travail, chronogramme)</a:t>
            </a:r>
            <a:endParaRPr lang="fr-FR" altLang="fr-FR" sz="2200" b="1" dirty="0">
              <a:solidFill>
                <a:schemeClr val="tx1"/>
              </a:solidFill>
              <a:latin typeface="Corbel" panose="020B0503020204020204" pitchFamily="34" charset="0"/>
            </a:endParaRPr>
          </a:p>
          <a:p>
            <a:pPr marL="261938" lvl="1" indent="-155575">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liste du personnel clé de la mission</a:t>
            </a:r>
            <a:r>
              <a:rPr lang="fr-FR" altLang="fr-FR" sz="2200" b="1" dirty="0">
                <a:solidFill>
                  <a:schemeClr val="tx1"/>
                </a:solidFill>
                <a:latin typeface="Corbel" panose="020B0503020204020204" pitchFamily="34" charset="0"/>
              </a:rPr>
              <a:t>.</a:t>
            </a:r>
          </a:p>
        </p:txBody>
      </p:sp>
      <p:sp>
        <p:nvSpPr>
          <p:cNvPr id="3" name="Rectangle 2"/>
          <p:cNvSpPr/>
          <p:nvPr/>
        </p:nvSpPr>
        <p:spPr>
          <a:xfrm>
            <a:off x="2026976" y="2225071"/>
            <a:ext cx="8208912" cy="3662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5">
                  <a:lumMod val="75000"/>
                </a:schemeClr>
              </a:buClr>
              <a:buFont typeface="Wingdings" panose="05000000000000000000" pitchFamily="2" charset="2"/>
              <a:buChar char="v"/>
            </a:pPr>
            <a:endParaRPr lang="fr-FR" sz="1632" dirty="0"/>
          </a:p>
        </p:txBody>
      </p:sp>
      <p:sp>
        <p:nvSpPr>
          <p:cNvPr id="10" name="Chevron 9"/>
          <p:cNvSpPr/>
          <p:nvPr/>
        </p:nvSpPr>
        <p:spPr>
          <a:xfrm>
            <a:off x="2026976" y="129821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Dossier technique</a:t>
            </a:r>
          </a:p>
        </p:txBody>
      </p:sp>
    </p:spTree>
    <p:extLst>
      <p:ext uri="{BB962C8B-B14F-4D97-AF65-F5344CB8AC3E}">
        <p14:creationId xmlns:p14="http://schemas.microsoft.com/office/powerpoint/2010/main" val="170234425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Forme et contenu</a:t>
            </a:r>
          </a:p>
        </p:txBody>
      </p:sp>
      <p:sp>
        <p:nvSpPr>
          <p:cNvPr id="9" name="Content Placeholder 2"/>
          <p:cNvSpPr txBox="1">
            <a:spLocks/>
          </p:cNvSpPr>
          <p:nvPr/>
        </p:nvSpPr>
        <p:spPr>
          <a:xfrm>
            <a:off x="1981199" y="2297219"/>
            <a:ext cx="8229600" cy="31907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buClr>
                <a:schemeClr val="accent5">
                  <a:lumMod val="75000"/>
                </a:schemeClr>
              </a:buClr>
            </a:pPr>
            <a:r>
              <a:rPr lang="fr-FR" altLang="fr-FR" sz="2200" dirty="0">
                <a:solidFill>
                  <a:schemeClr val="tx1"/>
                </a:solidFill>
                <a:latin typeface="Corbel" panose="020B0503020204020204" pitchFamily="34" charset="0"/>
              </a:rPr>
              <a:t>La proposition technique de chaque consultant sera évaluée selon les critères suivants :</a:t>
            </a:r>
          </a:p>
          <a:p>
            <a:pPr marL="342900" indent="-342900" algn="just">
              <a:buClr>
                <a:schemeClr val="accent5">
                  <a:lumMod val="75000"/>
                </a:schemeClr>
              </a:buClr>
              <a:buFont typeface="Wingdings" panose="05000000000000000000" pitchFamily="2" charset="2"/>
              <a:buChar char="v"/>
            </a:pPr>
            <a:endParaRPr lang="fr-FR" altLang="fr-FR" sz="2200" dirty="0">
              <a:solidFill>
                <a:schemeClr val="tx1"/>
              </a:solidFill>
              <a:latin typeface="Corbel" panose="020B0503020204020204" pitchFamily="34" charset="0"/>
            </a:endParaRPr>
          </a:p>
          <a:p>
            <a:pPr marL="62388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a:t>
            </a:r>
            <a:r>
              <a:rPr lang="fr-FR" sz="2200" dirty="0">
                <a:solidFill>
                  <a:schemeClr val="tx1"/>
                </a:solidFill>
                <a:latin typeface="Corbel" panose="020B0503020204020204" pitchFamily="34" charset="0"/>
              </a:rPr>
              <a:t>Capacités organisationnelles </a:t>
            </a:r>
            <a:r>
              <a:rPr lang="fr-FR" altLang="fr-FR" sz="2200" dirty="0">
                <a:solidFill>
                  <a:schemeClr val="tx1"/>
                </a:solidFill>
                <a:latin typeface="Corbel" panose="020B0503020204020204" pitchFamily="34" charset="0"/>
              </a:rPr>
              <a:t> </a:t>
            </a:r>
            <a:r>
              <a:rPr lang="fr-FR" altLang="fr-FR" sz="2200" b="1" dirty="0">
                <a:solidFill>
                  <a:schemeClr val="tx1"/>
                </a:solidFill>
                <a:latin typeface="Corbel" panose="020B0503020204020204" pitchFamily="34" charset="0"/>
              </a:rPr>
              <a:t>(</a:t>
            </a:r>
            <a:r>
              <a:rPr lang="fr-FR" altLang="fr-FR" sz="2200" b="1" dirty="0">
                <a:solidFill>
                  <a:srgbClr val="FF0000"/>
                </a:solidFill>
                <a:latin typeface="Corbel" panose="020B0503020204020204" pitchFamily="34" charset="0"/>
              </a:rPr>
              <a:t>20 points</a:t>
            </a:r>
            <a:r>
              <a:rPr lang="fr-FR" altLang="fr-FR" sz="2200" b="1" dirty="0">
                <a:solidFill>
                  <a:schemeClr val="tx1"/>
                </a:solidFill>
                <a:latin typeface="Corbel" panose="020B0503020204020204" pitchFamily="34" charset="0"/>
              </a:rPr>
              <a:t>).</a:t>
            </a:r>
          </a:p>
          <a:p>
            <a:pPr marL="62388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a:t>
            </a:r>
            <a:r>
              <a:rPr lang="fr-FR" sz="2200" dirty="0">
                <a:solidFill>
                  <a:schemeClr val="tx1"/>
                </a:solidFill>
                <a:latin typeface="Corbel" panose="020B0503020204020204" pitchFamily="34" charset="0"/>
              </a:rPr>
              <a:t>Approche, méthodologie et plan de travail </a:t>
            </a:r>
            <a:r>
              <a:rPr lang="fr-FR" altLang="fr-FR" sz="2200" b="1" dirty="0">
                <a:solidFill>
                  <a:schemeClr val="tx1"/>
                </a:solidFill>
                <a:latin typeface="Corbel" panose="020B0503020204020204" pitchFamily="34" charset="0"/>
              </a:rPr>
              <a:t>(</a:t>
            </a:r>
            <a:r>
              <a:rPr lang="fr-FR" altLang="fr-FR" sz="2200" b="1" dirty="0">
                <a:solidFill>
                  <a:srgbClr val="FF0000"/>
                </a:solidFill>
                <a:latin typeface="Corbel" panose="020B0503020204020204" pitchFamily="34" charset="0"/>
              </a:rPr>
              <a:t>30 points</a:t>
            </a:r>
            <a:r>
              <a:rPr lang="fr-FR" altLang="fr-FR" sz="2200" b="1" dirty="0">
                <a:solidFill>
                  <a:schemeClr val="tx1"/>
                </a:solidFill>
                <a:latin typeface="Corbel" panose="020B0503020204020204" pitchFamily="34" charset="0"/>
              </a:rPr>
              <a:t>).</a:t>
            </a:r>
          </a:p>
          <a:p>
            <a:pPr marL="62388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Qualifications du personnel clé de la mission </a:t>
            </a:r>
            <a:r>
              <a:rPr lang="fr-FR" altLang="fr-FR" sz="2200" b="1" dirty="0">
                <a:solidFill>
                  <a:schemeClr val="tx1"/>
                </a:solidFill>
                <a:latin typeface="Corbel" panose="020B0503020204020204" pitchFamily="34" charset="0"/>
              </a:rPr>
              <a:t>(</a:t>
            </a:r>
            <a:r>
              <a:rPr lang="fr-FR" altLang="fr-FR" sz="2200" b="1" dirty="0">
                <a:solidFill>
                  <a:srgbClr val="FF0000"/>
                </a:solidFill>
                <a:latin typeface="Corbel" panose="020B0503020204020204" pitchFamily="34" charset="0"/>
              </a:rPr>
              <a:t>50 points</a:t>
            </a:r>
            <a:r>
              <a:rPr lang="fr-FR" altLang="fr-FR" sz="2200" b="1" dirty="0">
                <a:solidFill>
                  <a:schemeClr val="tx1"/>
                </a:solidFill>
                <a:latin typeface="Corbel" panose="020B0503020204020204" pitchFamily="34" charset="0"/>
              </a:rPr>
              <a:t>).</a:t>
            </a:r>
          </a:p>
          <a:p>
            <a:pPr marL="62388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Le score technique minimum exigé pour se qualifier est de </a:t>
            </a:r>
            <a:r>
              <a:rPr lang="fr-FR" altLang="fr-FR" sz="2200" b="1" dirty="0">
                <a:solidFill>
                  <a:srgbClr val="FF0000"/>
                </a:solidFill>
                <a:latin typeface="Corbel" panose="020B0503020204020204" pitchFamily="34" charset="0"/>
              </a:rPr>
              <a:t>80</a:t>
            </a:r>
            <a:r>
              <a:rPr lang="fr-FR" altLang="fr-FR" sz="2200" dirty="0">
                <a:solidFill>
                  <a:schemeClr val="tx1"/>
                </a:solidFill>
                <a:latin typeface="Corbel" panose="020B0503020204020204" pitchFamily="34" charset="0"/>
              </a:rPr>
              <a:t> points sur 100.</a:t>
            </a:r>
          </a:p>
        </p:txBody>
      </p:sp>
      <p:sp>
        <p:nvSpPr>
          <p:cNvPr id="3" name="Rectangle 2"/>
          <p:cNvSpPr/>
          <p:nvPr/>
        </p:nvSpPr>
        <p:spPr>
          <a:xfrm>
            <a:off x="1805328" y="2225071"/>
            <a:ext cx="8581345" cy="3662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5">
                  <a:lumMod val="75000"/>
                </a:schemeClr>
              </a:buClr>
              <a:buFont typeface="Wingdings" panose="05000000000000000000" pitchFamily="2" charset="2"/>
              <a:buChar char="v"/>
            </a:pPr>
            <a:endParaRPr lang="fr-FR" sz="1632" dirty="0"/>
          </a:p>
        </p:txBody>
      </p:sp>
      <p:sp>
        <p:nvSpPr>
          <p:cNvPr id="10" name="Chevron 9"/>
          <p:cNvSpPr/>
          <p:nvPr/>
        </p:nvSpPr>
        <p:spPr>
          <a:xfrm>
            <a:off x="2026976" y="129821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Dossier technique</a:t>
            </a:r>
          </a:p>
        </p:txBody>
      </p:sp>
    </p:spTree>
    <p:extLst>
      <p:ext uri="{BB962C8B-B14F-4D97-AF65-F5344CB8AC3E}">
        <p14:creationId xmlns:p14="http://schemas.microsoft.com/office/powerpoint/2010/main" val="146545822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29</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Forme et contenu</a:t>
            </a:r>
          </a:p>
        </p:txBody>
      </p:sp>
      <p:sp>
        <p:nvSpPr>
          <p:cNvPr id="9" name="Content Placeholder 2"/>
          <p:cNvSpPr txBox="1">
            <a:spLocks/>
          </p:cNvSpPr>
          <p:nvPr/>
        </p:nvSpPr>
        <p:spPr>
          <a:xfrm>
            <a:off x="1924594" y="2368998"/>
            <a:ext cx="8462078" cy="31907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fontScale="85000" lnSpcReduction="1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r>
              <a:rPr lang="fr-FR" sz="2400" b="0" dirty="0">
                <a:solidFill>
                  <a:srgbClr val="000000"/>
                </a:solidFill>
                <a:latin typeface="Calibri" panose="020F0502020204030204" pitchFamily="34" charset="0"/>
              </a:rPr>
              <a:t>Il est à noter que le(s) soumissionnaire(s) ayant obtenu une note technique au-dessus de </a:t>
            </a:r>
            <a:r>
              <a:rPr lang="fr-FR" sz="2400" dirty="0">
                <a:solidFill>
                  <a:srgbClr val="000000"/>
                </a:solidFill>
                <a:latin typeface="Calibri" panose="020F0502020204030204" pitchFamily="34" charset="0"/>
              </a:rPr>
              <a:t>75 points </a:t>
            </a:r>
            <a:r>
              <a:rPr lang="fr-FR" sz="2400" b="0" dirty="0">
                <a:solidFill>
                  <a:srgbClr val="000000"/>
                </a:solidFill>
                <a:latin typeface="Calibri" panose="020F0502020204030204" pitchFamily="34" charset="0"/>
              </a:rPr>
              <a:t>suite à une première évaluation technique seront convoqués à un entretien d’une durée ne dépassant pas 75 minutes détaillé comme suit: (30 minutes pour la présentation et 45 minutes pour les questions et réponses)</a:t>
            </a:r>
          </a:p>
          <a:p>
            <a:endParaRPr lang="fr-FR" sz="2400" b="0" dirty="0">
              <a:solidFill>
                <a:srgbClr val="000000"/>
              </a:solidFill>
              <a:latin typeface="Calibri" panose="020F0502020204030204" pitchFamily="34" charset="0"/>
            </a:endParaRPr>
          </a:p>
          <a:p>
            <a:r>
              <a:rPr lang="fr-FR" sz="2400" b="0" dirty="0">
                <a:solidFill>
                  <a:srgbClr val="000000"/>
                </a:solidFill>
                <a:latin typeface="Calibri" panose="020F0502020204030204" pitchFamily="34" charset="0"/>
              </a:rPr>
              <a:t>A l’issue de cet entretien, le panel ajustera les scores individuels des experts avec plus ou moins un maximum de 5 points et procédera par conséquent :</a:t>
            </a:r>
          </a:p>
          <a:p>
            <a:r>
              <a:rPr lang="fr-FR" sz="2400" b="0" dirty="0">
                <a:solidFill>
                  <a:srgbClr val="000000"/>
                </a:solidFill>
                <a:latin typeface="Calibri" panose="020F0502020204030204" pitchFamily="34" charset="0"/>
              </a:rPr>
              <a:t>- Au reclassement des soumissionnaires (le cas échéant);</a:t>
            </a:r>
          </a:p>
          <a:p>
            <a:r>
              <a:rPr lang="fr-FR" sz="2400" b="0" dirty="0">
                <a:solidFill>
                  <a:srgbClr val="000000"/>
                </a:solidFill>
                <a:latin typeface="Calibri" panose="020F0502020204030204" pitchFamily="34" charset="0"/>
              </a:rPr>
              <a:t>- Au rejet d’un ou plusieurs soumissionnaires retenus au terme de la première évaluation technique </a:t>
            </a:r>
            <a:r>
              <a:rPr lang="fr-FR" sz="2400" b="0" dirty="0">
                <a:solidFill>
                  <a:srgbClr val="000000"/>
                </a:solidFill>
                <a:latin typeface="Calibri" panose="020F0502020204030204" pitchFamily="34" charset="0"/>
                <a:cs typeface="+mn-cs"/>
              </a:rPr>
              <a:t>(le cas échéant)</a:t>
            </a:r>
            <a:r>
              <a:rPr lang="fr-FR" sz="2400" b="0" dirty="0">
                <a:solidFill>
                  <a:srgbClr val="000000"/>
                </a:solidFill>
                <a:latin typeface="Calibri" panose="020F0502020204030204" pitchFamily="34" charset="0"/>
              </a:rPr>
              <a:t>.</a:t>
            </a:r>
          </a:p>
        </p:txBody>
      </p:sp>
      <p:sp>
        <p:nvSpPr>
          <p:cNvPr id="3" name="Rectangle 2"/>
          <p:cNvSpPr/>
          <p:nvPr/>
        </p:nvSpPr>
        <p:spPr>
          <a:xfrm>
            <a:off x="1805328" y="2225071"/>
            <a:ext cx="8581345" cy="3662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5">
                  <a:lumMod val="75000"/>
                </a:schemeClr>
              </a:buClr>
              <a:buFont typeface="Wingdings" panose="05000000000000000000" pitchFamily="2" charset="2"/>
              <a:buChar char="v"/>
            </a:pPr>
            <a:endParaRPr lang="fr-FR" sz="1632" dirty="0"/>
          </a:p>
        </p:txBody>
      </p:sp>
      <p:sp>
        <p:nvSpPr>
          <p:cNvPr id="10" name="Chevron 9"/>
          <p:cNvSpPr/>
          <p:nvPr/>
        </p:nvSpPr>
        <p:spPr>
          <a:xfrm>
            <a:off x="2026976" y="129821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Dossier technique</a:t>
            </a:r>
          </a:p>
        </p:txBody>
      </p:sp>
    </p:spTree>
    <p:extLst>
      <p:ext uri="{BB962C8B-B14F-4D97-AF65-F5344CB8AC3E}">
        <p14:creationId xmlns:p14="http://schemas.microsoft.com/office/powerpoint/2010/main" val="76802116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5072" y="5351172"/>
            <a:ext cx="1353387" cy="10312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1730507" y="904596"/>
            <a:ext cx="8672930" cy="5886481"/>
            <a:chOff x="120894" y="930766"/>
            <a:chExt cx="8878669" cy="6640994"/>
          </a:xfrm>
        </p:grpSpPr>
        <p:grpSp>
          <p:nvGrpSpPr>
            <p:cNvPr id="5" name="Groupe 4"/>
            <p:cNvGrpSpPr/>
            <p:nvPr/>
          </p:nvGrpSpPr>
          <p:grpSpPr>
            <a:xfrm>
              <a:off x="120894" y="930766"/>
              <a:ext cx="8878669" cy="4298434"/>
              <a:chOff x="120894" y="1052737"/>
              <a:chExt cx="8878669" cy="4814074"/>
            </a:xfrm>
          </p:grpSpPr>
          <p:pic>
            <p:nvPicPr>
              <p:cNvPr id="42"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10529" y="1052737"/>
                <a:ext cx="4094977" cy="4814074"/>
              </a:xfrm>
              <a:prstGeom prst="rect">
                <a:avLst/>
              </a:prstGeom>
              <a:effectLst/>
            </p:spPr>
          </p:pic>
          <p:pic>
            <p:nvPicPr>
              <p:cNvPr id="54"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681" y="1066434"/>
                <a:ext cx="4074882" cy="4790450"/>
              </a:xfrm>
              <a:prstGeom prst="rect">
                <a:avLst/>
              </a:prstGeom>
            </p:spPr>
          </p:pic>
          <p:pic>
            <p:nvPicPr>
              <p:cNvPr id="5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94" y="1066408"/>
                <a:ext cx="4074882" cy="4790450"/>
              </a:xfrm>
              <a:prstGeom prst="rect">
                <a:avLst/>
              </a:prstGeom>
            </p:spPr>
          </p:pic>
        </p:grpSp>
        <p:pic>
          <p:nvPicPr>
            <p:cNvPr id="58"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18773" y="3496561"/>
              <a:ext cx="4075199" cy="4075200"/>
            </a:xfrm>
            <a:prstGeom prst="rect">
              <a:avLst/>
            </a:prstGeom>
            <a:effectLst/>
          </p:spPr>
        </p:pic>
      </p:grpSp>
      <p:sp>
        <p:nvSpPr>
          <p:cNvPr id="59" name="ZoneTexte 58"/>
          <p:cNvSpPr txBox="1"/>
          <p:nvPr/>
        </p:nvSpPr>
        <p:spPr>
          <a:xfrm>
            <a:off x="2073647" y="2570632"/>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Millenium Challenge 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(MCC)</a:t>
            </a:r>
          </a:p>
        </p:txBody>
      </p:sp>
      <p:sp>
        <p:nvSpPr>
          <p:cNvPr id="60" name="ZoneTexte 59"/>
          <p:cNvSpPr txBox="1"/>
          <p:nvPr/>
        </p:nvSpPr>
        <p:spPr>
          <a:xfrm>
            <a:off x="6766119" y="2569141"/>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Gouvernement Marocain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(GM)</a:t>
            </a:r>
          </a:p>
        </p:txBody>
      </p:sp>
      <p:sp>
        <p:nvSpPr>
          <p:cNvPr id="61" name="ZoneTexte 60"/>
          <p:cNvSpPr txBox="1"/>
          <p:nvPr/>
        </p:nvSpPr>
        <p:spPr>
          <a:xfrm>
            <a:off x="5795350" y="1196753"/>
            <a:ext cx="545534" cy="2598147"/>
          </a:xfrm>
          <a:prstGeom prst="rect">
            <a:avLst/>
          </a:prstGeom>
          <a:noFill/>
        </p:spPr>
        <p:txBody>
          <a:bodyPr vert="wordA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Compact</a:t>
            </a:r>
          </a:p>
        </p:txBody>
      </p:sp>
      <p:sp>
        <p:nvSpPr>
          <p:cNvPr id="62" name="Rectangle 61"/>
          <p:cNvSpPr/>
          <p:nvPr/>
        </p:nvSpPr>
        <p:spPr>
          <a:xfrm>
            <a:off x="5875253" y="4002231"/>
            <a:ext cx="3834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II</a:t>
            </a:r>
          </a:p>
        </p:txBody>
      </p:sp>
      <p:sp>
        <p:nvSpPr>
          <p:cNvPr id="63" name="ZoneTexte 62"/>
          <p:cNvSpPr txBox="1"/>
          <p:nvPr/>
        </p:nvSpPr>
        <p:spPr>
          <a:xfrm>
            <a:off x="4327591" y="4740528"/>
            <a:ext cx="35368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Millenium Challenge Account </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Morocco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MCA-Morocco</a:t>
            </a: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p>
        </p:txBody>
      </p:sp>
      <p:sp>
        <p:nvSpPr>
          <p:cNvPr id="7" name="ZoneTexte 6"/>
          <p:cNvSpPr txBox="1"/>
          <p:nvPr/>
        </p:nvSpPr>
        <p:spPr>
          <a:xfrm>
            <a:off x="6607438" y="5858136"/>
            <a:ext cx="63671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Gestion</a:t>
            </a:r>
          </a:p>
        </p:txBody>
      </p:sp>
      <p:sp>
        <p:nvSpPr>
          <p:cNvPr id="64" name="ZoneTexte 63"/>
          <p:cNvSpPr txBox="1"/>
          <p:nvPr/>
        </p:nvSpPr>
        <p:spPr>
          <a:xfrm>
            <a:off x="2543536" y="3717032"/>
            <a:ext cx="9444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Financement</a:t>
            </a:r>
          </a:p>
        </p:txBody>
      </p:sp>
      <p:sp>
        <p:nvSpPr>
          <p:cNvPr id="65" name="ZoneTexte 64"/>
          <p:cNvSpPr txBox="1"/>
          <p:nvPr/>
        </p:nvSpPr>
        <p:spPr>
          <a:xfrm>
            <a:off x="8593126" y="3760574"/>
            <a:ext cx="1088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Mise en œuvre</a:t>
            </a:r>
          </a:p>
        </p:txBody>
      </p:sp>
      <p:sp>
        <p:nvSpPr>
          <p:cNvPr id="26" name="Rectangle 25"/>
          <p:cNvSpPr/>
          <p:nvPr/>
        </p:nvSpPr>
        <p:spPr>
          <a:xfrm>
            <a:off x="469"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1. Contexte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1.1 Rappel sur le Compact II</a:t>
            </a:r>
          </a:p>
        </p:txBody>
      </p:sp>
    </p:spTree>
    <p:extLst>
      <p:ext uri="{BB962C8B-B14F-4D97-AF65-F5344CB8AC3E}">
        <p14:creationId xmlns:p14="http://schemas.microsoft.com/office/powerpoint/2010/main" val="2625959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p:cNvSpPr/>
          <p:nvPr/>
        </p:nvSpPr>
        <p:spPr>
          <a:xfrm>
            <a:off x="2157401" y="1153467"/>
            <a:ext cx="7877198" cy="3539430"/>
          </a:xfrm>
          <a:prstGeom prst="rect">
            <a:avLst/>
          </a:prstGeom>
        </p:spPr>
        <p:txBody>
          <a:bodyPr wrap="square">
            <a:spAutoFit/>
          </a:bodyPr>
          <a:lstStyle/>
          <a:p>
            <a:pPr algn="just"/>
            <a:endParaRPr lang="fr-FR" sz="3200" dirty="0">
              <a:latin typeface="Corbel" panose="020B0503020204020204" pitchFamily="34" charset="0"/>
            </a:endParaRPr>
          </a:p>
          <a:p>
            <a:pPr algn="just"/>
            <a:endParaRPr lang="fr-FR" sz="3200" dirty="0">
              <a:latin typeface="Corbel" panose="020B0503020204020204" pitchFamily="34" charset="0"/>
            </a:endParaRPr>
          </a:p>
          <a:p>
            <a:pPr algn="just"/>
            <a:r>
              <a:rPr lang="fr-FR" sz="3200" dirty="0">
                <a:latin typeface="Corbel" panose="020B0503020204020204" pitchFamily="34" charset="0"/>
              </a:rPr>
              <a:t>Durée prévue du contrat est de vingt-sept (</a:t>
            </a:r>
            <a:r>
              <a:rPr lang="fr-FR" sz="3200" b="1" dirty="0">
                <a:solidFill>
                  <a:srgbClr val="FF0000"/>
                </a:solidFill>
                <a:latin typeface="Corbel" panose="020B0503020204020204" pitchFamily="34" charset="0"/>
              </a:rPr>
              <a:t>27</a:t>
            </a:r>
            <a:r>
              <a:rPr lang="fr-FR" sz="3200" dirty="0">
                <a:latin typeface="Corbel" panose="020B0503020204020204" pitchFamily="34" charset="0"/>
              </a:rPr>
              <a:t>) mois maximum sans toutefois dépasser la date de </a:t>
            </a:r>
            <a:r>
              <a:rPr lang="fr-FR" sz="3200" b="1" dirty="0">
                <a:solidFill>
                  <a:srgbClr val="FF0000"/>
                </a:solidFill>
                <a:latin typeface="Corbel" panose="020B0503020204020204" pitchFamily="34" charset="0"/>
              </a:rPr>
              <a:t>fin du Compact </a:t>
            </a:r>
            <a:r>
              <a:rPr lang="fr-FR" sz="3200" dirty="0">
                <a:latin typeface="Corbel" panose="020B0503020204020204" pitchFamily="34" charset="0"/>
              </a:rPr>
              <a:t>: 30 juin 2022</a:t>
            </a:r>
          </a:p>
          <a:p>
            <a:pPr algn="just"/>
            <a:endParaRPr lang="fr-FR" sz="3200" dirty="0">
              <a:latin typeface="Corbel" panose="020B0503020204020204" pitchFamily="34" charset="0"/>
            </a:endParaRPr>
          </a:p>
          <a:p>
            <a:pPr algn="just"/>
            <a:r>
              <a:rPr lang="fr-FR" sz="3200" dirty="0">
                <a:latin typeface="Corbel" panose="020B0503020204020204" pitchFamily="34" charset="0"/>
              </a:rPr>
              <a:t>	</a:t>
            </a:r>
            <a:endParaRPr lang="fr-FR" sz="3200" dirty="0"/>
          </a:p>
        </p:txBody>
      </p:sp>
      <p:sp>
        <p:nvSpPr>
          <p:cNvPr id="9" name="Rectangle 8"/>
          <p:cNvSpPr/>
          <p:nvPr/>
        </p:nvSpPr>
        <p:spPr>
          <a:xfrm>
            <a:off x="1656395" y="1012372"/>
            <a:ext cx="8587062" cy="43651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13293245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31</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termes de référence : contexte, objectif et étendue de la mission</a:t>
            </a:r>
            <a:r>
              <a:rPr lang="fr-MA" sz="1632" b="1" kern="0" dirty="0">
                <a:latin typeface="Corbel" panose="020B0503020204020204" pitchFamily="34" charset="0"/>
                <a:cs typeface="Arial" panose="020B0604020202020204" pitchFamily="34" charset="0"/>
              </a:rPr>
              <a:t>.</a:t>
            </a:r>
            <a:endParaRPr lang="en-US" sz="1632"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TVA et DD</a:t>
            </a:r>
          </a:p>
        </p:txBody>
      </p:sp>
      <p:sp>
        <p:nvSpPr>
          <p:cNvPr id="3" name="Rectangle 2"/>
          <p:cNvSpPr/>
          <p:nvPr/>
        </p:nvSpPr>
        <p:spPr>
          <a:xfrm>
            <a:off x="1120927" y="1209675"/>
            <a:ext cx="10187661" cy="5675080"/>
          </a:xfrm>
          <a:prstGeom prst="rect">
            <a:avLst/>
          </a:prstGeom>
        </p:spPr>
        <p:txBody>
          <a:bodyPr wrap="square">
            <a:spAutoFit/>
          </a:bodyPr>
          <a:lstStyle/>
          <a:p>
            <a:pPr marL="221852" lvl="1" algn="ctr">
              <a:lnSpc>
                <a:spcPct val="150000"/>
              </a:lnSpc>
              <a:buClr>
                <a:schemeClr val="accent5">
                  <a:lumMod val="75000"/>
                </a:schemeClr>
              </a:buClr>
            </a:pPr>
            <a:r>
              <a:rPr lang="fr-FR" sz="2800" b="1" dirty="0">
                <a:solidFill>
                  <a:srgbClr val="C00000"/>
                </a:solidFill>
                <a:latin typeface="Corbel" panose="020B0503020204020204" pitchFamily="34" charset="0"/>
              </a:rPr>
              <a:t>Taxe sur la valeur ajoutée / droits et taxes à l’importation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Les prestations financées dans le cadre de l’Accord du Compact sont exonérées de la taxe sur la valeur ajoutée et les droits à l’importation.</a:t>
            </a:r>
          </a:p>
          <a:p>
            <a:pPr marL="507602" lvl="1" indent="-285750" algn="just">
              <a:lnSpc>
                <a:spcPct val="150000"/>
              </a:lnSpc>
              <a:buClr>
                <a:schemeClr val="accent5">
                  <a:lumMod val="75000"/>
                </a:schemeClr>
              </a:buClr>
              <a:buFont typeface="Wingdings" panose="05000000000000000000" pitchFamily="2" charset="2"/>
              <a:buChar char="v"/>
            </a:pPr>
            <a:r>
              <a:rPr lang="fr-MA" sz="2800" dirty="0">
                <a:latin typeface="Corbel" panose="020B0503020204020204" pitchFamily="34" charset="0"/>
              </a:rPr>
              <a:t>Pour pouvoir facturer en Hors-Taxes, la demande d’achat en exonération de la TVA </a:t>
            </a:r>
            <a:r>
              <a:rPr lang="fr-FR" sz="2800" dirty="0">
                <a:latin typeface="Corbel" panose="020B0503020204020204" pitchFamily="34" charset="0"/>
              </a:rPr>
              <a:t>/franchise douanière </a:t>
            </a:r>
            <a:r>
              <a:rPr lang="fr-MA" sz="2800" dirty="0">
                <a:latin typeface="Corbel" panose="020B0503020204020204" pitchFamily="34" charset="0"/>
              </a:rPr>
              <a:t>est déposée par l’Agence MCA-Morocco </a:t>
            </a:r>
            <a:r>
              <a:rPr lang="fr-FR" sz="2800" dirty="0">
                <a:latin typeface="Corbel" panose="020B0503020204020204" pitchFamily="34" charset="0"/>
              </a:rPr>
              <a:t>auprès de l’administration compétente</a:t>
            </a:r>
            <a:r>
              <a:rPr lang="fr-MA" sz="2800" dirty="0">
                <a:latin typeface="Corbel" panose="020B0503020204020204" pitchFamily="34" charset="0"/>
              </a:rPr>
              <a:t>.</a:t>
            </a:r>
            <a:endParaRPr lang="fr-FR" sz="2800" dirty="0">
              <a:latin typeface="Corbel" panose="020B0503020204020204" pitchFamily="34" charset="0"/>
            </a:endParaRPr>
          </a:p>
          <a:p>
            <a:pPr marL="221852" lvl="1" algn="just">
              <a:lnSpc>
                <a:spcPct val="150000"/>
              </a:lnSpc>
              <a:buClr>
                <a:schemeClr val="accent5">
                  <a:lumMod val="75000"/>
                </a:schemeClr>
              </a:buClr>
            </a:pPr>
            <a:r>
              <a:rPr lang="fr-MA" sz="2800" dirty="0">
                <a:latin typeface="Corbel" panose="020B0503020204020204" pitchFamily="34" charset="0"/>
              </a:rPr>
              <a:t> </a:t>
            </a:r>
          </a:p>
          <a:p>
            <a:pPr marL="507602" lvl="1" indent="-285750"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120927" y="1299596"/>
            <a:ext cx="10387901" cy="53079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16502124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TVA et DD</a:t>
            </a:r>
          </a:p>
        </p:txBody>
      </p:sp>
      <p:grpSp>
        <p:nvGrpSpPr>
          <p:cNvPr id="4" name="Groupe 3"/>
          <p:cNvGrpSpPr/>
          <p:nvPr/>
        </p:nvGrpSpPr>
        <p:grpSpPr>
          <a:xfrm>
            <a:off x="1165612" y="1266825"/>
            <a:ext cx="10356077" cy="5210175"/>
            <a:chOff x="1235869" y="-42997"/>
            <a:chExt cx="11420452" cy="5745665"/>
          </a:xfrm>
        </p:grpSpPr>
        <p:sp>
          <p:nvSpPr>
            <p:cNvPr id="3" name="Rectangle 2"/>
            <p:cNvSpPr/>
            <p:nvPr/>
          </p:nvSpPr>
          <p:spPr>
            <a:xfrm>
              <a:off x="1421596" y="1643043"/>
              <a:ext cx="11049000" cy="556277"/>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235869" y="-42997"/>
              <a:ext cx="11420452" cy="5745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 name="Rectangle 8">
            <a:extLst>
              <a:ext uri="{FF2B5EF4-FFF2-40B4-BE49-F238E27FC236}">
                <a16:creationId xmlns:a16="http://schemas.microsoft.com/office/drawing/2014/main" id="{74D2C774-D098-45B3-AC5F-F5D278A022AF}"/>
              </a:ext>
            </a:extLst>
          </p:cNvPr>
          <p:cNvSpPr/>
          <p:nvPr/>
        </p:nvSpPr>
        <p:spPr>
          <a:xfrm>
            <a:off x="1334029" y="1800225"/>
            <a:ext cx="10098373" cy="3903504"/>
          </a:xfrm>
          <a:prstGeom prst="rect">
            <a:avLst/>
          </a:prstGeom>
        </p:spPr>
        <p:txBody>
          <a:bodyPr wrap="square">
            <a:spAutoFit/>
          </a:bodyPr>
          <a:lstStyle/>
          <a:p>
            <a:pPr marL="507602" lvl="1" indent="-285750" algn="just">
              <a:lnSpc>
                <a:spcPct val="150000"/>
              </a:lnSpc>
              <a:buClr>
                <a:schemeClr val="accent5">
                  <a:lumMod val="75000"/>
                </a:schemeClr>
              </a:buClr>
              <a:buFont typeface="Wingdings" panose="05000000000000000000" pitchFamily="2" charset="2"/>
              <a:buChar char="v"/>
            </a:pPr>
            <a:r>
              <a:rPr lang="fr-MA" sz="2800" dirty="0">
                <a:latin typeface="Corbel" panose="020B0503020204020204" pitchFamily="34" charset="0"/>
              </a:rPr>
              <a:t>La demande d’exonération de la TVA/franchise douanière se fait sur la base des factures pro-forma fournies par le fournisseur à l’Agence MCA-Morocco, après la signature du contrat. </a:t>
            </a:r>
          </a:p>
          <a:p>
            <a:pPr marL="507602" lvl="1" indent="-285750" algn="just">
              <a:lnSpc>
                <a:spcPct val="150000"/>
              </a:lnSpc>
              <a:buClr>
                <a:schemeClr val="accent5">
                  <a:lumMod val="75000"/>
                </a:schemeClr>
              </a:buClr>
              <a:buFont typeface="Wingdings" panose="05000000000000000000" pitchFamily="2" charset="2"/>
              <a:buChar char="v"/>
            </a:pPr>
            <a:endParaRPr lang="fr-MA" sz="2800" dirty="0">
              <a:latin typeface="Corbel" panose="020B0503020204020204" pitchFamily="34" charset="0"/>
            </a:endParaRP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Une attestation d’achat en exonération de la TVA/ franchise douanière est fournie par l’administration compétente.</a:t>
            </a:r>
          </a:p>
        </p:txBody>
      </p:sp>
    </p:spTree>
    <p:extLst>
      <p:ext uri="{BB962C8B-B14F-4D97-AF65-F5344CB8AC3E}">
        <p14:creationId xmlns:p14="http://schemas.microsoft.com/office/powerpoint/2010/main" val="392670439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Remboursement de la TVA</a:t>
            </a:r>
          </a:p>
        </p:txBody>
      </p:sp>
      <p:grpSp>
        <p:nvGrpSpPr>
          <p:cNvPr id="4" name="Groupe 3"/>
          <p:cNvGrpSpPr/>
          <p:nvPr/>
        </p:nvGrpSpPr>
        <p:grpSpPr>
          <a:xfrm>
            <a:off x="917962" y="803267"/>
            <a:ext cx="10356077" cy="5693866"/>
            <a:chOff x="1235869" y="-144728"/>
            <a:chExt cx="11420452" cy="6804759"/>
          </a:xfrm>
        </p:grpSpPr>
        <p:sp>
          <p:nvSpPr>
            <p:cNvPr id="3" name="Rectangle 2"/>
            <p:cNvSpPr/>
            <p:nvPr/>
          </p:nvSpPr>
          <p:spPr>
            <a:xfrm>
              <a:off x="1235869" y="-144728"/>
              <a:ext cx="11044227" cy="6804759"/>
            </a:xfrm>
            <a:prstGeom prst="rect">
              <a:avLst/>
            </a:prstGeom>
          </p:spPr>
          <p:txBody>
            <a:bodyPr wrap="square">
              <a:spAutoFit/>
            </a:bodyPr>
            <a:lstStyle/>
            <a:p>
              <a:pPr marL="221852" lvl="1" algn="just">
                <a:lnSpc>
                  <a:spcPct val="200000"/>
                </a:lnSpc>
              </a:pPr>
              <a:r>
                <a:rPr lang="fr-FR" sz="2600" dirty="0">
                  <a:latin typeface="Corbel" panose="020B0503020204020204" pitchFamily="34" charset="0"/>
                </a:rPr>
                <a:t>En application de l’article 103 du Code Général des  Impôts : les prestataires non-résidents ayant désigné un représentant fiscal au Maroc, et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p>
          </p:txBody>
        </p:sp>
        <p:sp>
          <p:nvSpPr>
            <p:cNvPr id="6" name="Rectangle 5"/>
            <p:cNvSpPr/>
            <p:nvPr/>
          </p:nvSpPr>
          <p:spPr>
            <a:xfrm>
              <a:off x="1235869" y="192988"/>
              <a:ext cx="11420452" cy="63653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145407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IS </a:t>
            </a:r>
          </a:p>
        </p:txBody>
      </p:sp>
      <p:grpSp>
        <p:nvGrpSpPr>
          <p:cNvPr id="4" name="Groupe 3"/>
          <p:cNvGrpSpPr/>
          <p:nvPr/>
        </p:nvGrpSpPr>
        <p:grpSpPr>
          <a:xfrm>
            <a:off x="1165612" y="1266825"/>
            <a:ext cx="10356077" cy="5210175"/>
            <a:chOff x="1235869" y="-42997"/>
            <a:chExt cx="11420452" cy="5745665"/>
          </a:xfrm>
        </p:grpSpPr>
        <p:sp>
          <p:nvSpPr>
            <p:cNvPr id="3" name="Rectangle 2"/>
            <p:cNvSpPr/>
            <p:nvPr/>
          </p:nvSpPr>
          <p:spPr>
            <a:xfrm>
              <a:off x="1421596" y="1643043"/>
              <a:ext cx="11049000" cy="556277"/>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235869" y="-42997"/>
              <a:ext cx="11420452" cy="5745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7" name="Rectangle 6">
            <a:extLst>
              <a:ext uri="{FF2B5EF4-FFF2-40B4-BE49-F238E27FC236}">
                <a16:creationId xmlns:a16="http://schemas.microsoft.com/office/drawing/2014/main" id="{E168EE42-412E-4BC7-BE09-8F2EAB2A5467}"/>
              </a:ext>
            </a:extLst>
          </p:cNvPr>
          <p:cNvSpPr/>
          <p:nvPr/>
        </p:nvSpPr>
        <p:spPr>
          <a:xfrm>
            <a:off x="1165612" y="1211782"/>
            <a:ext cx="10264389" cy="5047536"/>
          </a:xfrm>
          <a:prstGeom prst="rect">
            <a:avLst/>
          </a:prstGeom>
        </p:spPr>
        <p:txBody>
          <a:bodyPr wrap="square">
            <a:spAutoFit/>
          </a:bodyPr>
          <a:lstStyle/>
          <a:p>
            <a:pPr algn="ctr"/>
            <a:r>
              <a:rPr lang="fr-FR" sz="2800" b="1" dirty="0">
                <a:solidFill>
                  <a:srgbClr val="C00000"/>
                </a:solidFill>
                <a:latin typeface="Corbel" panose="020B0503020204020204" pitchFamily="34" charset="0"/>
              </a:rPr>
              <a:t>Impôt sur les bénéfices / revenus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L’Agence MCA-Morocco procèdera à la retenue à la source de l’impôt sur les sociétés (IS) de 10% sur tous les montants bruts réglés (HT), en contrepartie de prestations de services en faveur des non-résidents.</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Pour tous les impôts sur les bénéfices prélevés, les non-résidents concernés recevront du gouvernement du Maroc, sur demande, la preuve de paiement pour leur éviter la double imposition.</a:t>
            </a:r>
          </a:p>
        </p:txBody>
      </p:sp>
    </p:spTree>
    <p:extLst>
      <p:ext uri="{BB962C8B-B14F-4D97-AF65-F5344CB8AC3E}">
        <p14:creationId xmlns:p14="http://schemas.microsoft.com/office/powerpoint/2010/main" val="3726803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Proposition financière</a:t>
            </a:r>
          </a:p>
        </p:txBody>
      </p:sp>
      <p:grpSp>
        <p:nvGrpSpPr>
          <p:cNvPr id="4" name="Groupe 3"/>
          <p:cNvGrpSpPr/>
          <p:nvPr/>
        </p:nvGrpSpPr>
        <p:grpSpPr>
          <a:xfrm>
            <a:off x="1165612" y="962025"/>
            <a:ext cx="10356077" cy="5645494"/>
            <a:chOff x="1235869" y="1421287"/>
            <a:chExt cx="11420452" cy="5226476"/>
          </a:xfrm>
        </p:grpSpPr>
        <p:sp>
          <p:nvSpPr>
            <p:cNvPr id="3" name="Rectangle 2"/>
            <p:cNvSpPr/>
            <p:nvPr/>
          </p:nvSpPr>
          <p:spPr>
            <a:xfrm>
              <a:off x="1315973" y="1759023"/>
              <a:ext cx="11340348" cy="4872352"/>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67" lvl="1" indent="-34290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235869" y="1421287"/>
              <a:ext cx="11420452" cy="52264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3187164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9" name="Rectangle 8"/>
          <p:cNvSpPr/>
          <p:nvPr/>
        </p:nvSpPr>
        <p:spPr>
          <a:xfrm>
            <a:off x="3492400" y="4432331"/>
            <a:ext cx="5207200" cy="1232645"/>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r>
              <a:rPr lang="fr-FR" sz="1200" b="1" dirty="0">
                <a:solidFill>
                  <a:srgbClr val="002060"/>
                </a:solidFill>
              </a:rPr>
              <a:t>MARCHÉ DE SERVICES DE CONSULTANTS </a:t>
            </a:r>
          </a:p>
          <a:p>
            <a:pPr algn="ctr"/>
            <a:endParaRPr lang="fr-FR" altLang="fr-FR" sz="1270" b="1" dirty="0">
              <a:solidFill>
                <a:srgbClr val="002060"/>
              </a:solidFill>
              <a:cs typeface="Arial" panose="020B0604020202020204" pitchFamily="34" charset="0"/>
            </a:endParaRPr>
          </a:p>
          <a:p>
            <a:pPr algn="ctr"/>
            <a:r>
              <a:rPr lang="fr-FR" altLang="fr-FR" sz="1270" b="1" dirty="0">
                <a:solidFill>
                  <a:srgbClr val="002060"/>
                </a:solidFill>
                <a:cs typeface="Arial" panose="020B0604020202020204" pitchFamily="34" charset="0"/>
              </a:rPr>
              <a:t>Demande de Propositions </a:t>
            </a:r>
            <a:r>
              <a:rPr lang="es-ES" sz="1270" b="1" dirty="0">
                <a:solidFill>
                  <a:srgbClr val="002060"/>
                </a:solidFill>
                <a:cs typeface="Arial" panose="020B0604020202020204" pitchFamily="34" charset="0"/>
              </a:rPr>
              <a:t> DP/QCBS/MCA-M/EW-25-B/Compact</a:t>
            </a: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302494" y="1193025"/>
            <a:ext cx="5157926" cy="1520161"/>
          </a:xfrm>
          <a:noFill/>
        </p:spPr>
        <p:txBody>
          <a:bodyPr>
            <a:noAutofit/>
          </a:bodyPr>
          <a:lstStyle/>
          <a:p>
            <a:pPr algn="ctr"/>
            <a:endParaRPr lang="fr-FR" sz="1632" dirty="0">
              <a:solidFill>
                <a:srgbClr val="C00000"/>
              </a:solidFill>
              <a:latin typeface="Calibri" panose="020F0502020204030204" pitchFamily="34" charset="0"/>
              <a:cs typeface="Times New Roman" panose="02020603050405020304" pitchFamily="18" charset="0"/>
            </a:endParaRPr>
          </a:p>
          <a:p>
            <a:pPr algn="ctr"/>
            <a:r>
              <a:rPr lang="fr-FR" sz="1632" dirty="0">
                <a:solidFill>
                  <a:srgbClr val="C00000"/>
                </a:solidFill>
                <a:latin typeface="Calibri" panose="020F0502020204030204" pitchFamily="34" charset="0"/>
                <a:cs typeface="Times New Roman" panose="02020603050405020304" pitchFamily="18" charset="0"/>
              </a:rPr>
              <a:t>Réunion d’information</a:t>
            </a:r>
          </a:p>
          <a:p>
            <a:pPr algn="ctr"/>
            <a:r>
              <a:rPr lang="fr-FR" sz="1632" dirty="0">
                <a:solidFill>
                  <a:srgbClr val="C00000"/>
                </a:solidFill>
                <a:latin typeface="Calibri" panose="020F0502020204030204" pitchFamily="34" charset="0"/>
                <a:cs typeface="Times New Roman" panose="02020603050405020304" pitchFamily="18" charset="0"/>
              </a:rPr>
              <a:t>préparatoire à la soumission des propositions</a:t>
            </a:r>
          </a:p>
        </p:txBody>
      </p:sp>
      <p:sp>
        <p:nvSpPr>
          <p:cNvPr id="11" name="Rectangle 10"/>
          <p:cNvSpPr/>
          <p:nvPr/>
        </p:nvSpPr>
        <p:spPr>
          <a:xfrm>
            <a:off x="5354463" y="5985635"/>
            <a:ext cx="1483099" cy="567720"/>
          </a:xfrm>
          <a:prstGeom prst="rect">
            <a:avLst/>
          </a:prstGeom>
        </p:spPr>
        <p:txBody>
          <a:bodyPr wrap="none">
            <a:spAutoFit/>
          </a:bodyPr>
          <a:lstStyle/>
          <a:p>
            <a:pPr algn="ctr">
              <a:lnSpc>
                <a:spcPct val="150000"/>
              </a:lnSpc>
            </a:pPr>
            <a:endParaRPr lang="fr-FR" sz="1088" b="1" dirty="0">
              <a:cs typeface="Times New Roman" panose="02020603050405020304" pitchFamily="18" charset="0"/>
            </a:endParaRPr>
          </a:p>
          <a:p>
            <a:pPr algn="ctr">
              <a:lnSpc>
                <a:spcPct val="150000"/>
              </a:lnSpc>
            </a:pPr>
            <a:r>
              <a:rPr lang="fr-FR" sz="1088" b="1" dirty="0">
                <a:cs typeface="Times New Roman" panose="02020603050405020304" pitchFamily="18" charset="0"/>
              </a:rPr>
              <a:t>Rabat, 8 janvier  2020</a:t>
            </a:r>
          </a:p>
        </p:txBody>
      </p:sp>
      <p:grpSp>
        <p:nvGrpSpPr>
          <p:cNvPr id="12" name="Groupe 11"/>
          <p:cNvGrpSpPr/>
          <p:nvPr/>
        </p:nvGrpSpPr>
        <p:grpSpPr>
          <a:xfrm>
            <a:off x="2541007" y="2877295"/>
            <a:ext cx="7319532" cy="1689998"/>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473196557"/>
              </p:ext>
            </p:extLst>
          </p:nvPr>
        </p:nvGraphicFramePr>
        <p:xfrm>
          <a:off x="485780" y="1347748"/>
          <a:ext cx="4962150" cy="3246306"/>
        </p:xfrm>
        <a:graphic>
          <a:graphicData uri="http://schemas.openxmlformats.org/drawingml/2006/table">
            <a:tbl>
              <a:tblPr firstRow="1" bandRow="1">
                <a:tableStyleId>{5C22544A-7EE6-4342-B048-85BDC9FD1C3A}</a:tableStyleId>
              </a:tblPr>
              <a:tblGrid>
                <a:gridCol w="2203404">
                  <a:extLst>
                    <a:ext uri="{9D8B030D-6E8A-4147-A177-3AD203B41FA5}">
                      <a16:colId xmlns:a16="http://schemas.microsoft.com/office/drawing/2014/main" val="20000"/>
                    </a:ext>
                  </a:extLst>
                </a:gridCol>
                <a:gridCol w="655430">
                  <a:extLst>
                    <a:ext uri="{9D8B030D-6E8A-4147-A177-3AD203B41FA5}">
                      <a16:colId xmlns:a16="http://schemas.microsoft.com/office/drawing/2014/main" val="2848327286"/>
                    </a:ext>
                  </a:extLst>
                </a:gridCol>
                <a:gridCol w="2103316">
                  <a:extLst>
                    <a:ext uri="{9D8B030D-6E8A-4147-A177-3AD203B41FA5}">
                      <a16:colId xmlns:a16="http://schemas.microsoft.com/office/drawing/2014/main" val="20001"/>
                    </a:ext>
                  </a:extLst>
                </a:gridCol>
              </a:tblGrid>
              <a:tr h="370044">
                <a:tc gridSpan="2">
                  <a:txBody>
                    <a:bodyPr/>
                    <a:lstStyle/>
                    <a:p>
                      <a:pPr algn="r"/>
                      <a:r>
                        <a:rPr lang="fr-FR" sz="1500" u="sng" dirty="0">
                          <a:solidFill>
                            <a:srgbClr val="002060"/>
                          </a:solidFill>
                        </a:rPr>
                        <a:t>Type de financement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dirty="0">
                          <a:solidFill>
                            <a:srgbClr val="002060"/>
                          </a:solidFill>
                        </a:rPr>
                        <a:t>Don</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044">
                <a:tc gridSpan="2">
                  <a:txBody>
                    <a:bodyPr/>
                    <a:lstStyle/>
                    <a:p>
                      <a:pPr algn="r"/>
                      <a:r>
                        <a:rPr lang="fr-FR" sz="1500" b="1" u="sng" dirty="0">
                          <a:solidFill>
                            <a:srgbClr val="002060"/>
                          </a:solidFill>
                        </a:rPr>
                        <a:t>Durée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dirty="0">
                          <a:solidFill>
                            <a:srgbClr val="002060"/>
                          </a:solidFill>
                        </a:rPr>
                        <a:t>5 ans</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70044">
                <a:tc gridSpan="3">
                  <a:txBody>
                    <a:bodyPr/>
                    <a:lstStyle/>
                    <a:p>
                      <a:pPr algn="l"/>
                      <a:r>
                        <a:rPr lang="fr-FR" sz="1500" b="1" u="sng" dirty="0">
                          <a:solidFill>
                            <a:srgbClr val="002060"/>
                          </a:solidFill>
                        </a:rPr>
                        <a:t>Date de signature du Compact II:</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0948">
                <a:tc gridSpan="2">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novembre 2015</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16532"/>
                  </a:ext>
                </a:extLst>
              </a:tr>
              <a:tr h="3193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u="sng" dirty="0">
                          <a:solidFill>
                            <a:srgbClr val="002060"/>
                          </a:solidFill>
                        </a:rPr>
                        <a:t>Date d’entrée en vigueur :</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211327"/>
                  </a:ext>
                </a:extLst>
              </a:tr>
              <a:tr h="319353">
                <a:tc>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30 juin 2017</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juin 2017</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78706"/>
                  </a:ext>
                </a:extLst>
              </a:tr>
              <a:tr h="167280">
                <a:tc>
                  <a:txBody>
                    <a:bodyPr/>
                    <a:lstStyle/>
                    <a:p>
                      <a:pPr algn="r"/>
                      <a:endParaRPr lang="fr-FR" sz="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fr-FR" sz="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500"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044">
                <a:tc>
                  <a:txBody>
                    <a:bodyPr/>
                    <a:lstStyle/>
                    <a:p>
                      <a:pPr algn="r"/>
                      <a:r>
                        <a:rPr lang="fr-FR" sz="1500" b="1" u="sng" dirty="0">
                          <a:solidFill>
                            <a:srgbClr val="002060"/>
                          </a:solidFill>
                        </a:rPr>
                        <a:t>Montant - MCC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450 M. USD</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dirty="0">
                          <a:solidFill>
                            <a:srgbClr val="002060"/>
                          </a:solidFill>
                        </a:rPr>
                        <a:t>450 M. USD</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462">
                <a:tc>
                  <a:txBody>
                    <a:bodyPr/>
                    <a:lstStyle/>
                    <a:p>
                      <a:pPr algn="r"/>
                      <a:r>
                        <a:rPr lang="fr-FR" sz="1500" b="1" u="sng" dirty="0">
                          <a:solidFill>
                            <a:srgbClr val="002060"/>
                          </a:solidFill>
                        </a:rPr>
                        <a:t>Montant - GM :</a:t>
                      </a:r>
                    </a:p>
                  </a:txBody>
                  <a:tcPr>
                    <a:lnL w="28575" cap="flat" cmpd="sng" algn="ctr">
                      <a:solidFill>
                        <a:srgbClr val="002060"/>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b="0" u="sng" dirty="0">
                          <a:solidFill>
                            <a:srgbClr val="002060"/>
                          </a:solidFill>
                        </a:rPr>
                        <a:t>15% du financement de MCC </a:t>
                      </a:r>
                      <a:endParaRPr lang="fr-FR" sz="1500" b="1" u="sng"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b="0" u="sng" dirty="0">
                          <a:solidFill>
                            <a:srgbClr val="002060"/>
                          </a:solidFill>
                        </a:rPr>
                        <a:t>15% du financement de MCC </a:t>
                      </a:r>
                      <a:endParaRPr lang="fr-FR" sz="1500" b="0"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Rectangle 5"/>
          <p:cNvSpPr/>
          <p:nvPr/>
        </p:nvSpPr>
        <p:spPr>
          <a:xfrm>
            <a:off x="1673923" y="1009194"/>
            <a:ext cx="303159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Caractéristiques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endParaRPr kumimoji="0" lang="en-US" sz="1600" b="1" i="0" u="sng" strike="noStrike" kern="1200" cap="none" spc="0" normalizeH="0" baseline="0" noProof="0" dirty="0">
              <a:ln>
                <a:noFill/>
              </a:ln>
              <a:solidFill>
                <a:srgbClr val="002060"/>
              </a:solidFill>
              <a:effectLst/>
              <a:uLnTx/>
              <a:uFillTx/>
              <a:latin typeface="Bell MT" pitchFamily="18" charset="0"/>
              <a:ea typeface="+mn-ea"/>
              <a:cs typeface="+mn-cs"/>
            </a:endParaRPr>
          </a:p>
        </p:txBody>
      </p:sp>
      <p:pic>
        <p:nvPicPr>
          <p:cNvPr id="2050" name="Picture 2" descr="Résultat de recherche d'images pour &quot;cooperat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341" y="1155778"/>
            <a:ext cx="1625151" cy="16251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a:xfrm>
            <a:off x="5500886" y="951138"/>
            <a:ext cx="0" cy="5373258"/>
          </a:xfrm>
          <a:prstGeom prst="line">
            <a:avLst/>
          </a:prstGeom>
          <a:ln w="1905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94784" y="2973055"/>
            <a:ext cx="3340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Projets structurants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p>
        </p:txBody>
      </p:sp>
      <p:cxnSp>
        <p:nvCxnSpPr>
          <p:cNvPr id="16" name="Connecteur en angle 15"/>
          <p:cNvCxnSpPr>
            <a:stCxn id="52" idx="1"/>
          </p:cNvCxnSpPr>
          <p:nvPr/>
        </p:nvCxnSpPr>
        <p:spPr>
          <a:xfrm rot="10800000" flipH="1" flipV="1">
            <a:off x="5775785" y="3578402"/>
            <a:ext cx="12700" cy="1372037"/>
          </a:xfrm>
          <a:prstGeom prst="bentConnector3">
            <a:avLst>
              <a:gd name="adj1" fmla="val -180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à coins arrondis 54"/>
          <p:cNvSpPr/>
          <p:nvPr/>
        </p:nvSpPr>
        <p:spPr>
          <a:xfrm>
            <a:off x="8387556" y="4001449"/>
            <a:ext cx="1512000" cy="5273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Connecteur en angle 59"/>
          <p:cNvCxnSpPr>
            <a:stCxn id="53" idx="3"/>
          </p:cNvCxnSpPr>
          <p:nvPr/>
        </p:nvCxnSpPr>
        <p:spPr>
          <a:xfrm flipV="1">
            <a:off x="7752016" y="3761027"/>
            <a:ext cx="216192" cy="50280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55" idx="3"/>
          </p:cNvCxnSpPr>
          <p:nvPr/>
        </p:nvCxnSpPr>
        <p:spPr>
          <a:xfrm flipV="1">
            <a:off x="9899556" y="3761027"/>
            <a:ext cx="228892" cy="50408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362156" y="3762618"/>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grpSp>
        <p:nvGrpSpPr>
          <p:cNvPr id="51" name="Groupe 50"/>
          <p:cNvGrpSpPr/>
          <p:nvPr/>
        </p:nvGrpSpPr>
        <p:grpSpPr>
          <a:xfrm>
            <a:off x="5775786" y="3380402"/>
            <a:ext cx="4856719" cy="396000"/>
            <a:chOff x="4082458" y="1416541"/>
            <a:chExt cx="4856719" cy="396000"/>
          </a:xfrm>
        </p:grpSpPr>
        <p:sp>
          <p:nvSpPr>
            <p:cNvPr id="52" name="Rectangle à coins arrondis 51"/>
            <p:cNvSpPr/>
            <p:nvPr/>
          </p:nvSpPr>
          <p:spPr>
            <a:xfrm>
              <a:off x="4082458" y="1416541"/>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4145747" y="1444389"/>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1 :</a:t>
              </a:r>
            </a:p>
          </p:txBody>
        </p:sp>
        <p:sp>
          <p:nvSpPr>
            <p:cNvPr id="56" name="Rectangle à coins arrondis 55"/>
            <p:cNvSpPr/>
            <p:nvPr/>
          </p:nvSpPr>
          <p:spPr>
            <a:xfrm>
              <a:off x="5159177" y="1416541"/>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57"/>
            <p:cNvSpPr/>
            <p:nvPr/>
          </p:nvSpPr>
          <p:spPr>
            <a:xfrm>
              <a:off x="5204596" y="1444389"/>
              <a:ext cx="3664272"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Éducation et formation pour l’employabilité</a:t>
              </a:r>
            </a:p>
          </p:txBody>
        </p:sp>
      </p:grpSp>
      <p:grpSp>
        <p:nvGrpSpPr>
          <p:cNvPr id="45" name="Groupe 44"/>
          <p:cNvGrpSpPr/>
          <p:nvPr/>
        </p:nvGrpSpPr>
        <p:grpSpPr>
          <a:xfrm>
            <a:off x="6201916" y="3761027"/>
            <a:ext cx="1550100" cy="767738"/>
            <a:chOff x="4677916" y="1797166"/>
            <a:chExt cx="1550100" cy="767738"/>
          </a:xfrm>
        </p:grpSpPr>
        <p:sp>
          <p:nvSpPr>
            <p:cNvPr id="53" name="Rectangle à coins arrondis 52"/>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4677916" y="1797166"/>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78B832"/>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78B832"/>
                </a:solidFill>
                <a:effectLst/>
                <a:uLnTx/>
                <a:uFillTx/>
                <a:latin typeface="Calibri"/>
                <a:ea typeface="Arial" pitchFamily="34" charset="0"/>
                <a:cs typeface="Times New Roman" pitchFamily="18" charset="0"/>
              </a:endParaRPr>
            </a:p>
          </p:txBody>
        </p:sp>
        <p:sp>
          <p:nvSpPr>
            <p:cNvPr id="25" name="Rectangle 24"/>
            <p:cNvSpPr/>
            <p:nvPr/>
          </p:nvSpPr>
          <p:spPr>
            <a:xfrm>
              <a:off x="4751139" y="2031213"/>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Éducation Secondaire</a:t>
              </a:r>
            </a:p>
          </p:txBody>
        </p:sp>
      </p:grpSp>
      <p:sp>
        <p:nvSpPr>
          <p:cNvPr id="59" name="Rectangle 58"/>
          <p:cNvSpPr/>
          <p:nvPr/>
        </p:nvSpPr>
        <p:spPr>
          <a:xfrm>
            <a:off x="8387557" y="3994017"/>
            <a:ext cx="151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Formation Professionnelle </a:t>
            </a:r>
          </a:p>
        </p:txBody>
      </p:sp>
      <p:cxnSp>
        <p:nvCxnSpPr>
          <p:cNvPr id="71" name="Connecteur droit 70"/>
          <p:cNvCxnSpPr/>
          <p:nvPr/>
        </p:nvCxnSpPr>
        <p:spPr>
          <a:xfrm flipV="1">
            <a:off x="10416480" y="5103452"/>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8798396" y="5109961"/>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226920" y="5097507"/>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5788486" y="4752439"/>
            <a:ext cx="4856719" cy="396000"/>
            <a:chOff x="4082458" y="3702518"/>
            <a:chExt cx="4856719" cy="396000"/>
          </a:xfrm>
        </p:grpSpPr>
        <p:sp>
          <p:nvSpPr>
            <p:cNvPr id="80" name="Rectangle à coins arrondis 79"/>
            <p:cNvSpPr/>
            <p:nvPr/>
          </p:nvSpPr>
          <p:spPr>
            <a:xfrm>
              <a:off x="4082458" y="3702518"/>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Rectangle 80"/>
            <p:cNvSpPr/>
            <p:nvPr/>
          </p:nvSpPr>
          <p:spPr>
            <a:xfrm>
              <a:off x="4145747" y="3730366"/>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2 :</a:t>
              </a:r>
            </a:p>
          </p:txBody>
        </p:sp>
        <p:sp>
          <p:nvSpPr>
            <p:cNvPr id="82" name="Rectangle à coins arrondis 81"/>
            <p:cNvSpPr/>
            <p:nvPr/>
          </p:nvSpPr>
          <p:spPr>
            <a:xfrm>
              <a:off x="5159177" y="3702518"/>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Rectangle 82"/>
            <p:cNvSpPr/>
            <p:nvPr/>
          </p:nvSpPr>
          <p:spPr>
            <a:xfrm>
              <a:off x="5994897" y="3724421"/>
              <a:ext cx="200445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Productivité du foncier</a:t>
              </a:r>
            </a:p>
          </p:txBody>
        </p:sp>
      </p:grpSp>
      <p:grpSp>
        <p:nvGrpSpPr>
          <p:cNvPr id="2054" name="Groupe 2053"/>
          <p:cNvGrpSpPr/>
          <p:nvPr/>
        </p:nvGrpSpPr>
        <p:grpSpPr>
          <a:xfrm>
            <a:off x="5871016" y="5245413"/>
            <a:ext cx="1523071" cy="770820"/>
            <a:chOff x="4347015" y="3281552"/>
            <a:chExt cx="1523071" cy="770820"/>
          </a:xfrm>
        </p:grpSpPr>
        <p:sp>
          <p:nvSpPr>
            <p:cNvPr id="84" name="Rectangle à coins arrondis 83"/>
            <p:cNvSpPr/>
            <p:nvPr/>
          </p:nvSpPr>
          <p:spPr>
            <a:xfrm>
              <a:off x="4358086"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4347015" y="3281552"/>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0" name="Rectangle 89"/>
            <p:cNvSpPr/>
            <p:nvPr/>
          </p:nvSpPr>
          <p:spPr>
            <a:xfrm>
              <a:off x="4388844" y="3624357"/>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Gouvernance</a:t>
              </a:r>
            </a:p>
          </p:txBody>
        </p:sp>
      </p:grpSp>
      <p:grpSp>
        <p:nvGrpSpPr>
          <p:cNvPr id="2053" name="Groupe 2052"/>
          <p:cNvGrpSpPr/>
          <p:nvPr/>
        </p:nvGrpSpPr>
        <p:grpSpPr>
          <a:xfrm>
            <a:off x="7448462" y="5245602"/>
            <a:ext cx="1531052" cy="775686"/>
            <a:chOff x="5924462" y="3281741"/>
            <a:chExt cx="1531052" cy="775686"/>
          </a:xfrm>
        </p:grpSpPr>
        <p:sp>
          <p:nvSpPr>
            <p:cNvPr id="85" name="Rectangle à coins arrondis 84"/>
            <p:cNvSpPr/>
            <p:nvPr/>
          </p:nvSpPr>
          <p:spPr>
            <a:xfrm>
              <a:off x="5943514" y="3528227"/>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924462" y="328174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1" name="Rectangle 90"/>
            <p:cNvSpPr/>
            <p:nvPr/>
          </p:nvSpPr>
          <p:spPr>
            <a:xfrm>
              <a:off x="5976629" y="3624356"/>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Rural</a:t>
              </a:r>
            </a:p>
          </p:txBody>
        </p:sp>
      </p:grpSp>
      <p:grpSp>
        <p:nvGrpSpPr>
          <p:cNvPr id="2052" name="Groupe 2051"/>
          <p:cNvGrpSpPr/>
          <p:nvPr/>
        </p:nvGrpSpPr>
        <p:grpSpPr>
          <a:xfrm>
            <a:off x="9054940" y="5245413"/>
            <a:ext cx="1517694" cy="770821"/>
            <a:chOff x="7530940" y="3281551"/>
            <a:chExt cx="1517694" cy="770821"/>
          </a:xfrm>
        </p:grpSpPr>
        <p:sp>
          <p:nvSpPr>
            <p:cNvPr id="86" name="Rectangle à coins arrondis 85"/>
            <p:cNvSpPr/>
            <p:nvPr/>
          </p:nvSpPr>
          <p:spPr>
            <a:xfrm>
              <a:off x="7536634"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7530940" y="328155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3</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2" name="Rectangle 91"/>
            <p:cNvSpPr/>
            <p:nvPr/>
          </p:nvSpPr>
          <p:spPr>
            <a:xfrm>
              <a:off x="7571757" y="3511871"/>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Industriel</a:t>
              </a:r>
            </a:p>
          </p:txBody>
        </p:sp>
      </p:grpSp>
      <p:pic>
        <p:nvPicPr>
          <p:cNvPr id="1026" name="Picture 2" descr="Résultat de recherche d'images pour &quot;puzzl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608" y="4978579"/>
            <a:ext cx="1458877" cy="1517526"/>
          </a:xfrm>
          <a:prstGeom prst="rect">
            <a:avLst/>
          </a:prstGeom>
          <a:noFill/>
          <a:scene3d>
            <a:camera prst="obliqueBottomRight"/>
            <a:lightRig rig="threePt" dir="t"/>
          </a:scene3d>
          <a:extLst>
            <a:ext uri="{909E8E84-426E-40DD-AFC4-6F175D3DCCD1}">
              <a14:hiddenFill xmlns:a14="http://schemas.microsoft.com/office/drawing/2010/main">
                <a:solidFill>
                  <a:srgbClr val="FFFFFF"/>
                </a:solidFill>
              </a14:hiddenFill>
            </a:ext>
          </a:extLst>
        </p:spPr>
      </p:pic>
      <p:sp>
        <p:nvSpPr>
          <p:cNvPr id="50" name="Rectangle 49"/>
          <p:cNvSpPr/>
          <p:nvPr/>
        </p:nvSpPr>
        <p:spPr>
          <a:xfrm>
            <a:off x="479" y="-713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1. Contexte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1.1 Rappel sur le Compact II</a:t>
            </a:r>
          </a:p>
        </p:txBody>
      </p:sp>
    </p:spTree>
    <p:extLst>
      <p:ext uri="{BB962C8B-B14F-4D97-AF65-F5344CB8AC3E}">
        <p14:creationId xmlns:p14="http://schemas.microsoft.com/office/powerpoint/2010/main" val="155642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5"/>
          <p:cNvSpPr txBox="1"/>
          <p:nvPr/>
        </p:nvSpPr>
        <p:spPr>
          <a:xfrm>
            <a:off x="2986748" y="2984300"/>
            <a:ext cx="2986670"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Mettre en place une FP tirée par la demande du secteur privé</a:t>
            </a:r>
          </a:p>
        </p:txBody>
      </p:sp>
      <p:sp>
        <p:nvSpPr>
          <p:cNvPr id="40" name="Shape 2604"/>
          <p:cNvSpPr/>
          <p:nvPr/>
        </p:nvSpPr>
        <p:spPr>
          <a:xfrm>
            <a:off x="5876667" y="2813948"/>
            <a:ext cx="302106" cy="17035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pic>
        <p:nvPicPr>
          <p:cNvPr id="52" name="Image 51"/>
          <p:cNvPicPr>
            <a:picLocks noChangeAspect="1"/>
          </p:cNvPicPr>
          <p:nvPr/>
        </p:nvPicPr>
        <p:blipFill rotWithShape="1">
          <a:blip r:embed="rId2"/>
          <a:srcRect l="5818" t="8398" r="79661" b="79297"/>
          <a:stretch/>
        </p:blipFill>
        <p:spPr>
          <a:xfrm>
            <a:off x="323173" y="2079881"/>
            <a:ext cx="1884268" cy="2727464"/>
          </a:xfrm>
          <a:prstGeom prst="rect">
            <a:avLst/>
          </a:prstGeom>
        </p:spPr>
      </p:pic>
      <p:sp>
        <p:nvSpPr>
          <p:cNvPr id="57" name="Shape 1203"/>
          <p:cNvSpPr/>
          <p:nvPr/>
        </p:nvSpPr>
        <p:spPr>
          <a:xfrm rot="16200000">
            <a:off x="2289867" y="3135431"/>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pic>
        <p:nvPicPr>
          <p:cNvPr id="27" name="Picture 2" descr="Résultat de recherche d'images pour &quot;stratégie nationale de la formation professionnelle 2021&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892" y="2079881"/>
            <a:ext cx="1912922" cy="272746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329892" y="1337305"/>
            <a:ext cx="5483431" cy="369332"/>
          </a:xfrm>
          <a:prstGeom prst="rect">
            <a:avLst/>
          </a:prstGeom>
          <a:solidFill>
            <a:srgbClr val="002060"/>
          </a:solidFill>
        </p:spPr>
        <p:txBody>
          <a:bodyPr wrap="square" rtlCol="0">
            <a:spAutoFit/>
          </a:bodyPr>
          <a:lstStyle>
            <a:defPPr>
              <a:defRPr lang="fr-FR"/>
            </a:defPPr>
            <a:lvl1pPr>
              <a:defRPr sz="1985"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stratégique</a:t>
            </a:r>
          </a:p>
        </p:txBody>
      </p:sp>
      <p:sp>
        <p:nvSpPr>
          <p:cNvPr id="62" name="ZoneTexte 61"/>
          <p:cNvSpPr txBox="1"/>
          <p:nvPr/>
        </p:nvSpPr>
        <p:spPr>
          <a:xfrm>
            <a:off x="325648" y="1337305"/>
            <a:ext cx="5647770" cy="369332"/>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opérationnel</a:t>
            </a:r>
          </a:p>
        </p:txBody>
      </p:sp>
      <p:sp>
        <p:nvSpPr>
          <p:cNvPr id="41" name="TextBox 35"/>
          <p:cNvSpPr txBox="1"/>
          <p:nvPr/>
        </p:nvSpPr>
        <p:spPr>
          <a:xfrm>
            <a:off x="8939341" y="2906927"/>
            <a:ext cx="2873982"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Renforcer les capacités du SFP et améliorer sa gouvernance </a:t>
            </a:r>
          </a:p>
        </p:txBody>
      </p:sp>
      <p:sp>
        <p:nvSpPr>
          <p:cNvPr id="55" name="Rectangle 54"/>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p:txBody>
      </p:sp>
      <p:sp>
        <p:nvSpPr>
          <p:cNvPr id="30" name="Shape 2554"/>
          <p:cNvSpPr/>
          <p:nvPr/>
        </p:nvSpPr>
        <p:spPr>
          <a:xfrm>
            <a:off x="5744239" y="4901242"/>
            <a:ext cx="370777" cy="33707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Shape 1203"/>
          <p:cNvSpPr/>
          <p:nvPr/>
        </p:nvSpPr>
        <p:spPr>
          <a:xfrm rot="16200000">
            <a:off x="8245134" y="2948024"/>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66875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e recherche d'images pour &quot;stratégie nationale de la formation professionnelle 2021&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 y="2150854"/>
            <a:ext cx="2185112" cy="329819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81443" y="1400120"/>
            <a:ext cx="10760707" cy="369332"/>
          </a:xfrm>
          <a:prstGeom prst="rect">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Appui à l’opérationnalisation de la réforme de la formation professionnelle</a:t>
            </a:r>
          </a:p>
        </p:txBody>
      </p:sp>
      <p:sp>
        <p:nvSpPr>
          <p:cNvPr id="13" name="Oval 17"/>
          <p:cNvSpPr/>
          <p:nvPr/>
        </p:nvSpPr>
        <p:spPr>
          <a:xfrm>
            <a:off x="247190" y="1229307"/>
            <a:ext cx="801130" cy="71094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2"/>
          <p:cNvSpPr/>
          <p:nvPr/>
        </p:nvSpPr>
        <p:spPr>
          <a:xfrm>
            <a:off x="311646" y="1286507"/>
            <a:ext cx="672219" cy="596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Shape 2587"/>
          <p:cNvSpPr/>
          <p:nvPr/>
        </p:nvSpPr>
        <p:spPr>
          <a:xfrm>
            <a:off x="473045" y="1500024"/>
            <a:ext cx="281194" cy="24954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reeform 6"/>
          <p:cNvSpPr/>
          <p:nvPr/>
        </p:nvSpPr>
        <p:spPr>
          <a:xfrm>
            <a:off x="7613288" y="2198748"/>
            <a:ext cx="1507789" cy="370046"/>
          </a:xfrm>
          <a:custGeom>
            <a:avLst/>
            <a:gdLst>
              <a:gd name="connsiteX0" fmla="*/ 0 w 2335546"/>
              <a:gd name="connsiteY0" fmla="*/ 0 h 370061"/>
              <a:gd name="connsiteX1" fmla="*/ 2335546 w 2335546"/>
              <a:gd name="connsiteY1" fmla="*/ 0 h 370061"/>
              <a:gd name="connsiteX2" fmla="*/ 2141431 w 2335546"/>
              <a:gd name="connsiteY2" fmla="*/ 370061 h 370061"/>
              <a:gd name="connsiteX3" fmla="*/ 370061 w 2335546"/>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335546" h="370061">
                <a:moveTo>
                  <a:pt x="0" y="0"/>
                </a:moveTo>
                <a:lnTo>
                  <a:pt x="2335546" y="0"/>
                </a:lnTo>
                <a:lnTo>
                  <a:pt x="2141431" y="370061"/>
                </a:lnTo>
                <a:lnTo>
                  <a:pt x="370061" y="3700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9"/>
          <p:cNvSpPr/>
          <p:nvPr/>
        </p:nvSpPr>
        <p:spPr>
          <a:xfrm>
            <a:off x="5931047" y="2170302"/>
            <a:ext cx="1535579" cy="370046"/>
          </a:xfrm>
          <a:custGeom>
            <a:avLst/>
            <a:gdLst>
              <a:gd name="connsiteX0" fmla="*/ 0 w 2270850"/>
              <a:gd name="connsiteY0" fmla="*/ 0 h 370061"/>
              <a:gd name="connsiteX1" fmla="*/ 2270850 w 2270850"/>
              <a:gd name="connsiteY1" fmla="*/ 0 h 370061"/>
              <a:gd name="connsiteX2" fmla="*/ 2033193 w 2270850"/>
              <a:gd name="connsiteY2" fmla="*/ 370061 h 370061"/>
              <a:gd name="connsiteX3" fmla="*/ 370061 w 2270850"/>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0850" h="370061">
                <a:moveTo>
                  <a:pt x="0" y="0"/>
                </a:moveTo>
                <a:lnTo>
                  <a:pt x="2270850" y="0"/>
                </a:lnTo>
                <a:lnTo>
                  <a:pt x="2033193" y="370061"/>
                </a:lnTo>
                <a:lnTo>
                  <a:pt x="370061" y="3700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12"/>
          <p:cNvSpPr/>
          <p:nvPr/>
        </p:nvSpPr>
        <p:spPr>
          <a:xfrm>
            <a:off x="4149959" y="2153029"/>
            <a:ext cx="1489194" cy="370046"/>
          </a:xfrm>
          <a:custGeom>
            <a:avLst/>
            <a:gdLst>
              <a:gd name="connsiteX0" fmla="*/ 11896 w 2309555"/>
              <a:gd name="connsiteY0" fmla="*/ 0 h 370061"/>
              <a:gd name="connsiteX1" fmla="*/ 2309555 w 2309555"/>
              <a:gd name="connsiteY1" fmla="*/ 0 h 370061"/>
              <a:gd name="connsiteX2" fmla="*/ 2071898 w 2309555"/>
              <a:gd name="connsiteY2" fmla="*/ 370061 h 370061"/>
              <a:gd name="connsiteX3" fmla="*/ 351536 w 2309555"/>
              <a:gd name="connsiteY3" fmla="*/ 370061 h 370061"/>
              <a:gd name="connsiteX4" fmla="*/ 0 w 2309555"/>
              <a:gd name="connsiteY4" fmla="*/ 18525 h 37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555" h="370061">
                <a:moveTo>
                  <a:pt x="11896" y="0"/>
                </a:moveTo>
                <a:lnTo>
                  <a:pt x="2309555" y="0"/>
                </a:lnTo>
                <a:lnTo>
                  <a:pt x="2071898" y="370061"/>
                </a:lnTo>
                <a:lnTo>
                  <a:pt x="351536" y="370061"/>
                </a:lnTo>
                <a:lnTo>
                  <a:pt x="0" y="18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reeform 15"/>
          <p:cNvSpPr/>
          <p:nvPr/>
        </p:nvSpPr>
        <p:spPr>
          <a:xfrm>
            <a:off x="2225667" y="2140910"/>
            <a:ext cx="1692707" cy="370046"/>
          </a:xfrm>
          <a:custGeom>
            <a:avLst/>
            <a:gdLst>
              <a:gd name="connsiteX0" fmla="*/ 0 w 2279981"/>
              <a:gd name="connsiteY0" fmla="*/ 0 h 370061"/>
              <a:gd name="connsiteX1" fmla="*/ 2279981 w 2279981"/>
              <a:gd name="connsiteY1" fmla="*/ 0 h 370061"/>
              <a:gd name="connsiteX2" fmla="*/ 2042324 w 2279981"/>
              <a:gd name="connsiteY2" fmla="*/ 370061 h 370061"/>
              <a:gd name="connsiteX3" fmla="*/ 370061 w 2279981"/>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279981" h="370061">
                <a:moveTo>
                  <a:pt x="0" y="0"/>
                </a:moveTo>
                <a:lnTo>
                  <a:pt x="2279981" y="0"/>
                </a:lnTo>
                <a:lnTo>
                  <a:pt x="2042324" y="370061"/>
                </a:lnTo>
                <a:lnTo>
                  <a:pt x="370061" y="3700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1" name="Straight Connector 19"/>
          <p:cNvCxnSpPr>
            <a:endCxn id="25" idx="2"/>
          </p:cNvCxnSpPr>
          <p:nvPr/>
        </p:nvCxnSpPr>
        <p:spPr>
          <a:xfrm>
            <a:off x="2231804" y="2177051"/>
            <a:ext cx="547056" cy="81511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0"/>
          <p:cNvCxnSpPr>
            <a:stCxn id="19" idx="0"/>
            <a:endCxn id="26" idx="2"/>
          </p:cNvCxnSpPr>
          <p:nvPr/>
        </p:nvCxnSpPr>
        <p:spPr>
          <a:xfrm>
            <a:off x="4157630" y="2153029"/>
            <a:ext cx="595100" cy="82735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1"/>
          <p:cNvCxnSpPr/>
          <p:nvPr/>
        </p:nvCxnSpPr>
        <p:spPr>
          <a:xfrm>
            <a:off x="6009280" y="2229075"/>
            <a:ext cx="584876" cy="7265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2"/>
          <p:cNvCxnSpPr/>
          <p:nvPr/>
        </p:nvCxnSpPr>
        <p:spPr>
          <a:xfrm>
            <a:off x="7664237" y="2200613"/>
            <a:ext cx="555735" cy="7834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Oval 43"/>
          <p:cNvSpPr/>
          <p:nvPr/>
        </p:nvSpPr>
        <p:spPr>
          <a:xfrm>
            <a:off x="2778860" y="2829013"/>
            <a:ext cx="308721" cy="3263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mn-cs"/>
              </a:rPr>
              <a:t>1</a:t>
            </a:r>
          </a:p>
        </p:txBody>
      </p:sp>
      <p:sp>
        <p:nvSpPr>
          <p:cNvPr id="26" name="Oval 44"/>
          <p:cNvSpPr/>
          <p:nvPr/>
        </p:nvSpPr>
        <p:spPr>
          <a:xfrm>
            <a:off x="4752730" y="2825051"/>
            <a:ext cx="334684" cy="310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27" name="Oval 45"/>
          <p:cNvSpPr/>
          <p:nvPr/>
        </p:nvSpPr>
        <p:spPr>
          <a:xfrm>
            <a:off x="6423118" y="2854867"/>
            <a:ext cx="293330" cy="300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28" name="Oval 46"/>
          <p:cNvSpPr/>
          <p:nvPr/>
        </p:nvSpPr>
        <p:spPr>
          <a:xfrm>
            <a:off x="8074317" y="2854867"/>
            <a:ext cx="286615" cy="2808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29" name="Rectangle 28"/>
          <p:cNvSpPr/>
          <p:nvPr/>
        </p:nvSpPr>
        <p:spPr>
          <a:xfrm>
            <a:off x="3055611" y="2829013"/>
            <a:ext cx="1648302"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42BA97">
                    <a:lumMod val="50000"/>
                  </a:srgbClr>
                </a:solidFill>
                <a:effectLst/>
                <a:uLnTx/>
                <a:uFillTx/>
                <a:latin typeface="Calibri"/>
                <a:ea typeface="+mn-ea"/>
                <a:cs typeface="+mn-cs"/>
              </a:rPr>
              <a:t>Accompagnement à l’élaboration et à la mise en œuvre du </a:t>
            </a:r>
            <a:r>
              <a:rPr kumimoji="0" lang="fr-FR" sz="1400" b="1" i="0" u="none" strike="noStrike" kern="1200" cap="none" spc="0" normalizeH="0" baseline="0" noProof="0" dirty="0">
                <a:ln>
                  <a:noFill/>
                </a:ln>
                <a:solidFill>
                  <a:srgbClr val="42BA97">
                    <a:lumMod val="50000"/>
                  </a:srgbClr>
                </a:solidFill>
                <a:effectLst/>
                <a:uLnTx/>
                <a:uFillTx/>
                <a:latin typeface="Calibri"/>
                <a:ea typeface="+mn-ea"/>
                <a:cs typeface="+mn-cs"/>
              </a:rPr>
              <a:t>cadre légal et/ou réglementaire régissant la FP </a:t>
            </a:r>
          </a:p>
        </p:txBody>
      </p:sp>
      <p:sp>
        <p:nvSpPr>
          <p:cNvPr id="30" name="Rectangle 29"/>
          <p:cNvSpPr/>
          <p:nvPr/>
        </p:nvSpPr>
        <p:spPr>
          <a:xfrm>
            <a:off x="4958503" y="2938366"/>
            <a:ext cx="1472053"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DFE3E5">
                    <a:lumMod val="10000"/>
                  </a:srgbClr>
                </a:solidFill>
                <a:effectLst/>
                <a:uLnTx/>
                <a:uFillTx/>
                <a:latin typeface="Calibri"/>
                <a:ea typeface="+mn-ea"/>
                <a:cs typeface="+mn-cs"/>
              </a:rPr>
              <a:t>Appui à la mise en place d’un nouveau </a:t>
            </a:r>
            <a:r>
              <a:rPr kumimoji="0" lang="fr-FR" sz="1400" b="1" i="0" u="none" strike="noStrike" kern="1200" cap="none" spc="0" normalizeH="0" baseline="0" noProof="0" dirty="0">
                <a:ln>
                  <a:noFill/>
                </a:ln>
                <a:solidFill>
                  <a:srgbClr val="DFE3E5">
                    <a:lumMod val="10000"/>
                  </a:srgbClr>
                </a:solidFill>
                <a:effectLst/>
                <a:uLnTx/>
                <a:uFillTx/>
                <a:latin typeface="Calibri"/>
                <a:ea typeface="+mn-ea"/>
                <a:cs typeface="+mn-cs"/>
              </a:rPr>
              <a:t>modèle de financement de la FP</a:t>
            </a:r>
          </a:p>
        </p:txBody>
      </p:sp>
      <p:sp>
        <p:nvSpPr>
          <p:cNvPr id="31" name="Rectangle 30"/>
          <p:cNvSpPr/>
          <p:nvPr/>
        </p:nvSpPr>
        <p:spPr>
          <a:xfrm>
            <a:off x="6624784" y="3155323"/>
            <a:ext cx="1475049" cy="1600438"/>
          </a:xfrm>
          <a:prstGeom prst="rect">
            <a:avLst/>
          </a:prstGeom>
        </p:spPr>
        <p:txBody>
          <a:bodyPr wrap="square">
            <a:spAutoFit/>
          </a:bodyPr>
          <a:lstStyle/>
          <a:p>
            <a:r>
              <a:rPr lang="fr-FR" sz="1400" dirty="0">
                <a:solidFill>
                  <a:srgbClr val="335B74">
                    <a:lumMod val="75000"/>
                  </a:srgbClr>
                </a:solidFill>
                <a:latin typeface="Calibri"/>
              </a:rPr>
              <a:t>Assistance technique pour la mise en œuvre de la nouvelle </a:t>
            </a:r>
            <a:r>
              <a:rPr lang="fr-FR" sz="1400" b="1" dirty="0">
                <a:solidFill>
                  <a:srgbClr val="335B74">
                    <a:lumMod val="75000"/>
                  </a:srgbClr>
                </a:solidFill>
                <a:latin typeface="Calibri"/>
              </a:rPr>
              <a:t>réforme de la formation continue</a:t>
            </a:r>
          </a:p>
        </p:txBody>
      </p:sp>
      <p:sp>
        <p:nvSpPr>
          <p:cNvPr id="32" name="Rectangle 31"/>
          <p:cNvSpPr/>
          <p:nvPr/>
        </p:nvSpPr>
        <p:spPr>
          <a:xfrm>
            <a:off x="8357208" y="2854870"/>
            <a:ext cx="1382493"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335B74">
                    <a:lumMod val="75000"/>
                  </a:srgbClr>
                </a:solidFill>
                <a:effectLst/>
                <a:uLnTx/>
                <a:uFillTx/>
                <a:latin typeface="Calibri"/>
                <a:ea typeface="+mn-ea"/>
                <a:cs typeface="+mn-cs"/>
              </a:rPr>
              <a:t>Appui à la mise en œuvre de la réforme de la </a:t>
            </a:r>
            <a:r>
              <a:rPr kumimoji="0" lang="fr-FR" sz="1400" b="1" i="0" u="none" strike="noStrike" kern="1200" cap="none" spc="0" normalizeH="0" baseline="0" noProof="0" dirty="0">
                <a:ln>
                  <a:noFill/>
                </a:ln>
                <a:solidFill>
                  <a:srgbClr val="335B74">
                    <a:lumMod val="75000"/>
                  </a:srgbClr>
                </a:solidFill>
                <a:effectLst/>
                <a:uLnTx/>
                <a:uFillTx/>
                <a:latin typeface="Calibri"/>
                <a:ea typeface="+mn-ea"/>
                <a:cs typeface="+mn-cs"/>
              </a:rPr>
              <a:t>formation professionnelle privée</a:t>
            </a:r>
          </a:p>
        </p:txBody>
      </p:sp>
      <p:sp>
        <p:nvSpPr>
          <p:cNvPr id="33" name="Espace réservé du numéro de diapositive 4"/>
          <p:cNvSpPr>
            <a:spLocks noGrp="1"/>
          </p:cNvSpPr>
          <p:nvPr>
            <p:ph type="sldNum" sz="quarter" idx="12"/>
          </p:nvPr>
        </p:nvSpPr>
        <p:spPr>
          <a:xfrm>
            <a:off x="10013182" y="6395832"/>
            <a:ext cx="865278"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83C6"/>
                </a:solidFill>
                <a:effectLst/>
                <a:uLnTx/>
                <a:uFillTx/>
                <a:latin typeface="Calibri"/>
                <a:ea typeface="+mn-ea"/>
                <a:cs typeface="+mn-cs"/>
              </a:rPr>
              <a:t>15</a:t>
            </a:r>
          </a:p>
        </p:txBody>
      </p:sp>
      <p:sp>
        <p:nvSpPr>
          <p:cNvPr id="34" name="Freeform 6"/>
          <p:cNvSpPr/>
          <p:nvPr/>
        </p:nvSpPr>
        <p:spPr>
          <a:xfrm>
            <a:off x="9437263" y="2170300"/>
            <a:ext cx="1507789" cy="370046"/>
          </a:xfrm>
          <a:custGeom>
            <a:avLst/>
            <a:gdLst>
              <a:gd name="connsiteX0" fmla="*/ 0 w 2335546"/>
              <a:gd name="connsiteY0" fmla="*/ 0 h 370061"/>
              <a:gd name="connsiteX1" fmla="*/ 2335546 w 2335546"/>
              <a:gd name="connsiteY1" fmla="*/ 0 h 370061"/>
              <a:gd name="connsiteX2" fmla="*/ 2141431 w 2335546"/>
              <a:gd name="connsiteY2" fmla="*/ 370061 h 370061"/>
              <a:gd name="connsiteX3" fmla="*/ 370061 w 2335546"/>
              <a:gd name="connsiteY3" fmla="*/ 370061 h 370061"/>
            </a:gdLst>
            <a:ahLst/>
            <a:cxnLst>
              <a:cxn ang="0">
                <a:pos x="connsiteX0" y="connsiteY0"/>
              </a:cxn>
              <a:cxn ang="0">
                <a:pos x="connsiteX1" y="connsiteY1"/>
              </a:cxn>
              <a:cxn ang="0">
                <a:pos x="connsiteX2" y="connsiteY2"/>
              </a:cxn>
              <a:cxn ang="0">
                <a:pos x="connsiteX3" y="connsiteY3"/>
              </a:cxn>
            </a:cxnLst>
            <a:rect l="l" t="t" r="r" b="b"/>
            <a:pathLst>
              <a:path w="2335546" h="370061">
                <a:moveTo>
                  <a:pt x="0" y="0"/>
                </a:moveTo>
                <a:lnTo>
                  <a:pt x="2335546" y="0"/>
                </a:lnTo>
                <a:lnTo>
                  <a:pt x="2141431" y="370061"/>
                </a:lnTo>
                <a:lnTo>
                  <a:pt x="370061" y="37006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Connector 22"/>
          <p:cNvCxnSpPr>
            <a:stCxn id="34" idx="0"/>
          </p:cNvCxnSpPr>
          <p:nvPr/>
        </p:nvCxnSpPr>
        <p:spPr>
          <a:xfrm>
            <a:off x="9437264" y="2170300"/>
            <a:ext cx="615211" cy="8176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Oval 46"/>
          <p:cNvSpPr/>
          <p:nvPr/>
        </p:nvSpPr>
        <p:spPr>
          <a:xfrm>
            <a:off x="9876937" y="2937783"/>
            <a:ext cx="284307" cy="29243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5</a:t>
            </a:r>
          </a:p>
        </p:txBody>
      </p:sp>
      <p:sp>
        <p:nvSpPr>
          <p:cNvPr id="37" name="Rectangle 36"/>
          <p:cNvSpPr/>
          <p:nvPr/>
        </p:nvSpPr>
        <p:spPr>
          <a:xfrm>
            <a:off x="10221187" y="2811568"/>
            <a:ext cx="1822345"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335B74">
                    <a:lumMod val="75000"/>
                  </a:srgbClr>
                </a:solidFill>
                <a:effectLst/>
                <a:uLnTx/>
                <a:uFillTx/>
                <a:latin typeface="Calibri"/>
                <a:ea typeface="+mn-ea"/>
                <a:cs typeface="+mn-cs"/>
              </a:rPr>
              <a:t>Appui à l’amélioration de pratiques et politiques liées au genre et l’inclusion sociale au DFP et mise en place de mesures d’</a:t>
            </a:r>
            <a:r>
              <a:rPr kumimoji="0" lang="fr-FR" sz="1400" b="1" i="0" u="none" strike="noStrike" kern="1200" cap="none" spc="0" normalizeH="0" baseline="0" noProof="0" dirty="0">
                <a:ln>
                  <a:noFill/>
                </a:ln>
                <a:solidFill>
                  <a:srgbClr val="335B74">
                    <a:lumMod val="75000"/>
                  </a:srgbClr>
                </a:solidFill>
                <a:effectLst/>
                <a:uLnTx/>
                <a:uFillTx/>
                <a:latin typeface="Calibri"/>
                <a:ea typeface="+mn-ea"/>
                <a:cs typeface="+mn-cs"/>
              </a:rPr>
              <a:t>intégration sociale et de genre dans le système de la FP</a:t>
            </a:r>
          </a:p>
        </p:txBody>
      </p:sp>
      <p:sp>
        <p:nvSpPr>
          <p:cNvPr id="39" name="Rectangle 38"/>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p:txBody>
      </p:sp>
    </p:spTree>
    <p:extLst>
      <p:ext uri="{BB962C8B-B14F-4D97-AF65-F5344CB8AC3E}">
        <p14:creationId xmlns:p14="http://schemas.microsoft.com/office/powerpoint/2010/main" val="198931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683963" y="2945188"/>
            <a:ext cx="6253002" cy="2733044"/>
            <a:chOff x="1231949" y="2315679"/>
            <a:chExt cx="7995020" cy="3180246"/>
          </a:xfrm>
        </p:grpSpPr>
        <p:grpSp>
          <p:nvGrpSpPr>
            <p:cNvPr id="72" name="Group 71"/>
            <p:cNvGrpSpPr/>
            <p:nvPr/>
          </p:nvGrpSpPr>
          <p:grpSpPr>
            <a:xfrm>
              <a:off x="1231949" y="2315679"/>
              <a:ext cx="7995020" cy="3180246"/>
              <a:chOff x="2573992" y="2782404"/>
              <a:chExt cx="7266136" cy="2423160"/>
            </a:xfrm>
          </p:grpSpPr>
          <p:sp>
            <p:nvSpPr>
              <p:cNvPr id="69" name="Freeform 68"/>
              <p:cNvSpPr/>
              <p:nvPr/>
            </p:nvSpPr>
            <p:spPr>
              <a:xfrm>
                <a:off x="4442380" y="2928227"/>
                <a:ext cx="144084" cy="2130552"/>
              </a:xfrm>
              <a:custGeom>
                <a:avLst/>
                <a:gdLst>
                  <a:gd name="connsiteX0" fmla="*/ 71718 w 144084"/>
                  <a:gd name="connsiteY0" fmla="*/ 0 h 2407617"/>
                  <a:gd name="connsiteX1" fmla="*/ 90900 w 144084"/>
                  <a:gd name="connsiteY1" fmla="*/ 153532 h 2407617"/>
                  <a:gd name="connsiteX2" fmla="*/ 144084 w 144084"/>
                  <a:gd name="connsiteY2" fmla="*/ 1203809 h 2407617"/>
                  <a:gd name="connsiteX3" fmla="*/ 90900 w 144084"/>
                  <a:gd name="connsiteY3" fmla="*/ 2254086 h 2407617"/>
                  <a:gd name="connsiteX4" fmla="*/ 71718 w 144084"/>
                  <a:gd name="connsiteY4" fmla="*/ 2407617 h 2407617"/>
                  <a:gd name="connsiteX5" fmla="*/ 60256 w 144084"/>
                  <a:gd name="connsiteY5" fmla="*/ 2318734 h 2407617"/>
                  <a:gd name="connsiteX6" fmla="*/ 0 w 144084"/>
                  <a:gd name="connsiteY6" fmla="*/ 1203808 h 2407617"/>
                  <a:gd name="connsiteX7" fmla="*/ 60256 w 144084"/>
                  <a:gd name="connsiteY7" fmla="*/ 88882 h 2407617"/>
                  <a:gd name="connsiteX8" fmla="*/ 71718 w 144084"/>
                  <a:gd name="connsiteY8" fmla="*/ 0 h 240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4" h="2407617">
                    <a:moveTo>
                      <a:pt x="71718" y="0"/>
                    </a:moveTo>
                    <a:lnTo>
                      <a:pt x="90900" y="153532"/>
                    </a:lnTo>
                    <a:cubicBezTo>
                      <a:pt x="125228" y="478735"/>
                      <a:pt x="144084" y="833045"/>
                      <a:pt x="144084" y="1203809"/>
                    </a:cubicBezTo>
                    <a:cubicBezTo>
                      <a:pt x="144084" y="1574573"/>
                      <a:pt x="125228" y="1928883"/>
                      <a:pt x="90900" y="2254086"/>
                    </a:cubicBezTo>
                    <a:lnTo>
                      <a:pt x="71718" y="2407617"/>
                    </a:lnTo>
                    <a:lnTo>
                      <a:pt x="60256" y="2318734"/>
                    </a:lnTo>
                    <a:cubicBezTo>
                      <a:pt x="21456" y="1976051"/>
                      <a:pt x="0" y="1599289"/>
                      <a:pt x="0" y="1203808"/>
                    </a:cubicBezTo>
                    <a:cubicBezTo>
                      <a:pt x="0" y="808327"/>
                      <a:pt x="21456" y="431566"/>
                      <a:pt x="60256" y="88882"/>
                    </a:cubicBezTo>
                    <a:lnTo>
                      <a:pt x="71718" y="0"/>
                    </a:lnTo>
                    <a:close/>
                  </a:path>
                </a:pathLst>
              </a:custGeom>
              <a:solidFill>
                <a:schemeClr val="accent1">
                  <a:lumMod val="50000"/>
                </a:schemeClr>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Freeform 69"/>
              <p:cNvSpPr/>
              <p:nvPr/>
            </p:nvSpPr>
            <p:spPr>
              <a:xfrm>
                <a:off x="6362613" y="3079526"/>
                <a:ext cx="92716" cy="1828800"/>
              </a:xfrm>
              <a:custGeom>
                <a:avLst/>
                <a:gdLst>
                  <a:gd name="connsiteX0" fmla="*/ 71718 w 144084"/>
                  <a:gd name="connsiteY0" fmla="*/ 0 h 2407617"/>
                  <a:gd name="connsiteX1" fmla="*/ 90900 w 144084"/>
                  <a:gd name="connsiteY1" fmla="*/ 153532 h 2407617"/>
                  <a:gd name="connsiteX2" fmla="*/ 144084 w 144084"/>
                  <a:gd name="connsiteY2" fmla="*/ 1203809 h 2407617"/>
                  <a:gd name="connsiteX3" fmla="*/ 90900 w 144084"/>
                  <a:gd name="connsiteY3" fmla="*/ 2254086 h 2407617"/>
                  <a:gd name="connsiteX4" fmla="*/ 71718 w 144084"/>
                  <a:gd name="connsiteY4" fmla="*/ 2407617 h 2407617"/>
                  <a:gd name="connsiteX5" fmla="*/ 60256 w 144084"/>
                  <a:gd name="connsiteY5" fmla="*/ 2318734 h 2407617"/>
                  <a:gd name="connsiteX6" fmla="*/ 0 w 144084"/>
                  <a:gd name="connsiteY6" fmla="*/ 1203808 h 2407617"/>
                  <a:gd name="connsiteX7" fmla="*/ 60256 w 144084"/>
                  <a:gd name="connsiteY7" fmla="*/ 88882 h 2407617"/>
                  <a:gd name="connsiteX8" fmla="*/ 71718 w 144084"/>
                  <a:gd name="connsiteY8" fmla="*/ 0 h 240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4" h="2407617">
                    <a:moveTo>
                      <a:pt x="71718" y="0"/>
                    </a:moveTo>
                    <a:lnTo>
                      <a:pt x="90900" y="153532"/>
                    </a:lnTo>
                    <a:cubicBezTo>
                      <a:pt x="125228" y="478735"/>
                      <a:pt x="144084" y="833045"/>
                      <a:pt x="144084" y="1203809"/>
                    </a:cubicBezTo>
                    <a:cubicBezTo>
                      <a:pt x="144084" y="1574573"/>
                      <a:pt x="125228" y="1928883"/>
                      <a:pt x="90900" y="2254086"/>
                    </a:cubicBezTo>
                    <a:lnTo>
                      <a:pt x="71718" y="2407617"/>
                    </a:lnTo>
                    <a:lnTo>
                      <a:pt x="60256" y="2318734"/>
                    </a:lnTo>
                    <a:cubicBezTo>
                      <a:pt x="21456" y="1976051"/>
                      <a:pt x="0" y="1599289"/>
                      <a:pt x="0" y="1203808"/>
                    </a:cubicBezTo>
                    <a:cubicBezTo>
                      <a:pt x="0" y="808327"/>
                      <a:pt x="21456" y="431566"/>
                      <a:pt x="60256" y="88882"/>
                    </a:cubicBezTo>
                    <a:lnTo>
                      <a:pt x="71718" y="0"/>
                    </a:lnTo>
                    <a:close/>
                  </a:path>
                </a:pathLst>
              </a:custGeom>
              <a:solidFill>
                <a:schemeClr val="accent3">
                  <a:lumMod val="50000"/>
                </a:schemeClr>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Freeform 70"/>
              <p:cNvSpPr/>
              <p:nvPr/>
            </p:nvSpPr>
            <p:spPr>
              <a:xfrm>
                <a:off x="8478016" y="3231670"/>
                <a:ext cx="61804" cy="1527048"/>
              </a:xfrm>
              <a:custGeom>
                <a:avLst/>
                <a:gdLst>
                  <a:gd name="connsiteX0" fmla="*/ 71718 w 144084"/>
                  <a:gd name="connsiteY0" fmla="*/ 0 h 2407617"/>
                  <a:gd name="connsiteX1" fmla="*/ 90900 w 144084"/>
                  <a:gd name="connsiteY1" fmla="*/ 153532 h 2407617"/>
                  <a:gd name="connsiteX2" fmla="*/ 144084 w 144084"/>
                  <a:gd name="connsiteY2" fmla="*/ 1203809 h 2407617"/>
                  <a:gd name="connsiteX3" fmla="*/ 90900 w 144084"/>
                  <a:gd name="connsiteY3" fmla="*/ 2254086 h 2407617"/>
                  <a:gd name="connsiteX4" fmla="*/ 71718 w 144084"/>
                  <a:gd name="connsiteY4" fmla="*/ 2407617 h 2407617"/>
                  <a:gd name="connsiteX5" fmla="*/ 60256 w 144084"/>
                  <a:gd name="connsiteY5" fmla="*/ 2318734 h 2407617"/>
                  <a:gd name="connsiteX6" fmla="*/ 0 w 144084"/>
                  <a:gd name="connsiteY6" fmla="*/ 1203808 h 2407617"/>
                  <a:gd name="connsiteX7" fmla="*/ 60256 w 144084"/>
                  <a:gd name="connsiteY7" fmla="*/ 88882 h 2407617"/>
                  <a:gd name="connsiteX8" fmla="*/ 71718 w 144084"/>
                  <a:gd name="connsiteY8" fmla="*/ 0 h 240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4" h="2407617">
                    <a:moveTo>
                      <a:pt x="71718" y="0"/>
                    </a:moveTo>
                    <a:lnTo>
                      <a:pt x="90900" y="153532"/>
                    </a:lnTo>
                    <a:cubicBezTo>
                      <a:pt x="125228" y="478735"/>
                      <a:pt x="144084" y="833045"/>
                      <a:pt x="144084" y="1203809"/>
                    </a:cubicBezTo>
                    <a:cubicBezTo>
                      <a:pt x="144084" y="1574573"/>
                      <a:pt x="125228" y="1928883"/>
                      <a:pt x="90900" y="2254086"/>
                    </a:cubicBezTo>
                    <a:lnTo>
                      <a:pt x="71718" y="2407617"/>
                    </a:lnTo>
                    <a:lnTo>
                      <a:pt x="60256" y="2318734"/>
                    </a:lnTo>
                    <a:cubicBezTo>
                      <a:pt x="21456" y="1976051"/>
                      <a:pt x="0" y="1599289"/>
                      <a:pt x="0" y="1203808"/>
                    </a:cubicBezTo>
                    <a:cubicBezTo>
                      <a:pt x="0" y="808327"/>
                      <a:pt x="21456" y="431566"/>
                      <a:pt x="60256" y="88882"/>
                    </a:cubicBezTo>
                    <a:lnTo>
                      <a:pt x="71718" y="0"/>
                    </a:lnTo>
                    <a:close/>
                  </a:path>
                </a:pathLst>
              </a:custGeom>
              <a:solidFill>
                <a:schemeClr val="accent4">
                  <a:lumMod val="50000"/>
                </a:schemeClr>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Pentagon 62"/>
              <p:cNvSpPr/>
              <p:nvPr/>
            </p:nvSpPr>
            <p:spPr>
              <a:xfrm>
                <a:off x="3657286" y="3820872"/>
                <a:ext cx="783080" cy="34559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Pentagon 63"/>
              <p:cNvSpPr/>
              <p:nvPr/>
            </p:nvSpPr>
            <p:spPr>
              <a:xfrm>
                <a:off x="5579534" y="3820872"/>
                <a:ext cx="844993" cy="34559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Pentagon 64"/>
              <p:cNvSpPr/>
              <p:nvPr/>
            </p:nvSpPr>
            <p:spPr>
              <a:xfrm>
                <a:off x="7481734" y="3820871"/>
                <a:ext cx="800548" cy="3455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Pentagon 65"/>
              <p:cNvSpPr/>
              <p:nvPr/>
            </p:nvSpPr>
            <p:spPr>
              <a:xfrm>
                <a:off x="9183738" y="3836205"/>
                <a:ext cx="656390" cy="34559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Freeform 67"/>
              <p:cNvSpPr/>
              <p:nvPr/>
            </p:nvSpPr>
            <p:spPr>
              <a:xfrm>
                <a:off x="2573992" y="2782404"/>
                <a:ext cx="144084" cy="2423160"/>
              </a:xfrm>
              <a:custGeom>
                <a:avLst/>
                <a:gdLst>
                  <a:gd name="connsiteX0" fmla="*/ 71718 w 144084"/>
                  <a:gd name="connsiteY0" fmla="*/ 0 h 2407617"/>
                  <a:gd name="connsiteX1" fmla="*/ 90900 w 144084"/>
                  <a:gd name="connsiteY1" fmla="*/ 153532 h 2407617"/>
                  <a:gd name="connsiteX2" fmla="*/ 144084 w 144084"/>
                  <a:gd name="connsiteY2" fmla="*/ 1203809 h 2407617"/>
                  <a:gd name="connsiteX3" fmla="*/ 90900 w 144084"/>
                  <a:gd name="connsiteY3" fmla="*/ 2254086 h 2407617"/>
                  <a:gd name="connsiteX4" fmla="*/ 71718 w 144084"/>
                  <a:gd name="connsiteY4" fmla="*/ 2407617 h 2407617"/>
                  <a:gd name="connsiteX5" fmla="*/ 60256 w 144084"/>
                  <a:gd name="connsiteY5" fmla="*/ 2318734 h 2407617"/>
                  <a:gd name="connsiteX6" fmla="*/ 0 w 144084"/>
                  <a:gd name="connsiteY6" fmla="*/ 1203808 h 2407617"/>
                  <a:gd name="connsiteX7" fmla="*/ 60256 w 144084"/>
                  <a:gd name="connsiteY7" fmla="*/ 88882 h 2407617"/>
                  <a:gd name="connsiteX8" fmla="*/ 71718 w 144084"/>
                  <a:gd name="connsiteY8" fmla="*/ 0 h 240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4" h="2407617">
                    <a:moveTo>
                      <a:pt x="71718" y="0"/>
                    </a:moveTo>
                    <a:lnTo>
                      <a:pt x="90900" y="153532"/>
                    </a:lnTo>
                    <a:cubicBezTo>
                      <a:pt x="125228" y="478735"/>
                      <a:pt x="144084" y="833045"/>
                      <a:pt x="144084" y="1203809"/>
                    </a:cubicBezTo>
                    <a:cubicBezTo>
                      <a:pt x="144084" y="1574573"/>
                      <a:pt x="125228" y="1928883"/>
                      <a:pt x="90900" y="2254086"/>
                    </a:cubicBezTo>
                    <a:lnTo>
                      <a:pt x="71718" y="2407617"/>
                    </a:lnTo>
                    <a:lnTo>
                      <a:pt x="60256" y="2318734"/>
                    </a:lnTo>
                    <a:cubicBezTo>
                      <a:pt x="21456" y="1976051"/>
                      <a:pt x="0" y="1599289"/>
                      <a:pt x="0" y="1203808"/>
                    </a:cubicBezTo>
                    <a:cubicBezTo>
                      <a:pt x="0" y="808327"/>
                      <a:pt x="21456" y="431566"/>
                      <a:pt x="60256" y="88882"/>
                    </a:cubicBezTo>
                    <a:lnTo>
                      <a:pt x="71718" y="0"/>
                    </a:lnTo>
                    <a:close/>
                  </a:path>
                </a:pathLst>
              </a:custGeom>
              <a:solidFill>
                <a:schemeClr val="tx1"/>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p:cNvSpPr/>
              <p:nvPr/>
            </p:nvSpPr>
            <p:spPr>
              <a:xfrm rot="5400000">
                <a:off x="1997894" y="3478005"/>
                <a:ext cx="2422532" cy="1031330"/>
              </a:xfrm>
              <a:custGeom>
                <a:avLst/>
                <a:gdLst>
                  <a:gd name="connsiteX0" fmla="*/ 0 w 2422532"/>
                  <a:gd name="connsiteY0" fmla="*/ 1031331 h 1031331"/>
                  <a:gd name="connsiteX1" fmla="*/ 72672 w 2422532"/>
                  <a:gd name="connsiteY1" fmla="*/ 63695 h 1031331"/>
                  <a:gd name="connsiteX2" fmla="*/ 96342 w 2422532"/>
                  <a:gd name="connsiteY2" fmla="*/ 60256 h 1031331"/>
                  <a:gd name="connsiteX3" fmla="*/ 1211268 w 2422532"/>
                  <a:gd name="connsiteY3" fmla="*/ 0 h 1031331"/>
                  <a:gd name="connsiteX4" fmla="*/ 2326194 w 2422532"/>
                  <a:gd name="connsiteY4" fmla="*/ 60256 h 1031331"/>
                  <a:gd name="connsiteX5" fmla="*/ 2349860 w 2422532"/>
                  <a:gd name="connsiteY5" fmla="*/ 63694 h 1031331"/>
                  <a:gd name="connsiteX6" fmla="*/ 2422532 w 2422532"/>
                  <a:gd name="connsiteY6" fmla="*/ 1031331 h 1031331"/>
                  <a:gd name="connsiteX7" fmla="*/ 2261543 w 2422532"/>
                  <a:gd name="connsiteY7" fmla="*/ 1011218 h 1031331"/>
                  <a:gd name="connsiteX8" fmla="*/ 1211266 w 2422532"/>
                  <a:gd name="connsiteY8" fmla="*/ 958033 h 1031331"/>
                  <a:gd name="connsiteX9" fmla="*/ 160989 w 2422532"/>
                  <a:gd name="connsiteY9" fmla="*/ 1011218 h 1031331"/>
                  <a:gd name="connsiteX10" fmla="*/ 0 w 2422532"/>
                  <a:gd name="connsiteY10" fmla="*/ 1031331 h 103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2532" h="1031331">
                    <a:moveTo>
                      <a:pt x="0" y="1031331"/>
                    </a:moveTo>
                    <a:lnTo>
                      <a:pt x="72672" y="63695"/>
                    </a:lnTo>
                    <a:lnTo>
                      <a:pt x="96342" y="60256"/>
                    </a:lnTo>
                    <a:cubicBezTo>
                      <a:pt x="439025" y="21456"/>
                      <a:pt x="815787" y="0"/>
                      <a:pt x="1211268" y="0"/>
                    </a:cubicBezTo>
                    <a:cubicBezTo>
                      <a:pt x="1606749" y="0"/>
                      <a:pt x="1983510" y="21456"/>
                      <a:pt x="2326194" y="60256"/>
                    </a:cubicBezTo>
                    <a:lnTo>
                      <a:pt x="2349860" y="63694"/>
                    </a:lnTo>
                    <a:lnTo>
                      <a:pt x="2422532" y="1031331"/>
                    </a:lnTo>
                    <a:lnTo>
                      <a:pt x="2261543" y="1011218"/>
                    </a:lnTo>
                    <a:cubicBezTo>
                      <a:pt x="1936340" y="976890"/>
                      <a:pt x="1582030" y="958033"/>
                      <a:pt x="1211266" y="958033"/>
                    </a:cubicBezTo>
                    <a:cubicBezTo>
                      <a:pt x="840502" y="958033"/>
                      <a:pt x="486192" y="976890"/>
                      <a:pt x="160989" y="1011218"/>
                    </a:cubicBezTo>
                    <a:lnTo>
                      <a:pt x="0" y="1031331"/>
                    </a:lnTo>
                    <a:close/>
                  </a:path>
                </a:pathLst>
              </a:custGeom>
              <a:solidFill>
                <a:schemeClr val="tx2"/>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p:cNvSpPr/>
              <p:nvPr/>
            </p:nvSpPr>
            <p:spPr>
              <a:xfrm rot="5400000">
                <a:off x="4044516" y="3456221"/>
                <a:ext cx="2130217" cy="1074898"/>
              </a:xfrm>
              <a:custGeom>
                <a:avLst/>
                <a:gdLst>
                  <a:gd name="connsiteX0" fmla="*/ 0 w 2130217"/>
                  <a:gd name="connsiteY0" fmla="*/ 1074898 h 1074898"/>
                  <a:gd name="connsiteX1" fmla="*/ 77137 w 2130217"/>
                  <a:gd name="connsiteY1" fmla="*/ 47817 h 1074898"/>
                  <a:gd name="connsiteX2" fmla="*/ 213347 w 2130217"/>
                  <a:gd name="connsiteY2" fmla="*/ 34472 h 1074898"/>
                  <a:gd name="connsiteX3" fmla="*/ 1065111 w 2130217"/>
                  <a:gd name="connsiteY3" fmla="*/ 0 h 1074898"/>
                  <a:gd name="connsiteX4" fmla="*/ 1916875 w 2130217"/>
                  <a:gd name="connsiteY4" fmla="*/ 34472 h 1074898"/>
                  <a:gd name="connsiteX5" fmla="*/ 2053081 w 2130217"/>
                  <a:gd name="connsiteY5" fmla="*/ 47817 h 1074898"/>
                  <a:gd name="connsiteX6" fmla="*/ 2130217 w 2130217"/>
                  <a:gd name="connsiteY6" fmla="*/ 1074898 h 1074898"/>
                  <a:gd name="connsiteX7" fmla="*/ 2115386 w 2130217"/>
                  <a:gd name="connsiteY7" fmla="*/ 1073045 h 1074898"/>
                  <a:gd name="connsiteX8" fmla="*/ 1065109 w 2130217"/>
                  <a:gd name="connsiteY8" fmla="*/ 1019860 h 1074898"/>
                  <a:gd name="connsiteX9" fmla="*/ 14832 w 2130217"/>
                  <a:gd name="connsiteY9" fmla="*/ 1073045 h 1074898"/>
                  <a:gd name="connsiteX10" fmla="*/ 0 w 2130217"/>
                  <a:gd name="connsiteY10" fmla="*/ 1074898 h 107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217" h="1074898">
                    <a:moveTo>
                      <a:pt x="0" y="1074898"/>
                    </a:moveTo>
                    <a:lnTo>
                      <a:pt x="77137" y="47817"/>
                    </a:lnTo>
                    <a:lnTo>
                      <a:pt x="213347" y="34472"/>
                    </a:lnTo>
                    <a:cubicBezTo>
                      <a:pt x="482419" y="12069"/>
                      <a:pt x="768500" y="0"/>
                      <a:pt x="1065111" y="0"/>
                    </a:cubicBezTo>
                    <a:cubicBezTo>
                      <a:pt x="1361722" y="0"/>
                      <a:pt x="1647802" y="12069"/>
                      <a:pt x="1916875" y="34472"/>
                    </a:cubicBezTo>
                    <a:lnTo>
                      <a:pt x="2053081" y="47817"/>
                    </a:lnTo>
                    <a:lnTo>
                      <a:pt x="2130217" y="1074898"/>
                    </a:lnTo>
                    <a:lnTo>
                      <a:pt x="2115386" y="1073045"/>
                    </a:lnTo>
                    <a:cubicBezTo>
                      <a:pt x="1790183" y="1038717"/>
                      <a:pt x="1435873" y="1019860"/>
                      <a:pt x="1065109" y="1019860"/>
                    </a:cubicBezTo>
                    <a:cubicBezTo>
                      <a:pt x="694345" y="1019860"/>
                      <a:pt x="340035" y="1038717"/>
                      <a:pt x="14832" y="1073045"/>
                    </a:cubicBezTo>
                    <a:lnTo>
                      <a:pt x="0" y="1074898"/>
                    </a:lnTo>
                    <a:close/>
                  </a:path>
                </a:pathLst>
              </a:custGeom>
              <a:solidFill>
                <a:schemeClr val="accent1"/>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Freeform 60"/>
              <p:cNvSpPr/>
              <p:nvPr/>
            </p:nvSpPr>
            <p:spPr>
              <a:xfrm rot="5400000">
                <a:off x="5983334" y="3518614"/>
                <a:ext cx="1973978" cy="1091593"/>
              </a:xfrm>
              <a:custGeom>
                <a:avLst/>
                <a:gdLst>
                  <a:gd name="connsiteX0" fmla="*/ 0 w 1829310"/>
                  <a:gd name="connsiteY0" fmla="*/ 1050642 h 1050642"/>
                  <a:gd name="connsiteX1" fmla="*/ 76386 w 1829310"/>
                  <a:gd name="connsiteY1" fmla="*/ 33543 h 1050642"/>
                  <a:gd name="connsiteX2" fmla="*/ 337395 w 1829310"/>
                  <a:gd name="connsiteY2" fmla="*/ 15578 h 1050642"/>
                  <a:gd name="connsiteX3" fmla="*/ 914657 w 1829310"/>
                  <a:gd name="connsiteY3" fmla="*/ 0 h 1050642"/>
                  <a:gd name="connsiteX4" fmla="*/ 1491919 w 1829310"/>
                  <a:gd name="connsiteY4" fmla="*/ 15578 h 1050642"/>
                  <a:gd name="connsiteX5" fmla="*/ 1752923 w 1829310"/>
                  <a:gd name="connsiteY5" fmla="*/ 33543 h 1050642"/>
                  <a:gd name="connsiteX6" fmla="*/ 1829310 w 1829310"/>
                  <a:gd name="connsiteY6" fmla="*/ 1050642 h 1050642"/>
                  <a:gd name="connsiteX7" fmla="*/ 1630495 w 1829310"/>
                  <a:gd name="connsiteY7" fmla="*/ 1033376 h 1050642"/>
                  <a:gd name="connsiteX8" fmla="*/ 914655 w 1829310"/>
                  <a:gd name="connsiteY8" fmla="*/ 1009236 h 1050642"/>
                  <a:gd name="connsiteX9" fmla="*/ 198815 w 1829310"/>
                  <a:gd name="connsiteY9" fmla="*/ 1033376 h 1050642"/>
                  <a:gd name="connsiteX10" fmla="*/ 0 w 1829310"/>
                  <a:gd name="connsiteY10" fmla="*/ 1050642 h 105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9310" h="1050642">
                    <a:moveTo>
                      <a:pt x="0" y="1050642"/>
                    </a:moveTo>
                    <a:lnTo>
                      <a:pt x="76386" y="33543"/>
                    </a:lnTo>
                    <a:lnTo>
                      <a:pt x="337395" y="15578"/>
                    </a:lnTo>
                    <a:cubicBezTo>
                      <a:pt x="523855" y="5364"/>
                      <a:pt x="716916" y="0"/>
                      <a:pt x="914657" y="0"/>
                    </a:cubicBezTo>
                    <a:cubicBezTo>
                      <a:pt x="1112397" y="0"/>
                      <a:pt x="1305458" y="5364"/>
                      <a:pt x="1491919" y="15578"/>
                    </a:cubicBezTo>
                    <a:lnTo>
                      <a:pt x="1752923" y="33543"/>
                    </a:lnTo>
                    <a:lnTo>
                      <a:pt x="1829310" y="1050642"/>
                    </a:lnTo>
                    <a:lnTo>
                      <a:pt x="1630495" y="1033376"/>
                    </a:lnTo>
                    <a:cubicBezTo>
                      <a:pt x="1401694" y="1017617"/>
                      <a:pt x="1161831" y="1009236"/>
                      <a:pt x="914655" y="1009236"/>
                    </a:cubicBezTo>
                    <a:cubicBezTo>
                      <a:pt x="667479" y="1009236"/>
                      <a:pt x="427616" y="1017617"/>
                      <a:pt x="198815" y="1033376"/>
                    </a:cubicBezTo>
                    <a:lnTo>
                      <a:pt x="0" y="1050642"/>
                    </a:lnTo>
                    <a:close/>
                  </a:path>
                </a:pathLst>
              </a:custGeom>
              <a:solidFill>
                <a:schemeClr val="accent3"/>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61"/>
              <p:cNvSpPr/>
              <p:nvPr/>
            </p:nvSpPr>
            <p:spPr>
              <a:xfrm rot="5400000">
                <a:off x="7987595" y="3469534"/>
                <a:ext cx="1530095" cy="1048273"/>
              </a:xfrm>
              <a:custGeom>
                <a:avLst/>
                <a:gdLst>
                  <a:gd name="connsiteX0" fmla="*/ 0 w 1530095"/>
                  <a:gd name="connsiteY0" fmla="*/ 1048272 h 1048272"/>
                  <a:gd name="connsiteX1" fmla="*/ 76985 w 1530095"/>
                  <a:gd name="connsiteY1" fmla="*/ 23205 h 1048272"/>
                  <a:gd name="connsiteX2" fmla="*/ 187788 w 1530095"/>
                  <a:gd name="connsiteY2" fmla="*/ 15578 h 1048272"/>
                  <a:gd name="connsiteX3" fmla="*/ 765050 w 1530095"/>
                  <a:gd name="connsiteY3" fmla="*/ 0 h 1048272"/>
                  <a:gd name="connsiteX4" fmla="*/ 1342312 w 1530095"/>
                  <a:gd name="connsiteY4" fmla="*/ 15578 h 1048272"/>
                  <a:gd name="connsiteX5" fmla="*/ 1453110 w 1530095"/>
                  <a:gd name="connsiteY5" fmla="*/ 23204 h 1048272"/>
                  <a:gd name="connsiteX6" fmla="*/ 1530095 w 1530095"/>
                  <a:gd name="connsiteY6" fmla="*/ 1048272 h 1048272"/>
                  <a:gd name="connsiteX7" fmla="*/ 1480888 w 1530095"/>
                  <a:gd name="connsiteY7" fmla="*/ 1043998 h 1048272"/>
                  <a:gd name="connsiteX8" fmla="*/ 765048 w 1530095"/>
                  <a:gd name="connsiteY8" fmla="*/ 1019858 h 1048272"/>
                  <a:gd name="connsiteX9" fmla="*/ 49208 w 1530095"/>
                  <a:gd name="connsiteY9" fmla="*/ 1043998 h 1048272"/>
                  <a:gd name="connsiteX10" fmla="*/ 0 w 1530095"/>
                  <a:gd name="connsiteY10" fmla="*/ 1048272 h 10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0095" h="1048272">
                    <a:moveTo>
                      <a:pt x="0" y="1048272"/>
                    </a:moveTo>
                    <a:lnTo>
                      <a:pt x="76985" y="23205"/>
                    </a:lnTo>
                    <a:lnTo>
                      <a:pt x="187788" y="15578"/>
                    </a:lnTo>
                    <a:cubicBezTo>
                      <a:pt x="374248" y="5364"/>
                      <a:pt x="567309" y="0"/>
                      <a:pt x="765050" y="0"/>
                    </a:cubicBezTo>
                    <a:cubicBezTo>
                      <a:pt x="962790" y="0"/>
                      <a:pt x="1155851" y="5364"/>
                      <a:pt x="1342312" y="15578"/>
                    </a:cubicBezTo>
                    <a:lnTo>
                      <a:pt x="1453110" y="23204"/>
                    </a:lnTo>
                    <a:lnTo>
                      <a:pt x="1530095" y="1048272"/>
                    </a:lnTo>
                    <a:lnTo>
                      <a:pt x="1480888" y="1043998"/>
                    </a:lnTo>
                    <a:cubicBezTo>
                      <a:pt x="1252087" y="1028239"/>
                      <a:pt x="1012224" y="1019858"/>
                      <a:pt x="765048" y="1019858"/>
                    </a:cubicBezTo>
                    <a:cubicBezTo>
                      <a:pt x="517872" y="1019858"/>
                      <a:pt x="278009" y="1028239"/>
                      <a:pt x="49208" y="1043998"/>
                    </a:cubicBezTo>
                    <a:lnTo>
                      <a:pt x="0" y="1048272"/>
                    </a:lnTo>
                    <a:close/>
                  </a:path>
                </a:pathLst>
              </a:custGeom>
              <a:solidFill>
                <a:schemeClr val="accent4"/>
              </a:solidFill>
              <a:ln w="12700" cap="flat" cmpd="sng" algn="ctr">
                <a:noFill/>
                <a:prstDash val="solid"/>
                <a:miter lim="800000"/>
              </a:ln>
              <a:effectLst/>
            </p:spPr>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3" name="TextBox 82"/>
            <p:cNvSpPr txBox="1"/>
            <p:nvPr/>
          </p:nvSpPr>
          <p:spPr>
            <a:xfrm rot="16200000">
              <a:off x="776332" y="3608240"/>
              <a:ext cx="2275143" cy="59011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399" b="1" i="0" u="none" strike="noStrike" kern="1200" cap="none" spc="0" normalizeH="0" baseline="0" noProof="0" dirty="0">
                  <a:ln>
                    <a:noFill/>
                  </a:ln>
                  <a:solidFill>
                    <a:prstClr val="white"/>
                  </a:solidFill>
                  <a:effectLst/>
                  <a:uLnTx/>
                  <a:uFillTx/>
                  <a:latin typeface="Calibri"/>
                  <a:ea typeface="+mn-ea"/>
                  <a:cs typeface="+mn-cs"/>
                </a:rPr>
                <a:t>Etat</a:t>
              </a:r>
              <a:r>
                <a:rPr kumimoji="0" lang="en-US" sz="2399" b="1" i="0" u="none" strike="noStrike" kern="1200" cap="none" spc="0" normalizeH="0" baseline="0" noProof="0" dirty="0">
                  <a:ln>
                    <a:noFill/>
                  </a:ln>
                  <a:solidFill>
                    <a:prstClr val="white"/>
                  </a:solidFill>
                  <a:effectLst/>
                  <a:uLnTx/>
                  <a:uFillTx/>
                  <a:latin typeface="Calibri"/>
                  <a:ea typeface="+mn-ea"/>
                  <a:cs typeface="+mn-cs"/>
                </a:rPr>
                <a:t> des </a:t>
              </a:r>
              <a:r>
                <a:rPr kumimoji="0" lang="fr-FR" sz="2399" b="1" i="0" u="none" strike="noStrike" kern="1200" cap="none" spc="0" normalizeH="0" baseline="0" noProof="0" dirty="0">
                  <a:ln>
                    <a:noFill/>
                  </a:ln>
                  <a:solidFill>
                    <a:prstClr val="white"/>
                  </a:solidFill>
                  <a:effectLst/>
                  <a:uLnTx/>
                  <a:uFillTx/>
                  <a:latin typeface="Calibri"/>
                  <a:ea typeface="+mn-ea"/>
                  <a:cs typeface="+mn-cs"/>
                </a:rPr>
                <a:t>lieux</a:t>
              </a:r>
              <a:r>
                <a:rPr kumimoji="0" lang="en-US" sz="2399" b="1" i="0" u="none" strike="noStrike" kern="1200" cap="none" spc="0" normalizeH="0" baseline="0" noProof="0" dirty="0">
                  <a:ln>
                    <a:noFill/>
                  </a:ln>
                  <a:solidFill>
                    <a:prstClr val="white"/>
                  </a:solidFill>
                  <a:effectLst/>
                  <a:uLnTx/>
                  <a:uFillTx/>
                  <a:latin typeface="Calibri"/>
                  <a:ea typeface="+mn-ea"/>
                  <a:cs typeface="+mn-cs"/>
                </a:rPr>
                <a:t> </a:t>
              </a:r>
            </a:p>
          </p:txBody>
        </p:sp>
        <p:sp>
          <p:nvSpPr>
            <p:cNvPr id="84" name="TextBox 83"/>
            <p:cNvSpPr txBox="1"/>
            <p:nvPr/>
          </p:nvSpPr>
          <p:spPr>
            <a:xfrm rot="16200000">
              <a:off x="2805768" y="3372213"/>
              <a:ext cx="2400856" cy="1062176"/>
            </a:xfrm>
            <a:prstGeom prst="rect">
              <a:avLst/>
            </a:prstGeom>
            <a:noFill/>
          </p:spPr>
          <p:txBody>
            <a:bodyPr wrap="square" rtlCol="0" anchor="ctr">
              <a:spAutoFit/>
            </a:bodyPr>
            <a:lstStyle>
              <a:defPPr>
                <a:defRPr lang="fr-FR"/>
              </a:defPPr>
              <a:lvl1pP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399" b="1" i="0" u="none" strike="noStrike" kern="1200" cap="none" spc="0" normalizeH="0" baseline="0" noProof="0" dirty="0">
                  <a:ln>
                    <a:noFill/>
                  </a:ln>
                  <a:solidFill>
                    <a:prstClr val="white"/>
                  </a:solidFill>
                  <a:effectLst/>
                  <a:uLnTx/>
                  <a:uFillTx/>
                  <a:latin typeface="Calibri"/>
                  <a:ea typeface="+mn-ea"/>
                  <a:cs typeface="+mn-cs"/>
                </a:rPr>
                <a:t>Analyse</a:t>
              </a:r>
              <a:r>
                <a:rPr kumimoji="0" lang="en-US" sz="2399"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prstClr val="white"/>
                  </a:solidFill>
                  <a:effectLst/>
                  <a:uLnTx/>
                  <a:uFillTx/>
                  <a:latin typeface="Calibri"/>
                  <a:ea typeface="+mn-ea"/>
                  <a:cs typeface="+mn-cs"/>
                </a:rPr>
                <a:t>Benchmark</a:t>
              </a:r>
            </a:p>
          </p:txBody>
        </p:sp>
        <p:sp>
          <p:nvSpPr>
            <p:cNvPr id="85" name="TextBox 84"/>
            <p:cNvSpPr txBox="1"/>
            <p:nvPr/>
          </p:nvSpPr>
          <p:spPr>
            <a:xfrm rot="16200000">
              <a:off x="4745921" y="3701721"/>
              <a:ext cx="2509114" cy="51141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999" b="1" i="0" u="none" strike="noStrike" kern="1200" cap="none" spc="0" normalizeH="0" baseline="0" noProof="0" dirty="0">
                  <a:ln>
                    <a:noFill/>
                  </a:ln>
                  <a:solidFill>
                    <a:prstClr val="white"/>
                  </a:solidFill>
                  <a:effectLst/>
                  <a:uLnTx/>
                  <a:uFillTx/>
                  <a:latin typeface="Calibri"/>
                  <a:ea typeface="+mn-ea"/>
                  <a:cs typeface="+mn-cs"/>
                </a:rPr>
                <a:t>Recommandations</a:t>
              </a:r>
            </a:p>
          </p:txBody>
        </p:sp>
        <p:sp>
          <p:nvSpPr>
            <p:cNvPr id="86" name="TextBox 85"/>
            <p:cNvSpPr txBox="1"/>
            <p:nvPr/>
          </p:nvSpPr>
          <p:spPr>
            <a:xfrm rot="16200000">
              <a:off x="7102508" y="3647594"/>
              <a:ext cx="1808146" cy="511412"/>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prstClr val="white"/>
                  </a:solidFill>
                  <a:effectLst/>
                  <a:uLnTx/>
                  <a:uFillTx/>
                  <a:latin typeface="Calibri"/>
                  <a:ea typeface="+mn-ea"/>
                  <a:cs typeface="+mn-cs"/>
                </a:rPr>
                <a:t>Plan </a:t>
              </a:r>
              <a:r>
                <a:rPr kumimoji="0" lang="fr-FR" sz="1999" b="1" i="0" u="none" strike="noStrike" kern="1200" cap="none" spc="0" normalizeH="0" baseline="0" noProof="0" dirty="0">
                  <a:ln>
                    <a:noFill/>
                  </a:ln>
                  <a:solidFill>
                    <a:prstClr val="white"/>
                  </a:solidFill>
                  <a:effectLst/>
                  <a:uLnTx/>
                  <a:uFillTx/>
                  <a:latin typeface="Calibri"/>
                  <a:ea typeface="+mn-ea"/>
                  <a:cs typeface="+mn-cs"/>
                </a:rPr>
                <a:t>d’action</a:t>
              </a:r>
            </a:p>
          </p:txBody>
        </p:sp>
        <p:sp>
          <p:nvSpPr>
            <p:cNvPr id="87" name="TextBox 86"/>
            <p:cNvSpPr txBox="1"/>
            <p:nvPr/>
          </p:nvSpPr>
          <p:spPr>
            <a:xfrm>
              <a:off x="1344915" y="5033436"/>
              <a:ext cx="236195" cy="35813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6" name="Oval 17"/>
          <p:cNvSpPr/>
          <p:nvPr/>
        </p:nvSpPr>
        <p:spPr>
          <a:xfrm>
            <a:off x="331881" y="1034063"/>
            <a:ext cx="801130" cy="71094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2"/>
          <p:cNvSpPr/>
          <p:nvPr/>
        </p:nvSpPr>
        <p:spPr>
          <a:xfrm>
            <a:off x="411313" y="1073803"/>
            <a:ext cx="672219" cy="596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Shape 2587"/>
          <p:cNvSpPr/>
          <p:nvPr/>
        </p:nvSpPr>
        <p:spPr>
          <a:xfrm>
            <a:off x="606826" y="1275224"/>
            <a:ext cx="281194" cy="24954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9" name="Shape 2545"/>
          <p:cNvSpPr/>
          <p:nvPr/>
        </p:nvSpPr>
        <p:spPr>
          <a:xfrm>
            <a:off x="5938556" y="2122934"/>
            <a:ext cx="339623" cy="339623"/>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 name="TextBox 3"/>
          <p:cNvSpPr txBox="1"/>
          <p:nvPr/>
        </p:nvSpPr>
        <p:spPr>
          <a:xfrm>
            <a:off x="2891347" y="1264180"/>
            <a:ext cx="6582258"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fr-FR"/>
            </a:defPPr>
            <a:lvl1pPr algn="ctr">
              <a:defRPr sz="1200" b="1">
                <a:solidFill>
                  <a:srgbClr val="002060"/>
                </a:solidFill>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2060"/>
                </a:solidFill>
                <a:effectLst/>
                <a:uLnTx/>
                <a:uFillTx/>
                <a:latin typeface="Calibri"/>
                <a:ea typeface="+mn-ea"/>
                <a:cs typeface="Calibri" panose="020F0502020204030204" pitchFamily="34" charset="0"/>
              </a:rPr>
              <a:t>Approche retenue pour chaque axe d’appui à la réforme de la FP</a:t>
            </a:r>
          </a:p>
        </p:txBody>
      </p:sp>
      <p:sp>
        <p:nvSpPr>
          <p:cNvPr id="5" name="Rounded Rectangle 4"/>
          <p:cNvSpPr/>
          <p:nvPr/>
        </p:nvSpPr>
        <p:spPr>
          <a:xfrm>
            <a:off x="7212357" y="3592898"/>
            <a:ext cx="3525083" cy="1433321"/>
          </a:xfrm>
          <a:prstGeom prst="roundRect">
            <a:avLst/>
          </a:prstGeom>
          <a:gradFill>
            <a:gsLst>
              <a:gs pos="1200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Mise en œuvre des actions prioritaires du plan d’actions</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fr-FR" sz="2000" b="1" i="0" u="none" strike="noStrike" kern="1200" cap="none" spc="0" normalizeH="0" baseline="0" noProof="0" dirty="0">
                <a:ln>
                  <a:noFill/>
                </a:ln>
                <a:solidFill>
                  <a:prstClr val="black"/>
                </a:solidFill>
                <a:effectLst/>
                <a:uLnTx/>
                <a:uFillTx/>
                <a:latin typeface="Calibri"/>
                <a:ea typeface="+mn-ea"/>
                <a:cs typeface="+mn-cs"/>
              </a:rPr>
              <a:t>durant le Compact</a:t>
            </a:r>
          </a:p>
        </p:txBody>
      </p:sp>
      <p:sp>
        <p:nvSpPr>
          <p:cNvPr id="35" name="Rectangle 34"/>
          <p:cNvSpPr/>
          <p:nvPr/>
        </p:nvSpPr>
        <p:spPr>
          <a:xfrm>
            <a:off x="481" y="136"/>
            <a:ext cx="12191041" cy="7097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CCECFF"/>
                </a:solidFill>
                <a:effectLst/>
                <a:uLnTx/>
                <a:uFillTx/>
                <a:latin typeface="Calibri"/>
                <a:ea typeface="+mn-ea"/>
                <a:cs typeface="+mn-cs"/>
              </a:rPr>
              <a:t>Composante « Appui à l’opérationnalisation de la réforme de la formation professionnelle »</a:t>
            </a:r>
          </a:p>
        </p:txBody>
      </p:sp>
      <p:sp>
        <p:nvSpPr>
          <p:cNvPr id="36" name="Rectangle 35"/>
          <p:cNvSpPr/>
          <p:nvPr/>
        </p:nvSpPr>
        <p:spPr>
          <a:xfrm>
            <a:off x="6399164" y="2513971"/>
            <a:ext cx="5112055" cy="612626"/>
          </a:xfrm>
          <a:prstGeom prst="rect">
            <a:avLst/>
          </a:prstGeom>
          <a:gradFill>
            <a:gsLst>
              <a:gs pos="1200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           Etape « Mise en œuvre »</a:t>
            </a:r>
            <a:endParaRPr kumimoji="0" lang="id-ID"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Rectangle 36"/>
          <p:cNvSpPr/>
          <p:nvPr/>
        </p:nvSpPr>
        <p:spPr>
          <a:xfrm>
            <a:off x="692423" y="2227640"/>
            <a:ext cx="6282220" cy="612626"/>
          </a:xfrm>
          <a:prstGeom prst="rect">
            <a:avLst/>
          </a:prstGeom>
          <a:solidFill>
            <a:schemeClr val="accent6"/>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09" tIns="0" rIns="0" bIns="0" numCol="1" spcCol="1270" anchor="ctr" anchorCtr="0">
            <a:noAutofit/>
          </a:bodyPr>
          <a:lstStyle/>
          <a:p>
            <a:pPr marL="0" marR="0" lvl="0" indent="0" algn="l" defTabSz="888914" rtl="0" eaLnBrk="1" fontAlgn="auto" latinLnBrk="0" hangingPunct="1">
              <a:lnSpc>
                <a:spcPct val="90000"/>
              </a:lnSpc>
              <a:spcBef>
                <a:spcPct val="0"/>
              </a:spcBef>
              <a:spcAft>
                <a:spcPts val="267"/>
              </a:spcAft>
              <a:buClrTx/>
              <a:buSzTx/>
              <a:buFontTx/>
              <a:buNone/>
              <a:tabLst/>
              <a:defRPr/>
            </a:pPr>
            <a:r>
              <a:rPr kumimoji="0" lang="fr-FR" sz="1999" b="1" i="0" u="none" strike="noStrike" kern="1200" cap="none" spc="0" normalizeH="0" baseline="0" noProof="0" dirty="0">
                <a:ln>
                  <a:noFill/>
                </a:ln>
                <a:solidFill>
                  <a:srgbClr val="FFFFFF"/>
                </a:solidFill>
                <a:effectLst/>
                <a:uLnTx/>
                <a:uFillTx/>
                <a:latin typeface="Corbel" panose="020B0503020204020204"/>
                <a:ea typeface="+mn-ea"/>
                <a:cs typeface="+mn-cs"/>
              </a:rPr>
              <a:t>Etape « Design et plan d’actions »</a:t>
            </a:r>
            <a:endParaRPr kumimoji="0" lang="id-ID" sz="1999"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8" name="Right Triangle 38"/>
          <p:cNvSpPr/>
          <p:nvPr/>
        </p:nvSpPr>
        <p:spPr>
          <a:xfrm rot="5400000">
            <a:off x="6504776" y="2700634"/>
            <a:ext cx="295424" cy="574951"/>
          </a:xfrm>
          <a:prstGeom prst="rtTriangl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9" name="Right Triangle 39"/>
          <p:cNvSpPr/>
          <p:nvPr/>
        </p:nvSpPr>
        <p:spPr>
          <a:xfrm rot="5400000">
            <a:off x="11093067" y="2968741"/>
            <a:ext cx="261353" cy="574951"/>
          </a:xfrm>
          <a:prstGeom prst="rtTriangl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5416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57713" y="1387541"/>
            <a:ext cx="4841741" cy="4418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Shape 2587"/>
          <p:cNvSpPr/>
          <p:nvPr/>
        </p:nvSpPr>
        <p:spPr>
          <a:xfrm>
            <a:off x="443131" y="1511079"/>
            <a:ext cx="281194" cy="24954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Rectangle 30"/>
          <p:cNvSpPr/>
          <p:nvPr/>
        </p:nvSpPr>
        <p:spPr>
          <a:xfrm>
            <a:off x="7405909" y="2517363"/>
            <a:ext cx="3631456"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Contrat EW</a:t>
            </a:r>
            <a:r>
              <a:rPr kumimoji="0" lang="fr-FR" sz="1800" b="1" i="0" u="none" strike="noStrike" kern="1200" cap="none" spc="0" normalizeH="0" noProof="0" dirty="0">
                <a:ln>
                  <a:noFill/>
                </a:ln>
                <a:solidFill>
                  <a:srgbClr val="C00000"/>
                </a:solidFill>
                <a:effectLst/>
                <a:uLnTx/>
                <a:uFillTx/>
                <a:latin typeface="Calibri"/>
                <a:ea typeface="+mn-ea"/>
                <a:cs typeface="+mn-cs"/>
              </a:rPr>
              <a:t> 25 </a:t>
            </a:r>
            <a:r>
              <a:rPr lang="fr-FR" b="1" dirty="0">
                <a:solidFill>
                  <a:srgbClr val="C00000"/>
                </a:solidFill>
                <a:latin typeface="Calibri"/>
              </a:rPr>
              <a:t>B</a:t>
            </a:r>
            <a:endParaRPr kumimoji="0" lang="fr-FR" sz="1800" b="1" i="0" u="none" strike="noStrike" kern="1200" cap="none" spc="0" normalizeH="0" baseline="0" noProof="0" dirty="0">
              <a:ln>
                <a:noFill/>
              </a:ln>
              <a:solidFill>
                <a:srgbClr val="C00000"/>
              </a:solidFill>
              <a:effectLst/>
              <a:uLnTx/>
              <a:uFillTx/>
              <a:latin typeface="Calibri"/>
              <a:ea typeface="+mn-ea"/>
              <a:cs typeface="+mn-cs"/>
            </a:endParaRPr>
          </a:p>
          <a:p>
            <a:pPr lvl="0" algn="ctr">
              <a:defRPr/>
            </a:pPr>
            <a:endParaRPr lang="fr-FR" b="1" dirty="0">
              <a:solidFill>
                <a:srgbClr val="2683C6">
                  <a:lumMod val="75000"/>
                </a:srgbClr>
              </a:solidFill>
              <a:latin typeface="Calibri"/>
            </a:endParaRPr>
          </a:p>
          <a:p>
            <a:pPr lvl="0" algn="ctr">
              <a:defRPr/>
            </a:pPr>
            <a:r>
              <a:rPr lang="fr-FR" b="1" dirty="0">
                <a:solidFill>
                  <a:srgbClr val="2683C6">
                    <a:lumMod val="75000"/>
                  </a:srgbClr>
                </a:solidFill>
                <a:latin typeface="Calibri"/>
              </a:rPr>
              <a:t>Renforcement de l’architecture institutionnelle et organisationnelle du système de la FP en matière de genre et inclusion sociale</a:t>
            </a:r>
          </a:p>
        </p:txBody>
      </p:sp>
      <p:sp>
        <p:nvSpPr>
          <p:cNvPr id="33" name="Espace réservé du numéro de diapositive 4"/>
          <p:cNvSpPr>
            <a:spLocks noGrp="1"/>
          </p:cNvSpPr>
          <p:nvPr>
            <p:ph type="sldNum" sz="quarter" idx="12"/>
          </p:nvPr>
        </p:nvSpPr>
        <p:spPr>
          <a:xfrm>
            <a:off x="10508369" y="6357732"/>
            <a:ext cx="865278"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83C6"/>
                </a:solidFill>
                <a:effectLst/>
                <a:uLnTx/>
                <a:uFillTx/>
                <a:latin typeface="Calibri"/>
                <a:ea typeface="+mn-ea"/>
                <a:cs typeface="+mn-cs"/>
              </a:rPr>
              <a:t>15</a:t>
            </a:r>
          </a:p>
        </p:txBody>
      </p:sp>
      <p:sp>
        <p:nvSpPr>
          <p:cNvPr id="14" name="Rectangle 13"/>
          <p:cNvSpPr/>
          <p:nvPr/>
        </p:nvSpPr>
        <p:spPr>
          <a:xfrm>
            <a:off x="481" y="136"/>
            <a:ext cx="12191041" cy="43118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p:txBody>
      </p:sp>
      <p:sp>
        <p:nvSpPr>
          <p:cNvPr id="17" name="Pentagon 63"/>
          <p:cNvSpPr/>
          <p:nvPr/>
        </p:nvSpPr>
        <p:spPr>
          <a:xfrm>
            <a:off x="5935221" y="3110591"/>
            <a:ext cx="835729" cy="683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885969" y="1705777"/>
            <a:ext cx="4504348"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Etape </a:t>
            </a:r>
            <a:r>
              <a:rPr kumimoji="0" lang="fr-FR" sz="1800" b="1" i="0" u="none" strike="noStrike" kern="1200" cap="none" spc="0" normalizeH="0" baseline="0" noProof="0" dirty="0">
                <a:ln>
                  <a:noFill/>
                </a:ln>
                <a:solidFill>
                  <a:prstClr val="black"/>
                </a:solidFill>
                <a:effectLst/>
                <a:uLnTx/>
                <a:uFillTx/>
                <a:latin typeface="Calibri"/>
                <a:ea typeface="+mn-ea"/>
                <a:cs typeface="+mn-cs"/>
              </a:rPr>
              <a:t>design de la composante « Appui à l’opérationnalisation de la réforme de la FP »</a:t>
            </a:r>
          </a:p>
          <a:p>
            <a:pPr marR="0" lvl="0" algn="ctr" defTabSz="914400" rtl="0" eaLnBrk="1" fontAlgn="auto" latinLnBrk="0" hangingPunct="1">
              <a:lnSpc>
                <a:spcPct val="100000"/>
              </a:lnSpc>
              <a:spcBef>
                <a:spcPts val="0"/>
              </a:spcBef>
              <a:spcAft>
                <a:spcPts val="0"/>
              </a:spcAft>
              <a:buClrTx/>
              <a:buSzTx/>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fr-FR" sz="1800" b="1" i="0" u="sng" strike="noStrike" kern="1200" cap="none" spc="0" normalizeH="0" baseline="0" noProof="0" dirty="0">
                <a:ln>
                  <a:noFill/>
                </a:ln>
                <a:solidFill>
                  <a:srgbClr val="C00000"/>
                </a:solidFill>
                <a:effectLst/>
                <a:uLnTx/>
                <a:uFillTx/>
                <a:latin typeface="Calibri"/>
                <a:ea typeface="+mn-ea"/>
                <a:cs typeface="+mn-cs"/>
              </a:rPr>
              <a:t>Axe</a:t>
            </a:r>
            <a:r>
              <a:rPr kumimoji="0" lang="fr-FR" sz="1800" b="1" i="0" u="sng" strike="noStrike" kern="1200" cap="none" spc="0" normalizeH="0" baseline="0" noProof="0" dirty="0">
                <a:ln>
                  <a:noFill/>
                </a:ln>
                <a:solidFill>
                  <a:prstClr val="black"/>
                </a:solidFill>
                <a:effectLst/>
                <a:uLnTx/>
                <a:uFillTx/>
                <a:latin typeface="Calibri"/>
                <a:ea typeface="+mn-ea"/>
                <a:cs typeface="+mn-cs"/>
              </a:rPr>
              <a:t> Genre et Inclusion Sociale</a:t>
            </a:r>
          </a:p>
          <a:p>
            <a:pPr lvl="0" algn="just">
              <a:defRPr/>
            </a:pPr>
            <a:endParaRPr lang="fr-FR" dirty="0"/>
          </a:p>
          <a:p>
            <a:pPr lvl="0" algn="just">
              <a:defRPr/>
            </a:pPr>
            <a:r>
              <a:rPr lang="fr-FR" dirty="0"/>
              <a:t>L’amélioration de la gouvernance et de la coordination du GIS dans le secteur de la FP en institutionnalisant le GIS au niveau du système de la FP et en renforçant les capacités des ressources humaines représentent des recommandations phares de cette première étape et représentent une condition nécessaire à la promotion du GIS dans le secteur de la FP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Parchemin vertical 4"/>
          <p:cNvSpPr/>
          <p:nvPr/>
        </p:nvSpPr>
        <p:spPr>
          <a:xfrm>
            <a:off x="6970143" y="2078781"/>
            <a:ext cx="4502989" cy="263149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816796" y="521812"/>
            <a:ext cx="6096000" cy="590931"/>
          </a:xfrm>
          <a:prstGeom prst="rect">
            <a:avLst/>
          </a:prstGeom>
        </p:spPr>
        <p:txBody>
          <a:bodyPr>
            <a:spAutoFit/>
          </a:bodyPr>
          <a:lstStyle/>
          <a:p>
            <a:pPr lvl="0" algn="ctr">
              <a:lnSpc>
                <a:spcPct val="90000"/>
              </a:lnSpc>
              <a:spcBef>
                <a:spcPct val="0"/>
              </a:spcBef>
              <a:defRPr/>
            </a:pPr>
            <a:r>
              <a:rPr lang="fr-FR" b="1" dirty="0">
                <a:solidFill>
                  <a:srgbClr val="8B2F0F"/>
                </a:solidFill>
              </a:rPr>
              <a:t>Composante « Appui à l’opérationnalisation de la réforme de la formation professionnelle »</a:t>
            </a:r>
          </a:p>
        </p:txBody>
      </p:sp>
    </p:spTree>
    <p:extLst>
      <p:ext uri="{BB962C8B-B14F-4D97-AF65-F5344CB8AC3E}">
        <p14:creationId xmlns:p14="http://schemas.microsoft.com/office/powerpoint/2010/main" val="112741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9</a:t>
            </a:fld>
            <a:r>
              <a:rPr lang="fr-FR" sz="1270" b="1" dirty="0">
                <a:solidFill>
                  <a:schemeClr val="accent2">
                    <a:lumMod val="50000"/>
                  </a:schemeClr>
                </a:solidFill>
              </a:rPr>
              <a:t>-</a:t>
            </a:r>
          </a:p>
        </p:txBody>
      </p:sp>
      <p:sp>
        <p:nvSpPr>
          <p:cNvPr id="5" name="Rectangle 4"/>
          <p:cNvSpPr/>
          <p:nvPr/>
        </p:nvSpPr>
        <p:spPr>
          <a:xfrm>
            <a:off x="240" y="0"/>
            <a:ext cx="12191521" cy="4744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400" b="1" dirty="0"/>
              <a:t>1. Volet Technique : </a:t>
            </a:r>
            <a:r>
              <a:rPr lang="fr-FR" sz="2400" b="1" dirty="0">
                <a:solidFill>
                  <a:srgbClr val="FFC000"/>
                </a:solidFill>
              </a:rPr>
              <a:t>Objectif général de la mission</a:t>
            </a:r>
          </a:p>
        </p:txBody>
      </p:sp>
      <p:sp>
        <p:nvSpPr>
          <p:cNvPr id="6" name="Rectangle 5">
            <a:extLst>
              <a:ext uri="{FF2B5EF4-FFF2-40B4-BE49-F238E27FC236}">
                <a16:creationId xmlns:a16="http://schemas.microsoft.com/office/drawing/2014/main" id="{7A1DD71F-CDD2-47BD-A7EC-7BEB65306582}"/>
              </a:ext>
            </a:extLst>
          </p:cNvPr>
          <p:cNvSpPr/>
          <p:nvPr/>
        </p:nvSpPr>
        <p:spPr>
          <a:xfrm>
            <a:off x="873650" y="1712395"/>
            <a:ext cx="10150909" cy="2504660"/>
          </a:xfrm>
          <a:prstGeom prst="rect">
            <a:avLst/>
          </a:prstGeom>
          <a:ln w="19050">
            <a:solidFill>
              <a:schemeClr val="tx1"/>
            </a:solidFill>
          </a:ln>
        </p:spPr>
        <p:txBody>
          <a:bodyPr wrap="square">
            <a:spAutoFit/>
          </a:bodyPr>
          <a:lstStyle/>
          <a:p>
            <a:pPr algn="just">
              <a:tabLst>
                <a:tab pos="408255" algn="l"/>
              </a:tabLst>
            </a:pPr>
            <a:r>
              <a:rPr lang="fr-FR" sz="2176" b="1" u="sng" cap="all" dirty="0">
                <a:solidFill>
                  <a:srgbClr val="0000FF"/>
                </a:solidFill>
                <a:latin typeface="Times New Roman" panose="02020603050405020304" pitchFamily="18" charset="0"/>
                <a:ea typeface="SimSun" panose="02010600030101010101" pitchFamily="2" charset="-122"/>
              </a:rPr>
              <a:t> </a:t>
            </a:r>
            <a:endParaRPr lang="fr-FR" sz="1814" dirty="0"/>
          </a:p>
          <a:p>
            <a:pPr algn="just">
              <a:lnSpc>
                <a:spcPct val="150000"/>
              </a:lnSpc>
            </a:pPr>
            <a:r>
              <a:rPr lang="fr-FR" dirty="0"/>
              <a:t>L’objectif de ces termes de références est de définir les contours de la mission portant sur l’accompagnement du Département de la Formation Professionnelle et de ses partenaires dans le renforcement de l’architecture institutionnelle et organisationnelle du système de la FP en matière d’inclusion sociale et genre et ce, en tenant compte du contexte et des acquis institutionnels, d’une part, et du retour d’expérience des meilleures pratiques internationales, d’autre part. </a:t>
            </a:r>
          </a:p>
        </p:txBody>
      </p:sp>
      <p:sp>
        <p:nvSpPr>
          <p:cNvPr id="3" name="Rectangle 2"/>
          <p:cNvSpPr/>
          <p:nvPr/>
        </p:nvSpPr>
        <p:spPr>
          <a:xfrm>
            <a:off x="2582174" y="5250704"/>
            <a:ext cx="7027652" cy="369332"/>
          </a:xfrm>
          <a:prstGeom prst="rect">
            <a:avLst/>
          </a:prstGeom>
          <a:solidFill>
            <a:schemeClr val="accent1">
              <a:lumMod val="60000"/>
              <a:lumOff val="40000"/>
            </a:schemeClr>
          </a:solidFill>
        </p:spPr>
        <p:txBody>
          <a:bodyPr wrap="square">
            <a:spAutoFit/>
          </a:bodyPr>
          <a:lstStyle/>
          <a:p>
            <a:r>
              <a:rPr lang="en-US" dirty="0">
                <a:latin typeface="Times New Roman" panose="02020603050405020304" pitchFamily="18" charset="0"/>
                <a:ea typeface="SimSun" panose="02010600030101010101" pitchFamily="2" charset="-122"/>
              </a:rPr>
              <a:t> </a:t>
            </a:r>
            <a:r>
              <a:rPr lang="fr-FR" dirty="0">
                <a:latin typeface="Times New Roman" panose="02020603050405020304" pitchFamily="18" charset="0"/>
                <a:ea typeface="SimSun" panose="02010600030101010101" pitchFamily="2" charset="-122"/>
              </a:rPr>
              <a:t>La durée d’intervention du prestataire est de </a:t>
            </a:r>
            <a:r>
              <a:rPr lang="fr-FR" b="1" dirty="0">
                <a:latin typeface="Times New Roman" panose="02020603050405020304" pitchFamily="18" charset="0"/>
                <a:ea typeface="SimSun" panose="02010600030101010101" pitchFamily="2" charset="-122"/>
              </a:rPr>
              <a:t>27 (vingt-sept) mois.</a:t>
            </a:r>
            <a:endParaRPr lang="fr-FR" dirty="0"/>
          </a:p>
        </p:txBody>
      </p:sp>
    </p:spTree>
    <p:extLst>
      <p:ext uri="{BB962C8B-B14F-4D97-AF65-F5344CB8AC3E}">
        <p14:creationId xmlns:p14="http://schemas.microsoft.com/office/powerpoint/2010/main" val="5719208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2899</Words>
  <Application>Microsoft Office PowerPoint</Application>
  <PresentationFormat>Grand écran</PresentationFormat>
  <Paragraphs>472</Paragraphs>
  <Slides>37</Slides>
  <Notes>16</Notes>
  <HiddenSlides>0</HiddenSlides>
  <MMClips>0</MMClips>
  <ScaleCrop>false</ScaleCrop>
  <HeadingPairs>
    <vt:vector size="6" baseType="variant">
      <vt:variant>
        <vt:lpstr>Polices utilisées</vt:lpstr>
      </vt:variant>
      <vt:variant>
        <vt:i4>18</vt:i4>
      </vt:variant>
      <vt:variant>
        <vt:lpstr>Thème</vt:lpstr>
      </vt:variant>
      <vt:variant>
        <vt:i4>4</vt:i4>
      </vt:variant>
      <vt:variant>
        <vt:lpstr>Titres des diapositives</vt:lpstr>
      </vt:variant>
      <vt:variant>
        <vt:i4>37</vt:i4>
      </vt:variant>
    </vt:vector>
  </HeadingPairs>
  <TitlesOfParts>
    <vt:vector size="59" baseType="lpstr">
      <vt:lpstr>Agency FB</vt:lpstr>
      <vt:lpstr>Arial</vt:lpstr>
      <vt:lpstr>Bell MT</vt:lpstr>
      <vt:lpstr>Berlin Sans FB Demi</vt:lpstr>
      <vt:lpstr>Calibri</vt:lpstr>
      <vt:lpstr>Calibri Light</vt:lpstr>
      <vt:lpstr>Castellar</vt:lpstr>
      <vt:lpstr>Corbel</vt:lpstr>
      <vt:lpstr>Gill Sans</vt:lpstr>
      <vt:lpstr>Helvetica</vt:lpstr>
      <vt:lpstr>Roboto</vt:lpstr>
      <vt:lpstr>Sakkal Majalla</vt:lpstr>
      <vt:lpstr>Times New Roman</vt:lpstr>
      <vt:lpstr>Trebuchet MS</vt:lpstr>
      <vt:lpstr>Tw Cen MT</vt:lpstr>
      <vt:lpstr>Tw Cen MT Condensed</vt:lpstr>
      <vt:lpstr>Wingdings</vt:lpstr>
      <vt:lpstr>Wingdings 3</vt:lpstr>
      <vt:lpstr>1_Custom Design - Showeet</vt:lpstr>
      <vt:lpstr>TITLES</vt:lpstr>
      <vt:lpstr>Integral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Youness Mtalsi</cp:lastModifiedBy>
  <cp:revision>311</cp:revision>
  <cp:lastPrinted>2019-09-30T14:58:54Z</cp:lastPrinted>
  <dcterms:created xsi:type="dcterms:W3CDTF">2018-11-07T12:00:03Z</dcterms:created>
  <dcterms:modified xsi:type="dcterms:W3CDTF">2020-01-08T10:09:37Z</dcterms:modified>
</cp:coreProperties>
</file>