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5"/>
  </p:notesMasterIdLst>
  <p:handoutMasterIdLst>
    <p:handoutMasterId r:id="rId46"/>
  </p:handoutMasterIdLst>
  <p:sldIdLst>
    <p:sldId id="470" r:id="rId2"/>
    <p:sldId id="510" r:id="rId3"/>
    <p:sldId id="540" r:id="rId4"/>
    <p:sldId id="541" r:id="rId5"/>
    <p:sldId id="570" r:id="rId6"/>
    <p:sldId id="543" r:id="rId7"/>
    <p:sldId id="544" r:id="rId8"/>
    <p:sldId id="545" r:id="rId9"/>
    <p:sldId id="546" r:id="rId10"/>
    <p:sldId id="548" r:id="rId11"/>
    <p:sldId id="549" r:id="rId12"/>
    <p:sldId id="550" r:id="rId13"/>
    <p:sldId id="551" r:id="rId14"/>
    <p:sldId id="515" r:id="rId15"/>
    <p:sldId id="516" r:id="rId16"/>
    <p:sldId id="517" r:id="rId17"/>
    <p:sldId id="518" r:id="rId18"/>
    <p:sldId id="554" r:id="rId19"/>
    <p:sldId id="555" r:id="rId20"/>
    <p:sldId id="556" r:id="rId21"/>
    <p:sldId id="557" r:id="rId22"/>
    <p:sldId id="572" r:id="rId23"/>
    <p:sldId id="571" r:id="rId24"/>
    <p:sldId id="573" r:id="rId25"/>
    <p:sldId id="574" r:id="rId26"/>
    <p:sldId id="576" r:id="rId27"/>
    <p:sldId id="560" r:id="rId28"/>
    <p:sldId id="577" r:id="rId29"/>
    <p:sldId id="567" r:id="rId30"/>
    <p:sldId id="568" r:id="rId31"/>
    <p:sldId id="578" r:id="rId32"/>
    <p:sldId id="581" r:id="rId33"/>
    <p:sldId id="582" r:id="rId34"/>
    <p:sldId id="695" r:id="rId35"/>
    <p:sldId id="696" r:id="rId36"/>
    <p:sldId id="565" r:id="rId37"/>
    <p:sldId id="530" r:id="rId38"/>
    <p:sldId id="532" r:id="rId39"/>
    <p:sldId id="653" r:id="rId40"/>
    <p:sldId id="694" r:id="rId41"/>
    <p:sldId id="655" r:id="rId42"/>
    <p:sldId id="403" r:id="rId43"/>
    <p:sldId id="536" r:id="rId44"/>
  </p:sldIdLst>
  <p:sldSz cx="13444538" cy="7562850"/>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71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 chajae" initials="Sc" lastIdx="3" clrIdx="0"/>
  <p:cmAuthor id="2" name="Oumaima Benamar" initials="OB" lastIdx="2" clrIdx="3">
    <p:extLst>
      <p:ext uri="{19B8F6BF-5375-455C-9EA6-DF929625EA0E}">
        <p15:presenceInfo xmlns:p15="http://schemas.microsoft.com/office/powerpoint/2012/main" userId="S-1-5-21-2380857105-3694888390-2453373049-1136" providerId="AD"/>
      </p:ext>
    </p:extLst>
  </p:cmAuthor>
  <p:cmAuthor id="3" name="Rachid Sabbahi" initials="RS" lastIdx="4" clrIdx="2">
    <p:extLst>
      <p:ext uri="{19B8F6BF-5375-455C-9EA6-DF929625EA0E}">
        <p15:presenceInfo xmlns:p15="http://schemas.microsoft.com/office/powerpoint/2012/main" userId="S-1-5-21-1178779211-1430261201-1819217697-11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00"/>
    <a:srgbClr val="990033"/>
    <a:srgbClr val="FFCCFF"/>
    <a:srgbClr val="CCFFFF"/>
    <a:srgbClr val="CCFFCC"/>
    <a:srgbClr val="FF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86810" autoAdjust="0"/>
  </p:normalViewPr>
  <p:slideViewPr>
    <p:cSldViewPr>
      <p:cViewPr varScale="1">
        <p:scale>
          <a:sx n="60" d="100"/>
          <a:sy n="60" d="100"/>
        </p:scale>
        <p:origin x="676" y="60"/>
      </p:cViewPr>
      <p:guideLst>
        <p:guide orient="horz" pos="2880"/>
        <p:guide pos="271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8EBEF37-3454-4A7B-BD25-71DC626AA17B}"/>
              </a:ext>
            </a:extLst>
          </p:cNvPr>
          <p:cNvSpPr>
            <a:spLocks noGrp="1"/>
          </p:cNvSpPr>
          <p:nvPr>
            <p:ph type="hdr" sz="quarter"/>
          </p:nvPr>
        </p:nvSpPr>
        <p:spPr>
          <a:xfrm>
            <a:off x="3" y="1"/>
            <a:ext cx="3038401" cy="466774"/>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13AC506E-7062-49A7-867D-7BE73B0AD757}"/>
              </a:ext>
            </a:extLst>
          </p:cNvPr>
          <p:cNvSpPr>
            <a:spLocks noGrp="1"/>
          </p:cNvSpPr>
          <p:nvPr>
            <p:ph type="dt" sz="quarter" idx="1"/>
          </p:nvPr>
        </p:nvSpPr>
        <p:spPr>
          <a:xfrm>
            <a:off x="3970879" y="1"/>
            <a:ext cx="3038400" cy="466774"/>
          </a:xfrm>
          <a:prstGeom prst="rect">
            <a:avLst/>
          </a:prstGeom>
        </p:spPr>
        <p:txBody>
          <a:bodyPr vert="horz" lIns="91440" tIns="45720" rIns="91440" bIns="45720" rtlCol="0"/>
          <a:lstStyle>
            <a:lvl1pPr algn="r">
              <a:defRPr sz="1200"/>
            </a:lvl1pPr>
          </a:lstStyle>
          <a:p>
            <a:fld id="{86283382-F2EC-4F8D-86FD-94812B9A0F88}" type="datetimeFigureOut">
              <a:rPr lang="fr-FR" smtClean="0"/>
              <a:t>08/12/2020</a:t>
            </a:fld>
            <a:endParaRPr lang="fr-FR"/>
          </a:p>
        </p:txBody>
      </p:sp>
      <p:sp>
        <p:nvSpPr>
          <p:cNvPr id="4" name="Espace réservé du pied de page 3">
            <a:extLst>
              <a:ext uri="{FF2B5EF4-FFF2-40B4-BE49-F238E27FC236}">
                <a16:creationId xmlns:a16="http://schemas.microsoft.com/office/drawing/2014/main" id="{82374BD3-52C4-41B3-B660-8D2C46F4AFAE}"/>
              </a:ext>
            </a:extLst>
          </p:cNvPr>
          <p:cNvSpPr>
            <a:spLocks noGrp="1"/>
          </p:cNvSpPr>
          <p:nvPr>
            <p:ph type="ftr" sz="quarter" idx="2"/>
          </p:nvPr>
        </p:nvSpPr>
        <p:spPr>
          <a:xfrm>
            <a:off x="3" y="8829628"/>
            <a:ext cx="3038401" cy="46677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F60648E8-9A89-404C-BB96-BD0FD14C7F10}"/>
              </a:ext>
            </a:extLst>
          </p:cNvPr>
          <p:cNvSpPr>
            <a:spLocks noGrp="1"/>
          </p:cNvSpPr>
          <p:nvPr>
            <p:ph type="sldNum" sz="quarter" idx="3"/>
          </p:nvPr>
        </p:nvSpPr>
        <p:spPr>
          <a:xfrm>
            <a:off x="3970879" y="8829628"/>
            <a:ext cx="3038400" cy="466773"/>
          </a:xfrm>
          <a:prstGeom prst="rect">
            <a:avLst/>
          </a:prstGeom>
        </p:spPr>
        <p:txBody>
          <a:bodyPr vert="horz" lIns="91440" tIns="45720" rIns="91440" bIns="45720" rtlCol="0" anchor="b"/>
          <a:lstStyle>
            <a:lvl1pPr algn="r">
              <a:defRPr sz="1200"/>
            </a:lvl1pPr>
          </a:lstStyle>
          <a:p>
            <a:fld id="{7B50B6E6-1A50-48F3-A1AF-FFD7879E3E53}" type="slidenum">
              <a:rPr lang="fr-FR" smtClean="0"/>
              <a:t>‹#›</a:t>
            </a:fld>
            <a:endParaRPr lang="fr-FR"/>
          </a:p>
        </p:txBody>
      </p:sp>
    </p:spTree>
    <p:extLst>
      <p:ext uri="{BB962C8B-B14F-4D97-AF65-F5344CB8AC3E}">
        <p14:creationId xmlns:p14="http://schemas.microsoft.com/office/powerpoint/2010/main" val="293809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1"/>
            <a:ext cx="3037910" cy="466382"/>
          </a:xfrm>
          <a:prstGeom prst="rect">
            <a:avLst/>
          </a:prstGeom>
        </p:spPr>
        <p:txBody>
          <a:bodyPr vert="horz" lIns="83503" tIns="41752" rIns="83503" bIns="41752" rtlCol="0"/>
          <a:lstStyle>
            <a:lvl1pPr algn="l">
              <a:defRPr sz="1100"/>
            </a:lvl1pPr>
          </a:lstStyle>
          <a:p>
            <a:endParaRPr lang="fr-FR"/>
          </a:p>
        </p:txBody>
      </p:sp>
      <p:sp>
        <p:nvSpPr>
          <p:cNvPr id="3" name="Espace réservé de la date 2"/>
          <p:cNvSpPr>
            <a:spLocks noGrp="1"/>
          </p:cNvSpPr>
          <p:nvPr>
            <p:ph type="dt" idx="1"/>
          </p:nvPr>
        </p:nvSpPr>
        <p:spPr>
          <a:xfrm>
            <a:off x="3971451" y="1"/>
            <a:ext cx="3036869" cy="466382"/>
          </a:xfrm>
          <a:prstGeom prst="rect">
            <a:avLst/>
          </a:prstGeom>
        </p:spPr>
        <p:txBody>
          <a:bodyPr vert="horz" lIns="83503" tIns="41752" rIns="83503" bIns="41752" rtlCol="0"/>
          <a:lstStyle>
            <a:lvl1pPr algn="r">
              <a:defRPr sz="1100"/>
            </a:lvl1pPr>
          </a:lstStyle>
          <a:p>
            <a:fld id="{DD9F0D77-D90D-46D6-B5BC-C7E00C8DE8F8}" type="datetimeFigureOut">
              <a:rPr lang="fr-FR" smtClean="0"/>
              <a:t>08/12/2020</a:t>
            </a:fld>
            <a:endParaRPr lang="fr-FR"/>
          </a:p>
        </p:txBody>
      </p:sp>
      <p:sp>
        <p:nvSpPr>
          <p:cNvPr id="4" name="Espace réservé de l'image des diapositives 3"/>
          <p:cNvSpPr>
            <a:spLocks noGrp="1" noRot="1" noChangeAspect="1"/>
          </p:cNvSpPr>
          <p:nvPr>
            <p:ph type="sldImg" idx="2"/>
          </p:nvPr>
        </p:nvSpPr>
        <p:spPr>
          <a:xfrm>
            <a:off x="719138" y="1163638"/>
            <a:ext cx="5572125" cy="3135312"/>
          </a:xfrm>
          <a:prstGeom prst="rect">
            <a:avLst/>
          </a:prstGeom>
          <a:noFill/>
          <a:ln w="12700">
            <a:solidFill>
              <a:prstClr val="black"/>
            </a:solidFill>
          </a:ln>
        </p:spPr>
        <p:txBody>
          <a:bodyPr vert="horz" lIns="83503" tIns="41752" rIns="83503" bIns="41752" rtlCol="0" anchor="ctr"/>
          <a:lstStyle/>
          <a:p>
            <a:endParaRPr lang="fr-FR"/>
          </a:p>
        </p:txBody>
      </p:sp>
      <p:sp>
        <p:nvSpPr>
          <p:cNvPr id="5" name="Espace réservé des notes 4"/>
          <p:cNvSpPr>
            <a:spLocks noGrp="1"/>
          </p:cNvSpPr>
          <p:nvPr>
            <p:ph type="body" sz="quarter" idx="3"/>
          </p:nvPr>
        </p:nvSpPr>
        <p:spPr>
          <a:xfrm>
            <a:off x="701460" y="4474528"/>
            <a:ext cx="5607488" cy="3660798"/>
          </a:xfrm>
          <a:prstGeom prst="rect">
            <a:avLst/>
          </a:prstGeom>
        </p:spPr>
        <p:txBody>
          <a:bodyPr vert="horz" lIns="83503" tIns="41752" rIns="83503" bIns="41752"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3" y="8830021"/>
            <a:ext cx="3037910" cy="466381"/>
          </a:xfrm>
          <a:prstGeom prst="rect">
            <a:avLst/>
          </a:prstGeom>
        </p:spPr>
        <p:txBody>
          <a:bodyPr vert="horz" lIns="83503" tIns="41752" rIns="83503" bIns="41752" rtlCol="0" anchor="b"/>
          <a:lstStyle>
            <a:lvl1pPr algn="l">
              <a:defRPr sz="1100"/>
            </a:lvl1pPr>
          </a:lstStyle>
          <a:p>
            <a:endParaRPr lang="fr-FR"/>
          </a:p>
        </p:txBody>
      </p:sp>
      <p:sp>
        <p:nvSpPr>
          <p:cNvPr id="7" name="Espace réservé du numéro de diapositive 6"/>
          <p:cNvSpPr>
            <a:spLocks noGrp="1"/>
          </p:cNvSpPr>
          <p:nvPr>
            <p:ph type="sldNum" sz="quarter" idx="5"/>
          </p:nvPr>
        </p:nvSpPr>
        <p:spPr>
          <a:xfrm>
            <a:off x="3971451" y="8830021"/>
            <a:ext cx="3036869" cy="466381"/>
          </a:xfrm>
          <a:prstGeom prst="rect">
            <a:avLst/>
          </a:prstGeom>
        </p:spPr>
        <p:txBody>
          <a:bodyPr vert="horz" lIns="83503" tIns="41752" rIns="83503" bIns="41752" rtlCol="0" anchor="b"/>
          <a:lstStyle>
            <a:lvl1pPr algn="r">
              <a:defRPr sz="1100"/>
            </a:lvl1pPr>
          </a:lstStyle>
          <a:p>
            <a:fld id="{F1D926DF-6993-480B-8C0A-47F16D863663}" type="slidenum">
              <a:rPr lang="fr-FR" smtClean="0"/>
              <a:t>‹#›</a:t>
            </a:fld>
            <a:endParaRPr lang="fr-FR"/>
          </a:p>
        </p:txBody>
      </p:sp>
    </p:spTree>
    <p:extLst>
      <p:ext uri="{BB962C8B-B14F-4D97-AF65-F5344CB8AC3E}">
        <p14:creationId xmlns:p14="http://schemas.microsoft.com/office/powerpoint/2010/main" val="3223745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72125" cy="31353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3AB2B-189A-4C92-A457-C6A3833631A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346425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D926DF-6993-480B-8C0A-47F16D863663}" type="slidenum">
              <a:rPr kumimoji="0" lang="fr-FR"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fr-FR"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5949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MA" sz="1200" b="0" i="0" u="none" strike="noStrike" kern="1200" baseline="0" dirty="0">
                <a:solidFill>
                  <a:schemeClr val="tx1"/>
                </a:solidFill>
                <a:latin typeface="+mn-lt"/>
                <a:ea typeface="+mn-ea"/>
                <a:cs typeface="+mn-cs"/>
              </a:rPr>
              <a:t>Le Fournisseur doit assurer quatre (4) sessions de formation par région où chaque participant bénéficiera d’au moins un jour de formation.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fr-MA" sz="1200" b="0" i="0" u="none" strike="noStrike" kern="1200" baseline="0" dirty="0">
                <a:solidFill>
                  <a:schemeClr val="tx1"/>
                </a:solidFill>
                <a:latin typeface="+mn-lt"/>
                <a:ea typeface="+mn-ea"/>
                <a:cs typeface="+mn-cs"/>
              </a:rPr>
              <a:t>Formations se dérouleront en groupes de 17 personnes au maximum.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MA"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MA" sz="1200" b="0" i="0" u="none" strike="noStrike" kern="1200" baseline="0" dirty="0">
                <a:solidFill>
                  <a:schemeClr val="tx1"/>
                </a:solidFill>
                <a:latin typeface="+mn-lt"/>
                <a:ea typeface="+mn-ea"/>
                <a:cs typeface="+mn-cs"/>
              </a:rPr>
              <a:t>Les personnes seront proposées par le directeur de l’établissement scolaire. </a:t>
            </a:r>
          </a:p>
          <a:p>
            <a:pPr marL="0" marR="0" lvl="0" indent="0" algn="l" defTabSz="914400" rtl="0" eaLnBrk="1" fontAlgn="auto" latinLnBrk="0" hangingPunct="1">
              <a:lnSpc>
                <a:spcPct val="100000"/>
              </a:lnSpc>
              <a:spcBef>
                <a:spcPts val="0"/>
              </a:spcBef>
              <a:spcAft>
                <a:spcPts val="0"/>
              </a:spcAft>
              <a:buClrTx/>
              <a:buSzTx/>
              <a:buFontTx/>
              <a:buNone/>
              <a:tabLst/>
              <a:defRPr/>
            </a:pPr>
            <a:r>
              <a:rPr lang="fr-MA" sz="1200" b="0" i="0" u="none" strike="noStrike" kern="1200" baseline="0" dirty="0">
                <a:solidFill>
                  <a:schemeClr val="tx1"/>
                </a:solidFill>
                <a:latin typeface="+mn-lt"/>
                <a:ea typeface="+mn-ea"/>
                <a:cs typeface="+mn-cs"/>
              </a:rPr>
              <a:t>Elles sont organisées au niveau de chaque région.</a:t>
            </a: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MA"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MA" sz="1200" b="0" i="0" u="none" strike="noStrike" kern="1200" baseline="0" dirty="0">
                <a:solidFill>
                  <a:schemeClr val="tx1"/>
                </a:solidFill>
                <a:latin typeface="+mn-lt"/>
                <a:ea typeface="+mn-ea"/>
                <a:cs typeface="+mn-cs"/>
              </a:rPr>
              <a:t>La formation concernera les thématiques:</a:t>
            </a: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D926DF-6993-480B-8C0A-47F16D863663}" type="slidenum">
              <a:rPr kumimoji="0" lang="fr-FR"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fr-FR"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372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4B17F98D-AB3C-4143-8E94-332B1FCB73A3}" type="slidenum">
              <a:rPr lang="fr-MA" smtClean="0"/>
              <a:t>37</a:t>
            </a:fld>
            <a:endParaRPr lang="fr-MA"/>
          </a:p>
        </p:txBody>
      </p:sp>
    </p:spTree>
    <p:extLst>
      <p:ext uri="{BB962C8B-B14F-4D97-AF65-F5344CB8AC3E}">
        <p14:creationId xmlns:p14="http://schemas.microsoft.com/office/powerpoint/2010/main" val="11244912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17F98D-AB3C-4143-8E94-332B1FCB73A3}" type="slidenum">
              <a:rPr kumimoji="0" lang="fr-M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fr-M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9383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17F98D-AB3C-4143-8E94-332B1FCB73A3}" type="slidenum">
              <a:rPr kumimoji="0" lang="fr-M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fr-M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76954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9263" y="1263650"/>
            <a:ext cx="6049962" cy="3403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3AB2B-189A-4C92-A457-C6A3833631A7}"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2726650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Dans le cadre du programme de coopération « Compact II » entre MCA et MCC </a:t>
            </a:r>
            <a:r>
              <a:rPr lang="fr-FR" sz="1200" kern="1200" baseline="0" dirty="0">
                <a:solidFill>
                  <a:schemeClr val="tx1"/>
                </a:solidFill>
                <a:effectLst/>
                <a:latin typeface="+mn-lt"/>
                <a:ea typeface="+mn-ea"/>
                <a:cs typeface="+mn-cs"/>
              </a:rPr>
              <a:t>les USA financera </a:t>
            </a:r>
            <a:r>
              <a:rPr lang="fr-FR" sz="1200" kern="1200" dirty="0">
                <a:solidFill>
                  <a:schemeClr val="tx1"/>
                </a:solidFill>
                <a:effectLst/>
                <a:latin typeface="+mn-lt"/>
                <a:ea typeface="+mn-ea"/>
                <a:cs typeface="+mn-cs"/>
              </a:rPr>
              <a:t>sur une période de cinq ans, deux projets, à savoir « Education et formation pour l’employabilité » qui a pour objectif d’améliorer l’employabilité des jeunes à travers l’amélioration de la qualité, de la pertinence et de l’accès équitable à l’éducation secondaire et à la formation professionnelle </a:t>
            </a:r>
          </a:p>
          <a:p>
            <a:r>
              <a:rPr lang="fr-FR" sz="1200" kern="1200" dirty="0">
                <a:solidFill>
                  <a:schemeClr val="tx1"/>
                </a:solidFill>
                <a:effectLst/>
                <a:latin typeface="+mn-lt"/>
                <a:ea typeface="+mn-ea"/>
                <a:cs typeface="+mn-cs"/>
              </a:rPr>
              <a:t>et la « Productivité du foncier ».  </a:t>
            </a:r>
          </a:p>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D926DF-6993-480B-8C0A-47F16D863663}" type="slidenum">
              <a:rPr kumimoji="0" lang="fr-FR"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r-FR"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6068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r>
              <a:rPr lang="fr-MA" sz="1200" b="0" i="0" u="none" strike="noStrike" kern="1200" baseline="0" dirty="0">
                <a:solidFill>
                  <a:schemeClr val="tx1"/>
                </a:solidFill>
                <a:latin typeface="+mn-lt"/>
                <a:ea typeface="+mn-ea"/>
                <a:cs typeface="+mn-cs"/>
              </a:rPr>
              <a:t>la mise en place d’un </a:t>
            </a:r>
            <a:r>
              <a:rPr lang="fr-MA" sz="1200" b="1" i="0" u="none" strike="noStrike" kern="1200" baseline="0" dirty="0">
                <a:solidFill>
                  <a:schemeClr val="tx1"/>
                </a:solidFill>
                <a:latin typeface="+mn-lt"/>
                <a:ea typeface="+mn-ea"/>
                <a:cs typeface="+mn-cs"/>
              </a:rPr>
              <a:t>modèle intégré d’amélioration des établissements de l’enseignement secondaire </a:t>
            </a:r>
            <a:r>
              <a:rPr lang="fr-MA" sz="1200" b="0" i="0" u="none" strike="noStrike" kern="1200" baseline="0" dirty="0">
                <a:solidFill>
                  <a:schemeClr val="tx1"/>
                </a:solidFill>
                <a:latin typeface="+mn-lt"/>
                <a:ea typeface="+mn-ea"/>
                <a:cs typeface="+mn-cs"/>
              </a:rPr>
              <a:t>à travers </a:t>
            </a:r>
          </a:p>
          <a:p>
            <a:pPr marL="171450" indent="-171450">
              <a:buFont typeface="Arial" panose="020B0604020202020204" pitchFamily="34" charset="0"/>
              <a:buChar char="•"/>
            </a:pPr>
            <a:r>
              <a:rPr lang="fr-MA" sz="1200" b="0" i="0" u="none" strike="noStrike" kern="1200" baseline="0" dirty="0">
                <a:solidFill>
                  <a:schemeClr val="tx1"/>
                </a:solidFill>
                <a:latin typeface="+mn-lt"/>
                <a:ea typeface="+mn-ea"/>
                <a:cs typeface="+mn-cs"/>
              </a:rPr>
              <a:t>le renforcement des capacités de gestion des responsables desdits établissements, </a:t>
            </a:r>
          </a:p>
          <a:p>
            <a:pPr marL="171450" indent="-171450">
              <a:buFont typeface="Arial" panose="020B0604020202020204" pitchFamily="34" charset="0"/>
              <a:buChar char="•"/>
            </a:pPr>
            <a:r>
              <a:rPr lang="fr-MA" sz="1200" b="0" i="0" u="none" strike="noStrike" kern="1200" baseline="0" dirty="0">
                <a:solidFill>
                  <a:schemeClr val="tx1"/>
                </a:solidFill>
                <a:latin typeface="+mn-lt"/>
                <a:ea typeface="+mn-ea"/>
                <a:cs typeface="+mn-cs"/>
              </a:rPr>
              <a:t>l’innovation pédagogique centrée sur l’élève </a:t>
            </a:r>
          </a:p>
          <a:p>
            <a:pPr marL="171450" indent="-171450">
              <a:buFont typeface="Arial" panose="020B0604020202020204" pitchFamily="34" charset="0"/>
              <a:buChar char="•"/>
            </a:pPr>
            <a:r>
              <a:rPr lang="fr-MA" sz="1200" b="0" i="0" u="none" strike="noStrike" kern="1200" baseline="0" dirty="0">
                <a:solidFill>
                  <a:schemeClr val="tx1"/>
                </a:solidFill>
                <a:latin typeface="+mn-lt"/>
                <a:ea typeface="+mn-ea"/>
                <a:cs typeface="+mn-cs"/>
              </a:rPr>
              <a:t>et la réhabilitation de l'infrastructure;</a:t>
            </a: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D926DF-6993-480B-8C0A-47F16D863663}" type="slidenum">
              <a:rPr kumimoji="0" lang="fr-FR"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r-FR"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1984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MA" dirty="0">
              <a:solidFill>
                <a:srgbClr val="000000"/>
              </a:solidFill>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Dans le cadre de cette prestation les fournisseurs sont amenées à alimenter les 90 établissements scolaires au niveau des 3 régions  avec</a:t>
            </a:r>
            <a:r>
              <a:rPr lang="fr-FR" sz="1200" kern="1200" baseline="0" dirty="0">
                <a:solidFill>
                  <a:schemeClr val="tx1"/>
                </a:solidFill>
                <a:effectLst/>
                <a:latin typeface="+mn-lt"/>
                <a:ea typeface="+mn-ea"/>
                <a:cs typeface="+mn-cs"/>
              </a:rPr>
              <a:t> les </a:t>
            </a:r>
            <a:r>
              <a:rPr lang="fr-FR" sz="1200" kern="1200" dirty="0">
                <a:solidFill>
                  <a:schemeClr val="tx1"/>
                </a:solidFill>
                <a:effectLst/>
                <a:latin typeface="+mn-lt"/>
                <a:ea typeface="+mn-ea"/>
                <a:cs typeface="+mn-cs"/>
              </a:rPr>
              <a:t>équipements didactiques et le</a:t>
            </a:r>
            <a:r>
              <a:rPr lang="fr-FR" sz="1200" kern="1200" baseline="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pack de robotique et ceci sur une période maximale de 18 mois. </a:t>
            </a:r>
          </a:p>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D926DF-6993-480B-8C0A-47F16D863663}" type="slidenum">
              <a:rPr kumimoji="0" lang="fr-FR"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r-FR"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0805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MA" sz="1200" b="0" i="0" u="none" strike="noStrike" kern="1200" baseline="0" dirty="0">
                <a:solidFill>
                  <a:schemeClr val="tx1"/>
                </a:solidFill>
                <a:latin typeface="+mn-lt"/>
                <a:ea typeface="+mn-ea"/>
                <a:cs typeface="+mn-cs"/>
              </a:rPr>
              <a:t>A discuter </a:t>
            </a:r>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D926DF-6993-480B-8C0A-47F16D863663}" type="slidenum">
              <a:rPr kumimoji="0" lang="fr-FR"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fr-FR"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7108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D926DF-6993-480B-8C0A-47F16D863663}" type="slidenum">
              <a:rPr kumimoji="0" lang="fr-FR"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r-FR"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8401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MA" sz="1200" dirty="0">
                <a:solidFill>
                  <a:srgbClr val="000000"/>
                </a:solidFill>
                <a:latin typeface="Times New Roman" panose="02020603050405020304" pitchFamily="18" charset="0"/>
              </a:rPr>
              <a:t>Le Fournisseur est tenu de fournir et d’installer le matériel informatique au niveau de chaque établissement </a:t>
            </a:r>
            <a:r>
              <a:rPr lang="fr-MA" sz="1200" dirty="0" err="1">
                <a:solidFill>
                  <a:srgbClr val="000000"/>
                </a:solidFill>
                <a:latin typeface="Times New Roman" panose="02020603050405020304" pitchFamily="18" charset="0"/>
              </a:rPr>
              <a:t>Attahadi</a:t>
            </a:r>
            <a:r>
              <a:rPr lang="fr-MA" sz="1200" baseline="0" dirty="0">
                <a:solidFill>
                  <a:srgbClr val="000000"/>
                </a:solidFill>
                <a:latin typeface="Times New Roman" panose="02020603050405020304" pitchFamily="18" charset="0"/>
              </a:rPr>
              <a:t> </a:t>
            </a:r>
            <a:r>
              <a:rPr lang="fr-MA" sz="1200" dirty="0">
                <a:solidFill>
                  <a:srgbClr val="000000"/>
                </a:solidFill>
                <a:latin typeface="Times New Roman" panose="02020603050405020304" pitchFamily="18" charset="0"/>
              </a:rPr>
              <a:t>dans : </a:t>
            </a:r>
          </a:p>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D926DF-6993-480B-8C0A-47F16D863663}" type="slidenum">
              <a:rPr kumimoji="0" lang="fr-FR"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fr-FR"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1818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MA" sz="1200" b="0" i="0" u="none" strike="noStrike" kern="1200" baseline="0" dirty="0">
                <a:solidFill>
                  <a:schemeClr val="tx1"/>
                </a:solidFill>
                <a:latin typeface="+mn-lt"/>
                <a:ea typeface="+mn-ea"/>
                <a:cs typeface="+mn-cs"/>
              </a:rPr>
              <a:t>Le fournisseur exécutera sa prestation selon les modalités suivantes : </a:t>
            </a:r>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D926DF-6993-480B-8C0A-47F16D863663}" type="slidenum">
              <a:rPr kumimoji="0" lang="fr-FR"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fr-FR"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148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MA" sz="1200" b="0" i="0" u="none" strike="noStrike" kern="1200" baseline="0" dirty="0">
                <a:solidFill>
                  <a:schemeClr val="tx1"/>
                </a:solidFill>
                <a:latin typeface="+mn-lt"/>
                <a:ea typeface="+mn-ea"/>
                <a:cs typeface="+mn-cs"/>
              </a:rPr>
              <a:t>Le fournisseur est tenu, après l’installation, la configuration et le paramétrage du matériel et logiciel, d’</a:t>
            </a:r>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D926DF-6993-480B-8C0A-47F16D863663}" type="slidenum">
              <a:rPr kumimoji="0" lang="fr-FR" sz="11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fr-FR"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6424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008341" y="2344483"/>
            <a:ext cx="11427857" cy="89255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016681" y="4235196"/>
            <a:ext cx="9411177" cy="152349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5EDE1F89-3D7A-465F-877C-AC05988B69E5}" type="datetime1">
              <a:rPr lang="en-US" smtClean="0"/>
              <a:t>12/8/2020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828484" y="1001163"/>
            <a:ext cx="1983948" cy="1122167"/>
          </a:xfrm>
        </p:spPr>
        <p:txBody>
          <a:bodyPr lIns="0" tIns="0" rIns="0" bIns="0"/>
          <a:lstStyle>
            <a:lvl1pPr>
              <a:defRPr sz="7292" b="1" i="0">
                <a:solidFill>
                  <a:srgbClr val="56595A"/>
                </a:solidFill>
                <a:latin typeface="Trebuchet MS"/>
                <a:cs typeface="Trebuchet MS"/>
              </a:defRPr>
            </a:lvl1pPr>
          </a:lstStyle>
          <a:p>
            <a:endParaRPr/>
          </a:p>
        </p:txBody>
      </p:sp>
      <p:sp>
        <p:nvSpPr>
          <p:cNvPr id="3" name="Holder 3"/>
          <p:cNvSpPr>
            <a:spLocks noGrp="1"/>
          </p:cNvSpPr>
          <p:nvPr>
            <p:ph type="body" idx="1"/>
          </p:nvPr>
        </p:nvSpPr>
        <p:spPr>
          <a:xfrm>
            <a:off x="5223857" y="2638613"/>
            <a:ext cx="7095906" cy="1915461"/>
          </a:xfrm>
        </p:spPr>
        <p:txBody>
          <a:bodyPr lIns="0" tIns="0" rIns="0" bIns="0"/>
          <a:lstStyle>
            <a:lvl1pPr>
              <a:defRPr sz="12447" b="1" i="0">
                <a:solidFill>
                  <a:srgbClr val="184578"/>
                </a:solidFill>
                <a:latin typeface="Trebuchet MS"/>
                <a:cs typeface="Trebuchet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AE8A6078-5532-4B56-8212-E9510AD7A7B3}" type="datetime1">
              <a:rPr lang="en-US" smtClean="0"/>
              <a:t>12/8/2020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828484" y="1001163"/>
            <a:ext cx="1983948" cy="1122167"/>
          </a:xfrm>
        </p:spPr>
        <p:txBody>
          <a:bodyPr lIns="0" tIns="0" rIns="0" bIns="0"/>
          <a:lstStyle>
            <a:lvl1pPr>
              <a:defRPr sz="7292" b="1" i="0">
                <a:solidFill>
                  <a:srgbClr val="56595A"/>
                </a:solidFill>
                <a:latin typeface="Trebuchet MS"/>
                <a:cs typeface="Trebuchet MS"/>
              </a:defRPr>
            </a:lvl1pPr>
          </a:lstStyle>
          <a:p>
            <a:endParaRPr/>
          </a:p>
        </p:txBody>
      </p:sp>
      <p:sp>
        <p:nvSpPr>
          <p:cNvPr id="3" name="Holder 3"/>
          <p:cNvSpPr>
            <a:spLocks noGrp="1"/>
          </p:cNvSpPr>
          <p:nvPr>
            <p:ph sz="half" idx="2"/>
          </p:nvPr>
        </p:nvSpPr>
        <p:spPr>
          <a:xfrm>
            <a:off x="672228" y="1739456"/>
            <a:ext cx="5848374" cy="152349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923938" y="1739456"/>
            <a:ext cx="5848374" cy="152349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64F12D79-D2D8-469F-95BE-6011E5FD98DB}" type="datetime1">
              <a:rPr lang="en-US" smtClean="0"/>
              <a:t>12/8/2020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828484" y="1001163"/>
            <a:ext cx="1983948" cy="1122167"/>
          </a:xfrm>
        </p:spPr>
        <p:txBody>
          <a:bodyPr lIns="0" tIns="0" rIns="0" bIns="0"/>
          <a:lstStyle>
            <a:lvl1pPr>
              <a:defRPr sz="7292" b="1" i="0">
                <a:solidFill>
                  <a:srgbClr val="56595A"/>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338901E3-7144-43CC-B827-DDE335A2BF5A}" type="datetime1">
              <a:rPr lang="en-US" smtClean="0"/>
              <a:t>12/8/2020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B19459A9-BF71-4869-8140-0A694E4B773B}" type="datetime1">
              <a:rPr lang="en-US" smtClean="0"/>
              <a:t>12/8/2020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Slide 2">
    <p:spTree>
      <p:nvGrpSpPr>
        <p:cNvPr id="1" name=""/>
        <p:cNvGrpSpPr/>
        <p:nvPr/>
      </p:nvGrpSpPr>
      <p:grpSpPr>
        <a:xfrm>
          <a:off x="0" y="0"/>
          <a:ext cx="0" cy="0"/>
          <a:chOff x="0" y="0"/>
          <a:chExt cx="0" cy="0"/>
        </a:xfrm>
      </p:grpSpPr>
      <p:sp>
        <p:nvSpPr>
          <p:cNvPr id="38" name="Title 1"/>
          <p:cNvSpPr>
            <a:spLocks noGrp="1"/>
          </p:cNvSpPr>
          <p:nvPr>
            <p:ph type="ctrTitle"/>
          </p:nvPr>
        </p:nvSpPr>
        <p:spPr>
          <a:xfrm>
            <a:off x="5246460" y="4493446"/>
            <a:ext cx="7679955" cy="1177374"/>
          </a:xfrm>
          <a:prstGeom prst="rect">
            <a:avLst/>
          </a:prstGeom>
        </p:spPr>
        <p:txBody>
          <a:bodyPr lIns="274320" rIns="0" anchor="b">
            <a:noAutofit/>
          </a:bodyPr>
          <a:lstStyle>
            <a:lvl1pPr algn="l">
              <a:defRPr sz="3529" b="1" cap="all" baseline="0">
                <a:solidFill>
                  <a:schemeClr val="accent2"/>
                </a:solidFill>
                <a:latin typeface="+mn-lt"/>
              </a:defRPr>
            </a:lvl1pPr>
          </a:lstStyle>
          <a:p>
            <a:r>
              <a:rPr lang="en-US"/>
              <a:t>Click to edit Master title style</a:t>
            </a:r>
          </a:p>
        </p:txBody>
      </p:sp>
      <p:sp>
        <p:nvSpPr>
          <p:cNvPr id="39" name="Subtitle 2"/>
          <p:cNvSpPr>
            <a:spLocks noGrp="1"/>
          </p:cNvSpPr>
          <p:nvPr>
            <p:ph type="subTitle" idx="1"/>
          </p:nvPr>
        </p:nvSpPr>
        <p:spPr>
          <a:xfrm>
            <a:off x="5246460" y="5704464"/>
            <a:ext cx="7679955" cy="407356"/>
          </a:xfrm>
          <a:prstGeom prst="rect">
            <a:avLst/>
          </a:prstGeom>
        </p:spPr>
        <p:txBody>
          <a:bodyPr lIns="274320" rIns="0"/>
          <a:lstStyle>
            <a:lvl1pPr marL="0" indent="0" algn="l">
              <a:buNone/>
              <a:defRPr sz="2647">
                <a:solidFill>
                  <a:schemeClr val="accent3"/>
                </a:solidFill>
              </a:defRPr>
            </a:lvl1pPr>
            <a:lvl2pPr marL="504190" indent="0" algn="ctr">
              <a:buNone/>
              <a:defRPr sz="2205"/>
            </a:lvl2pPr>
            <a:lvl3pPr marL="1008380" indent="0" algn="ctr">
              <a:buNone/>
              <a:defRPr sz="1985"/>
            </a:lvl3pPr>
            <a:lvl4pPr marL="1512570" indent="0" algn="ctr">
              <a:buNone/>
              <a:defRPr sz="1764"/>
            </a:lvl4pPr>
            <a:lvl5pPr marL="2016759" indent="0" algn="ctr">
              <a:buNone/>
              <a:defRPr sz="1764"/>
            </a:lvl5pPr>
            <a:lvl6pPr marL="2520951" indent="0" algn="ctr">
              <a:buNone/>
              <a:defRPr sz="1764"/>
            </a:lvl6pPr>
            <a:lvl7pPr marL="3025140" indent="0" algn="ctr">
              <a:buNone/>
              <a:defRPr sz="1764"/>
            </a:lvl7pPr>
            <a:lvl8pPr marL="3529330" indent="0" algn="ctr">
              <a:buNone/>
              <a:defRPr sz="1764"/>
            </a:lvl8pPr>
            <a:lvl9pPr marL="4033520" indent="0" algn="ctr">
              <a:buNone/>
              <a:defRPr sz="1764"/>
            </a:lvl9pPr>
          </a:lstStyle>
          <a:p>
            <a:r>
              <a:rPr lang="en-US"/>
              <a:t>Click to edit Master subtitle style</a:t>
            </a:r>
          </a:p>
        </p:txBody>
      </p:sp>
      <p:sp>
        <p:nvSpPr>
          <p:cNvPr id="31" name="Freeform: Shape 30"/>
          <p:cNvSpPr/>
          <p:nvPr userDrawn="1"/>
        </p:nvSpPr>
        <p:spPr>
          <a:xfrm rot="5400000">
            <a:off x="-537478" y="3391675"/>
            <a:ext cx="4708657" cy="3633698"/>
          </a:xfrm>
          <a:custGeom>
            <a:avLst/>
            <a:gdLst>
              <a:gd name="connsiteX0" fmla="*/ 0 w 4269815"/>
              <a:gd name="connsiteY0" fmla="*/ 3295170 h 3295170"/>
              <a:gd name="connsiteX1" fmla="*/ 2383562 w 4269815"/>
              <a:gd name="connsiteY1" fmla="*/ 0 h 3295170"/>
              <a:gd name="connsiteX2" fmla="*/ 4269815 w 4269815"/>
              <a:gd name="connsiteY2" fmla="*/ 2529419 h 3295170"/>
              <a:gd name="connsiteX3" fmla="*/ 4269815 w 4269815"/>
              <a:gd name="connsiteY3" fmla="*/ 3295170 h 3295170"/>
            </a:gdLst>
            <a:ahLst/>
            <a:cxnLst>
              <a:cxn ang="0">
                <a:pos x="connsiteX0" y="connsiteY0"/>
              </a:cxn>
              <a:cxn ang="0">
                <a:pos x="connsiteX1" y="connsiteY1"/>
              </a:cxn>
              <a:cxn ang="0">
                <a:pos x="connsiteX2" y="connsiteY2"/>
              </a:cxn>
              <a:cxn ang="0">
                <a:pos x="connsiteX3" y="connsiteY3"/>
              </a:cxn>
            </a:cxnLst>
            <a:rect l="l" t="t" r="r" b="b"/>
            <a:pathLst>
              <a:path w="4269815" h="3295170">
                <a:moveTo>
                  <a:pt x="0" y="3295170"/>
                </a:moveTo>
                <a:lnTo>
                  <a:pt x="2383562" y="0"/>
                </a:lnTo>
                <a:lnTo>
                  <a:pt x="4269815" y="2529419"/>
                </a:lnTo>
                <a:lnTo>
                  <a:pt x="4269815" y="329517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5">
              <a:solidFill>
                <a:prstClr val="white"/>
              </a:solidFill>
            </a:endParaRPr>
          </a:p>
        </p:txBody>
      </p:sp>
      <p:sp>
        <p:nvSpPr>
          <p:cNvPr id="25" name="Picture Placeholder 24"/>
          <p:cNvSpPr>
            <a:spLocks noGrp="1"/>
          </p:cNvSpPr>
          <p:nvPr>
            <p:ph type="pic" sz="quarter" idx="13"/>
          </p:nvPr>
        </p:nvSpPr>
        <p:spPr>
          <a:xfrm>
            <a:off x="0" y="1"/>
            <a:ext cx="10985624" cy="5208784"/>
          </a:xfrm>
          <a:custGeom>
            <a:avLst/>
            <a:gdLst>
              <a:gd name="connsiteX0" fmla="*/ 0 w 9962166"/>
              <a:gd name="connsiteY0" fmla="*/ 0 h 4723331"/>
              <a:gd name="connsiteX1" fmla="*/ 9962166 w 9962166"/>
              <a:gd name="connsiteY1" fmla="*/ 0 h 4723331"/>
              <a:gd name="connsiteX2" fmla="*/ 3628293 w 9962166"/>
              <a:gd name="connsiteY2" fmla="*/ 4723331 h 4723331"/>
              <a:gd name="connsiteX3" fmla="*/ 0 w 9962166"/>
              <a:gd name="connsiteY3" fmla="*/ 2098805 h 4723331"/>
            </a:gdLst>
            <a:ahLst/>
            <a:cxnLst>
              <a:cxn ang="0">
                <a:pos x="connsiteX0" y="connsiteY0"/>
              </a:cxn>
              <a:cxn ang="0">
                <a:pos x="connsiteX1" y="connsiteY1"/>
              </a:cxn>
              <a:cxn ang="0">
                <a:pos x="connsiteX2" y="connsiteY2"/>
              </a:cxn>
              <a:cxn ang="0">
                <a:pos x="connsiteX3" y="connsiteY3"/>
              </a:cxn>
            </a:cxnLst>
            <a:rect l="l" t="t" r="r" b="b"/>
            <a:pathLst>
              <a:path w="9962166" h="4723331">
                <a:moveTo>
                  <a:pt x="0" y="0"/>
                </a:moveTo>
                <a:lnTo>
                  <a:pt x="9962166" y="0"/>
                </a:lnTo>
                <a:lnTo>
                  <a:pt x="3628293" y="4723331"/>
                </a:lnTo>
                <a:lnTo>
                  <a:pt x="0" y="2098805"/>
                </a:lnTo>
                <a:close/>
              </a:path>
            </a:pathLst>
          </a:custGeom>
        </p:spPr>
        <p:txBody>
          <a:bodyPr wrap="square">
            <a:noAutofit/>
          </a:bodyPr>
          <a:lstStyle/>
          <a:p>
            <a:endParaRPr lang="en-US"/>
          </a:p>
        </p:txBody>
      </p:sp>
      <p:sp>
        <p:nvSpPr>
          <p:cNvPr id="35" name="Freeform: Shape 34"/>
          <p:cNvSpPr/>
          <p:nvPr userDrawn="1"/>
        </p:nvSpPr>
        <p:spPr>
          <a:xfrm rot="10800000" flipV="1">
            <a:off x="1569718" y="5749060"/>
            <a:ext cx="4939538" cy="1813790"/>
          </a:xfrm>
          <a:custGeom>
            <a:avLst/>
            <a:gdLst>
              <a:gd name="connsiteX0" fmla="*/ 2273790 w 4479354"/>
              <a:gd name="connsiteY0" fmla="*/ 0 h 1644747"/>
              <a:gd name="connsiteX1" fmla="*/ 0 w 4479354"/>
              <a:gd name="connsiteY1" fmla="*/ 1644747 h 1644747"/>
              <a:gd name="connsiteX2" fmla="*/ 4479354 w 4479354"/>
              <a:gd name="connsiteY2" fmla="*/ 1644747 h 1644747"/>
            </a:gdLst>
            <a:ahLst/>
            <a:cxnLst>
              <a:cxn ang="0">
                <a:pos x="connsiteX0" y="connsiteY0"/>
              </a:cxn>
              <a:cxn ang="0">
                <a:pos x="connsiteX1" y="connsiteY1"/>
              </a:cxn>
              <a:cxn ang="0">
                <a:pos x="connsiteX2" y="connsiteY2"/>
              </a:cxn>
            </a:cxnLst>
            <a:rect l="l" t="t" r="r" b="b"/>
            <a:pathLst>
              <a:path w="4479354" h="1644747">
                <a:moveTo>
                  <a:pt x="2273790" y="0"/>
                </a:moveTo>
                <a:lnTo>
                  <a:pt x="0" y="1644747"/>
                </a:lnTo>
                <a:lnTo>
                  <a:pt x="4479354" y="164474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85">
              <a:solidFill>
                <a:prstClr val="white"/>
              </a:solidFill>
            </a:endParaRPr>
          </a:p>
        </p:txBody>
      </p:sp>
      <p:sp>
        <p:nvSpPr>
          <p:cNvPr id="40" name="Date Placeholder 3"/>
          <p:cNvSpPr>
            <a:spLocks noGrp="1"/>
          </p:cNvSpPr>
          <p:nvPr>
            <p:ph type="dt" sz="half" idx="11"/>
          </p:nvPr>
        </p:nvSpPr>
        <p:spPr>
          <a:xfrm>
            <a:off x="3116115" y="7009642"/>
            <a:ext cx="2130347" cy="276999"/>
          </a:xfrm>
          <a:prstGeom prst="rect">
            <a:avLst/>
          </a:prstGeom>
        </p:spPr>
        <p:txBody>
          <a:bodyPr lIns="0" rIns="0"/>
          <a:lstStyle>
            <a:lvl1pPr algn="ctr">
              <a:defRPr>
                <a:solidFill>
                  <a:schemeClr val="bg2">
                    <a:lumMod val="75000"/>
                  </a:schemeClr>
                </a:solidFill>
              </a:defRPr>
            </a:lvl1pPr>
          </a:lstStyle>
          <a:p>
            <a:r>
              <a:rPr lang="en-US">
                <a:solidFill>
                  <a:srgbClr val="E9E5DC">
                    <a:lumMod val="75000"/>
                  </a:srgbClr>
                </a:solidFill>
              </a:rPr>
              <a:t>Your Date Here</a:t>
            </a:r>
          </a:p>
        </p:txBody>
      </p:sp>
      <p:sp>
        <p:nvSpPr>
          <p:cNvPr id="41" name="Footer Placeholder 4"/>
          <p:cNvSpPr>
            <a:spLocks noGrp="1"/>
          </p:cNvSpPr>
          <p:nvPr>
            <p:ph type="ftr" sz="quarter" idx="12"/>
          </p:nvPr>
        </p:nvSpPr>
        <p:spPr>
          <a:xfrm>
            <a:off x="6698488" y="7009643"/>
            <a:ext cx="6227928" cy="276999"/>
          </a:xfrm>
          <a:prstGeom prst="rect">
            <a:avLst/>
          </a:prstGeom>
        </p:spPr>
        <p:txBody>
          <a:bodyPr/>
          <a:lstStyle>
            <a:lvl1pPr algn="l">
              <a:defRPr cap="none" baseline="0">
                <a:solidFill>
                  <a:schemeClr val="bg2">
                    <a:lumMod val="75000"/>
                  </a:schemeClr>
                </a:solidFill>
              </a:defRPr>
            </a:lvl1pPr>
          </a:lstStyle>
          <a:p>
            <a:r>
              <a:rPr lang="en-US">
                <a:solidFill>
                  <a:srgbClr val="E9E5DC">
                    <a:lumMod val="75000"/>
                  </a:srgbClr>
                </a:solidFill>
              </a:rPr>
              <a:t>Your Footer Here</a:t>
            </a:r>
          </a:p>
        </p:txBody>
      </p:sp>
    </p:spTree>
    <p:extLst>
      <p:ext uri="{BB962C8B-B14F-4D97-AF65-F5344CB8AC3E}">
        <p14:creationId xmlns:p14="http://schemas.microsoft.com/office/powerpoint/2010/main" val="8834384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828484" y="1001163"/>
            <a:ext cx="1983948" cy="915035"/>
          </a:xfrm>
          <a:prstGeom prst="rect">
            <a:avLst/>
          </a:prstGeom>
        </p:spPr>
        <p:txBody>
          <a:bodyPr wrap="square" lIns="0" tIns="0" rIns="0" bIns="0">
            <a:spAutoFit/>
          </a:bodyPr>
          <a:lstStyle>
            <a:lvl1pPr>
              <a:defRPr sz="5800" b="1" i="0">
                <a:solidFill>
                  <a:srgbClr val="56595A"/>
                </a:solidFill>
                <a:latin typeface="Trebuchet MS"/>
                <a:cs typeface="Trebuchet MS"/>
              </a:defRPr>
            </a:lvl1pPr>
          </a:lstStyle>
          <a:p>
            <a:endParaRPr/>
          </a:p>
        </p:txBody>
      </p:sp>
      <p:sp>
        <p:nvSpPr>
          <p:cNvPr id="3" name="Holder 3"/>
          <p:cNvSpPr>
            <a:spLocks noGrp="1"/>
          </p:cNvSpPr>
          <p:nvPr>
            <p:ph type="body" idx="1"/>
          </p:nvPr>
        </p:nvSpPr>
        <p:spPr>
          <a:xfrm>
            <a:off x="5223857" y="2638613"/>
            <a:ext cx="7095906" cy="1534795"/>
          </a:xfrm>
          <a:prstGeom prst="rect">
            <a:avLst/>
          </a:prstGeom>
        </p:spPr>
        <p:txBody>
          <a:bodyPr wrap="square" lIns="0" tIns="0" rIns="0" bIns="0">
            <a:spAutoFit/>
          </a:bodyPr>
          <a:lstStyle>
            <a:lvl1pPr>
              <a:defRPr sz="9900" b="1" i="0">
                <a:solidFill>
                  <a:srgbClr val="184578"/>
                </a:solidFill>
                <a:latin typeface="Trebuchet MS"/>
                <a:cs typeface="Trebuchet MS"/>
              </a:defRPr>
            </a:lvl1pPr>
          </a:lstStyle>
          <a:p>
            <a:endParaRPr/>
          </a:p>
        </p:txBody>
      </p:sp>
      <p:sp>
        <p:nvSpPr>
          <p:cNvPr id="4" name="Holder 4"/>
          <p:cNvSpPr>
            <a:spLocks noGrp="1"/>
          </p:cNvSpPr>
          <p:nvPr>
            <p:ph type="ftr" sz="quarter" idx="5"/>
          </p:nvPr>
        </p:nvSpPr>
        <p:spPr>
          <a:xfrm>
            <a:off x="4571143" y="7033450"/>
            <a:ext cx="4302252"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72227" y="7033450"/>
            <a:ext cx="3092244" cy="276999"/>
          </a:xfrm>
          <a:prstGeom prst="rect">
            <a:avLst/>
          </a:prstGeom>
        </p:spPr>
        <p:txBody>
          <a:bodyPr wrap="square" lIns="0" tIns="0" rIns="0" bIns="0">
            <a:spAutoFit/>
          </a:bodyPr>
          <a:lstStyle>
            <a:lvl1pPr algn="l">
              <a:defRPr>
                <a:solidFill>
                  <a:schemeClr val="tx1">
                    <a:tint val="75000"/>
                  </a:schemeClr>
                </a:solidFill>
              </a:defRPr>
            </a:lvl1pPr>
          </a:lstStyle>
          <a:p>
            <a:fld id="{D520CEE6-CE3C-41B5-AEF9-3329B5F0CC09}" type="datetime1">
              <a:rPr lang="en-US" smtClean="0"/>
              <a:t>12/8/2020</a:t>
            </a:fld>
            <a:endParaRPr lang="en-US"/>
          </a:p>
        </p:txBody>
      </p:sp>
      <p:sp>
        <p:nvSpPr>
          <p:cNvPr id="6" name="Holder 6"/>
          <p:cNvSpPr>
            <a:spLocks noGrp="1"/>
          </p:cNvSpPr>
          <p:nvPr>
            <p:ph type="sldNum" sz="quarter" idx="7"/>
          </p:nvPr>
        </p:nvSpPr>
        <p:spPr>
          <a:xfrm>
            <a:off x="9680067" y="7033450"/>
            <a:ext cx="3092244"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defRPr>
          <a:latin typeface="+mj-lt"/>
          <a:ea typeface="+mj-ea"/>
          <a:cs typeface="+mj-cs"/>
        </a:defRPr>
      </a:lvl1pPr>
    </p:titleStyle>
    <p:bodyStyle>
      <a:lvl1pPr marL="0">
        <a:defRPr>
          <a:latin typeface="+mn-lt"/>
          <a:ea typeface="+mn-ea"/>
          <a:cs typeface="+mn-cs"/>
        </a:defRPr>
      </a:lvl1pPr>
      <a:lvl2pPr marL="574838">
        <a:defRPr>
          <a:latin typeface="+mn-lt"/>
          <a:ea typeface="+mn-ea"/>
          <a:cs typeface="+mn-cs"/>
        </a:defRPr>
      </a:lvl2pPr>
      <a:lvl3pPr marL="1149675">
        <a:defRPr>
          <a:latin typeface="+mn-lt"/>
          <a:ea typeface="+mn-ea"/>
          <a:cs typeface="+mn-cs"/>
        </a:defRPr>
      </a:lvl3pPr>
      <a:lvl4pPr marL="1724513">
        <a:defRPr>
          <a:latin typeface="+mn-lt"/>
          <a:ea typeface="+mn-ea"/>
          <a:cs typeface="+mn-cs"/>
        </a:defRPr>
      </a:lvl4pPr>
      <a:lvl5pPr marL="2299350">
        <a:defRPr>
          <a:latin typeface="+mn-lt"/>
          <a:ea typeface="+mn-ea"/>
          <a:cs typeface="+mn-cs"/>
        </a:defRPr>
      </a:lvl5pPr>
      <a:lvl6pPr marL="2874188">
        <a:defRPr>
          <a:latin typeface="+mn-lt"/>
          <a:ea typeface="+mn-ea"/>
          <a:cs typeface="+mn-cs"/>
        </a:defRPr>
      </a:lvl6pPr>
      <a:lvl7pPr marL="3449025">
        <a:defRPr>
          <a:latin typeface="+mn-lt"/>
          <a:ea typeface="+mn-ea"/>
          <a:cs typeface="+mn-cs"/>
        </a:defRPr>
      </a:lvl7pPr>
      <a:lvl8pPr marL="4023863">
        <a:defRPr>
          <a:latin typeface="+mn-lt"/>
          <a:ea typeface="+mn-ea"/>
          <a:cs typeface="+mn-cs"/>
        </a:defRPr>
      </a:lvl8pPr>
      <a:lvl9pPr marL="4598700">
        <a:defRPr>
          <a:latin typeface="+mn-lt"/>
          <a:ea typeface="+mn-ea"/>
          <a:cs typeface="+mn-cs"/>
        </a:defRPr>
      </a:lvl9pPr>
    </p:bodyStyle>
    <p:otherStyle>
      <a:lvl1pPr marL="0">
        <a:defRPr>
          <a:latin typeface="+mn-lt"/>
          <a:ea typeface="+mn-ea"/>
          <a:cs typeface="+mn-cs"/>
        </a:defRPr>
      </a:lvl1pPr>
      <a:lvl2pPr marL="574838">
        <a:defRPr>
          <a:latin typeface="+mn-lt"/>
          <a:ea typeface="+mn-ea"/>
          <a:cs typeface="+mn-cs"/>
        </a:defRPr>
      </a:lvl2pPr>
      <a:lvl3pPr marL="1149675">
        <a:defRPr>
          <a:latin typeface="+mn-lt"/>
          <a:ea typeface="+mn-ea"/>
          <a:cs typeface="+mn-cs"/>
        </a:defRPr>
      </a:lvl3pPr>
      <a:lvl4pPr marL="1724513">
        <a:defRPr>
          <a:latin typeface="+mn-lt"/>
          <a:ea typeface="+mn-ea"/>
          <a:cs typeface="+mn-cs"/>
        </a:defRPr>
      </a:lvl4pPr>
      <a:lvl5pPr marL="2299350">
        <a:defRPr>
          <a:latin typeface="+mn-lt"/>
          <a:ea typeface="+mn-ea"/>
          <a:cs typeface="+mn-cs"/>
        </a:defRPr>
      </a:lvl5pPr>
      <a:lvl6pPr marL="2874188">
        <a:defRPr>
          <a:latin typeface="+mn-lt"/>
          <a:ea typeface="+mn-ea"/>
          <a:cs typeface="+mn-cs"/>
        </a:defRPr>
      </a:lvl6pPr>
      <a:lvl7pPr marL="3449025">
        <a:defRPr>
          <a:latin typeface="+mn-lt"/>
          <a:ea typeface="+mn-ea"/>
          <a:cs typeface="+mn-cs"/>
        </a:defRPr>
      </a:lvl7pPr>
      <a:lvl8pPr marL="4023863">
        <a:defRPr>
          <a:latin typeface="+mn-lt"/>
          <a:ea typeface="+mn-ea"/>
          <a:cs typeface="+mn-cs"/>
        </a:defRPr>
      </a:lvl8pPr>
      <a:lvl9pPr marL="45987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hyperlink" Target="mailto:procurement@mcamorocco.ma" TargetMode="External"/><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hyperlink" Target="https://urldefense.proofpoint.com/v2/url?u=https-3A__us02web.zoom.us_j_82086381971&amp;d=DwMFaQ&amp;c=QSj8pw-Dfe-PLjj4Ds2WCg&amp;r=47gWSpbaWvTfWSqNdnmjBXhuNmmaXPmkecYDcKL4oLo&amp;m=HSoKLjunWviul0rrTcyT87PBYqQZwtOdTK97OUYQkzI&amp;s=8vkbl_vXK55gI_01r4fhinPRNc3nEEewP-n_G-xJk48&amp;e=" TargetMode="External"/><Relationship Id="rId4" Type="http://schemas.openxmlformats.org/officeDocument/2006/relationships/hyperlink" Target="http://www.mcamorocco.ma/fr/appels-d-offres"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www.mcamorocco.ma/fr/systeme-de-contestation-bid-challenge-system-bcs" TargetMode="External"/><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3">
            <a:extLst>
              <a:ext uri="{28A0092B-C50C-407E-A947-70E740481C1C}">
                <a14:useLocalDpi xmlns:a14="http://schemas.microsoft.com/office/drawing/2010/main" val="0"/>
              </a:ext>
            </a:extLst>
          </a:blip>
          <a:srcRect t="7506" b="7329"/>
          <a:stretch/>
        </p:blipFill>
        <p:spPr>
          <a:xfrm>
            <a:off x="5671765" y="183658"/>
            <a:ext cx="2101006" cy="1836565"/>
          </a:xfrm>
          <a:prstGeom prst="rect">
            <a:avLst/>
          </a:prstGeom>
        </p:spPr>
      </p:pic>
      <p:pic>
        <p:nvPicPr>
          <p:cNvPr id="18" name="Picture 17"/>
          <p:cNvPicPr>
            <a:picLocks noChangeAspect="1"/>
          </p:cNvPicPr>
          <p:nvPr/>
        </p:nvPicPr>
        <p:blipFill rotWithShape="1">
          <a:blip r:embed="rId4">
            <a:extLst>
              <a:ext uri="{BEBA8EAE-BF5A-486C-A8C5-ECC9F3942E4B}">
                <a14:imgProps xmlns:a14="http://schemas.microsoft.com/office/drawing/2010/main">
                  <a14:imgLayer r:embed="rId5">
                    <a14:imgEffect>
                      <a14:saturation sat="0"/>
                    </a14:imgEffect>
                  </a14:imgLayer>
                </a14:imgProps>
              </a:ext>
            </a:extLst>
          </a:blip>
          <a:srcRect t="33898" r="24347"/>
          <a:stretch/>
        </p:blipFill>
        <p:spPr>
          <a:xfrm>
            <a:off x="9477835" y="5092506"/>
            <a:ext cx="3966703" cy="2454174"/>
          </a:xfrm>
          <a:prstGeom prst="rect">
            <a:avLst/>
          </a:prstGeom>
        </p:spPr>
      </p:pic>
      <p:sp>
        <p:nvSpPr>
          <p:cNvPr id="2" name="Rectangle 1"/>
          <p:cNvSpPr/>
          <p:nvPr/>
        </p:nvSpPr>
        <p:spPr>
          <a:xfrm>
            <a:off x="2298302" y="1991648"/>
            <a:ext cx="8847931" cy="4432495"/>
          </a:xfrm>
          <a:prstGeom prst="rect">
            <a:avLst/>
          </a:prstGeom>
        </p:spPr>
        <p:txBody>
          <a:bodyPr wrap="square">
            <a:spAutoFit/>
          </a:bodyPr>
          <a:lstStyle/>
          <a:p>
            <a:pPr algn="ctr"/>
            <a:r>
              <a:rPr lang="fr-FR" sz="2539" b="1" dirty="0">
                <a:solidFill>
                  <a:schemeClr val="accent1">
                    <a:lumMod val="50000"/>
                  </a:schemeClr>
                </a:solidFill>
                <a:latin typeface="Corbel" panose="020B0503020204020204" pitchFamily="34" charset="0"/>
              </a:rPr>
              <a:t>Réunion de pré-soumission de la consultation n°</a:t>
            </a:r>
          </a:p>
          <a:p>
            <a:pPr algn="ctr"/>
            <a:r>
              <a:rPr lang="fr-FR" sz="2000" b="1" dirty="0">
                <a:solidFill>
                  <a:schemeClr val="accent1">
                    <a:lumMod val="50000"/>
                  </a:schemeClr>
                </a:solidFill>
                <a:latin typeface="Corbel" panose="020B0503020204020204" pitchFamily="34" charset="0"/>
              </a:rPr>
              <a:t> </a:t>
            </a:r>
          </a:p>
          <a:p>
            <a:pPr algn="ctr"/>
            <a:endParaRPr lang="fr-FR" sz="2000" b="1" dirty="0">
              <a:solidFill>
                <a:schemeClr val="accent1">
                  <a:lumMod val="50000"/>
                </a:schemeClr>
              </a:solidFill>
              <a:latin typeface="Corbel" panose="020B0503020204020204" pitchFamily="34" charset="0"/>
            </a:endParaRPr>
          </a:p>
          <a:p>
            <a:pPr algn="ctr"/>
            <a:r>
              <a:rPr lang="fr-FR" sz="2000" b="1" dirty="0">
                <a:latin typeface="Corbel" panose="020B0503020204020204" pitchFamily="34" charset="0"/>
              </a:rPr>
              <a:t>DAO/CB/MCA-M/ES-12-C/Compact</a:t>
            </a:r>
            <a:endParaRPr lang="es-ES" sz="2000" b="1" dirty="0">
              <a:solidFill>
                <a:schemeClr val="accent1">
                  <a:lumMod val="50000"/>
                </a:schemeClr>
              </a:solidFill>
              <a:latin typeface="Corbel" panose="020B0503020204020204" pitchFamily="34" charset="0"/>
            </a:endParaRPr>
          </a:p>
          <a:p>
            <a:pPr algn="ctr"/>
            <a:r>
              <a:rPr lang="fr-FR" sz="2000" b="1" dirty="0">
                <a:latin typeface="Corbel" panose="020B0503020204020204" pitchFamily="34" charset="0"/>
              </a:rPr>
              <a:t>Méthode: </a:t>
            </a:r>
            <a:r>
              <a:rPr lang="fr-FR" sz="2000" b="1" dirty="0" err="1">
                <a:highlight>
                  <a:srgbClr val="FFFF00"/>
                </a:highlight>
                <a:latin typeface="Corbel" panose="020B0503020204020204" pitchFamily="34" charset="0"/>
              </a:rPr>
              <a:t>Competitive</a:t>
            </a:r>
            <a:r>
              <a:rPr lang="fr-FR" sz="2000" b="1" dirty="0">
                <a:highlight>
                  <a:srgbClr val="FFFF00"/>
                </a:highlight>
                <a:latin typeface="Corbel" panose="020B0503020204020204" pitchFamily="34" charset="0"/>
              </a:rPr>
              <a:t> </a:t>
            </a:r>
            <a:r>
              <a:rPr lang="fr-FR" sz="2000" b="1" dirty="0" err="1">
                <a:highlight>
                  <a:srgbClr val="FFFF00"/>
                </a:highlight>
                <a:latin typeface="Corbel" panose="020B0503020204020204" pitchFamily="34" charset="0"/>
              </a:rPr>
              <a:t>Bidding</a:t>
            </a:r>
            <a:r>
              <a:rPr lang="fr-FR" sz="2000" b="1" dirty="0">
                <a:highlight>
                  <a:srgbClr val="FFFF00"/>
                </a:highlight>
                <a:latin typeface="Corbel" panose="020B0503020204020204" pitchFamily="34" charset="0"/>
              </a:rPr>
              <a:t> (CB)</a:t>
            </a:r>
          </a:p>
          <a:p>
            <a:pPr algn="ctr"/>
            <a:r>
              <a:rPr lang="fr-FR" sz="2000" b="1" dirty="0">
                <a:latin typeface="Corbel" panose="020B0503020204020204" pitchFamily="34" charset="0"/>
              </a:rPr>
              <a:t>			</a:t>
            </a:r>
          </a:p>
          <a:p>
            <a:pPr algn="ctr"/>
            <a:r>
              <a:rPr lang="fr-FR" sz="2000" b="1" dirty="0">
                <a:latin typeface="Corbel" panose="020B0503020204020204" pitchFamily="34" charset="0"/>
              </a:rPr>
              <a:t>		Acquisition des équipements spécifiques au profit des établissements scolaires bénéficiaires dans le cadre de la composante MIAES/Modèle Lycée </a:t>
            </a:r>
            <a:r>
              <a:rPr lang="fr-FR" sz="2000" b="1" dirty="0" err="1">
                <a:latin typeface="Corbel" panose="020B0503020204020204" pitchFamily="34" charset="0"/>
              </a:rPr>
              <a:t>Attahadi</a:t>
            </a:r>
            <a:endParaRPr lang="fr-FR" sz="2000" dirty="0">
              <a:latin typeface="Corbel" panose="020B0503020204020204" pitchFamily="34" charset="0"/>
            </a:endParaRPr>
          </a:p>
          <a:p>
            <a:pPr algn="ctr"/>
            <a:endParaRPr lang="fr-FR" sz="3200" b="1" dirty="0">
              <a:latin typeface="Corbel" panose="020B0503020204020204" pitchFamily="34" charset="0"/>
            </a:endParaRPr>
          </a:p>
          <a:p>
            <a:pPr lvl="0" algn="ctr"/>
            <a:r>
              <a:rPr lang="fr-FR" sz="3200" b="1" dirty="0">
                <a:solidFill>
                  <a:srgbClr val="3494BA">
                    <a:lumMod val="50000"/>
                  </a:srgbClr>
                </a:solidFill>
                <a:latin typeface="Corbel" panose="020B0503020204020204" pitchFamily="34" charset="0"/>
              </a:rPr>
              <a:t>			</a:t>
            </a:r>
            <a:r>
              <a:rPr lang="fr-FR" sz="1632" b="1" dirty="0">
                <a:latin typeface="Corbel" panose="020B0503020204020204" pitchFamily="34" charset="0"/>
              </a:rPr>
              <a:t>				</a:t>
            </a:r>
          </a:p>
          <a:p>
            <a:pPr lvl="0" algn="ctr"/>
            <a:endParaRPr lang="fr-FR" sz="1632" b="1" dirty="0">
              <a:latin typeface="Corbel" panose="020B0503020204020204" pitchFamily="34" charset="0"/>
            </a:endParaRPr>
          </a:p>
          <a:p>
            <a:pPr lvl="0" algn="r"/>
            <a:r>
              <a:rPr lang="fr-FR" sz="1632" b="1" dirty="0">
                <a:latin typeface="Corbel" panose="020B0503020204020204" pitchFamily="34" charset="0"/>
              </a:rPr>
              <a:t>Rabat, le 17 Novembre 2020</a:t>
            </a:r>
            <a:endParaRPr lang="fr-FR" sz="1814" b="1" kern="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214166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3200" b="1" i="0" u="none" strike="noStrike" kern="1200" cap="none" spc="0" normalizeH="0" baseline="0" noProof="0" dirty="0">
              <a:ln>
                <a:noFill/>
              </a:ln>
              <a:solidFill>
                <a:srgbClr val="FFC000"/>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200" b="1" i="0" u="none" strike="noStrike" kern="1200" cap="none" spc="0" normalizeH="0" baseline="0" noProof="0" dirty="0">
                <a:ln>
                  <a:noFill/>
                </a:ln>
                <a:solidFill>
                  <a:prstClr val="white"/>
                </a:solidFill>
                <a:effectLst/>
                <a:uLnTx/>
                <a:uFillTx/>
                <a:latin typeface="Calibri"/>
                <a:ea typeface="+mn-ea"/>
                <a:cs typeface="+mn-cs"/>
              </a:rPr>
              <a:t>1. Volet Technique : </a:t>
            </a:r>
            <a:r>
              <a:rPr kumimoji="0" lang="fr-FR" sz="3200" b="1" i="0" u="none" strike="noStrike" kern="1200" cap="none" spc="0" normalizeH="0" baseline="0" noProof="0" dirty="0">
                <a:ln>
                  <a:noFill/>
                </a:ln>
                <a:solidFill>
                  <a:srgbClr val="FFC000"/>
                </a:solidFill>
                <a:effectLst/>
                <a:uLnTx/>
                <a:uFillTx/>
                <a:latin typeface="Calibri"/>
                <a:ea typeface="+mn-ea"/>
                <a:cs typeface="+mn-cs"/>
              </a:rPr>
              <a:t>Rappel sur la consistance du contrat ES-12-C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3200" b="1" i="0" u="none" strike="noStrike" kern="1200" cap="none" spc="0" normalizeH="0" baseline="0" noProof="0" dirty="0">
              <a:ln>
                <a:noFill/>
              </a:ln>
              <a:solidFill>
                <a:srgbClr val="FFC000"/>
              </a:solidFill>
              <a:effectLst/>
              <a:uLnTx/>
              <a:uFillTx/>
              <a:latin typeface="Calibri"/>
              <a:ea typeface="+mn-ea"/>
              <a:cs typeface="+mn-cs"/>
            </a:endParaRPr>
          </a:p>
        </p:txBody>
      </p:sp>
      <p:sp>
        <p:nvSpPr>
          <p:cNvPr id="8" name="Chevron 7"/>
          <p:cNvSpPr/>
          <p:nvPr/>
        </p:nvSpPr>
        <p:spPr>
          <a:xfrm>
            <a:off x="475888" y="1340946"/>
            <a:ext cx="7465581" cy="609576"/>
          </a:xfrm>
          <a:prstGeom prst="chevron">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MA" sz="24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MA" sz="2400" b="1" i="0" u="none" strike="noStrike" kern="1200" cap="none" spc="0" normalizeH="0" baseline="0" noProof="0" dirty="0">
                <a:ln>
                  <a:noFill/>
                </a:ln>
                <a:solidFill>
                  <a:prstClr val="white"/>
                </a:solidFill>
                <a:effectLst/>
                <a:uLnTx/>
                <a:uFillTx/>
                <a:latin typeface="Calibri"/>
                <a:ea typeface="+mn-ea"/>
                <a:cs typeface="+mn-cs"/>
              </a:rPr>
              <a:t>Règles d’installation des équipements didactiques </a:t>
            </a:r>
            <a:endParaRPr kumimoji="0" lang="fr-FR" sz="28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200" b="1" i="0" u="none" strike="noStrike" kern="1200" cap="none" spc="0" normalizeH="0" baseline="0" noProof="0" dirty="0">
              <a:ln>
                <a:noFill/>
              </a:ln>
              <a:solidFill>
                <a:prstClr val="white"/>
              </a:solidFill>
              <a:effectLst/>
              <a:uLnTx/>
              <a:uFillTx/>
              <a:latin typeface="Calibri"/>
              <a:ea typeface="+mn-ea"/>
              <a:cs typeface="+mn-cs"/>
            </a:endParaRPr>
          </a:p>
        </p:txBody>
      </p:sp>
      <p:sp>
        <p:nvSpPr>
          <p:cNvPr id="17" name="ZoneTexte 16"/>
          <p:cNvSpPr txBox="1"/>
          <p:nvPr/>
        </p:nvSpPr>
        <p:spPr>
          <a:xfrm>
            <a:off x="1997869" y="3334361"/>
            <a:ext cx="4419600" cy="3094945"/>
          </a:xfrm>
          <a:prstGeom prst="rect">
            <a:avLst/>
          </a:prstGeom>
          <a:solidFill>
            <a:schemeClr val="accent2">
              <a:lumMod val="20000"/>
              <a:lumOff val="80000"/>
            </a:schemeClr>
          </a:solidFill>
          <a:ln>
            <a:solidFill>
              <a:schemeClr val="accent2"/>
            </a:solidFill>
          </a:ln>
        </p:spPr>
        <p:txBody>
          <a:bodyPr wrap="square" anchor="ctr" anchorCtr="0">
            <a:noAutofit/>
          </a:bodyPr>
          <a:lstStyle>
            <a:defPPr>
              <a:defRPr lang="fr-FR"/>
            </a:defPPr>
            <a:lvl1pPr>
              <a:defRPr sz="2000" b="1">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MA" sz="2000" b="0" i="0" u="none" strike="noStrike" kern="1200" cap="none" spc="0" normalizeH="0" baseline="0" noProof="0" dirty="0">
                <a:ln>
                  <a:noFill/>
                </a:ln>
                <a:effectLst/>
                <a:uLnTx/>
                <a:uFillTx/>
                <a:latin typeface="Calibri"/>
                <a:ea typeface="+mn-ea"/>
                <a:cs typeface="+mn-cs"/>
              </a:rPr>
              <a:t>Identité visuelle sur les équipements importants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MA" b="0" dirty="0">
                <a:solidFill>
                  <a:prstClr val="black"/>
                </a:solidFill>
                <a:latin typeface="Calibri"/>
              </a:rPr>
              <a:t>Paramétrage</a:t>
            </a:r>
            <a:endParaRPr kumimoji="0" lang="fr-MA" sz="20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MA" b="0" dirty="0">
                <a:solidFill>
                  <a:prstClr val="black"/>
                </a:solidFill>
                <a:latin typeface="Calibri"/>
              </a:rPr>
              <a:t>M</a:t>
            </a:r>
            <a:r>
              <a:rPr kumimoji="0" lang="fr-MA" sz="2000" b="0" i="0" u="none" strike="noStrike" kern="1200" cap="none" spc="0" normalizeH="0" baseline="0" noProof="0" dirty="0" err="1">
                <a:ln>
                  <a:noFill/>
                </a:ln>
                <a:solidFill>
                  <a:prstClr val="black"/>
                </a:solidFill>
                <a:effectLst/>
                <a:uLnTx/>
                <a:uFillTx/>
                <a:latin typeface="Calibri"/>
                <a:ea typeface="+mn-ea"/>
                <a:cs typeface="+mn-cs"/>
              </a:rPr>
              <a:t>anuel</a:t>
            </a:r>
            <a:r>
              <a:rPr kumimoji="0" lang="fr-MA" sz="2000" b="0" i="0" u="none" strike="noStrike" kern="1200" cap="none" spc="0" normalizeH="0" baseline="0" noProof="0" dirty="0">
                <a:ln>
                  <a:noFill/>
                </a:ln>
                <a:solidFill>
                  <a:prstClr val="black"/>
                </a:solidFill>
                <a:effectLst/>
                <a:uLnTx/>
                <a:uFillTx/>
                <a:latin typeface="Calibri"/>
                <a:ea typeface="+mn-ea"/>
                <a:cs typeface="+mn-cs"/>
              </a:rPr>
              <a:t> d’utilisation.</a:t>
            </a:r>
          </a:p>
        </p:txBody>
      </p:sp>
      <p:grpSp>
        <p:nvGrpSpPr>
          <p:cNvPr id="11" name="Groupe 10"/>
          <p:cNvGrpSpPr/>
          <p:nvPr/>
        </p:nvGrpSpPr>
        <p:grpSpPr>
          <a:xfrm>
            <a:off x="283702" y="2028825"/>
            <a:ext cx="1790367" cy="1890828"/>
            <a:chOff x="16449" y="746860"/>
            <a:chExt cx="1866567" cy="1866567"/>
          </a:xfrm>
        </p:grpSpPr>
        <p:sp>
          <p:nvSpPr>
            <p:cNvPr id="12" name="Ellipse 11"/>
            <p:cNvSpPr/>
            <p:nvPr/>
          </p:nvSpPr>
          <p:spPr>
            <a:xfrm>
              <a:off x="16449" y="746860"/>
              <a:ext cx="1866567" cy="1866567"/>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Ellipse 8"/>
            <p:cNvSpPr txBox="1"/>
            <p:nvPr/>
          </p:nvSpPr>
          <p:spPr>
            <a:xfrm>
              <a:off x="289801" y="1020212"/>
              <a:ext cx="1319863" cy="13198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marR="0" lvl="0" indent="0" algn="ctr" defTabSz="1066800" rtl="0" eaLnBrk="1" fontAlgn="auto" latinLnBrk="0" hangingPunct="1">
                <a:lnSpc>
                  <a:spcPct val="90000"/>
                </a:lnSpc>
                <a:spcBef>
                  <a:spcPct val="0"/>
                </a:spcBef>
                <a:spcAft>
                  <a:spcPct val="35000"/>
                </a:spcAft>
                <a:buClrTx/>
                <a:buSzTx/>
                <a:buFontTx/>
                <a:buNone/>
                <a:tabLst/>
                <a:defRPr/>
              </a:pPr>
              <a:r>
                <a:rPr kumimoji="0" lang="fr-FR" sz="2400" b="0" i="0" u="none" strike="noStrike" kern="1200" cap="none" spc="0" normalizeH="0" baseline="0" noProof="0" dirty="0">
                  <a:ln>
                    <a:noFill/>
                  </a:ln>
                  <a:solidFill>
                    <a:srgbClr val="000000"/>
                  </a:solidFill>
                  <a:effectLst/>
                  <a:uLnTx/>
                  <a:uFillTx/>
                  <a:latin typeface="Calibri"/>
                  <a:ea typeface="+mn-ea"/>
                  <a:cs typeface="+mn-cs"/>
                </a:rPr>
                <a:t>Partie matériel</a:t>
              </a:r>
              <a:endParaRPr kumimoji="0" lang="fr-FR" sz="24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23" name="ZoneTexte 22"/>
          <p:cNvSpPr txBox="1"/>
          <p:nvPr/>
        </p:nvSpPr>
        <p:spPr>
          <a:xfrm>
            <a:off x="8210963" y="3334361"/>
            <a:ext cx="4607306" cy="3124200"/>
          </a:xfrm>
          <a:prstGeom prst="rect">
            <a:avLst/>
          </a:prstGeom>
          <a:solidFill>
            <a:schemeClr val="accent2">
              <a:lumMod val="20000"/>
              <a:lumOff val="80000"/>
            </a:schemeClr>
          </a:solidFill>
          <a:ln>
            <a:solidFill>
              <a:schemeClr val="accent2"/>
            </a:solidFill>
          </a:ln>
        </p:spPr>
        <p:txBody>
          <a:bodyPr wrap="square" anchor="ctr" anchorCtr="0">
            <a:noAutofit/>
          </a:bodyPr>
          <a:lstStyle>
            <a:defPPr>
              <a:defRPr lang="fr-FR"/>
            </a:defPPr>
            <a:lvl1pPr marL="342900" indent="-342900">
              <a:buFont typeface="Arial" panose="020B0604020202020204" pitchFamily="34" charset="0"/>
              <a:buChar char="•"/>
              <a:defRPr sz="2000" b="0"/>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88900" lvl="0" indent="0" algn="just">
              <a:buNone/>
              <a:tabLst>
                <a:tab pos="88900" algn="l"/>
                <a:tab pos="3679825" algn="l"/>
                <a:tab pos="4214813" algn="l"/>
              </a:tabLst>
              <a:defRPr/>
            </a:pPr>
            <a:r>
              <a:rPr lang="fr-FR" dirty="0"/>
              <a:t>Installer et configurer sur les ordinateurs (existants , fournis par le staff pédagogique de chaque établissement) tous les logiciels fournis avec les équipements concernés.</a:t>
            </a:r>
            <a:endParaRPr kumimoji="0" lang="fr-FR" sz="2000" b="0" i="0" u="none" strike="noStrike" kern="1200" cap="none" spc="0" normalizeH="0" baseline="0" noProof="0" dirty="0">
              <a:ln>
                <a:noFill/>
              </a:ln>
              <a:effectLst/>
              <a:uLnTx/>
              <a:uFillTx/>
              <a:latin typeface="Calibri"/>
            </a:endParaRPr>
          </a:p>
        </p:txBody>
      </p:sp>
      <p:grpSp>
        <p:nvGrpSpPr>
          <p:cNvPr id="24" name="Groupe 23"/>
          <p:cNvGrpSpPr/>
          <p:nvPr/>
        </p:nvGrpSpPr>
        <p:grpSpPr>
          <a:xfrm>
            <a:off x="6532102" y="1952625"/>
            <a:ext cx="1790367" cy="1890828"/>
            <a:chOff x="16449" y="746860"/>
            <a:chExt cx="1866567" cy="1866567"/>
          </a:xfrm>
        </p:grpSpPr>
        <p:sp>
          <p:nvSpPr>
            <p:cNvPr id="25" name="Ellipse 24"/>
            <p:cNvSpPr/>
            <p:nvPr/>
          </p:nvSpPr>
          <p:spPr>
            <a:xfrm>
              <a:off x="16449" y="746860"/>
              <a:ext cx="1866567" cy="1866567"/>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Ellipse 8"/>
            <p:cNvSpPr txBox="1"/>
            <p:nvPr/>
          </p:nvSpPr>
          <p:spPr>
            <a:xfrm>
              <a:off x="289801" y="1020212"/>
              <a:ext cx="1319863" cy="13198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marR="0" lvl="0" indent="0" algn="ctr" defTabSz="1066800" rtl="0" eaLnBrk="1" fontAlgn="auto" latinLnBrk="0" hangingPunct="1">
                <a:lnSpc>
                  <a:spcPct val="90000"/>
                </a:lnSpc>
                <a:spcBef>
                  <a:spcPct val="0"/>
                </a:spcBef>
                <a:spcAft>
                  <a:spcPct val="35000"/>
                </a:spcAft>
                <a:buClrTx/>
                <a:buSzTx/>
                <a:buFontTx/>
                <a:buNone/>
                <a:tabLst/>
                <a:defRPr/>
              </a:pPr>
              <a:r>
                <a:rPr kumimoji="0" lang="fr-FR" sz="2400" b="0" i="0" u="none" strike="noStrike" kern="1200" cap="none" spc="0" normalizeH="0" baseline="0" noProof="0" dirty="0">
                  <a:ln>
                    <a:noFill/>
                  </a:ln>
                  <a:solidFill>
                    <a:srgbClr val="000000"/>
                  </a:solidFill>
                  <a:effectLst/>
                  <a:uLnTx/>
                  <a:uFillTx/>
                  <a:latin typeface="Calibri"/>
                  <a:ea typeface="+mn-ea"/>
                  <a:cs typeface="+mn-cs"/>
                </a:rPr>
                <a:t>Partie logiciel</a:t>
              </a:r>
              <a:endParaRPr kumimoji="0" lang="fr-FR" sz="2400" b="0" i="0" u="none" strike="noStrike" kern="120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1333120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3200" b="1" i="0" u="none" strike="noStrike" kern="1200" cap="none" spc="0" normalizeH="0" baseline="0" noProof="0" dirty="0">
              <a:ln>
                <a:noFill/>
              </a:ln>
              <a:solidFill>
                <a:srgbClr val="FFC000"/>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200" b="1" i="0" u="none" strike="noStrike" kern="1200" cap="none" spc="0" normalizeH="0" baseline="0" noProof="0" dirty="0">
                <a:ln>
                  <a:noFill/>
                </a:ln>
                <a:solidFill>
                  <a:prstClr val="white"/>
                </a:solidFill>
                <a:effectLst/>
                <a:uLnTx/>
                <a:uFillTx/>
                <a:latin typeface="Calibri"/>
                <a:ea typeface="+mn-ea"/>
                <a:cs typeface="+mn-cs"/>
              </a:rPr>
              <a:t>1. Volet Technique : </a:t>
            </a:r>
            <a:r>
              <a:rPr kumimoji="0" lang="fr-FR" sz="3200" b="1" i="0" u="none" strike="noStrike" kern="1200" cap="none" spc="0" normalizeH="0" baseline="0" noProof="0" dirty="0">
                <a:ln>
                  <a:noFill/>
                </a:ln>
                <a:solidFill>
                  <a:srgbClr val="FFC000"/>
                </a:solidFill>
                <a:effectLst/>
                <a:uLnTx/>
                <a:uFillTx/>
                <a:latin typeface="Calibri"/>
                <a:ea typeface="+mn-ea"/>
                <a:cs typeface="+mn-cs"/>
              </a:rPr>
              <a:t>Rappel sur la consistance du contrat ES-12-C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3200" b="1" i="0" u="none" strike="noStrike" kern="1200" cap="none" spc="0" normalizeH="0" baseline="0" noProof="0" dirty="0">
              <a:ln>
                <a:noFill/>
              </a:ln>
              <a:solidFill>
                <a:srgbClr val="FFC000"/>
              </a:solidFill>
              <a:effectLst/>
              <a:uLnTx/>
              <a:uFillTx/>
              <a:latin typeface="Calibri"/>
              <a:ea typeface="+mn-ea"/>
              <a:cs typeface="+mn-cs"/>
            </a:endParaRPr>
          </a:p>
        </p:txBody>
      </p:sp>
      <p:sp>
        <p:nvSpPr>
          <p:cNvPr id="17" name="ZoneTexte 16"/>
          <p:cNvSpPr txBox="1"/>
          <p:nvPr/>
        </p:nvSpPr>
        <p:spPr>
          <a:xfrm>
            <a:off x="1879668" y="3093521"/>
            <a:ext cx="4644325" cy="2121532"/>
          </a:xfrm>
          <a:prstGeom prst="rect">
            <a:avLst/>
          </a:prstGeom>
          <a:solidFill>
            <a:schemeClr val="accent2">
              <a:lumMod val="20000"/>
              <a:lumOff val="80000"/>
            </a:schemeClr>
          </a:solidFill>
          <a:ln>
            <a:solidFill>
              <a:schemeClr val="accent2"/>
            </a:solidFill>
          </a:ln>
        </p:spPr>
        <p:txBody>
          <a:bodyPr wrap="square" anchor="ctr" anchorCtr="0">
            <a:noAutofit/>
          </a:bodyPr>
          <a:lstStyle>
            <a:defPPr>
              <a:defRPr lang="fr-FR"/>
            </a:defPPr>
            <a:lvl1pPr>
              <a:defRPr sz="2000" b="1">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342900" lvl="0" indent="-342900">
              <a:buFont typeface="Arial" panose="020B0604020202020204" pitchFamily="34" charset="0"/>
              <a:buChar char="•"/>
              <a:defRPr/>
            </a:pPr>
            <a:r>
              <a:rPr lang="fr-MA" b="0" dirty="0">
                <a:solidFill>
                  <a:prstClr val="black"/>
                </a:solidFill>
              </a:rPr>
              <a:t>Affichage du n° d’inventaire sur chaque équipement selon le modèle d’étiquette fourni.</a:t>
            </a:r>
          </a:p>
          <a:p>
            <a:pPr marL="342900" lvl="0" indent="-342900">
              <a:buFont typeface="Arial" panose="020B0604020202020204" pitchFamily="34" charset="0"/>
              <a:buChar char="•"/>
              <a:defRPr/>
            </a:pPr>
            <a:r>
              <a:rPr lang="fr-MA" b="0" dirty="0">
                <a:solidFill>
                  <a:prstClr val="black"/>
                </a:solidFill>
              </a:rPr>
              <a:t>Mise en place d’une base de données d’inventaire du matériel livré.</a:t>
            </a:r>
          </a:p>
        </p:txBody>
      </p:sp>
      <p:grpSp>
        <p:nvGrpSpPr>
          <p:cNvPr id="11" name="Groupe 10"/>
          <p:cNvGrpSpPr/>
          <p:nvPr/>
        </p:nvGrpSpPr>
        <p:grpSpPr>
          <a:xfrm>
            <a:off x="321469" y="1876425"/>
            <a:ext cx="1790367" cy="1890828"/>
            <a:chOff x="35608" y="656158"/>
            <a:chExt cx="1866567" cy="1866567"/>
          </a:xfrm>
        </p:grpSpPr>
        <p:sp>
          <p:nvSpPr>
            <p:cNvPr id="12" name="Ellipse 11"/>
            <p:cNvSpPr/>
            <p:nvPr/>
          </p:nvSpPr>
          <p:spPr>
            <a:xfrm>
              <a:off x="35608" y="656158"/>
              <a:ext cx="1866567" cy="1866567"/>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Ellipse 8"/>
            <p:cNvSpPr txBox="1"/>
            <p:nvPr/>
          </p:nvSpPr>
          <p:spPr>
            <a:xfrm>
              <a:off x="249654" y="905666"/>
              <a:ext cx="1431725" cy="13675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066800">
                <a:lnSpc>
                  <a:spcPct val="90000"/>
                </a:lnSpc>
                <a:spcBef>
                  <a:spcPct val="0"/>
                </a:spcBef>
                <a:spcAft>
                  <a:spcPct val="35000"/>
                </a:spcAft>
                <a:defRPr/>
              </a:pPr>
              <a:r>
                <a:rPr lang="fr-FR" sz="2000" dirty="0">
                  <a:solidFill>
                    <a:prstClr val="black"/>
                  </a:solidFill>
                </a:rPr>
                <a:t>Inventaire des équipements </a:t>
              </a:r>
            </a:p>
          </p:txBody>
        </p:sp>
      </p:grpSp>
      <p:sp>
        <p:nvSpPr>
          <p:cNvPr id="27" name="ZoneTexte 26"/>
          <p:cNvSpPr txBox="1"/>
          <p:nvPr/>
        </p:nvSpPr>
        <p:spPr>
          <a:xfrm>
            <a:off x="8166194" y="3171826"/>
            <a:ext cx="4575875" cy="2043228"/>
          </a:xfrm>
          <a:prstGeom prst="rect">
            <a:avLst/>
          </a:prstGeom>
          <a:solidFill>
            <a:schemeClr val="accent2">
              <a:lumMod val="20000"/>
              <a:lumOff val="80000"/>
            </a:schemeClr>
          </a:solidFill>
          <a:ln>
            <a:solidFill>
              <a:schemeClr val="accent2"/>
            </a:solidFill>
          </a:ln>
        </p:spPr>
        <p:txBody>
          <a:bodyPr wrap="square" anchor="ctr" anchorCtr="0">
            <a:noAutofit/>
          </a:bodyPr>
          <a:lstStyle>
            <a:defPPr>
              <a:defRPr lang="fr-FR"/>
            </a:defPPr>
            <a:lvl1pPr>
              <a:defRPr sz="2000" b="1">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2000" b="0" i="0" u="none" strike="noStrike" kern="1200" cap="none" spc="0" normalizeH="0" baseline="0" noProof="0" dirty="0">
              <a:ln>
                <a:noFill/>
              </a:ln>
              <a:solidFill>
                <a:prstClr val="black"/>
              </a:solidFill>
              <a:effectLst/>
              <a:uLnTx/>
              <a:uFillTx/>
              <a:latin typeface="Calibri"/>
              <a:ea typeface="+mn-ea"/>
              <a:cs typeface="+mn-cs"/>
            </a:endParaRPr>
          </a:p>
          <a:p>
            <a:pPr marL="342900" lvl="0" indent="-342900">
              <a:buFont typeface="Arial" panose="020B0604020202020204" pitchFamily="34" charset="0"/>
              <a:buChar char="•"/>
              <a:defRPr/>
            </a:pPr>
            <a:r>
              <a:rPr lang="fr-FR" b="0" dirty="0">
                <a:solidFill>
                  <a:prstClr val="black"/>
                </a:solidFill>
              </a:rPr>
              <a:t>2 personnes  pour chaque club : </a:t>
            </a:r>
          </a:p>
          <a:p>
            <a:pPr marL="800100" lvl="1" indent="-342900">
              <a:buFont typeface="Arial" panose="020B0604020202020204" pitchFamily="34" charset="0"/>
              <a:buChar char="•"/>
              <a:defRPr/>
            </a:pPr>
            <a:r>
              <a:rPr lang="fr-FR" b="0" dirty="0">
                <a:solidFill>
                  <a:prstClr val="black"/>
                </a:solidFill>
              </a:rPr>
              <a:t>Usage des équipements high-tech </a:t>
            </a:r>
          </a:p>
          <a:p>
            <a:pPr marL="800100" lvl="1" indent="-342900">
              <a:buFont typeface="Arial" panose="020B0604020202020204" pitchFamily="34" charset="0"/>
              <a:buChar char="•"/>
              <a:defRPr/>
            </a:pPr>
            <a:r>
              <a:rPr lang="fr-FR" b="0" dirty="0">
                <a:solidFill>
                  <a:prstClr val="black"/>
                </a:solidFill>
              </a:rPr>
              <a:t>Paramétrage minimal des appareils de mesure sophistiqués. </a:t>
            </a:r>
            <a:endParaRPr kumimoji="0" lang="fr-MA"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2000" b="0" i="0" u="none" strike="noStrike" kern="1200" cap="none" spc="0" normalizeH="0" baseline="0" noProof="0" dirty="0">
              <a:ln>
                <a:noFill/>
              </a:ln>
              <a:solidFill>
                <a:prstClr val="black"/>
              </a:solidFill>
              <a:effectLst/>
              <a:uLnTx/>
              <a:uFillTx/>
              <a:latin typeface="Calibri"/>
              <a:ea typeface="+mn-ea"/>
              <a:cs typeface="+mn-cs"/>
            </a:endParaRPr>
          </a:p>
        </p:txBody>
      </p:sp>
      <p:grpSp>
        <p:nvGrpSpPr>
          <p:cNvPr id="28" name="Groupe 27"/>
          <p:cNvGrpSpPr/>
          <p:nvPr/>
        </p:nvGrpSpPr>
        <p:grpSpPr>
          <a:xfrm>
            <a:off x="6913102" y="1724025"/>
            <a:ext cx="1790367" cy="2071907"/>
            <a:chOff x="16449" y="746860"/>
            <a:chExt cx="1866567" cy="2045321"/>
          </a:xfrm>
        </p:grpSpPr>
        <p:sp>
          <p:nvSpPr>
            <p:cNvPr id="29" name="Ellipse 28"/>
            <p:cNvSpPr/>
            <p:nvPr/>
          </p:nvSpPr>
          <p:spPr>
            <a:xfrm>
              <a:off x="16449" y="746860"/>
              <a:ext cx="1866567" cy="1866567"/>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Ellipse 8"/>
            <p:cNvSpPr txBox="1"/>
            <p:nvPr/>
          </p:nvSpPr>
          <p:spPr>
            <a:xfrm>
              <a:off x="95891" y="1293892"/>
              <a:ext cx="1707681" cy="14982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marR="0" lvl="0" indent="0" algn="ctr" defTabSz="1066800" rtl="0" eaLnBrk="1" fontAlgn="auto" latinLnBrk="0" hangingPunct="1">
                <a:lnSpc>
                  <a:spcPct val="90000"/>
                </a:lnSpc>
                <a:spcBef>
                  <a:spcPct val="0"/>
                </a:spcBef>
                <a:spcAft>
                  <a:spcPct val="35000"/>
                </a:spcAft>
                <a:buClrTx/>
                <a:buSzTx/>
                <a:buFontTx/>
                <a:buNone/>
                <a:tabLst/>
                <a:defRPr/>
              </a:pPr>
              <a:r>
                <a:rPr kumimoji="0" lang="fr-MA" sz="2000" b="0" i="0" u="none" strike="noStrike" kern="1200" cap="none" spc="0" normalizeH="0" baseline="0" noProof="0" dirty="0">
                  <a:ln>
                    <a:noFill/>
                  </a:ln>
                  <a:solidFill>
                    <a:schemeClr val="tx1"/>
                  </a:solidFill>
                  <a:effectLst/>
                  <a:uLnTx/>
                  <a:uFillTx/>
                  <a:latin typeface="Calibri"/>
                  <a:ea typeface="+mn-ea"/>
                  <a:cs typeface="+mn-cs"/>
                </a:rPr>
                <a:t>Transfert de compétence</a:t>
              </a:r>
              <a:r>
                <a:rPr kumimoji="0" lang="fr-MA" sz="2000" b="0" i="0" u="none" strike="noStrike" kern="1200" cap="none" spc="0" normalizeH="0" noProof="0" dirty="0">
                  <a:ln>
                    <a:noFill/>
                  </a:ln>
                  <a:solidFill>
                    <a:schemeClr val="tx1"/>
                  </a:solidFill>
                  <a:effectLst/>
                  <a:uLnTx/>
                  <a:uFillTx/>
                  <a:latin typeface="Calibri"/>
                  <a:ea typeface="+mn-ea"/>
                  <a:cs typeface="+mn-cs"/>
                </a:rPr>
                <a:t> </a:t>
              </a:r>
              <a:r>
                <a:rPr kumimoji="0" lang="fr-MA" sz="2000" b="0" i="0" u="none" strike="noStrike" kern="1200" cap="none" spc="0" normalizeH="0" baseline="0" noProof="0" dirty="0">
                  <a:ln>
                    <a:noFill/>
                  </a:ln>
                  <a:solidFill>
                    <a:schemeClr val="tx1"/>
                  </a:solidFill>
                  <a:effectLst/>
                  <a:uLnTx/>
                  <a:uFillTx/>
                  <a:latin typeface="Calibri"/>
                  <a:ea typeface="+mn-ea"/>
                  <a:cs typeface="+mn-cs"/>
                </a:rPr>
                <a:t>et initiation à l’usage </a:t>
              </a:r>
              <a:r>
                <a:rPr kumimoji="0" lang="fr-FR" sz="2000" b="0" i="0" u="none" strike="noStrike" kern="1200" cap="none" spc="0" normalizeH="0" baseline="0" noProof="0" dirty="0">
                  <a:ln>
                    <a:noFill/>
                  </a:ln>
                  <a:solidFill>
                    <a:schemeClr val="tx1"/>
                  </a:solidFill>
                  <a:effectLst/>
                  <a:uLnTx/>
                  <a:uFillTx/>
                  <a:latin typeface="Calibri"/>
                  <a:ea typeface="+mn-ea"/>
                  <a:cs typeface="+mn-cs"/>
                </a:rPr>
                <a:t> </a:t>
              </a:r>
            </a:p>
            <a:p>
              <a:pPr marL="0" marR="0" lvl="0" indent="0" algn="ctr" defTabSz="1066800" rtl="0" eaLnBrk="1" fontAlgn="auto" latinLnBrk="0" hangingPunct="1">
                <a:lnSpc>
                  <a:spcPct val="90000"/>
                </a:lnSpc>
                <a:spcBef>
                  <a:spcPct val="0"/>
                </a:spcBef>
                <a:spcAft>
                  <a:spcPct val="35000"/>
                </a:spcAft>
                <a:buClrTx/>
                <a:buSzTx/>
                <a:buFontTx/>
                <a:buNone/>
                <a:tabLst/>
                <a:defRPr/>
              </a:pPr>
              <a:endParaRPr kumimoji="0" lang="fr-FR"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1066800" rtl="0" eaLnBrk="1" fontAlgn="auto" latinLnBrk="0" hangingPunct="1">
                <a:lnSpc>
                  <a:spcPct val="90000"/>
                </a:lnSpc>
                <a:spcBef>
                  <a:spcPct val="0"/>
                </a:spcBef>
                <a:spcAft>
                  <a:spcPct val="35000"/>
                </a:spcAft>
                <a:buClrTx/>
                <a:buSzTx/>
                <a:buFontTx/>
                <a:buNone/>
                <a:tabLst/>
                <a:defRPr/>
              </a:pPr>
              <a:endParaRPr kumimoji="0" lang="fr-FR" sz="2000" b="0" i="0" u="none" strike="noStrike" kern="1200" cap="none" spc="0" normalizeH="0" baseline="0" noProof="0" dirty="0">
                <a:ln>
                  <a:noFill/>
                </a:ln>
                <a:solidFill>
                  <a:prstClr val="black"/>
                </a:solidFill>
                <a:effectLst/>
                <a:uLnTx/>
                <a:uFillTx/>
                <a:latin typeface="Calibri"/>
                <a:ea typeface="+mn-ea"/>
                <a:cs typeface="+mn-cs"/>
              </a:endParaRPr>
            </a:p>
          </p:txBody>
        </p:sp>
      </p:grpSp>
    </p:spTree>
    <p:extLst>
      <p:ext uri="{BB962C8B-B14F-4D97-AF65-F5344CB8AC3E}">
        <p14:creationId xmlns:p14="http://schemas.microsoft.com/office/powerpoint/2010/main" val="2841948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3200" b="1" i="0" u="none" strike="noStrike" kern="1200" cap="none" spc="0" normalizeH="0" baseline="0" noProof="0" dirty="0">
              <a:ln>
                <a:noFill/>
              </a:ln>
              <a:solidFill>
                <a:srgbClr val="FFC000"/>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200" b="1" i="0" u="none" strike="noStrike" kern="1200" cap="none" spc="0" normalizeH="0" baseline="0" noProof="0" dirty="0">
                <a:ln>
                  <a:noFill/>
                </a:ln>
                <a:solidFill>
                  <a:prstClr val="white"/>
                </a:solidFill>
                <a:effectLst/>
                <a:uLnTx/>
                <a:uFillTx/>
                <a:latin typeface="Calibri"/>
                <a:ea typeface="+mn-ea"/>
                <a:cs typeface="+mn-cs"/>
              </a:rPr>
              <a:t>1. Volet Technique : </a:t>
            </a:r>
            <a:r>
              <a:rPr kumimoji="0" lang="fr-FR" sz="3200" b="1" i="0" u="none" strike="noStrike" kern="1200" cap="none" spc="0" normalizeH="0" baseline="0" noProof="0" dirty="0">
                <a:ln>
                  <a:noFill/>
                </a:ln>
                <a:solidFill>
                  <a:srgbClr val="FFC000"/>
                </a:solidFill>
                <a:effectLst/>
                <a:uLnTx/>
                <a:uFillTx/>
                <a:latin typeface="Calibri"/>
                <a:ea typeface="+mn-ea"/>
                <a:cs typeface="+mn-cs"/>
              </a:rPr>
              <a:t>Rappel sur la consistance du contrat ES-12-C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3200" b="1" i="0" u="none" strike="noStrike" kern="1200" cap="none" spc="0" normalizeH="0" baseline="0" noProof="0" dirty="0">
              <a:ln>
                <a:noFill/>
              </a:ln>
              <a:solidFill>
                <a:srgbClr val="FFC000"/>
              </a:solidFill>
              <a:effectLst/>
              <a:uLnTx/>
              <a:uFillTx/>
              <a:latin typeface="Calibri"/>
              <a:ea typeface="+mn-ea"/>
              <a:cs typeface="+mn-cs"/>
            </a:endParaRPr>
          </a:p>
        </p:txBody>
      </p:sp>
      <p:sp>
        <p:nvSpPr>
          <p:cNvPr id="3" name="Rectangle 2"/>
          <p:cNvSpPr/>
          <p:nvPr/>
        </p:nvSpPr>
        <p:spPr>
          <a:xfrm>
            <a:off x="1540669" y="3240610"/>
            <a:ext cx="10896600" cy="1379015"/>
          </a:xfrm>
          <a:prstGeom prst="rect">
            <a:avLst/>
          </a:prstGeom>
          <a:solidFill>
            <a:schemeClr val="accent2">
              <a:lumMod val="20000"/>
              <a:lumOff val="80000"/>
            </a:schemeClr>
          </a:solidFill>
          <a:ln>
            <a:solidFill>
              <a:schemeClr val="accent2"/>
            </a:solidFill>
          </a:ln>
        </p:spPr>
        <p:txBody>
          <a:bodyPr wrap="square" anchor="ctr" anchorCtr="0">
            <a:no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MA" sz="2000" b="0" i="0" u="none" strike="noStrike" kern="1200" cap="none" spc="0" normalizeH="0" baseline="0" noProof="0" dirty="0">
                <a:ln>
                  <a:noFill/>
                </a:ln>
                <a:solidFill>
                  <a:prstClr val="black"/>
                </a:solidFill>
                <a:effectLst/>
                <a:uLnTx/>
                <a:uFillTx/>
                <a:latin typeface="Calibri"/>
                <a:ea typeface="+mn-ea"/>
                <a:cs typeface="+mn-cs"/>
              </a:rPr>
              <a:t>Concertation</a:t>
            </a:r>
            <a:r>
              <a:rPr kumimoji="0" lang="fr-MA" sz="2000" b="0" i="0" u="none" strike="noStrike" kern="1200" cap="none" spc="0" normalizeH="0" noProof="0" dirty="0">
                <a:ln>
                  <a:noFill/>
                </a:ln>
                <a:solidFill>
                  <a:prstClr val="black"/>
                </a:solidFill>
                <a:effectLst/>
                <a:uLnTx/>
                <a:uFillTx/>
                <a:latin typeface="Calibri"/>
                <a:ea typeface="+mn-ea"/>
                <a:cs typeface="+mn-cs"/>
              </a:rPr>
              <a:t> entre les représentants du </a:t>
            </a:r>
            <a:r>
              <a:rPr kumimoji="0" lang="fr-MA" sz="2000" b="0" i="0" u="none" strike="noStrike" kern="1200" cap="none" spc="0" normalizeH="0" baseline="0" noProof="0" dirty="0">
                <a:ln>
                  <a:noFill/>
                </a:ln>
                <a:solidFill>
                  <a:prstClr val="black"/>
                </a:solidFill>
                <a:effectLst/>
                <a:uLnTx/>
                <a:uFillTx/>
                <a:latin typeface="Calibri"/>
                <a:ea typeface="+mn-ea"/>
                <a:cs typeface="+mn-cs"/>
              </a:rPr>
              <a:t>maître d’ouvrage et le fournisseur au plus tard 02 semaines après notification de l’ordre de service</a:t>
            </a:r>
            <a:r>
              <a:rPr kumimoji="0" lang="fr-MA" sz="2000" b="0" i="0" u="none" strike="noStrike" kern="1200" cap="none" spc="0" normalizeH="0" noProof="0" dirty="0">
                <a:ln>
                  <a:noFill/>
                </a:ln>
                <a:solidFill>
                  <a:prstClr val="black"/>
                </a:solidFill>
                <a:effectLst/>
                <a:uLnTx/>
                <a:uFillTx/>
                <a:latin typeface="Calibri"/>
                <a:ea typeface="+mn-ea"/>
                <a:cs typeface="+mn-cs"/>
              </a:rPr>
              <a:t> </a:t>
            </a:r>
            <a:r>
              <a:rPr kumimoji="0" lang="fr-MA" sz="2000" b="0" i="0" u="none" strike="noStrike" kern="1200" cap="none" spc="0" normalizeH="0" baseline="0" noProof="0" dirty="0">
                <a:ln>
                  <a:noFill/>
                </a:ln>
                <a:solidFill>
                  <a:prstClr val="black"/>
                </a:solidFill>
                <a:effectLst/>
                <a:uLnTx/>
                <a:uFillTx/>
                <a:latin typeface="Calibri"/>
                <a:ea typeface="+mn-ea"/>
                <a:cs typeface="+mn-cs"/>
              </a:rPr>
              <a:t>pour discuter des </a:t>
            </a:r>
            <a:r>
              <a:rPr kumimoji="0" lang="fr-MA" sz="2000" b="0" i="1" u="none" strike="noStrike" kern="1200" cap="none" spc="0" normalizeH="0" baseline="0" noProof="0" dirty="0">
                <a:ln>
                  <a:noFill/>
                </a:ln>
                <a:solidFill>
                  <a:prstClr val="black"/>
                </a:solidFill>
                <a:effectLst/>
                <a:uLnTx/>
                <a:uFillTx/>
                <a:latin typeface="Calibri"/>
                <a:ea typeface="+mn-ea"/>
                <a:cs typeface="+mn-cs"/>
              </a:rPr>
              <a:t>plannings</a:t>
            </a:r>
            <a:r>
              <a:rPr kumimoji="0" lang="fr-MA" sz="2000" b="0" i="0" u="none" strike="noStrike" kern="1200" cap="none" spc="0" normalizeH="0" baseline="0" noProof="0" dirty="0">
                <a:ln>
                  <a:noFill/>
                </a:ln>
                <a:solidFill>
                  <a:prstClr val="black"/>
                </a:solidFill>
                <a:effectLst/>
                <a:uLnTx/>
                <a:uFillTx/>
                <a:latin typeface="Calibri"/>
                <a:ea typeface="+mn-ea"/>
                <a:cs typeface="+mn-cs"/>
              </a:rPr>
              <a:t> de réalisation et des différentes </a:t>
            </a:r>
            <a:r>
              <a:rPr kumimoji="0" lang="fr-MA" sz="2000" b="0" i="1" u="none" strike="noStrike" kern="1200" cap="none" spc="0" normalizeH="0" baseline="0" noProof="0" dirty="0">
                <a:ln>
                  <a:noFill/>
                </a:ln>
                <a:solidFill>
                  <a:prstClr val="black"/>
                </a:solidFill>
                <a:effectLst/>
                <a:uLnTx/>
                <a:uFillTx/>
                <a:latin typeface="Calibri"/>
                <a:ea typeface="+mn-ea"/>
                <a:cs typeface="+mn-cs"/>
              </a:rPr>
              <a:t>opérations</a:t>
            </a:r>
            <a:r>
              <a:rPr kumimoji="0" lang="fr-MA" sz="2000" b="0" i="0" u="none" strike="noStrike" kern="1200" cap="none" spc="0" normalizeH="0" baseline="0" noProof="0" dirty="0">
                <a:ln>
                  <a:noFill/>
                </a:ln>
                <a:solidFill>
                  <a:prstClr val="black"/>
                </a:solidFill>
                <a:effectLst/>
                <a:uLnTx/>
                <a:uFillTx/>
                <a:latin typeface="Calibri"/>
                <a:ea typeface="+mn-ea"/>
                <a:cs typeface="+mn-cs"/>
              </a:rPr>
              <a:t> en relation avec le marché. </a:t>
            </a:r>
            <a:endParaRPr kumimoji="0" lang="fr-FR"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Chevron 5"/>
          <p:cNvSpPr/>
          <p:nvPr/>
        </p:nvSpPr>
        <p:spPr>
          <a:xfrm>
            <a:off x="475887" y="2333625"/>
            <a:ext cx="3350782" cy="609576"/>
          </a:xfrm>
          <a:prstGeom prst="chevron">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MA" sz="2400" b="1" i="0" u="none" strike="noStrike" kern="1200" cap="none" spc="0" normalizeH="0" baseline="0" noProof="0" dirty="0">
                <a:ln>
                  <a:noFill/>
                </a:ln>
                <a:solidFill>
                  <a:prstClr val="white"/>
                </a:solidFill>
                <a:effectLst/>
                <a:uLnTx/>
                <a:uFillTx/>
                <a:latin typeface="Calibri"/>
                <a:ea typeface="+mn-ea"/>
                <a:cs typeface="+mn-cs"/>
              </a:rPr>
              <a:t>Réunion de cadrage</a:t>
            </a:r>
            <a:endParaRPr kumimoji="0" lang="fr-FR" sz="2200" b="1"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487217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3200" b="1" i="0" u="none" strike="noStrike" kern="1200" cap="none" spc="0" normalizeH="0" baseline="0" noProof="0" dirty="0">
              <a:ln>
                <a:noFill/>
              </a:ln>
              <a:solidFill>
                <a:srgbClr val="FFC000"/>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200" b="1" i="0" u="none" strike="noStrike" kern="1200" cap="none" spc="0" normalizeH="0" baseline="0" noProof="0" dirty="0">
                <a:ln>
                  <a:noFill/>
                </a:ln>
                <a:solidFill>
                  <a:prstClr val="white"/>
                </a:solidFill>
                <a:effectLst/>
                <a:uLnTx/>
                <a:uFillTx/>
                <a:latin typeface="Calibri"/>
                <a:ea typeface="+mn-ea"/>
                <a:cs typeface="+mn-cs"/>
              </a:rPr>
              <a:t>1. Volet Technique : </a:t>
            </a:r>
            <a:r>
              <a:rPr kumimoji="0" lang="fr-FR" sz="3200" b="1" i="0" u="none" strike="noStrike" kern="1200" cap="none" spc="0" normalizeH="0" baseline="0" noProof="0" dirty="0">
                <a:ln>
                  <a:noFill/>
                </a:ln>
                <a:solidFill>
                  <a:srgbClr val="FFC000"/>
                </a:solidFill>
                <a:effectLst/>
                <a:uLnTx/>
                <a:uFillTx/>
                <a:latin typeface="Calibri"/>
                <a:ea typeface="+mn-ea"/>
                <a:cs typeface="+mn-cs"/>
              </a:rPr>
              <a:t>Rappel sur la consistance du contrat ES-12-C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3200" b="1" i="0" u="none" strike="noStrike" kern="1200" cap="none" spc="0" normalizeH="0" baseline="0" noProof="0" dirty="0">
              <a:ln>
                <a:noFill/>
              </a:ln>
              <a:solidFill>
                <a:srgbClr val="FFC000"/>
              </a:solidFill>
              <a:effectLst/>
              <a:uLnTx/>
              <a:uFillTx/>
              <a:latin typeface="Calibri"/>
              <a:ea typeface="+mn-ea"/>
              <a:cs typeface="+mn-cs"/>
            </a:endParaRPr>
          </a:p>
        </p:txBody>
      </p:sp>
      <p:sp>
        <p:nvSpPr>
          <p:cNvPr id="8" name="Chevron 7"/>
          <p:cNvSpPr/>
          <p:nvPr/>
        </p:nvSpPr>
        <p:spPr>
          <a:xfrm>
            <a:off x="473869" y="1190625"/>
            <a:ext cx="2131581" cy="609576"/>
          </a:xfrm>
          <a:prstGeom prst="chevron">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MA" sz="2400" b="1" i="0" u="none" strike="noStrike" kern="1200" cap="none" spc="0" normalizeH="0" baseline="0" noProof="0" dirty="0">
                <a:ln>
                  <a:noFill/>
                </a:ln>
                <a:solidFill>
                  <a:prstClr val="white"/>
                </a:solidFill>
                <a:effectLst/>
                <a:uLnTx/>
                <a:uFillTx/>
                <a:latin typeface="Calibri"/>
                <a:ea typeface="+mn-ea"/>
                <a:cs typeface="+mn-cs"/>
              </a:rPr>
              <a:t>Formation</a:t>
            </a:r>
            <a:endParaRPr kumimoji="0" lang="fr-FR" sz="2200" b="1"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p:cNvSpPr/>
          <p:nvPr/>
        </p:nvSpPr>
        <p:spPr>
          <a:xfrm>
            <a:off x="1159669" y="1876425"/>
            <a:ext cx="9601200" cy="2862322"/>
          </a:xfrm>
          <a:prstGeom prst="rect">
            <a:avLst/>
          </a:prstGeom>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kumimoji="0" lang="fr-MA" sz="2000" b="0" i="0" u="none" strike="noStrike" kern="1200" cap="none" spc="0" normalizeH="0" baseline="0" noProof="0" dirty="0">
                <a:ln>
                  <a:noFill/>
                </a:ln>
                <a:solidFill>
                  <a:prstClr val="black"/>
                </a:solidFill>
                <a:effectLst/>
                <a:uLnTx/>
                <a:uFillTx/>
                <a:latin typeface="Calibri"/>
                <a:ea typeface="+mn-ea"/>
                <a:cs typeface="+mn-cs"/>
              </a:rPr>
              <a:t>Modalités :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MA" sz="2000" b="0" i="0" u="none" strike="noStrike" kern="1200" cap="none" spc="0" normalizeH="0" baseline="0" noProof="0" dirty="0">
                <a:ln>
                  <a:noFill/>
                </a:ln>
                <a:solidFill>
                  <a:prstClr val="black"/>
                </a:solidFill>
                <a:effectLst/>
                <a:uLnTx/>
                <a:uFillTx/>
                <a:latin typeface="Calibri"/>
                <a:ea typeface="+mn-ea"/>
                <a:cs typeface="+mn-cs"/>
              </a:rPr>
              <a:t>26 à 32 sessions de formation/ région</a:t>
            </a:r>
            <a:endParaRPr lang="fr-MA" sz="2000" dirty="0">
              <a:solidFill>
                <a:prstClr val="black"/>
              </a:solidFill>
              <a:latin typeface="Calibri"/>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MA" sz="2000" b="0" i="0" u="none" strike="noStrike" kern="1200" cap="none" spc="0" normalizeH="0" baseline="0" noProof="0" dirty="0">
                <a:ln>
                  <a:noFill/>
                </a:ln>
                <a:solidFill>
                  <a:prstClr val="black"/>
                </a:solidFill>
                <a:effectLst/>
                <a:uLnTx/>
                <a:uFillTx/>
                <a:latin typeface="Calibri"/>
                <a:ea typeface="+mn-ea"/>
                <a:cs typeface="+mn-cs"/>
              </a:rPr>
              <a:t>1 j de formation/ participant</a:t>
            </a:r>
          </a:p>
          <a:p>
            <a:pPr marL="342900" lvl="0" indent="-342900">
              <a:buFont typeface="Arial" panose="020B0604020202020204" pitchFamily="34" charset="0"/>
              <a:buChar char="•"/>
              <a:defRPr/>
            </a:pPr>
            <a:r>
              <a:rPr lang="fr-MA" sz="2000" dirty="0"/>
              <a:t>Groupes de 17 personnes au maximum</a:t>
            </a:r>
          </a:p>
          <a:p>
            <a:pPr lvl="0">
              <a:defRPr/>
            </a:pPr>
            <a:endParaRPr lang="fr-MA" sz="2000" dirty="0"/>
          </a:p>
          <a:p>
            <a:pPr lvl="0">
              <a:defRPr/>
            </a:pPr>
            <a:r>
              <a:rPr lang="fr-MA" sz="2000" dirty="0"/>
              <a:t>Thématiques :</a:t>
            </a:r>
          </a:p>
          <a:p>
            <a:pPr marL="342900" lvl="0" indent="-342900">
              <a:buFont typeface="Arial" panose="020B0604020202020204" pitchFamily="34" charset="0"/>
              <a:buChar char="•"/>
              <a:defRPr/>
            </a:pPr>
            <a:r>
              <a:rPr lang="fr-MA" sz="2000" dirty="0">
                <a:latin typeface="Calibri"/>
              </a:rPr>
              <a:t>E</a:t>
            </a:r>
            <a:r>
              <a:rPr lang="fr-MA" sz="2000" dirty="0"/>
              <a:t>xploitation du matériel fourni</a:t>
            </a:r>
          </a:p>
          <a:p>
            <a:pPr marL="342900" lvl="0" indent="-342900">
              <a:buFont typeface="Arial" panose="020B0604020202020204" pitchFamily="34" charset="0"/>
              <a:buChar char="•"/>
              <a:defRPr/>
            </a:pPr>
            <a:r>
              <a:rPr lang="fr-MA" sz="2000" dirty="0"/>
              <a:t>Paramétrage</a:t>
            </a:r>
          </a:p>
          <a:p>
            <a:pPr marL="342900" lvl="0" indent="-342900">
              <a:buFont typeface="Arial" panose="020B0604020202020204" pitchFamily="34" charset="0"/>
              <a:buChar char="•"/>
              <a:defRPr/>
            </a:pPr>
            <a:r>
              <a:rPr lang="fr-MA" sz="2000" dirty="0"/>
              <a:t>Administration</a:t>
            </a:r>
          </a:p>
        </p:txBody>
      </p:sp>
      <p:graphicFrame>
        <p:nvGraphicFramePr>
          <p:cNvPr id="2" name="Tableau 1"/>
          <p:cNvGraphicFramePr>
            <a:graphicFrameLocks noGrp="1"/>
          </p:cNvGraphicFramePr>
          <p:nvPr>
            <p:extLst>
              <p:ext uri="{D42A27DB-BD31-4B8C-83A1-F6EECF244321}">
                <p14:modId xmlns:p14="http://schemas.microsoft.com/office/powerpoint/2010/main" val="2089877948"/>
              </p:ext>
            </p:extLst>
          </p:nvPr>
        </p:nvGraphicFramePr>
        <p:xfrm>
          <a:off x="854869" y="4814972"/>
          <a:ext cx="11734800" cy="2277886"/>
        </p:xfrm>
        <a:graphic>
          <a:graphicData uri="http://schemas.openxmlformats.org/drawingml/2006/table">
            <a:tbl>
              <a:tblPr firstRow="1" firstCol="1" bandRow="1">
                <a:tableStyleId>{5C22544A-7EE6-4342-B048-85BDC9FD1C3A}</a:tableStyleId>
              </a:tblPr>
              <a:tblGrid>
                <a:gridCol w="3276600">
                  <a:extLst>
                    <a:ext uri="{9D8B030D-6E8A-4147-A177-3AD203B41FA5}">
                      <a16:colId xmlns:a16="http://schemas.microsoft.com/office/drawing/2014/main" val="1295665541"/>
                    </a:ext>
                  </a:extLst>
                </a:gridCol>
                <a:gridCol w="8458200">
                  <a:extLst>
                    <a:ext uri="{9D8B030D-6E8A-4147-A177-3AD203B41FA5}">
                      <a16:colId xmlns:a16="http://schemas.microsoft.com/office/drawing/2014/main" val="1471101469"/>
                    </a:ext>
                  </a:extLst>
                </a:gridCol>
              </a:tblGrid>
              <a:tr h="365158">
                <a:tc>
                  <a:txBody>
                    <a:bodyPr/>
                    <a:lstStyle/>
                    <a:p>
                      <a:pPr algn="ctr">
                        <a:spcAft>
                          <a:spcPts val="0"/>
                        </a:spcAft>
                      </a:pPr>
                      <a:r>
                        <a:rPr lang="fr-FR" sz="1800" dirty="0">
                          <a:effectLst/>
                        </a:rPr>
                        <a:t>Région</a:t>
                      </a:r>
                      <a:endParaRPr lang="fr-FR"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fr-FR" sz="1800">
                          <a:effectLst/>
                        </a:rPr>
                        <a:t>Logiciel</a:t>
                      </a:r>
                      <a:endParaRPr lang="fr-FR"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38257967"/>
                  </a:ext>
                </a:extLst>
              </a:tr>
              <a:tr h="637576">
                <a:tc>
                  <a:txBody>
                    <a:bodyPr/>
                    <a:lstStyle/>
                    <a:p>
                      <a:pPr algn="just">
                        <a:spcAft>
                          <a:spcPts val="0"/>
                        </a:spcAft>
                      </a:pPr>
                      <a:r>
                        <a:rPr lang="fr-FR" sz="1800" dirty="0">
                          <a:effectLst/>
                        </a:rPr>
                        <a:t>Tanger Tétouan Al Hoceima</a:t>
                      </a:r>
                      <a:endParaRPr lang="fr-FR"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spcAft>
                          <a:spcPts val="0"/>
                        </a:spcAft>
                      </a:pPr>
                      <a:r>
                        <a:rPr lang="fr-FR" sz="1800" dirty="0">
                          <a:effectLst/>
                        </a:rPr>
                        <a:t>2 participants par club scolaire pour chacun des 34 établissements</a:t>
                      </a:r>
                      <a:endParaRPr lang="fr-FR" sz="18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710855096"/>
                  </a:ext>
                </a:extLst>
              </a:tr>
              <a:tr h="637576">
                <a:tc>
                  <a:txBody>
                    <a:bodyPr/>
                    <a:lstStyle/>
                    <a:p>
                      <a:pPr algn="just">
                        <a:spcAft>
                          <a:spcPts val="0"/>
                        </a:spcAft>
                      </a:pPr>
                      <a:r>
                        <a:rPr lang="fr-FR" sz="1800">
                          <a:effectLst/>
                        </a:rPr>
                        <a:t>Fès Meknès</a:t>
                      </a:r>
                      <a:endParaRPr lang="fr-FR"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spcAft>
                          <a:spcPts val="0"/>
                        </a:spcAft>
                      </a:pPr>
                      <a:r>
                        <a:rPr lang="fr-FR" sz="1800" dirty="0">
                          <a:effectLst/>
                        </a:rPr>
                        <a:t>2 participants par club scolaire pour chacun des 28 établissements</a:t>
                      </a:r>
                      <a:endParaRPr lang="fr-FR"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93554024"/>
                  </a:ext>
                </a:extLst>
              </a:tr>
              <a:tr h="637576">
                <a:tc>
                  <a:txBody>
                    <a:bodyPr/>
                    <a:lstStyle/>
                    <a:p>
                      <a:pPr algn="just">
                        <a:spcAft>
                          <a:spcPts val="0"/>
                        </a:spcAft>
                      </a:pPr>
                      <a:r>
                        <a:rPr lang="fr-FR" sz="1800">
                          <a:effectLst/>
                        </a:rPr>
                        <a:t>Marrakech Safi</a:t>
                      </a:r>
                      <a:endParaRPr lang="fr-FR"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spcAft>
                          <a:spcPts val="0"/>
                        </a:spcAft>
                      </a:pPr>
                      <a:r>
                        <a:rPr lang="fr-FR" sz="1800" dirty="0">
                          <a:effectLst/>
                        </a:rPr>
                        <a:t>2 participants par club scolaire pour chacun des 28 établissements</a:t>
                      </a:r>
                      <a:endParaRPr lang="fr-FR"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95389142"/>
                  </a:ext>
                </a:extLst>
              </a:tr>
            </a:tbl>
          </a:graphicData>
        </a:graphic>
      </p:graphicFrame>
    </p:spTree>
    <p:extLst>
      <p:ext uri="{BB962C8B-B14F-4D97-AF65-F5344CB8AC3E}">
        <p14:creationId xmlns:p14="http://schemas.microsoft.com/office/powerpoint/2010/main" val="2543363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14</a:t>
            </a:fld>
            <a:r>
              <a:rPr lang="fr-FR" sz="1400" b="1" dirty="0">
                <a:solidFill>
                  <a:schemeClr val="accent2">
                    <a:lumMod val="50000"/>
                  </a:schemeClr>
                </a:solidFill>
              </a:rPr>
              <a:t>-</a:t>
            </a:r>
          </a:p>
        </p:txBody>
      </p:sp>
      <p:sp>
        <p:nvSpPr>
          <p:cNvPr id="5" name="Rectangle 4"/>
          <p:cNvSpPr/>
          <p:nvPr/>
        </p:nvSpPr>
        <p:spPr>
          <a:xfrm>
            <a:off x="266" y="149"/>
            <a:ext cx="13444009" cy="119057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lnSpc>
                <a:spcPct val="90000"/>
              </a:lnSpc>
              <a:spcBef>
                <a:spcPct val="0"/>
              </a:spcBef>
            </a:pPr>
            <a:r>
              <a:rPr lang="fr-FR" sz="4400" b="1" dirty="0">
                <a:solidFill>
                  <a:schemeClr val="bg1"/>
                </a:solidFill>
                <a:latin typeface="Corbel" panose="020B0503020204020204" pitchFamily="34" charset="0"/>
                <a:cs typeface="Sakkal Majalla" panose="02000000000000000000" pitchFamily="2" charset="-78"/>
              </a:rPr>
              <a:t>Plan</a:t>
            </a:r>
            <a:endParaRPr lang="ar-SA" sz="4400" b="1" dirty="0">
              <a:solidFill>
                <a:schemeClr val="bg1"/>
              </a:solidFill>
              <a:latin typeface="Corbel" panose="020B0503020204020204" pitchFamily="34" charset="0"/>
              <a:cs typeface="Sakkal Majalla" panose="02000000000000000000" pitchFamily="2" charset="-78"/>
            </a:endParaRPr>
          </a:p>
        </p:txBody>
      </p:sp>
      <p:grpSp>
        <p:nvGrpSpPr>
          <p:cNvPr id="78" name="Groupe 77"/>
          <p:cNvGrpSpPr/>
          <p:nvPr/>
        </p:nvGrpSpPr>
        <p:grpSpPr>
          <a:xfrm>
            <a:off x="1394193" y="1853986"/>
            <a:ext cx="10357079" cy="1394254"/>
            <a:chOff x="526358" y="986563"/>
            <a:chExt cx="10357486" cy="1394308"/>
          </a:xfrm>
        </p:grpSpPr>
        <p:grpSp>
          <p:nvGrpSpPr>
            <p:cNvPr id="79" name="Groupe 78"/>
            <p:cNvGrpSpPr/>
            <p:nvPr/>
          </p:nvGrpSpPr>
          <p:grpSpPr>
            <a:xfrm>
              <a:off x="526358" y="1457509"/>
              <a:ext cx="688412" cy="923362"/>
              <a:chOff x="1907704" y="1527351"/>
              <a:chExt cx="688412" cy="923362"/>
            </a:xfrm>
          </p:grpSpPr>
          <p:sp>
            <p:nvSpPr>
              <p:cNvPr id="81" name="Parallélogramme 80"/>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Rectangle 81"/>
              <p:cNvSpPr/>
              <p:nvPr/>
            </p:nvSpPr>
            <p:spPr>
              <a:xfrm>
                <a:off x="1984040" y="1527351"/>
                <a:ext cx="535739" cy="923362"/>
              </a:xfrm>
              <a:prstGeom prst="rect">
                <a:avLst/>
              </a:prstGeom>
              <a:noFill/>
            </p:spPr>
            <p:txBody>
              <a:bodyPr wrap="none" lIns="91437" tIns="45718" rIns="91437" bIns="4571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dirty="0">
                    <a:ln w="11430"/>
                    <a:solidFill>
                      <a:srgbClr val="0070C0"/>
                    </a:solidFill>
                    <a:effectLst>
                      <a:outerShdw blurRad="50800" dist="39000" dir="5460000" algn="tl">
                        <a:srgbClr val="000000">
                          <a:alpha val="38000"/>
                        </a:srgbClr>
                      </a:outerShdw>
                    </a:effectLst>
                  </a:rPr>
                  <a:t>1</a:t>
                </a:r>
              </a:p>
            </p:txBody>
          </p:sp>
        </p:grpSp>
        <p:sp>
          <p:nvSpPr>
            <p:cNvPr id="80" name="Rogner un rectangle avec un coin du même côté 19"/>
            <p:cNvSpPr/>
            <p:nvPr/>
          </p:nvSpPr>
          <p:spPr>
            <a:xfrm>
              <a:off x="1294662" y="986563"/>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83" name="Groupe 82"/>
          <p:cNvGrpSpPr/>
          <p:nvPr/>
        </p:nvGrpSpPr>
        <p:grpSpPr>
          <a:xfrm>
            <a:off x="1394193" y="3464066"/>
            <a:ext cx="10357079" cy="1395562"/>
            <a:chOff x="526358" y="2596706"/>
            <a:chExt cx="10357486" cy="1395616"/>
          </a:xfrm>
        </p:grpSpPr>
        <p:grpSp>
          <p:nvGrpSpPr>
            <p:cNvPr id="84" name="Groupe 83"/>
            <p:cNvGrpSpPr/>
            <p:nvPr/>
          </p:nvGrpSpPr>
          <p:grpSpPr>
            <a:xfrm>
              <a:off x="526358" y="3068960"/>
              <a:ext cx="688412" cy="923362"/>
              <a:chOff x="1907704" y="1527351"/>
              <a:chExt cx="688412" cy="923362"/>
            </a:xfrm>
          </p:grpSpPr>
          <p:sp>
            <p:nvSpPr>
              <p:cNvPr id="86" name="Parallélogramme 85"/>
              <p:cNvSpPr/>
              <p:nvPr/>
            </p:nvSpPr>
            <p:spPr>
              <a:xfrm rot="19219040">
                <a:off x="1907704" y="1697884"/>
                <a:ext cx="688412" cy="698376"/>
              </a:xfrm>
              <a:prstGeom prst="parallelogram">
                <a:avLst>
                  <a:gd name="adj" fmla="val 17064"/>
                </a:avLst>
              </a:prstGeom>
              <a:solidFill>
                <a:schemeClr val="bg1"/>
              </a:solidFill>
              <a:ln>
                <a:solidFill>
                  <a:srgbClr val="FF000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Rectangle 86"/>
              <p:cNvSpPr/>
              <p:nvPr/>
            </p:nvSpPr>
            <p:spPr>
              <a:xfrm>
                <a:off x="1984040" y="1527351"/>
                <a:ext cx="535739" cy="923362"/>
              </a:xfrm>
              <a:prstGeom prst="rect">
                <a:avLst/>
              </a:prstGeom>
              <a:noFill/>
            </p:spPr>
            <p:txBody>
              <a:bodyPr wrap="none" lIns="91437" tIns="45718" rIns="91437" bIns="4571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dirty="0">
                    <a:ln w="11430"/>
                    <a:solidFill>
                      <a:srgbClr val="0070C0"/>
                    </a:solidFill>
                    <a:effectLst>
                      <a:outerShdw blurRad="50800" dist="39000" dir="5460000" algn="tl">
                        <a:srgbClr val="000000">
                          <a:alpha val="38000"/>
                        </a:srgbClr>
                      </a:outerShdw>
                    </a:effectLst>
                  </a:rPr>
                  <a:t>2</a:t>
                </a:r>
              </a:p>
            </p:txBody>
          </p:sp>
        </p:grpSp>
        <p:sp>
          <p:nvSpPr>
            <p:cNvPr id="85" name="Rogner un rectangle avec un coin du même côté 20"/>
            <p:cNvSpPr/>
            <p:nvPr/>
          </p:nvSpPr>
          <p:spPr>
            <a:xfrm>
              <a:off x="1294662" y="2596706"/>
              <a:ext cx="9589182" cy="1379762"/>
            </a:xfrm>
            <a:prstGeom prst="snip2SameRect">
              <a:avLst>
                <a:gd name="adj1" fmla="val 19842"/>
                <a:gd name="adj2" fmla="val 19048"/>
              </a:avLst>
            </a:prstGeom>
            <a:solidFill>
              <a:schemeClr val="bg1"/>
            </a:solidFill>
            <a:ln>
              <a:solidFill>
                <a:srgbClr val="FF000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88" name="Groupe 87"/>
          <p:cNvGrpSpPr/>
          <p:nvPr/>
        </p:nvGrpSpPr>
        <p:grpSpPr>
          <a:xfrm>
            <a:off x="1388480" y="5108624"/>
            <a:ext cx="10362792" cy="1394254"/>
            <a:chOff x="520644" y="4194964"/>
            <a:chExt cx="10363200" cy="1394308"/>
          </a:xfrm>
        </p:grpSpPr>
        <p:grpSp>
          <p:nvGrpSpPr>
            <p:cNvPr id="89" name="Groupe 88"/>
            <p:cNvGrpSpPr/>
            <p:nvPr/>
          </p:nvGrpSpPr>
          <p:grpSpPr>
            <a:xfrm>
              <a:off x="520644" y="4665910"/>
              <a:ext cx="688412" cy="923362"/>
              <a:chOff x="1907704" y="1527351"/>
              <a:chExt cx="688412" cy="923362"/>
            </a:xfrm>
          </p:grpSpPr>
          <p:sp>
            <p:nvSpPr>
              <p:cNvPr id="91" name="Parallélogramme 90"/>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orbel" panose="020B0503020204020204" pitchFamily="34" charset="0"/>
                </a:endParaRPr>
              </a:p>
            </p:txBody>
          </p:sp>
          <p:sp>
            <p:nvSpPr>
              <p:cNvPr id="92" name="Rectangle 91"/>
              <p:cNvSpPr/>
              <p:nvPr/>
            </p:nvSpPr>
            <p:spPr>
              <a:xfrm>
                <a:off x="1990451" y="1527351"/>
                <a:ext cx="522915" cy="923362"/>
              </a:xfrm>
              <a:prstGeom prst="rect">
                <a:avLst/>
              </a:prstGeom>
              <a:noFill/>
            </p:spPr>
            <p:txBody>
              <a:bodyPr wrap="none" lIns="91437" tIns="45718" rIns="91437" bIns="4571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dirty="0">
                    <a:ln w="11430"/>
                    <a:solidFill>
                      <a:srgbClr val="0070C0"/>
                    </a:solidFill>
                    <a:effectLst>
                      <a:outerShdw blurRad="50800" dist="39000" dir="5460000" algn="tl">
                        <a:srgbClr val="000000">
                          <a:alpha val="38000"/>
                        </a:srgbClr>
                      </a:outerShdw>
                    </a:effectLst>
                    <a:latin typeface="Corbel" panose="020B0503020204020204" pitchFamily="34" charset="0"/>
                  </a:rPr>
                  <a:t>3</a:t>
                </a:r>
              </a:p>
            </p:txBody>
          </p:sp>
        </p:grpSp>
        <p:sp>
          <p:nvSpPr>
            <p:cNvPr id="90" name="Rogner un rectangle avec un coin du même côté 21"/>
            <p:cNvSpPr/>
            <p:nvPr/>
          </p:nvSpPr>
          <p:spPr>
            <a:xfrm>
              <a:off x="1294662" y="4194964"/>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orbel" panose="020B0503020204020204" pitchFamily="34" charset="0"/>
              </a:endParaRPr>
            </a:p>
          </p:txBody>
        </p:sp>
      </p:grpSp>
      <p:sp>
        <p:nvSpPr>
          <p:cNvPr id="93" name="Rectangle 92"/>
          <p:cNvSpPr/>
          <p:nvPr/>
        </p:nvSpPr>
        <p:spPr>
          <a:xfrm>
            <a:off x="2401508" y="1975208"/>
            <a:ext cx="1988045" cy="338554"/>
          </a:xfrm>
          <a:prstGeom prst="rect">
            <a:avLst/>
          </a:prstGeom>
        </p:spPr>
        <p:txBody>
          <a:bodyPr wrap="none">
            <a:spAutoFit/>
          </a:bodyPr>
          <a:lstStyle/>
          <a:p>
            <a:r>
              <a:rPr lang="en-US" sz="1600" b="1" u="sng" kern="0" dirty="0">
                <a:solidFill>
                  <a:srgbClr val="002060"/>
                </a:solidFill>
                <a:latin typeface="Berlin Sans FB Demi" pitchFamily="34" charset="0"/>
                <a:cs typeface="Arial" panose="020B0604020202020204" pitchFamily="34" charset="0"/>
              </a:rPr>
              <a:t>VOLET TECHNIQUE</a:t>
            </a:r>
            <a:endParaRPr lang="en-US" sz="1600" b="1" u="sng" dirty="0">
              <a:solidFill>
                <a:srgbClr val="002060"/>
              </a:solidFill>
              <a:latin typeface="Berlin Sans FB Demi" pitchFamily="34" charset="0"/>
            </a:endParaRPr>
          </a:p>
        </p:txBody>
      </p:sp>
      <p:sp>
        <p:nvSpPr>
          <p:cNvPr id="94" name="Rectangle 93"/>
          <p:cNvSpPr/>
          <p:nvPr/>
        </p:nvSpPr>
        <p:spPr>
          <a:xfrm>
            <a:off x="2395395" y="3585181"/>
            <a:ext cx="2345514" cy="338554"/>
          </a:xfrm>
          <a:prstGeom prst="rect">
            <a:avLst/>
          </a:prstGeom>
        </p:spPr>
        <p:txBody>
          <a:bodyPr wrap="none">
            <a:spAutoFit/>
          </a:bodyPr>
          <a:lstStyle/>
          <a:p>
            <a:r>
              <a:rPr lang="en-US" sz="1600" b="1" u="sng" kern="0" dirty="0">
                <a:solidFill>
                  <a:srgbClr val="002060"/>
                </a:solidFill>
                <a:latin typeface="Berlin Sans FB Demi" pitchFamily="34" charset="0"/>
                <a:cs typeface="Arial" panose="020B0604020202020204" pitchFamily="34" charset="0"/>
              </a:rPr>
              <a:t>VOLET ADMINISTRATIF</a:t>
            </a:r>
          </a:p>
        </p:txBody>
      </p:sp>
      <p:sp>
        <p:nvSpPr>
          <p:cNvPr id="95" name="Rectangle 94"/>
          <p:cNvSpPr/>
          <p:nvPr/>
        </p:nvSpPr>
        <p:spPr>
          <a:xfrm>
            <a:off x="2395395" y="5222266"/>
            <a:ext cx="1505540" cy="338554"/>
          </a:xfrm>
          <a:prstGeom prst="rect">
            <a:avLst/>
          </a:prstGeom>
        </p:spPr>
        <p:txBody>
          <a:bodyPr wrap="none">
            <a:spAutoFit/>
          </a:bodyPr>
          <a:lstStyle/>
          <a:p>
            <a:r>
              <a:rPr lang="en-US" sz="1600" b="1" u="sng" kern="0" dirty="0">
                <a:solidFill>
                  <a:srgbClr val="002060"/>
                </a:solidFill>
                <a:latin typeface="Berlin Sans FB Demi" pitchFamily="34" charset="0"/>
                <a:cs typeface="Arial" panose="020B0604020202020204" pitchFamily="34" charset="0"/>
              </a:rPr>
              <a:t>VOLET FISCAL</a:t>
            </a:r>
          </a:p>
        </p:txBody>
      </p:sp>
      <p:sp>
        <p:nvSpPr>
          <p:cNvPr id="96" name="Rectangle 95"/>
          <p:cNvSpPr/>
          <p:nvPr/>
        </p:nvSpPr>
        <p:spPr>
          <a:xfrm>
            <a:off x="2375985" y="2310907"/>
            <a:ext cx="9161768" cy="770980"/>
          </a:xfrm>
          <a:prstGeom prst="rect">
            <a:avLst/>
          </a:prstGeom>
        </p:spPr>
        <p:txBody>
          <a:bodyPr wrap="square">
            <a:spAutoFit/>
          </a:bodyPr>
          <a:lstStyle/>
          <a:p>
            <a:pPr algn="just"/>
            <a:r>
              <a:rPr lang="fr-FR" sz="2205" b="1" kern="0" dirty="0">
                <a:cs typeface="Arial" panose="020B0604020202020204" pitchFamily="34" charset="0"/>
              </a:rPr>
              <a:t>Présentation </a:t>
            </a:r>
            <a:r>
              <a:rPr lang="fr-FR" sz="2205" b="1" kern="0" dirty="0">
                <a:latin typeface="Corbel" panose="020B0503020204020204" pitchFamily="34" charset="0"/>
                <a:cs typeface="Arial" panose="020B0604020202020204" pitchFamily="34" charset="0"/>
              </a:rPr>
              <a:t>des</a:t>
            </a:r>
            <a:r>
              <a:rPr lang="fr-FR" sz="2205" b="1" kern="0" dirty="0">
                <a:cs typeface="Arial" panose="020B0604020202020204" pitchFamily="34" charset="0"/>
              </a:rPr>
              <a:t> termes de référence : contexte, objectif et étendue de la mission.</a:t>
            </a:r>
            <a:endParaRPr lang="en-US" sz="2205" b="1" dirty="0"/>
          </a:p>
        </p:txBody>
      </p:sp>
      <p:sp>
        <p:nvSpPr>
          <p:cNvPr id="97" name="Rectangle 96"/>
          <p:cNvSpPr/>
          <p:nvPr/>
        </p:nvSpPr>
        <p:spPr>
          <a:xfrm>
            <a:off x="2401508" y="3985060"/>
            <a:ext cx="9136246" cy="770980"/>
          </a:xfrm>
          <a:prstGeom prst="rect">
            <a:avLst/>
          </a:prstGeom>
        </p:spPr>
        <p:txBody>
          <a:bodyPr wrap="square">
            <a:spAutoFit/>
          </a:bodyPr>
          <a:lstStyle/>
          <a:p>
            <a:pPr algn="just"/>
            <a:r>
              <a:rPr lang="fr-FR" sz="2205" b="1" kern="0" dirty="0">
                <a:cs typeface="Arial" panose="020B0604020202020204" pitchFamily="34" charset="0"/>
              </a:rPr>
              <a:t>Description du </a:t>
            </a:r>
            <a:r>
              <a:rPr lang="fr-FR" sz="2205" b="1" kern="0" dirty="0">
                <a:latin typeface="Corbel" panose="020B0503020204020204" pitchFamily="34" charset="0"/>
                <a:cs typeface="Arial" panose="020B0604020202020204" pitchFamily="34" charset="0"/>
              </a:rPr>
              <a:t>processus</a:t>
            </a:r>
            <a:r>
              <a:rPr lang="fr-FR" sz="2205" b="1" kern="0" dirty="0">
                <a:cs typeface="Arial" panose="020B0604020202020204" pitchFamily="34" charset="0"/>
              </a:rPr>
              <a:t> de passation des marchés selon les lignes directrices de MCC.</a:t>
            </a:r>
          </a:p>
        </p:txBody>
      </p:sp>
      <p:sp>
        <p:nvSpPr>
          <p:cNvPr id="98" name="Rectangle 97"/>
          <p:cNvSpPr/>
          <p:nvPr/>
        </p:nvSpPr>
        <p:spPr>
          <a:xfrm>
            <a:off x="2375987" y="5621820"/>
            <a:ext cx="7474167" cy="431657"/>
          </a:xfrm>
          <a:prstGeom prst="rect">
            <a:avLst/>
          </a:prstGeom>
        </p:spPr>
        <p:txBody>
          <a:bodyPr wrap="square">
            <a:spAutoFit/>
          </a:bodyPr>
          <a:lstStyle/>
          <a:p>
            <a:pPr algn="just"/>
            <a:r>
              <a:rPr lang="fr-FR" sz="2205" b="1" kern="0" dirty="0">
                <a:cs typeface="Arial" panose="020B0604020202020204" pitchFamily="34" charset="0"/>
              </a:rPr>
              <a:t>Présentation des dispositions fiscales pour les consultants.</a:t>
            </a:r>
          </a:p>
        </p:txBody>
      </p:sp>
    </p:spTree>
    <p:extLst>
      <p:ext uri="{BB962C8B-B14F-4D97-AF65-F5344CB8AC3E}">
        <p14:creationId xmlns:p14="http://schemas.microsoft.com/office/powerpoint/2010/main" val="3840100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15</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Processus de passation des marchés</a:t>
            </a:r>
          </a:p>
        </p:txBody>
      </p:sp>
      <p:sp>
        <p:nvSpPr>
          <p:cNvPr id="6" name="Content Placeholder 2"/>
          <p:cNvSpPr txBox="1">
            <a:spLocks/>
          </p:cNvSpPr>
          <p:nvPr/>
        </p:nvSpPr>
        <p:spPr>
          <a:xfrm>
            <a:off x="2207551" y="2423323"/>
            <a:ext cx="9075063" cy="4001095"/>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0" tIns="0" rIns="0" bIns="0">
            <a:spAutoFit/>
          </a:bodyPr>
          <a:lstStyle>
            <a:lvl1pPr marL="0">
              <a:defRPr sz="9900" b="1" i="0">
                <a:solidFill>
                  <a:srgbClr val="184578"/>
                </a:solidFill>
                <a:latin typeface="Trebuchet MS"/>
                <a:ea typeface="+mn-ea"/>
                <a:cs typeface="Trebuchet MS"/>
              </a:defRPr>
            </a:lvl1pPr>
            <a:lvl2pPr marL="574838">
              <a:defRPr>
                <a:solidFill>
                  <a:schemeClr val="dk1"/>
                </a:solidFill>
                <a:latin typeface="+mn-lt"/>
                <a:ea typeface="+mn-ea"/>
                <a:cs typeface="+mn-cs"/>
              </a:defRPr>
            </a:lvl2pPr>
            <a:lvl3pPr marL="1149675">
              <a:defRPr>
                <a:solidFill>
                  <a:schemeClr val="dk1"/>
                </a:solidFill>
                <a:latin typeface="+mn-lt"/>
                <a:ea typeface="+mn-ea"/>
                <a:cs typeface="+mn-cs"/>
              </a:defRPr>
            </a:lvl3pPr>
            <a:lvl4pPr marL="1724513">
              <a:defRPr>
                <a:solidFill>
                  <a:schemeClr val="dk1"/>
                </a:solidFill>
                <a:latin typeface="+mn-lt"/>
                <a:ea typeface="+mn-ea"/>
                <a:cs typeface="+mn-cs"/>
              </a:defRPr>
            </a:lvl4pPr>
            <a:lvl5pPr marL="2299350">
              <a:defRPr>
                <a:solidFill>
                  <a:schemeClr val="dk1"/>
                </a:solidFill>
                <a:latin typeface="+mn-lt"/>
                <a:ea typeface="+mn-ea"/>
                <a:cs typeface="+mn-cs"/>
              </a:defRPr>
            </a:lvl5pPr>
            <a:lvl6pPr marL="2874188">
              <a:defRPr>
                <a:solidFill>
                  <a:schemeClr val="dk1"/>
                </a:solidFill>
                <a:latin typeface="+mn-lt"/>
                <a:ea typeface="+mn-ea"/>
                <a:cs typeface="+mn-cs"/>
              </a:defRPr>
            </a:lvl6pPr>
            <a:lvl7pPr marL="3449025">
              <a:defRPr>
                <a:solidFill>
                  <a:schemeClr val="dk1"/>
                </a:solidFill>
                <a:latin typeface="+mn-lt"/>
                <a:ea typeface="+mn-ea"/>
                <a:cs typeface="+mn-cs"/>
              </a:defRPr>
            </a:lvl7pPr>
            <a:lvl8pPr marL="4023863">
              <a:defRPr>
                <a:solidFill>
                  <a:schemeClr val="dk1"/>
                </a:solidFill>
                <a:latin typeface="+mn-lt"/>
                <a:ea typeface="+mn-ea"/>
                <a:cs typeface="+mn-cs"/>
              </a:defRPr>
            </a:lvl8pPr>
            <a:lvl9pPr marL="4598700">
              <a:defRPr>
                <a:solidFill>
                  <a:schemeClr val="dk1"/>
                </a:solidFill>
                <a:latin typeface="+mn-lt"/>
                <a:ea typeface="+mn-ea"/>
                <a:cs typeface="+mn-cs"/>
              </a:defRPr>
            </a:lvl9pPr>
          </a:lstStyle>
          <a:p>
            <a:pPr marL="342900" lvl="0" indent="-342900" algn="just">
              <a:buClr>
                <a:schemeClr val="accent5">
                  <a:lumMod val="75000"/>
                </a:schemeClr>
              </a:buClr>
              <a:buFont typeface="Wingdings" panose="05000000000000000000" pitchFamily="2" charset="2"/>
              <a:buChar char="v"/>
            </a:pPr>
            <a:r>
              <a:rPr lang="fr-FR" sz="2000" dirty="0">
                <a:solidFill>
                  <a:schemeClr val="tx1"/>
                </a:solidFill>
                <a:latin typeface="Corbel" panose="020B0503020204020204" pitchFamily="34" charset="0"/>
              </a:rPr>
              <a:t>Des procédures ouvertes, équitables et compétitives appliquées d'une manière transparente ;</a:t>
            </a:r>
          </a:p>
          <a:p>
            <a:pPr lvl="0" algn="just">
              <a:buClr>
                <a:schemeClr val="accent5">
                  <a:lumMod val="75000"/>
                </a:schemeClr>
              </a:buClr>
            </a:pPr>
            <a:endParaRPr lang="fr-FR" sz="2000" dirty="0">
              <a:solidFill>
                <a:schemeClr val="tx1"/>
              </a:solidFill>
              <a:latin typeface="Corbel" panose="020B0503020204020204" pitchFamily="34" charset="0"/>
            </a:endParaRPr>
          </a:p>
          <a:p>
            <a:pPr marL="342900" indent="-342900" algn="just">
              <a:buClr>
                <a:schemeClr val="accent5">
                  <a:lumMod val="75000"/>
                </a:schemeClr>
              </a:buClr>
              <a:buFont typeface="Wingdings" panose="05000000000000000000" pitchFamily="2" charset="2"/>
              <a:buChar char="v"/>
            </a:pPr>
            <a:r>
              <a:rPr lang="fr-FR" altLang="fr-FR" sz="2000" dirty="0">
                <a:solidFill>
                  <a:schemeClr val="tx1"/>
                </a:solidFill>
                <a:latin typeface="Corbel" panose="020B0503020204020204" pitchFamily="34" charset="0"/>
              </a:rPr>
              <a:t>Externalisation des fonctions de Passation de marchés et fiduciaires à des Cabinets sélectionnés sur le plan international : gage de transparence ;</a:t>
            </a:r>
          </a:p>
          <a:p>
            <a:pPr algn="just">
              <a:buClr>
                <a:schemeClr val="accent5">
                  <a:lumMod val="75000"/>
                </a:schemeClr>
              </a:buClr>
            </a:pPr>
            <a:endParaRPr lang="fr-FR" altLang="fr-FR" sz="2000" dirty="0">
              <a:solidFill>
                <a:schemeClr val="tx1"/>
              </a:solidFill>
              <a:latin typeface="Corbel" panose="020B0503020204020204" pitchFamily="34" charset="0"/>
            </a:endParaRPr>
          </a:p>
          <a:p>
            <a:pPr marL="342900" indent="-342900" algn="just">
              <a:buClr>
                <a:schemeClr val="accent5">
                  <a:lumMod val="75000"/>
                </a:schemeClr>
              </a:buClr>
              <a:buFont typeface="Wingdings" panose="05000000000000000000" pitchFamily="2" charset="2"/>
              <a:buChar char="v"/>
            </a:pPr>
            <a:r>
              <a:rPr lang="fr-FR" sz="2000" dirty="0">
                <a:solidFill>
                  <a:schemeClr val="tx1"/>
                </a:solidFill>
                <a:latin typeface="Corbel" panose="020B0503020204020204" pitchFamily="34" charset="0"/>
              </a:rPr>
              <a:t>Les appels d'offres sont basés sur des descriptions claires et précises des besoins (biens et services) établis au niveau des meilleurs standards internationaux ;</a:t>
            </a:r>
          </a:p>
          <a:p>
            <a:pPr algn="just">
              <a:buClr>
                <a:schemeClr val="accent5">
                  <a:lumMod val="75000"/>
                </a:schemeClr>
              </a:buClr>
            </a:pPr>
            <a:endParaRPr lang="fr-FR" sz="2000" dirty="0">
              <a:solidFill>
                <a:schemeClr val="tx1"/>
              </a:solidFill>
              <a:latin typeface="Corbel" panose="020B0503020204020204" pitchFamily="34" charset="0"/>
            </a:endParaRPr>
          </a:p>
          <a:p>
            <a:pPr marL="342900" indent="-342900" algn="just">
              <a:buClr>
                <a:schemeClr val="accent5">
                  <a:lumMod val="75000"/>
                </a:schemeClr>
              </a:buClr>
              <a:buFont typeface="Wingdings" panose="05000000000000000000" pitchFamily="2" charset="2"/>
              <a:buChar char="v"/>
            </a:pPr>
            <a:r>
              <a:rPr lang="fr-FR" sz="2000" dirty="0">
                <a:solidFill>
                  <a:schemeClr val="tx1"/>
                </a:solidFill>
                <a:latin typeface="Corbel" panose="020B0503020204020204" pitchFamily="34" charset="0"/>
              </a:rPr>
              <a:t>Sélectionner des prestataires de services/fournisseurs qualifiés qui exécuteront les contrats conformément à leurs clauses, et en respectant les délais ;</a:t>
            </a:r>
          </a:p>
          <a:p>
            <a:pPr algn="just">
              <a:buClr>
                <a:schemeClr val="accent5">
                  <a:lumMod val="75000"/>
                </a:schemeClr>
              </a:buClr>
            </a:pPr>
            <a:endParaRPr lang="fr-FR" sz="2000" dirty="0">
              <a:solidFill>
                <a:schemeClr val="tx1"/>
              </a:solidFill>
              <a:latin typeface="Corbel" panose="020B0503020204020204" pitchFamily="34" charset="0"/>
            </a:endParaRPr>
          </a:p>
          <a:p>
            <a:pPr marL="342900" indent="-342900" algn="just">
              <a:buClr>
                <a:schemeClr val="accent5">
                  <a:lumMod val="75000"/>
                </a:schemeClr>
              </a:buClr>
              <a:buFont typeface="Wingdings" panose="05000000000000000000" pitchFamily="2" charset="2"/>
              <a:buChar char="v"/>
            </a:pPr>
            <a:r>
              <a:rPr lang="fr-FR" sz="2000" dirty="0">
                <a:solidFill>
                  <a:schemeClr val="tx1"/>
                </a:solidFill>
                <a:latin typeface="Corbel" panose="020B0503020204020204" pitchFamily="34" charset="0"/>
              </a:rPr>
              <a:t>Des prix commercialement raisonnables.</a:t>
            </a:r>
            <a:endParaRPr lang="fr-FR" sz="2205" kern="0" dirty="0">
              <a:solidFill>
                <a:schemeClr val="tx1"/>
              </a:solidFill>
              <a:latin typeface="Corbel" panose="020B0503020204020204" pitchFamily="34" charset="0"/>
            </a:endParaRPr>
          </a:p>
        </p:txBody>
      </p:sp>
      <p:sp>
        <p:nvSpPr>
          <p:cNvPr id="7" name="Chevron 6"/>
          <p:cNvSpPr/>
          <p:nvPr/>
        </p:nvSpPr>
        <p:spPr>
          <a:xfrm>
            <a:off x="2218958" y="1170376"/>
            <a:ext cx="9052249" cy="555840"/>
          </a:xfrm>
          <a:prstGeom prst="chevron">
            <a:avLst/>
          </a:prstGeom>
          <a:noFill/>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3088" b="1" dirty="0">
                <a:solidFill>
                  <a:srgbClr val="C00000"/>
                </a:solidFill>
                <a:latin typeface="Corbel" panose="020B0503020204020204" pitchFamily="34" charset="0"/>
              </a:rPr>
              <a:t>Principes de passation de marchés de la MCC</a:t>
            </a:r>
            <a:endParaRPr lang="fr-FR" sz="3088" dirty="0">
              <a:solidFill>
                <a:srgbClr val="C00000"/>
              </a:solidFill>
              <a:latin typeface="Corbel" panose="020B0503020204020204" pitchFamily="34" charset="0"/>
            </a:endParaRPr>
          </a:p>
        </p:txBody>
      </p:sp>
      <p:sp>
        <p:nvSpPr>
          <p:cNvPr id="3" name="Rectangle 2"/>
          <p:cNvSpPr/>
          <p:nvPr/>
        </p:nvSpPr>
        <p:spPr>
          <a:xfrm>
            <a:off x="2036154" y="2271898"/>
            <a:ext cx="9372231" cy="4648017"/>
          </a:xfrm>
          <a:prstGeom prst="rect">
            <a:avLst/>
          </a:prstGeom>
          <a:noFill/>
          <a:ln cap="rnd">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C00000"/>
              </a:solidFill>
            </a:endParaRPr>
          </a:p>
        </p:txBody>
      </p:sp>
    </p:spTree>
    <p:extLst>
      <p:ext uri="{BB962C8B-B14F-4D97-AF65-F5344CB8AC3E}">
        <p14:creationId xmlns:p14="http://schemas.microsoft.com/office/powerpoint/2010/main" val="2872875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16</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Processus de passation des marchés</a:t>
            </a:r>
          </a:p>
        </p:txBody>
      </p:sp>
      <p:sp>
        <p:nvSpPr>
          <p:cNvPr id="6" name="Content Placeholder 2"/>
          <p:cNvSpPr txBox="1">
            <a:spLocks/>
          </p:cNvSpPr>
          <p:nvPr/>
        </p:nvSpPr>
        <p:spPr>
          <a:xfrm>
            <a:off x="2385938" y="1943664"/>
            <a:ext cx="9075063" cy="3973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0" tIns="0" rIns="0" bIns="0">
            <a:spAutoFit/>
          </a:bodyPr>
          <a:lstStyle>
            <a:lvl1pPr marL="0">
              <a:defRPr sz="9900" b="1" i="0">
                <a:solidFill>
                  <a:srgbClr val="184578"/>
                </a:solidFill>
                <a:latin typeface="Trebuchet MS"/>
                <a:ea typeface="+mn-ea"/>
                <a:cs typeface="Trebuchet MS"/>
              </a:defRPr>
            </a:lvl1pPr>
            <a:lvl2pPr marL="574838">
              <a:defRPr>
                <a:solidFill>
                  <a:schemeClr val="dk1"/>
                </a:solidFill>
                <a:latin typeface="+mn-lt"/>
                <a:ea typeface="+mn-ea"/>
                <a:cs typeface="+mn-cs"/>
              </a:defRPr>
            </a:lvl2pPr>
            <a:lvl3pPr marL="1149675">
              <a:defRPr>
                <a:solidFill>
                  <a:schemeClr val="dk1"/>
                </a:solidFill>
                <a:latin typeface="+mn-lt"/>
                <a:ea typeface="+mn-ea"/>
                <a:cs typeface="+mn-cs"/>
              </a:defRPr>
            </a:lvl3pPr>
            <a:lvl4pPr marL="1724513">
              <a:defRPr>
                <a:solidFill>
                  <a:schemeClr val="dk1"/>
                </a:solidFill>
                <a:latin typeface="+mn-lt"/>
                <a:ea typeface="+mn-ea"/>
                <a:cs typeface="+mn-cs"/>
              </a:defRPr>
            </a:lvl4pPr>
            <a:lvl5pPr marL="2299350">
              <a:defRPr>
                <a:solidFill>
                  <a:schemeClr val="dk1"/>
                </a:solidFill>
                <a:latin typeface="+mn-lt"/>
                <a:ea typeface="+mn-ea"/>
                <a:cs typeface="+mn-cs"/>
              </a:defRPr>
            </a:lvl5pPr>
            <a:lvl6pPr marL="2874188">
              <a:defRPr>
                <a:solidFill>
                  <a:schemeClr val="dk1"/>
                </a:solidFill>
                <a:latin typeface="+mn-lt"/>
                <a:ea typeface="+mn-ea"/>
                <a:cs typeface="+mn-cs"/>
              </a:defRPr>
            </a:lvl6pPr>
            <a:lvl7pPr marL="3449025">
              <a:defRPr>
                <a:solidFill>
                  <a:schemeClr val="dk1"/>
                </a:solidFill>
                <a:latin typeface="+mn-lt"/>
                <a:ea typeface="+mn-ea"/>
                <a:cs typeface="+mn-cs"/>
              </a:defRPr>
            </a:lvl7pPr>
            <a:lvl8pPr marL="4023863">
              <a:defRPr>
                <a:solidFill>
                  <a:schemeClr val="dk1"/>
                </a:solidFill>
                <a:latin typeface="+mn-lt"/>
                <a:ea typeface="+mn-ea"/>
                <a:cs typeface="+mn-cs"/>
              </a:defRPr>
            </a:lvl8pPr>
            <a:lvl9pPr marL="4598700">
              <a:defRPr>
                <a:solidFill>
                  <a:schemeClr val="dk1"/>
                </a:solidFill>
                <a:latin typeface="+mn-lt"/>
                <a:ea typeface="+mn-ea"/>
                <a:cs typeface="+mn-cs"/>
              </a:defRPr>
            </a:lvl9pPr>
          </a:lstStyle>
          <a:p>
            <a:pPr marL="378116" indent="-378116" algn="just">
              <a:buClr>
                <a:schemeClr val="accent5">
                  <a:lumMod val="75000"/>
                </a:schemeClr>
              </a:buClr>
              <a:buFont typeface="Wingdings" panose="05000000000000000000" pitchFamily="2" charset="2"/>
              <a:buChar char="v"/>
            </a:pPr>
            <a:endParaRPr lang="fr-FR" sz="2205" kern="0" dirty="0">
              <a:solidFill>
                <a:srgbClr val="002060"/>
              </a:solidFill>
            </a:endParaRPr>
          </a:p>
          <a:p>
            <a:pPr marL="378116" indent="-378116" algn="just">
              <a:buClr>
                <a:schemeClr val="accent5">
                  <a:lumMod val="75000"/>
                </a:schemeClr>
              </a:buClr>
              <a:buFont typeface="Wingdings" panose="05000000000000000000" pitchFamily="2" charset="2"/>
              <a:buChar char="v"/>
            </a:pPr>
            <a:endParaRPr lang="fr-FR" sz="2000" kern="0" dirty="0">
              <a:solidFill>
                <a:srgbClr val="002060"/>
              </a:solidFill>
            </a:endParaRPr>
          </a:p>
          <a:p>
            <a:pPr marL="857188" indent="-857188">
              <a:buClr>
                <a:schemeClr val="accent5">
                  <a:lumMod val="75000"/>
                </a:schemeClr>
              </a:buClr>
              <a:buFont typeface="Wingdings" panose="05000000000000000000" pitchFamily="2" charset="2"/>
              <a:buChar char="v"/>
            </a:pPr>
            <a:endParaRPr lang="fr-FR" sz="3088" dirty="0">
              <a:latin typeface="Calibri" panose="020F0502020204030204" pitchFamily="34" charset="0"/>
            </a:endParaRPr>
          </a:p>
          <a:p>
            <a:pPr marL="857188" indent="-857188">
              <a:buClr>
                <a:schemeClr val="accent5">
                  <a:lumMod val="75000"/>
                </a:schemeClr>
              </a:buClr>
              <a:buFont typeface="Wingdings" panose="05000000000000000000" pitchFamily="2" charset="2"/>
              <a:buChar char="v"/>
            </a:pPr>
            <a:r>
              <a:rPr lang="fr-FR" sz="3088" dirty="0">
                <a:solidFill>
                  <a:schemeClr val="tx1"/>
                </a:solidFill>
                <a:latin typeface="Corbel" panose="020B0503020204020204" pitchFamily="34" charset="0"/>
              </a:rPr>
              <a:t>Millennium Challenge Corporation - MCC</a:t>
            </a:r>
          </a:p>
          <a:p>
            <a:pPr marL="857188" indent="-857188">
              <a:buClr>
                <a:schemeClr val="accent5">
                  <a:lumMod val="75000"/>
                </a:schemeClr>
              </a:buClr>
              <a:buFont typeface="Wingdings" panose="05000000000000000000" pitchFamily="2" charset="2"/>
              <a:buChar char="v"/>
            </a:pPr>
            <a:endParaRPr lang="fr-FR" sz="3088" dirty="0">
              <a:solidFill>
                <a:schemeClr val="tx1"/>
              </a:solidFill>
              <a:latin typeface="Corbel" panose="020B0503020204020204" pitchFamily="34" charset="0"/>
            </a:endParaRPr>
          </a:p>
          <a:p>
            <a:pPr marL="857188" indent="-857188">
              <a:buClr>
                <a:schemeClr val="accent5">
                  <a:lumMod val="75000"/>
                </a:schemeClr>
              </a:buClr>
              <a:buFont typeface="Wingdings" panose="05000000000000000000" pitchFamily="2" charset="2"/>
              <a:buChar char="v"/>
            </a:pPr>
            <a:r>
              <a:rPr lang="fr-FR" sz="3088" dirty="0">
                <a:solidFill>
                  <a:schemeClr val="tx1"/>
                </a:solidFill>
                <a:latin typeface="Corbel" panose="020B0503020204020204" pitchFamily="34" charset="0"/>
              </a:rPr>
              <a:t>MCA-</a:t>
            </a:r>
            <a:r>
              <a:rPr lang="fr-FR" sz="3088" dirty="0" err="1">
                <a:solidFill>
                  <a:schemeClr val="tx1"/>
                </a:solidFill>
                <a:latin typeface="Corbel" panose="020B0503020204020204" pitchFamily="34" charset="0"/>
              </a:rPr>
              <a:t>Morocco</a:t>
            </a:r>
            <a:r>
              <a:rPr lang="fr-FR" sz="3088" dirty="0">
                <a:solidFill>
                  <a:schemeClr val="tx1"/>
                </a:solidFill>
                <a:latin typeface="Corbel" panose="020B0503020204020204" pitchFamily="34" charset="0"/>
              </a:rPr>
              <a:t> : Direction de Passation des Marchés - DPM </a:t>
            </a:r>
          </a:p>
          <a:p>
            <a:pPr marL="857188" indent="-857188">
              <a:buClr>
                <a:schemeClr val="accent5">
                  <a:lumMod val="75000"/>
                </a:schemeClr>
              </a:buClr>
              <a:buFont typeface="Wingdings" panose="05000000000000000000" pitchFamily="2" charset="2"/>
              <a:buChar char="v"/>
            </a:pPr>
            <a:r>
              <a:rPr lang="fr-FR" sz="3088" dirty="0">
                <a:solidFill>
                  <a:schemeClr val="tx1"/>
                </a:solidFill>
                <a:latin typeface="Corbel" panose="020B0503020204020204" pitchFamily="34" charset="0"/>
              </a:rPr>
              <a:t>Agent de Passation des Marchés – </a:t>
            </a:r>
            <a:r>
              <a:rPr lang="fr-FR" sz="3088" dirty="0" err="1">
                <a:solidFill>
                  <a:schemeClr val="tx1"/>
                </a:solidFill>
                <a:latin typeface="Corbel" panose="020B0503020204020204" pitchFamily="34" charset="0"/>
              </a:rPr>
              <a:t>Cardno</a:t>
            </a:r>
            <a:r>
              <a:rPr lang="fr-FR" sz="3088" dirty="0">
                <a:solidFill>
                  <a:schemeClr val="tx1"/>
                </a:solidFill>
                <a:latin typeface="Corbel" panose="020B0503020204020204" pitchFamily="34" charset="0"/>
              </a:rPr>
              <a:t> PA</a:t>
            </a:r>
            <a:r>
              <a:rPr lang="fr-FR" sz="3970" dirty="0">
                <a:solidFill>
                  <a:schemeClr val="tx1"/>
                </a:solidFill>
                <a:latin typeface="Corbel" panose="020B0503020204020204" pitchFamily="34" charset="0"/>
              </a:rPr>
              <a:t>    </a:t>
            </a:r>
          </a:p>
          <a:p>
            <a:pPr marL="378116" indent="-378116" algn="just">
              <a:buClr>
                <a:schemeClr val="accent5">
                  <a:lumMod val="75000"/>
                </a:schemeClr>
              </a:buClr>
              <a:buFont typeface="Wingdings" panose="05000000000000000000" pitchFamily="2" charset="2"/>
              <a:buChar char="v"/>
            </a:pPr>
            <a:endParaRPr lang="fr-FR" sz="2205" kern="0" dirty="0">
              <a:solidFill>
                <a:srgbClr val="002060"/>
              </a:solidFill>
            </a:endParaRPr>
          </a:p>
        </p:txBody>
      </p:sp>
      <p:sp>
        <p:nvSpPr>
          <p:cNvPr id="7" name="Chevron 6"/>
          <p:cNvSpPr/>
          <p:nvPr/>
        </p:nvSpPr>
        <p:spPr>
          <a:xfrm>
            <a:off x="1286503" y="1101429"/>
            <a:ext cx="10547008" cy="904649"/>
          </a:xfrm>
          <a:prstGeom prst="chevron">
            <a:avLst/>
          </a:prstGeom>
          <a:noFill/>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3088" b="1" dirty="0">
                <a:solidFill>
                  <a:srgbClr val="C00000"/>
                </a:solidFill>
                <a:latin typeface="Corbel" panose="020B0503020204020204" pitchFamily="34" charset="0"/>
              </a:rPr>
              <a:t>Rôles de la Passation des Marchés dans MCA-Morocco</a:t>
            </a:r>
          </a:p>
        </p:txBody>
      </p:sp>
      <p:sp>
        <p:nvSpPr>
          <p:cNvPr id="3" name="Rectangle 2"/>
          <p:cNvSpPr/>
          <p:nvPr/>
        </p:nvSpPr>
        <p:spPr>
          <a:xfrm>
            <a:off x="2036154" y="2627515"/>
            <a:ext cx="9372231" cy="36012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77027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17</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Processus de passation des marchés</a:t>
            </a:r>
          </a:p>
        </p:txBody>
      </p:sp>
      <p:sp>
        <p:nvSpPr>
          <p:cNvPr id="6" name="Content Placeholder 2"/>
          <p:cNvSpPr txBox="1">
            <a:spLocks/>
          </p:cNvSpPr>
          <p:nvPr/>
        </p:nvSpPr>
        <p:spPr>
          <a:xfrm>
            <a:off x="2196144" y="2006078"/>
            <a:ext cx="9075063" cy="257942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0" tIns="0" rIns="0" bIns="0">
            <a:spAutoFit/>
          </a:bodyPr>
          <a:lstStyle>
            <a:lvl1pPr marL="0">
              <a:defRPr sz="9900" b="1" i="0">
                <a:solidFill>
                  <a:srgbClr val="184578"/>
                </a:solidFill>
                <a:latin typeface="Trebuchet MS"/>
                <a:ea typeface="+mn-ea"/>
                <a:cs typeface="Trebuchet MS"/>
              </a:defRPr>
            </a:lvl1pPr>
            <a:lvl2pPr marL="574838">
              <a:defRPr>
                <a:solidFill>
                  <a:schemeClr val="dk1"/>
                </a:solidFill>
                <a:latin typeface="+mn-lt"/>
                <a:ea typeface="+mn-ea"/>
                <a:cs typeface="+mn-cs"/>
              </a:defRPr>
            </a:lvl2pPr>
            <a:lvl3pPr marL="1149675">
              <a:defRPr>
                <a:solidFill>
                  <a:schemeClr val="dk1"/>
                </a:solidFill>
                <a:latin typeface="+mn-lt"/>
                <a:ea typeface="+mn-ea"/>
                <a:cs typeface="+mn-cs"/>
              </a:defRPr>
            </a:lvl3pPr>
            <a:lvl4pPr marL="1724513">
              <a:defRPr>
                <a:solidFill>
                  <a:schemeClr val="dk1"/>
                </a:solidFill>
                <a:latin typeface="+mn-lt"/>
                <a:ea typeface="+mn-ea"/>
                <a:cs typeface="+mn-cs"/>
              </a:defRPr>
            </a:lvl4pPr>
            <a:lvl5pPr marL="2299350">
              <a:defRPr>
                <a:solidFill>
                  <a:schemeClr val="dk1"/>
                </a:solidFill>
                <a:latin typeface="+mn-lt"/>
                <a:ea typeface="+mn-ea"/>
                <a:cs typeface="+mn-cs"/>
              </a:defRPr>
            </a:lvl5pPr>
            <a:lvl6pPr marL="2874188">
              <a:defRPr>
                <a:solidFill>
                  <a:schemeClr val="dk1"/>
                </a:solidFill>
                <a:latin typeface="+mn-lt"/>
                <a:ea typeface="+mn-ea"/>
                <a:cs typeface="+mn-cs"/>
              </a:defRPr>
            </a:lvl6pPr>
            <a:lvl7pPr marL="3449025">
              <a:defRPr>
                <a:solidFill>
                  <a:schemeClr val="dk1"/>
                </a:solidFill>
                <a:latin typeface="+mn-lt"/>
                <a:ea typeface="+mn-ea"/>
                <a:cs typeface="+mn-cs"/>
              </a:defRPr>
            </a:lvl7pPr>
            <a:lvl8pPr marL="4023863">
              <a:defRPr>
                <a:solidFill>
                  <a:schemeClr val="dk1"/>
                </a:solidFill>
                <a:latin typeface="+mn-lt"/>
                <a:ea typeface="+mn-ea"/>
                <a:cs typeface="+mn-cs"/>
              </a:defRPr>
            </a:lvl8pPr>
            <a:lvl9pPr marL="4598700">
              <a:defRPr>
                <a:solidFill>
                  <a:schemeClr val="dk1"/>
                </a:solidFill>
                <a:latin typeface="+mn-lt"/>
                <a:ea typeface="+mn-ea"/>
                <a:cs typeface="+mn-cs"/>
              </a:defRPr>
            </a:lvl9pPr>
          </a:lstStyle>
          <a:p>
            <a:pPr marL="378116" indent="-378116" algn="just">
              <a:buClr>
                <a:schemeClr val="accent5">
                  <a:lumMod val="75000"/>
                </a:schemeClr>
              </a:buClr>
              <a:buFont typeface="Wingdings" panose="05000000000000000000" pitchFamily="2" charset="2"/>
              <a:buChar char="v"/>
            </a:pPr>
            <a:endParaRPr lang="fr-FR" sz="2205" kern="0" dirty="0">
              <a:solidFill>
                <a:srgbClr val="002060"/>
              </a:solidFill>
            </a:endParaRPr>
          </a:p>
          <a:p>
            <a:pPr marL="504154" indent="-504154">
              <a:buClr>
                <a:schemeClr val="accent5">
                  <a:lumMod val="75000"/>
                </a:schemeClr>
              </a:buClr>
              <a:buFont typeface="Wingdings" panose="05000000000000000000" pitchFamily="2" charset="2"/>
              <a:buChar char="v"/>
            </a:pPr>
            <a:r>
              <a:rPr lang="fr-FR" sz="3088" kern="0" dirty="0">
                <a:solidFill>
                  <a:schemeClr val="tx1"/>
                </a:solidFill>
                <a:latin typeface="Corbel" panose="020B0503020204020204" pitchFamily="34" charset="0"/>
              </a:rPr>
              <a:t>Aucune préférence nationale</a:t>
            </a:r>
          </a:p>
          <a:p>
            <a:pPr>
              <a:buClr>
                <a:schemeClr val="accent5">
                  <a:lumMod val="75000"/>
                </a:schemeClr>
              </a:buClr>
            </a:pPr>
            <a:endParaRPr lang="fr-FR" sz="3088" kern="0" dirty="0">
              <a:solidFill>
                <a:schemeClr val="tx1"/>
              </a:solidFill>
              <a:latin typeface="Corbel" panose="020B0503020204020204" pitchFamily="34" charset="0"/>
            </a:endParaRPr>
          </a:p>
          <a:p>
            <a:pPr>
              <a:buClr>
                <a:schemeClr val="accent5">
                  <a:lumMod val="75000"/>
                </a:schemeClr>
              </a:buClr>
            </a:pPr>
            <a:endParaRPr lang="fr-FR" altLang="fr-FR" sz="3088" kern="0" dirty="0">
              <a:solidFill>
                <a:schemeClr val="tx1"/>
              </a:solidFill>
              <a:latin typeface="Corbel" panose="020B0503020204020204" pitchFamily="34" charset="0"/>
            </a:endParaRPr>
          </a:p>
          <a:p>
            <a:pPr marL="504154" indent="-504154">
              <a:buClr>
                <a:schemeClr val="accent5">
                  <a:lumMod val="75000"/>
                </a:schemeClr>
              </a:buClr>
              <a:buFont typeface="Wingdings" panose="05000000000000000000" pitchFamily="2" charset="2"/>
              <a:buChar char="v"/>
            </a:pPr>
            <a:r>
              <a:rPr lang="fr-FR" sz="3088" kern="0" dirty="0">
                <a:solidFill>
                  <a:schemeClr val="tx1"/>
                </a:solidFill>
                <a:latin typeface="Corbel" panose="020B0503020204020204" pitchFamily="34" charset="0"/>
              </a:rPr>
              <a:t>Eligible</a:t>
            </a:r>
          </a:p>
          <a:p>
            <a:pPr marL="378116" indent="-378116" algn="just">
              <a:buClr>
                <a:schemeClr val="accent5">
                  <a:lumMod val="75000"/>
                </a:schemeClr>
              </a:buClr>
              <a:buFont typeface="Wingdings" panose="05000000000000000000" pitchFamily="2" charset="2"/>
              <a:buChar char="v"/>
            </a:pPr>
            <a:endParaRPr lang="fr-FR" sz="2205" kern="0" dirty="0">
              <a:solidFill>
                <a:srgbClr val="002060"/>
              </a:solidFill>
            </a:endParaRPr>
          </a:p>
        </p:txBody>
      </p:sp>
      <p:sp>
        <p:nvSpPr>
          <p:cNvPr id="7" name="Chevron 6"/>
          <p:cNvSpPr/>
          <p:nvPr/>
        </p:nvSpPr>
        <p:spPr>
          <a:xfrm>
            <a:off x="2196145" y="1161037"/>
            <a:ext cx="9052249" cy="555840"/>
          </a:xfrm>
          <a:prstGeom prst="chevron">
            <a:avLst/>
          </a:prstGeom>
          <a:noFill/>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3088" b="1" dirty="0">
                <a:solidFill>
                  <a:srgbClr val="C00000"/>
                </a:solidFill>
                <a:latin typeface="Corbel" panose="020B0503020204020204" pitchFamily="34" charset="0"/>
              </a:rPr>
              <a:t>Directives particulières à MCC</a:t>
            </a:r>
          </a:p>
        </p:txBody>
      </p:sp>
      <p:sp>
        <p:nvSpPr>
          <p:cNvPr id="3" name="Rectangle 2"/>
          <p:cNvSpPr/>
          <p:nvPr/>
        </p:nvSpPr>
        <p:spPr>
          <a:xfrm>
            <a:off x="2036154" y="2342191"/>
            <a:ext cx="9372231" cy="405594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26170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18</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Composition du Dossier d’Appel d’Offres</a:t>
            </a:r>
          </a:p>
        </p:txBody>
      </p:sp>
      <p:sp>
        <p:nvSpPr>
          <p:cNvPr id="7" name="Chevron 6"/>
          <p:cNvSpPr/>
          <p:nvPr/>
        </p:nvSpPr>
        <p:spPr>
          <a:xfrm>
            <a:off x="2196144" y="1144490"/>
            <a:ext cx="9052249" cy="885790"/>
          </a:xfrm>
          <a:prstGeom prst="chevron">
            <a:avLst/>
          </a:prstGeom>
          <a:solidFill>
            <a:schemeClr val="accent2">
              <a:lumMod val="40000"/>
              <a:lumOff val="6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400" b="1" dirty="0">
                <a:solidFill>
                  <a:srgbClr val="FFFFFF"/>
                </a:solidFill>
                <a:latin typeface="Corbel" panose="020B0503020204020204" pitchFamily="34" charset="0"/>
              </a:rPr>
              <a:t>Architecture du DAO ES-12-C</a:t>
            </a:r>
            <a:endParaRPr lang="fr-FR" sz="2400" b="1" dirty="0">
              <a:solidFill>
                <a:srgbClr val="FF0000"/>
              </a:solidFill>
              <a:latin typeface="Corbel" panose="020B0503020204020204" pitchFamily="34" charset="0"/>
            </a:endParaRPr>
          </a:p>
        </p:txBody>
      </p:sp>
      <p:sp>
        <p:nvSpPr>
          <p:cNvPr id="6" name="Rectangle 5">
            <a:extLst>
              <a:ext uri="{FF2B5EF4-FFF2-40B4-BE49-F238E27FC236}">
                <a16:creationId xmlns:a16="http://schemas.microsoft.com/office/drawing/2014/main" id="{6AA7475B-11E7-4F7D-87A0-836C4ADDC401}"/>
              </a:ext>
            </a:extLst>
          </p:cNvPr>
          <p:cNvSpPr/>
          <p:nvPr/>
        </p:nvSpPr>
        <p:spPr>
          <a:xfrm>
            <a:off x="2302669" y="2333625"/>
            <a:ext cx="8581345" cy="475283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
        <p:nvSpPr>
          <p:cNvPr id="3" name="Rectangle 2">
            <a:extLst>
              <a:ext uri="{FF2B5EF4-FFF2-40B4-BE49-F238E27FC236}">
                <a16:creationId xmlns:a16="http://schemas.microsoft.com/office/drawing/2014/main" id="{E67843DA-E346-4CC8-9E15-EC074977DB7B}"/>
              </a:ext>
            </a:extLst>
          </p:cNvPr>
          <p:cNvSpPr/>
          <p:nvPr/>
        </p:nvSpPr>
        <p:spPr>
          <a:xfrm>
            <a:off x="2196144" y="2640340"/>
            <a:ext cx="8687869" cy="2062103"/>
          </a:xfrm>
          <a:prstGeom prst="rect">
            <a:avLst/>
          </a:prstGeom>
        </p:spPr>
        <p:txBody>
          <a:bodyPr wrap="square">
            <a:spAutoFit/>
          </a:bodyPr>
          <a:lstStyle/>
          <a:p>
            <a:r>
              <a:rPr lang="fr-FR" sz="2400" dirty="0">
                <a:solidFill>
                  <a:srgbClr val="5B9BD5"/>
                </a:solidFill>
                <a:latin typeface="Corbel" panose="020B0503020204020204" pitchFamily="34" charset="0"/>
              </a:rPr>
              <a:t>PREMIÈRE PARTIE - SOUMISSION DES OFFRES ET PROCEDURES DE SELECTION</a:t>
            </a:r>
          </a:p>
          <a:p>
            <a:pPr marL="800100" lvl="1" indent="-342900">
              <a:buFont typeface="Wingdings" panose="05000000000000000000" pitchFamily="2" charset="2"/>
              <a:buChar char="q"/>
            </a:pPr>
            <a:r>
              <a:rPr lang="fr-FR" sz="2000" b="1" dirty="0">
                <a:latin typeface="Corbel" panose="020B0503020204020204" pitchFamily="34" charset="0"/>
              </a:rPr>
              <a:t>Section I 		Instructions aux Soumissionnaires (« IS »)</a:t>
            </a:r>
            <a:endParaRPr lang="fr-FR" sz="2000" dirty="0">
              <a:latin typeface="Corbel" panose="020B0503020204020204" pitchFamily="34" charset="0"/>
            </a:endParaRPr>
          </a:p>
          <a:p>
            <a:pPr marL="800100" lvl="1" indent="-342900">
              <a:buFont typeface="Wingdings" panose="05000000000000000000" pitchFamily="2" charset="2"/>
              <a:buChar char="q"/>
            </a:pPr>
            <a:r>
              <a:rPr lang="fr-FR" sz="2000" b="1" dirty="0">
                <a:latin typeface="Corbel" panose="020B0503020204020204" pitchFamily="34" charset="0"/>
              </a:rPr>
              <a:t>Section II 	Données Particulières de l'Appel d'Offres (« DPAO »)</a:t>
            </a:r>
            <a:endParaRPr lang="fr-FR" sz="2000" dirty="0">
              <a:latin typeface="Corbel" panose="020B0503020204020204" pitchFamily="34" charset="0"/>
            </a:endParaRPr>
          </a:p>
          <a:p>
            <a:pPr marL="800100" lvl="1" indent="-342900">
              <a:buFont typeface="Wingdings" panose="05000000000000000000" pitchFamily="2" charset="2"/>
              <a:buChar char="q"/>
            </a:pPr>
            <a:r>
              <a:rPr lang="fr-FR" sz="2000" b="1" dirty="0">
                <a:latin typeface="Corbel" panose="020B0503020204020204" pitchFamily="34" charset="0"/>
              </a:rPr>
              <a:t>Section III	Qualification et Critères d’évaluation</a:t>
            </a:r>
            <a:endParaRPr lang="fr-FR" sz="2000" dirty="0">
              <a:latin typeface="Corbel" panose="020B0503020204020204" pitchFamily="34" charset="0"/>
            </a:endParaRPr>
          </a:p>
          <a:p>
            <a:pPr marL="800100" lvl="1" indent="-342900">
              <a:buFont typeface="Wingdings" panose="05000000000000000000" pitchFamily="2" charset="2"/>
              <a:buChar char="q"/>
            </a:pPr>
            <a:r>
              <a:rPr lang="fr-FR" sz="2000" b="1" dirty="0">
                <a:latin typeface="Corbel" panose="020B0503020204020204" pitchFamily="34" charset="0"/>
              </a:rPr>
              <a:t>Section IV	</a:t>
            </a:r>
            <a:r>
              <a:rPr lang="fr-FR" sz="2000" b="1" dirty="0">
                <a:highlight>
                  <a:srgbClr val="FFFF00"/>
                </a:highlight>
              </a:rPr>
              <a:t>Modèles de formulaires d’Offre</a:t>
            </a:r>
            <a:endParaRPr lang="fr-FR" sz="2000" dirty="0">
              <a:highlight>
                <a:srgbClr val="FFFF00"/>
              </a:highlight>
              <a:latin typeface="Corbel" panose="020B0503020204020204" pitchFamily="34" charset="0"/>
            </a:endParaRPr>
          </a:p>
        </p:txBody>
      </p:sp>
    </p:spTree>
    <p:extLst>
      <p:ext uri="{BB962C8B-B14F-4D97-AF65-F5344CB8AC3E}">
        <p14:creationId xmlns:p14="http://schemas.microsoft.com/office/powerpoint/2010/main" val="1950960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19</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Composition du Dossier d’Appel d’Offres</a:t>
            </a:r>
          </a:p>
        </p:txBody>
      </p:sp>
      <p:sp>
        <p:nvSpPr>
          <p:cNvPr id="7" name="Chevron 6"/>
          <p:cNvSpPr/>
          <p:nvPr/>
        </p:nvSpPr>
        <p:spPr>
          <a:xfrm>
            <a:off x="2378869" y="1092225"/>
            <a:ext cx="9052249" cy="885790"/>
          </a:xfrm>
          <a:prstGeom prst="chevron">
            <a:avLst/>
          </a:prstGeom>
          <a:solidFill>
            <a:schemeClr val="accent2">
              <a:lumMod val="40000"/>
              <a:lumOff val="6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800" b="1" dirty="0">
                <a:solidFill>
                  <a:srgbClr val="FFFFFF"/>
                </a:solidFill>
                <a:latin typeface="Corbel" panose="020B0503020204020204" pitchFamily="34" charset="0"/>
              </a:rPr>
              <a:t>Architecture du DAO ES-12-C</a:t>
            </a:r>
            <a:endParaRPr lang="fr-FR" sz="2800" b="1" dirty="0">
              <a:solidFill>
                <a:srgbClr val="FF0000"/>
              </a:solidFill>
              <a:latin typeface="Corbel" panose="020B0503020204020204" pitchFamily="34" charset="0"/>
            </a:endParaRPr>
          </a:p>
        </p:txBody>
      </p:sp>
      <p:sp>
        <p:nvSpPr>
          <p:cNvPr id="6" name="Rectangle 5">
            <a:extLst>
              <a:ext uri="{FF2B5EF4-FFF2-40B4-BE49-F238E27FC236}">
                <a16:creationId xmlns:a16="http://schemas.microsoft.com/office/drawing/2014/main" id="{6AA7475B-11E7-4F7D-87A0-836C4ADDC401}"/>
              </a:ext>
            </a:extLst>
          </p:cNvPr>
          <p:cNvSpPr/>
          <p:nvPr/>
        </p:nvSpPr>
        <p:spPr>
          <a:xfrm>
            <a:off x="2302669" y="2333625"/>
            <a:ext cx="8581345" cy="475283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
        <p:nvSpPr>
          <p:cNvPr id="3" name="Rectangle 2">
            <a:extLst>
              <a:ext uri="{FF2B5EF4-FFF2-40B4-BE49-F238E27FC236}">
                <a16:creationId xmlns:a16="http://schemas.microsoft.com/office/drawing/2014/main" id="{E67843DA-E346-4CC8-9E15-EC074977DB7B}"/>
              </a:ext>
            </a:extLst>
          </p:cNvPr>
          <p:cNvSpPr/>
          <p:nvPr/>
        </p:nvSpPr>
        <p:spPr>
          <a:xfrm>
            <a:off x="3064669" y="2640340"/>
            <a:ext cx="6721475" cy="2677656"/>
          </a:xfrm>
          <a:prstGeom prst="rect">
            <a:avLst/>
          </a:prstGeom>
        </p:spPr>
        <p:txBody>
          <a:bodyPr>
            <a:spAutoFit/>
          </a:bodyPr>
          <a:lstStyle/>
          <a:p>
            <a:r>
              <a:rPr lang="fr-FR" sz="2400" dirty="0">
                <a:solidFill>
                  <a:srgbClr val="5B9BD5"/>
                </a:solidFill>
                <a:latin typeface="Corbel" panose="020B0503020204020204" pitchFamily="34" charset="0"/>
              </a:rPr>
              <a:t>DEUXIÈME PARTIE – EXIGENCES VIS-A-VIS DU FOURNISSEUR</a:t>
            </a:r>
          </a:p>
          <a:p>
            <a:pPr marL="800100" lvl="1" indent="-342900">
              <a:buFont typeface="Wingdings" panose="05000000000000000000" pitchFamily="2" charset="2"/>
              <a:buChar char="q"/>
            </a:pPr>
            <a:r>
              <a:rPr lang="fr-FR" sz="2000" b="1" dirty="0">
                <a:latin typeface="Corbel" panose="020B0503020204020204" pitchFamily="34" charset="0"/>
              </a:rPr>
              <a:t>Section V	Spécifications des Biens et Services Connexes</a:t>
            </a:r>
          </a:p>
          <a:p>
            <a:pPr marL="1257300" lvl="2" indent="-342900">
              <a:buFont typeface="Arial" panose="020B0604020202020204" pitchFamily="34" charset="0"/>
              <a:buChar char="•"/>
            </a:pPr>
            <a:r>
              <a:rPr lang="fr-FR" sz="2000" b="1" dirty="0">
                <a:latin typeface="Corbel" panose="020B0503020204020204" pitchFamily="34" charset="0"/>
              </a:rPr>
              <a:t>Liste détaillée des Biens et Services Connexes, </a:t>
            </a:r>
          </a:p>
          <a:p>
            <a:pPr marL="1257300" lvl="2" indent="-342900">
              <a:buFont typeface="Arial" panose="020B0604020202020204" pitchFamily="34" charset="0"/>
              <a:buChar char="•"/>
            </a:pPr>
            <a:r>
              <a:rPr lang="fr-FR" sz="2000" b="1" dirty="0">
                <a:latin typeface="Corbel" panose="020B0503020204020204" pitchFamily="34" charset="0"/>
              </a:rPr>
              <a:t>Calendriers de Livraison et d’Exécution</a:t>
            </a:r>
          </a:p>
          <a:p>
            <a:pPr marL="1257300" lvl="2" indent="-342900">
              <a:buFont typeface="Arial" panose="020B0604020202020204" pitchFamily="34" charset="0"/>
              <a:buChar char="•"/>
            </a:pPr>
            <a:r>
              <a:rPr lang="fr-FR" sz="2000" b="1" dirty="0">
                <a:latin typeface="Corbel" panose="020B0503020204020204" pitchFamily="34" charset="0"/>
              </a:rPr>
              <a:t>Spécifications Techniques ainsi que les Plans et Dessins Techniques, le cas échéant</a:t>
            </a:r>
          </a:p>
        </p:txBody>
      </p:sp>
    </p:spTree>
    <p:extLst>
      <p:ext uri="{BB962C8B-B14F-4D97-AF65-F5344CB8AC3E}">
        <p14:creationId xmlns:p14="http://schemas.microsoft.com/office/powerpoint/2010/main" val="2161721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444"/>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2</a:t>
            </a:fld>
            <a:r>
              <a:rPr lang="fr-FR" sz="1400" b="1" dirty="0">
                <a:solidFill>
                  <a:schemeClr val="accent2">
                    <a:lumMod val="50000"/>
                  </a:schemeClr>
                </a:solidFill>
              </a:rPr>
              <a:t>-</a:t>
            </a:r>
          </a:p>
        </p:txBody>
      </p:sp>
      <p:sp>
        <p:nvSpPr>
          <p:cNvPr id="5" name="Rectangle 4"/>
          <p:cNvSpPr/>
          <p:nvPr/>
        </p:nvSpPr>
        <p:spPr>
          <a:xfrm>
            <a:off x="266" y="149"/>
            <a:ext cx="13444009" cy="119057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5400" b="1" dirty="0">
                <a:solidFill>
                  <a:schemeClr val="bg1"/>
                </a:solidFill>
                <a:cs typeface="Sakkal Majalla" panose="02000000000000000000" pitchFamily="2" charset="-78"/>
              </a:rPr>
              <a:t>Plan</a:t>
            </a:r>
            <a:endParaRPr lang="ar-SA" sz="5400" b="1" dirty="0">
              <a:solidFill>
                <a:schemeClr val="bg1"/>
              </a:solidFill>
              <a:cs typeface="Sakkal Majalla" panose="02000000000000000000" pitchFamily="2" charset="-78"/>
            </a:endParaRPr>
          </a:p>
        </p:txBody>
      </p:sp>
      <p:grpSp>
        <p:nvGrpSpPr>
          <p:cNvPr id="78" name="Groupe 77"/>
          <p:cNvGrpSpPr/>
          <p:nvPr/>
        </p:nvGrpSpPr>
        <p:grpSpPr>
          <a:xfrm>
            <a:off x="1394193" y="1853986"/>
            <a:ext cx="10357079" cy="1394254"/>
            <a:chOff x="526358" y="986563"/>
            <a:chExt cx="10357486" cy="1394308"/>
          </a:xfrm>
        </p:grpSpPr>
        <p:grpSp>
          <p:nvGrpSpPr>
            <p:cNvPr id="79" name="Groupe 78"/>
            <p:cNvGrpSpPr/>
            <p:nvPr/>
          </p:nvGrpSpPr>
          <p:grpSpPr>
            <a:xfrm>
              <a:off x="526358" y="1457509"/>
              <a:ext cx="688412" cy="923362"/>
              <a:chOff x="1907704" y="1527351"/>
              <a:chExt cx="688412" cy="923362"/>
            </a:xfrm>
          </p:grpSpPr>
          <p:sp>
            <p:nvSpPr>
              <p:cNvPr id="81" name="Parallélogramme 80"/>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2" name="Rectangle 81"/>
              <p:cNvSpPr/>
              <p:nvPr/>
            </p:nvSpPr>
            <p:spPr>
              <a:xfrm>
                <a:off x="1984040" y="1527351"/>
                <a:ext cx="535739" cy="923362"/>
              </a:xfrm>
              <a:prstGeom prst="rect">
                <a:avLst/>
              </a:prstGeom>
              <a:noFill/>
            </p:spPr>
            <p:txBody>
              <a:bodyPr wrap="none" lIns="91437" tIns="45718" rIns="91437" bIns="4571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dirty="0">
                    <a:ln w="11430"/>
                    <a:solidFill>
                      <a:srgbClr val="0070C0"/>
                    </a:solidFill>
                    <a:effectLst>
                      <a:outerShdw blurRad="50800" dist="39000" dir="5460000" algn="tl">
                        <a:srgbClr val="000000">
                          <a:alpha val="38000"/>
                        </a:srgbClr>
                      </a:outerShdw>
                    </a:effectLst>
                  </a:rPr>
                  <a:t>1</a:t>
                </a:r>
              </a:p>
            </p:txBody>
          </p:sp>
        </p:grpSp>
        <p:sp>
          <p:nvSpPr>
            <p:cNvPr id="80" name="Rogner un rectangle avec un coin du même côté 19"/>
            <p:cNvSpPr/>
            <p:nvPr/>
          </p:nvSpPr>
          <p:spPr>
            <a:xfrm>
              <a:off x="1294662" y="986563"/>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83" name="Groupe 82"/>
          <p:cNvGrpSpPr/>
          <p:nvPr/>
        </p:nvGrpSpPr>
        <p:grpSpPr>
          <a:xfrm>
            <a:off x="1394193" y="3464066"/>
            <a:ext cx="10357079" cy="1395562"/>
            <a:chOff x="526358" y="2596706"/>
            <a:chExt cx="10357486" cy="1395616"/>
          </a:xfrm>
        </p:grpSpPr>
        <p:grpSp>
          <p:nvGrpSpPr>
            <p:cNvPr id="84" name="Groupe 83"/>
            <p:cNvGrpSpPr/>
            <p:nvPr/>
          </p:nvGrpSpPr>
          <p:grpSpPr>
            <a:xfrm>
              <a:off x="526358" y="3068960"/>
              <a:ext cx="688412" cy="923362"/>
              <a:chOff x="1907704" y="1527351"/>
              <a:chExt cx="688412" cy="923362"/>
            </a:xfrm>
          </p:grpSpPr>
          <p:sp>
            <p:nvSpPr>
              <p:cNvPr id="86" name="Parallélogramme 85"/>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7" name="Rectangle 86"/>
              <p:cNvSpPr/>
              <p:nvPr/>
            </p:nvSpPr>
            <p:spPr>
              <a:xfrm>
                <a:off x="1984040" y="1527351"/>
                <a:ext cx="535739" cy="923362"/>
              </a:xfrm>
              <a:prstGeom prst="rect">
                <a:avLst/>
              </a:prstGeom>
              <a:noFill/>
            </p:spPr>
            <p:txBody>
              <a:bodyPr wrap="none" lIns="91437" tIns="45718" rIns="91437" bIns="4571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dirty="0">
                    <a:ln w="11430"/>
                    <a:solidFill>
                      <a:srgbClr val="0070C0"/>
                    </a:solidFill>
                    <a:effectLst>
                      <a:outerShdw blurRad="50800" dist="39000" dir="5460000" algn="tl">
                        <a:srgbClr val="000000">
                          <a:alpha val="38000"/>
                        </a:srgbClr>
                      </a:outerShdw>
                    </a:effectLst>
                  </a:rPr>
                  <a:t>2</a:t>
                </a:r>
              </a:p>
            </p:txBody>
          </p:sp>
        </p:grpSp>
        <p:sp>
          <p:nvSpPr>
            <p:cNvPr id="85" name="Rogner un rectangle avec un coin du même côté 20"/>
            <p:cNvSpPr/>
            <p:nvPr/>
          </p:nvSpPr>
          <p:spPr>
            <a:xfrm>
              <a:off x="1294662" y="2596706"/>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88" name="Groupe 87"/>
          <p:cNvGrpSpPr/>
          <p:nvPr/>
        </p:nvGrpSpPr>
        <p:grpSpPr>
          <a:xfrm>
            <a:off x="1388480" y="5108624"/>
            <a:ext cx="10362792" cy="1394254"/>
            <a:chOff x="520644" y="4194964"/>
            <a:chExt cx="10363200" cy="1394308"/>
          </a:xfrm>
        </p:grpSpPr>
        <p:grpSp>
          <p:nvGrpSpPr>
            <p:cNvPr id="89" name="Groupe 88"/>
            <p:cNvGrpSpPr/>
            <p:nvPr/>
          </p:nvGrpSpPr>
          <p:grpSpPr>
            <a:xfrm>
              <a:off x="520644" y="4665910"/>
              <a:ext cx="688412" cy="923362"/>
              <a:chOff x="1907704" y="1527351"/>
              <a:chExt cx="688412" cy="923362"/>
            </a:xfrm>
          </p:grpSpPr>
          <p:sp>
            <p:nvSpPr>
              <p:cNvPr id="91" name="Parallélogramme 90"/>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2" name="Rectangle 91"/>
              <p:cNvSpPr/>
              <p:nvPr/>
            </p:nvSpPr>
            <p:spPr>
              <a:xfrm>
                <a:off x="1984040" y="1527351"/>
                <a:ext cx="535739" cy="923362"/>
              </a:xfrm>
              <a:prstGeom prst="rect">
                <a:avLst/>
              </a:prstGeom>
              <a:noFill/>
            </p:spPr>
            <p:txBody>
              <a:bodyPr wrap="none" lIns="91437" tIns="45718" rIns="91437" bIns="4571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dirty="0">
                    <a:ln w="11430"/>
                    <a:solidFill>
                      <a:srgbClr val="0070C0"/>
                    </a:solidFill>
                    <a:effectLst>
                      <a:outerShdw blurRad="50800" dist="39000" dir="5460000" algn="tl">
                        <a:srgbClr val="000000">
                          <a:alpha val="38000"/>
                        </a:srgbClr>
                      </a:outerShdw>
                    </a:effectLst>
                  </a:rPr>
                  <a:t>3</a:t>
                </a:r>
              </a:p>
            </p:txBody>
          </p:sp>
        </p:grpSp>
        <p:sp>
          <p:nvSpPr>
            <p:cNvPr id="90" name="Rogner un rectangle avec un coin du même côté 21"/>
            <p:cNvSpPr/>
            <p:nvPr/>
          </p:nvSpPr>
          <p:spPr>
            <a:xfrm>
              <a:off x="1294662" y="4194964"/>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93" name="Rectangle 92"/>
          <p:cNvSpPr/>
          <p:nvPr/>
        </p:nvSpPr>
        <p:spPr>
          <a:xfrm>
            <a:off x="2401508" y="1975208"/>
            <a:ext cx="1988045" cy="338554"/>
          </a:xfrm>
          <a:prstGeom prst="rect">
            <a:avLst/>
          </a:prstGeom>
        </p:spPr>
        <p:txBody>
          <a:bodyPr wrap="none">
            <a:spAutoFit/>
          </a:bodyPr>
          <a:lstStyle/>
          <a:p>
            <a:r>
              <a:rPr lang="en-US" sz="1600" b="1" u="sng" kern="0" dirty="0">
                <a:solidFill>
                  <a:srgbClr val="002060"/>
                </a:solidFill>
                <a:latin typeface="Berlin Sans FB Demi" pitchFamily="34" charset="0"/>
                <a:cs typeface="Arial" panose="020B0604020202020204" pitchFamily="34" charset="0"/>
              </a:rPr>
              <a:t>VOLET TECHNIQUE</a:t>
            </a:r>
            <a:endParaRPr lang="en-US" sz="1600" b="1" u="sng" dirty="0">
              <a:solidFill>
                <a:srgbClr val="002060"/>
              </a:solidFill>
              <a:latin typeface="Berlin Sans FB Demi" pitchFamily="34" charset="0"/>
            </a:endParaRPr>
          </a:p>
        </p:txBody>
      </p:sp>
      <p:sp>
        <p:nvSpPr>
          <p:cNvPr id="94" name="Rectangle 93"/>
          <p:cNvSpPr/>
          <p:nvPr/>
        </p:nvSpPr>
        <p:spPr>
          <a:xfrm>
            <a:off x="2395395" y="3585181"/>
            <a:ext cx="2345514" cy="338554"/>
          </a:xfrm>
          <a:prstGeom prst="rect">
            <a:avLst/>
          </a:prstGeom>
        </p:spPr>
        <p:txBody>
          <a:bodyPr wrap="none">
            <a:spAutoFit/>
          </a:bodyPr>
          <a:lstStyle/>
          <a:p>
            <a:r>
              <a:rPr lang="en-US" sz="1600" b="1" u="sng" kern="0" dirty="0">
                <a:solidFill>
                  <a:srgbClr val="002060"/>
                </a:solidFill>
                <a:latin typeface="Berlin Sans FB Demi" pitchFamily="34" charset="0"/>
                <a:cs typeface="Arial" panose="020B0604020202020204" pitchFamily="34" charset="0"/>
              </a:rPr>
              <a:t>VOLET ADMINISTRATIF</a:t>
            </a:r>
          </a:p>
        </p:txBody>
      </p:sp>
      <p:sp>
        <p:nvSpPr>
          <p:cNvPr id="95" name="Rectangle 94"/>
          <p:cNvSpPr/>
          <p:nvPr/>
        </p:nvSpPr>
        <p:spPr>
          <a:xfrm>
            <a:off x="2395395" y="5222266"/>
            <a:ext cx="1505540" cy="338554"/>
          </a:xfrm>
          <a:prstGeom prst="rect">
            <a:avLst/>
          </a:prstGeom>
        </p:spPr>
        <p:txBody>
          <a:bodyPr wrap="none">
            <a:spAutoFit/>
          </a:bodyPr>
          <a:lstStyle/>
          <a:p>
            <a:r>
              <a:rPr lang="en-US" sz="1600" b="1" u="sng" kern="0" dirty="0">
                <a:solidFill>
                  <a:srgbClr val="002060"/>
                </a:solidFill>
                <a:latin typeface="Berlin Sans FB Demi" pitchFamily="34" charset="0"/>
                <a:cs typeface="Arial" panose="020B0604020202020204" pitchFamily="34" charset="0"/>
              </a:rPr>
              <a:t>VOLET FISCAL</a:t>
            </a:r>
          </a:p>
        </p:txBody>
      </p:sp>
      <p:sp>
        <p:nvSpPr>
          <p:cNvPr id="96" name="Rectangle 95"/>
          <p:cNvSpPr/>
          <p:nvPr/>
        </p:nvSpPr>
        <p:spPr>
          <a:xfrm>
            <a:off x="2375985" y="2310907"/>
            <a:ext cx="9161768" cy="646331"/>
          </a:xfrm>
          <a:prstGeom prst="rect">
            <a:avLst/>
          </a:prstGeom>
        </p:spPr>
        <p:txBody>
          <a:bodyPr wrap="square">
            <a:spAutoFit/>
          </a:bodyPr>
          <a:lstStyle/>
          <a:p>
            <a:pPr algn="just"/>
            <a:r>
              <a:rPr lang="fr-FR" b="1" kern="0" dirty="0">
                <a:solidFill>
                  <a:srgbClr val="0070C0"/>
                </a:solidFill>
                <a:cs typeface="Arial" panose="020B0604020202020204" pitchFamily="34" charset="0"/>
              </a:rPr>
              <a:t>Présentation des </a:t>
            </a:r>
            <a:r>
              <a:rPr lang="fr-FR" b="1" kern="0" dirty="0">
                <a:solidFill>
                  <a:srgbClr val="0070C0"/>
                </a:solidFill>
                <a:highlight>
                  <a:srgbClr val="FFFFFF"/>
                </a:highlight>
                <a:cs typeface="Arial" panose="020B0604020202020204" pitchFamily="34" charset="0"/>
              </a:rPr>
              <a:t>Spécifications techniques: contexte, objet, consistance des prestations et responsabilité du fournisseur…</a:t>
            </a:r>
            <a:endParaRPr lang="en-US" b="1" dirty="0">
              <a:solidFill>
                <a:srgbClr val="0070C0"/>
              </a:solidFill>
              <a:highlight>
                <a:srgbClr val="FFFFFF"/>
              </a:highlight>
            </a:endParaRPr>
          </a:p>
        </p:txBody>
      </p:sp>
      <p:sp>
        <p:nvSpPr>
          <p:cNvPr id="97" name="Rectangle 96"/>
          <p:cNvSpPr/>
          <p:nvPr/>
        </p:nvSpPr>
        <p:spPr>
          <a:xfrm>
            <a:off x="2401508" y="3985061"/>
            <a:ext cx="9136246" cy="369332"/>
          </a:xfrm>
          <a:prstGeom prst="rect">
            <a:avLst/>
          </a:prstGeom>
        </p:spPr>
        <p:txBody>
          <a:bodyPr wrap="square">
            <a:spAutoFit/>
          </a:bodyPr>
          <a:lstStyle/>
          <a:p>
            <a:pPr algn="just"/>
            <a:r>
              <a:rPr lang="fr-FR" b="1" kern="0" dirty="0">
                <a:solidFill>
                  <a:srgbClr val="0070C0"/>
                </a:solidFill>
                <a:cs typeface="Arial" panose="020B0604020202020204" pitchFamily="34" charset="0"/>
              </a:rPr>
              <a:t>Description du processus de passation des marchés selon les lignes directrices de MCC.</a:t>
            </a:r>
          </a:p>
        </p:txBody>
      </p:sp>
      <p:sp>
        <p:nvSpPr>
          <p:cNvPr id="98" name="Rectangle 97"/>
          <p:cNvSpPr/>
          <p:nvPr/>
        </p:nvSpPr>
        <p:spPr>
          <a:xfrm>
            <a:off x="2375987" y="5621820"/>
            <a:ext cx="7474167" cy="369332"/>
          </a:xfrm>
          <a:prstGeom prst="rect">
            <a:avLst/>
          </a:prstGeom>
        </p:spPr>
        <p:txBody>
          <a:bodyPr wrap="square">
            <a:spAutoFit/>
          </a:bodyPr>
          <a:lstStyle/>
          <a:p>
            <a:pPr algn="just"/>
            <a:r>
              <a:rPr lang="fr-FR" b="1" kern="0" dirty="0">
                <a:solidFill>
                  <a:srgbClr val="0070C0"/>
                </a:solidFill>
                <a:cs typeface="Arial" panose="020B0604020202020204" pitchFamily="34" charset="0"/>
              </a:rPr>
              <a:t>Présentation des dispositions fiscales pour les consultants.</a:t>
            </a:r>
          </a:p>
        </p:txBody>
      </p:sp>
    </p:spTree>
    <p:extLst>
      <p:ext uri="{BB962C8B-B14F-4D97-AF65-F5344CB8AC3E}">
        <p14:creationId xmlns:p14="http://schemas.microsoft.com/office/powerpoint/2010/main" val="1454263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20</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Composition du Dossier d’Appel d’Offres</a:t>
            </a:r>
          </a:p>
        </p:txBody>
      </p:sp>
      <p:sp>
        <p:nvSpPr>
          <p:cNvPr id="7" name="Chevron 6"/>
          <p:cNvSpPr/>
          <p:nvPr/>
        </p:nvSpPr>
        <p:spPr>
          <a:xfrm>
            <a:off x="2306981" y="1085963"/>
            <a:ext cx="9052249" cy="885790"/>
          </a:xfrm>
          <a:prstGeom prst="chevron">
            <a:avLst/>
          </a:prstGeom>
          <a:solidFill>
            <a:schemeClr val="accent2">
              <a:lumMod val="40000"/>
              <a:lumOff val="6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400" b="1" dirty="0">
                <a:solidFill>
                  <a:srgbClr val="FFFFFF"/>
                </a:solidFill>
                <a:latin typeface="Corbel" panose="020B0503020204020204" pitchFamily="34" charset="0"/>
              </a:rPr>
              <a:t>Architecture du DAO ES-12-C</a:t>
            </a:r>
            <a:endParaRPr lang="fr-FR" sz="2400" b="1" dirty="0">
              <a:solidFill>
                <a:srgbClr val="FF0000"/>
              </a:solidFill>
              <a:latin typeface="Corbel" panose="020B0503020204020204" pitchFamily="34" charset="0"/>
            </a:endParaRPr>
          </a:p>
        </p:txBody>
      </p:sp>
      <p:sp>
        <p:nvSpPr>
          <p:cNvPr id="6" name="Rectangle 5">
            <a:extLst>
              <a:ext uri="{FF2B5EF4-FFF2-40B4-BE49-F238E27FC236}">
                <a16:creationId xmlns:a16="http://schemas.microsoft.com/office/drawing/2014/main" id="{6AA7475B-11E7-4F7D-87A0-836C4ADDC401}"/>
              </a:ext>
            </a:extLst>
          </p:cNvPr>
          <p:cNvSpPr/>
          <p:nvPr/>
        </p:nvSpPr>
        <p:spPr>
          <a:xfrm>
            <a:off x="2302669" y="2333625"/>
            <a:ext cx="8581345" cy="475283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
        <p:nvSpPr>
          <p:cNvPr id="3" name="Rectangle 2">
            <a:extLst>
              <a:ext uri="{FF2B5EF4-FFF2-40B4-BE49-F238E27FC236}">
                <a16:creationId xmlns:a16="http://schemas.microsoft.com/office/drawing/2014/main" id="{E67843DA-E346-4CC8-9E15-EC074977DB7B}"/>
              </a:ext>
            </a:extLst>
          </p:cNvPr>
          <p:cNvSpPr/>
          <p:nvPr/>
        </p:nvSpPr>
        <p:spPr>
          <a:xfrm>
            <a:off x="3064669" y="2640340"/>
            <a:ext cx="6721475" cy="2985433"/>
          </a:xfrm>
          <a:prstGeom prst="rect">
            <a:avLst/>
          </a:prstGeom>
        </p:spPr>
        <p:txBody>
          <a:bodyPr>
            <a:spAutoFit/>
          </a:bodyPr>
          <a:lstStyle/>
          <a:p>
            <a:r>
              <a:rPr lang="fr-FR" sz="2400" dirty="0">
                <a:solidFill>
                  <a:srgbClr val="5B9BD5"/>
                </a:solidFill>
                <a:latin typeface="Corbel" panose="020B0503020204020204" pitchFamily="34" charset="0"/>
              </a:rPr>
              <a:t>TROISIÈME PARTIE – CONDITIONS DU CONTRAT ET FORMULAIRES CONTRACTUELS</a:t>
            </a:r>
          </a:p>
          <a:p>
            <a:pPr marL="800100" lvl="1" indent="-342900">
              <a:buFont typeface="Wingdings" panose="05000000000000000000" pitchFamily="2" charset="2"/>
              <a:buChar char="q"/>
            </a:pPr>
            <a:r>
              <a:rPr lang="fr-FR" sz="2000" b="1" dirty="0">
                <a:latin typeface="Corbel" panose="020B0503020204020204" pitchFamily="34" charset="0"/>
              </a:rPr>
              <a:t>Section VI	</a:t>
            </a:r>
            <a:r>
              <a:rPr lang="fr-FR" sz="2000" b="1" dirty="0">
                <a:highlight>
                  <a:srgbClr val="FFFF00"/>
                </a:highlight>
              </a:rPr>
              <a:t>Avis d’adjudication du Contrat et Accord Contractuel </a:t>
            </a:r>
            <a:endParaRPr lang="fr-FR" sz="2000" b="1" dirty="0">
              <a:latin typeface="Corbel" panose="020B0503020204020204" pitchFamily="34" charset="0"/>
            </a:endParaRPr>
          </a:p>
          <a:p>
            <a:pPr marL="800100" lvl="1" indent="-342900">
              <a:buFont typeface="Wingdings" panose="05000000000000000000" pitchFamily="2" charset="2"/>
              <a:buChar char="q"/>
            </a:pPr>
            <a:r>
              <a:rPr lang="fr-FR" sz="2000" b="1" dirty="0">
                <a:latin typeface="Corbel" panose="020B0503020204020204" pitchFamily="34" charset="0"/>
              </a:rPr>
              <a:t>Section VI 	Conditions Générales du Contrat (« CGC »)</a:t>
            </a:r>
          </a:p>
          <a:p>
            <a:pPr marL="800100" lvl="1" indent="-342900">
              <a:buFont typeface="Wingdings" panose="05000000000000000000" pitchFamily="2" charset="2"/>
              <a:buChar char="q"/>
            </a:pPr>
            <a:r>
              <a:rPr lang="fr-FR" sz="2000" b="1" dirty="0">
                <a:latin typeface="Corbel" panose="020B0503020204020204" pitchFamily="34" charset="0"/>
              </a:rPr>
              <a:t>Section VIII	</a:t>
            </a:r>
            <a:r>
              <a:rPr lang="fr-FR" sz="2000" b="1" dirty="0">
                <a:highlight>
                  <a:srgbClr val="FFFF00"/>
                </a:highlight>
              </a:rPr>
              <a:t>Conditions Particulières du Contrat (« CPC ») et Annexe du Contrat</a:t>
            </a:r>
          </a:p>
          <a:p>
            <a:pPr marL="800100" lvl="1" indent="-342900">
              <a:buFont typeface="Wingdings" panose="05000000000000000000" pitchFamily="2" charset="2"/>
              <a:buChar char="q"/>
            </a:pPr>
            <a:r>
              <a:rPr lang="fr-FR" sz="2000" b="1" dirty="0">
                <a:latin typeface="Corbel" panose="020B0503020204020204" pitchFamily="34" charset="0"/>
              </a:rPr>
              <a:t>Section IX	Annexes au contrat</a:t>
            </a:r>
          </a:p>
        </p:txBody>
      </p:sp>
    </p:spTree>
    <p:extLst>
      <p:ext uri="{BB962C8B-B14F-4D97-AF65-F5344CB8AC3E}">
        <p14:creationId xmlns:p14="http://schemas.microsoft.com/office/powerpoint/2010/main" val="1612883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21</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Les dates repères</a:t>
            </a:r>
          </a:p>
        </p:txBody>
      </p:sp>
      <p:sp>
        <p:nvSpPr>
          <p:cNvPr id="6" name="Rectangle 5">
            <a:extLst>
              <a:ext uri="{FF2B5EF4-FFF2-40B4-BE49-F238E27FC236}">
                <a16:creationId xmlns:a16="http://schemas.microsoft.com/office/drawing/2014/main" id="{6AA7475B-11E7-4F7D-87A0-836C4ADDC401}"/>
              </a:ext>
            </a:extLst>
          </p:cNvPr>
          <p:cNvSpPr/>
          <p:nvPr/>
        </p:nvSpPr>
        <p:spPr>
          <a:xfrm>
            <a:off x="1007269" y="1114425"/>
            <a:ext cx="11430000" cy="597203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
        <p:nvSpPr>
          <p:cNvPr id="4" name="Rectangle 3">
            <a:extLst>
              <a:ext uri="{FF2B5EF4-FFF2-40B4-BE49-F238E27FC236}">
                <a16:creationId xmlns:a16="http://schemas.microsoft.com/office/drawing/2014/main" id="{5978E2A1-8673-41D6-AD57-EAC313196876}"/>
              </a:ext>
            </a:extLst>
          </p:cNvPr>
          <p:cNvSpPr/>
          <p:nvPr/>
        </p:nvSpPr>
        <p:spPr>
          <a:xfrm>
            <a:off x="1540669" y="1266825"/>
            <a:ext cx="10668000" cy="5016758"/>
          </a:xfrm>
          <a:prstGeom prst="rect">
            <a:avLst/>
          </a:prstGeom>
        </p:spPr>
        <p:txBody>
          <a:bodyPr wrap="square">
            <a:spAutoFit/>
          </a:bodyPr>
          <a:lstStyle/>
          <a:p>
            <a:pPr marL="342900" indent="-342900" algn="just">
              <a:buClr>
                <a:schemeClr val="accent5">
                  <a:lumMod val="75000"/>
                </a:schemeClr>
              </a:buClr>
              <a:buFont typeface="Wingdings" panose="05000000000000000000" pitchFamily="2" charset="2"/>
              <a:buChar char="v"/>
            </a:pPr>
            <a:r>
              <a:rPr lang="fr-FR" sz="2000" dirty="0">
                <a:latin typeface="Corbel" panose="020B0503020204020204" pitchFamily="34" charset="0"/>
                <a:ea typeface="Times New Roman" panose="02020603050405020304" pitchFamily="18" charset="0"/>
              </a:rPr>
              <a:t>Des clarifications peuvent être demandées par courriel dans un délai ne dépassant pas le </a:t>
            </a:r>
            <a:r>
              <a:rPr lang="fr-FR" sz="2000" b="1" dirty="0">
                <a:solidFill>
                  <a:srgbClr val="FF0000"/>
                </a:solidFill>
                <a:latin typeface="Corbel" panose="020B0503020204020204" pitchFamily="34" charset="0"/>
                <a:ea typeface="Times New Roman" panose="02020603050405020304" pitchFamily="18" charset="0"/>
              </a:rPr>
              <a:t>9 décembre 2020</a:t>
            </a:r>
            <a:r>
              <a:rPr lang="fr-FR" sz="2000" dirty="0">
                <a:solidFill>
                  <a:srgbClr val="FF0000"/>
                </a:solidFill>
                <a:latin typeface="Corbel" panose="020B0503020204020204" pitchFamily="34" charset="0"/>
                <a:ea typeface="Times New Roman" panose="02020603050405020304" pitchFamily="18" charset="0"/>
              </a:rPr>
              <a:t> </a:t>
            </a:r>
            <a:r>
              <a:rPr lang="fr-FR" sz="2000" dirty="0">
                <a:latin typeface="Corbel" panose="020B0503020204020204" pitchFamily="34" charset="0"/>
                <a:ea typeface="Times New Roman" panose="02020603050405020304" pitchFamily="18" charset="0"/>
              </a:rPr>
              <a:t>via </a:t>
            </a:r>
            <a:r>
              <a:rPr lang="fr-FR" sz="2000" dirty="0">
                <a:latin typeface="Corbel" panose="020B0503020204020204" pitchFamily="34" charset="0"/>
                <a:ea typeface="Times New Roman" panose="02020603050405020304" pitchFamily="18" charset="0"/>
                <a:hlinkClick r:id="rId3"/>
              </a:rPr>
              <a:t>procurement@mcamorocco.ma</a:t>
            </a:r>
            <a:r>
              <a:rPr lang="fr-FR" sz="2000" dirty="0">
                <a:latin typeface="Corbel" panose="020B0503020204020204" pitchFamily="34" charset="0"/>
                <a:ea typeface="Times New Roman" panose="02020603050405020304" pitchFamily="18" charset="0"/>
              </a:rPr>
              <a:t> </a:t>
            </a:r>
            <a:endParaRPr lang="fr-FR" sz="2000" kern="0" dirty="0">
              <a:latin typeface="Corbel" panose="020B0503020204020204" pitchFamily="34" charset="0"/>
            </a:endParaRPr>
          </a:p>
          <a:p>
            <a:pPr marL="342900" indent="-342900" algn="just">
              <a:buClr>
                <a:schemeClr val="accent5">
                  <a:lumMod val="75000"/>
                </a:schemeClr>
              </a:buClr>
              <a:buFont typeface="Wingdings" panose="05000000000000000000" pitchFamily="2" charset="2"/>
              <a:buChar char="v"/>
            </a:pPr>
            <a:endParaRPr lang="fr-FR" sz="2000" kern="0" dirty="0">
              <a:latin typeface="Corbel" panose="020B0503020204020204" pitchFamily="34" charset="0"/>
            </a:endParaRPr>
          </a:p>
          <a:p>
            <a:pPr marL="342900" indent="-342900" algn="just">
              <a:buClr>
                <a:schemeClr val="accent5">
                  <a:lumMod val="75000"/>
                </a:schemeClr>
              </a:buClr>
              <a:buFont typeface="Wingdings" panose="05000000000000000000" pitchFamily="2" charset="2"/>
              <a:buChar char="v"/>
            </a:pPr>
            <a:r>
              <a:rPr lang="fr-FR" sz="2000" dirty="0">
                <a:latin typeface="Corbel" panose="020B0503020204020204" pitchFamily="34" charset="0"/>
                <a:ea typeface="Times New Roman" panose="02020603050405020304" pitchFamily="18" charset="0"/>
              </a:rPr>
              <a:t>L’Agence MCA-Morocco fournira des réponses à toutes les entreprises/sociétés ayant manifesté leur intérêt dans un délai ne dépassant pas le </a:t>
            </a:r>
            <a:r>
              <a:rPr lang="fr-FR" sz="2000" b="1" dirty="0">
                <a:solidFill>
                  <a:srgbClr val="FF0000"/>
                </a:solidFill>
                <a:latin typeface="Corbel" panose="020B0503020204020204" pitchFamily="34" charset="0"/>
                <a:ea typeface="Times New Roman" panose="02020603050405020304" pitchFamily="18" charset="0"/>
              </a:rPr>
              <a:t>15 décembre </a:t>
            </a:r>
            <a:r>
              <a:rPr lang="fr-FR" sz="2000" b="1" dirty="0">
                <a:solidFill>
                  <a:srgbClr val="FF0000"/>
                </a:solidFill>
                <a:latin typeface="Corbel" panose="020B0503020204020204" pitchFamily="34" charset="0"/>
              </a:rPr>
              <a:t>2020</a:t>
            </a:r>
            <a:r>
              <a:rPr lang="fr-FR" sz="2000" dirty="0">
                <a:latin typeface="Corbel" panose="020B0503020204020204" pitchFamily="34" charset="0"/>
                <a:ea typeface="Times New Roman" panose="02020603050405020304" pitchFamily="18" charset="0"/>
              </a:rPr>
              <a:t>. Les réponses seront également postées sur le site de MCA-Morocco </a:t>
            </a:r>
            <a:r>
              <a:rPr lang="fr-FR" sz="2000" dirty="0">
                <a:latin typeface="Corbel" panose="020B0503020204020204" pitchFamily="34" charset="0"/>
                <a:ea typeface="Times New Roman" panose="02020603050405020304" pitchFamily="18" charset="0"/>
                <a:hlinkClick r:id="rId4"/>
              </a:rPr>
              <a:t>http://www.mcamorocco.ma/fr/appels-d-offres</a:t>
            </a:r>
            <a:r>
              <a:rPr lang="fr-FR" sz="2000" dirty="0">
                <a:latin typeface="Corbel" panose="020B0503020204020204" pitchFamily="34" charset="0"/>
                <a:ea typeface="Times New Roman" panose="02020603050405020304" pitchFamily="18" charset="0"/>
              </a:rPr>
              <a:t> </a:t>
            </a:r>
            <a:endParaRPr lang="fr-FR" sz="2000" kern="0" dirty="0">
              <a:latin typeface="Corbel" panose="020B0503020204020204" pitchFamily="34" charset="0"/>
            </a:endParaRPr>
          </a:p>
          <a:p>
            <a:pPr marL="342900" indent="-342900" algn="just">
              <a:buClr>
                <a:schemeClr val="accent5">
                  <a:lumMod val="75000"/>
                </a:schemeClr>
              </a:buClr>
              <a:buFont typeface="Wingdings" panose="05000000000000000000" pitchFamily="2" charset="2"/>
              <a:buChar char="v"/>
            </a:pPr>
            <a:endParaRPr lang="fr-FR" sz="2000" kern="0" dirty="0">
              <a:latin typeface="Corbel" panose="020B0503020204020204" pitchFamily="34" charset="0"/>
            </a:endParaRPr>
          </a:p>
          <a:p>
            <a:pPr marL="342900" indent="-342900" algn="just">
              <a:buClr>
                <a:schemeClr val="accent5">
                  <a:lumMod val="75000"/>
                </a:schemeClr>
              </a:buClr>
              <a:buFont typeface="Wingdings" panose="05000000000000000000" pitchFamily="2" charset="2"/>
              <a:buChar char="v"/>
            </a:pPr>
            <a:r>
              <a:rPr lang="fr-FR" sz="2000" dirty="0">
                <a:latin typeface="Corbel" panose="020B0503020204020204" pitchFamily="34" charset="0"/>
                <a:ea typeface="Times New Roman" panose="02020603050405020304" pitchFamily="18" charset="0"/>
              </a:rPr>
              <a:t>La date limite de dépôt des offres est le </a:t>
            </a:r>
            <a:r>
              <a:rPr lang="fr-FR" sz="2000" b="1" dirty="0">
                <a:solidFill>
                  <a:srgbClr val="FF0000"/>
                </a:solidFill>
                <a:latin typeface="Corbel" panose="020B0503020204020204" pitchFamily="34" charset="0"/>
                <a:ea typeface="Times New Roman" panose="02020603050405020304" pitchFamily="18" charset="0"/>
              </a:rPr>
              <a:t>22 décembre </a:t>
            </a:r>
            <a:r>
              <a:rPr lang="fr-FR" sz="2000" b="1" dirty="0">
                <a:solidFill>
                  <a:srgbClr val="FF0000"/>
                </a:solidFill>
                <a:latin typeface="Corbel" panose="020B0503020204020204" pitchFamily="34" charset="0"/>
              </a:rPr>
              <a:t>2020 à 15h00mn  (heure locale de Rabat, Maroc)</a:t>
            </a:r>
          </a:p>
          <a:p>
            <a:pPr marL="342900" indent="-342900" algn="just">
              <a:buClr>
                <a:schemeClr val="accent5">
                  <a:lumMod val="75000"/>
                </a:schemeClr>
              </a:buClr>
              <a:buFont typeface="Wingdings" panose="05000000000000000000" pitchFamily="2" charset="2"/>
              <a:buChar char="v"/>
            </a:pPr>
            <a:endParaRPr lang="fr-FR" sz="2000" dirty="0">
              <a:latin typeface="Corbel" panose="020B0503020204020204" pitchFamily="34" charset="0"/>
              <a:ea typeface="Times New Roman" panose="02020603050405020304" pitchFamily="18" charset="0"/>
            </a:endParaRPr>
          </a:p>
          <a:p>
            <a:pPr marL="342900" indent="-342900" algn="just">
              <a:buClr>
                <a:schemeClr val="accent5">
                  <a:lumMod val="75000"/>
                </a:schemeClr>
              </a:buClr>
              <a:buFont typeface="Wingdings" panose="05000000000000000000" pitchFamily="2" charset="2"/>
              <a:buChar char="v"/>
            </a:pPr>
            <a:r>
              <a:rPr lang="fr-FR" sz="2000" dirty="0">
                <a:latin typeface="Corbel" panose="020B0503020204020204" pitchFamily="34" charset="0"/>
                <a:ea typeface="Times New Roman" panose="02020603050405020304" pitchFamily="18" charset="0"/>
              </a:rPr>
              <a:t>L’ouverture des offres se déroulera en ligne (webinaire) sur la plateforme </a:t>
            </a:r>
            <a:r>
              <a:rPr lang="fr-FR" dirty="0">
                <a:hlinkClick r:id="rId5"/>
              </a:rPr>
              <a:t>https://us02web.zoom.us/j/82086381971</a:t>
            </a:r>
            <a:r>
              <a:rPr lang="fr-FR" sz="2000" dirty="0">
                <a:latin typeface="Corbel" panose="020B0503020204020204" pitchFamily="34" charset="0"/>
              </a:rPr>
              <a:t>, </a:t>
            </a:r>
            <a:r>
              <a:rPr lang="fr-FR" sz="2000" dirty="0">
                <a:latin typeface="Corbel" panose="020B0503020204020204" pitchFamily="34" charset="0"/>
                <a:ea typeface="Times New Roman" panose="02020603050405020304" pitchFamily="18" charset="0"/>
              </a:rPr>
              <a:t>le </a:t>
            </a:r>
            <a:r>
              <a:rPr lang="fr-FR" sz="2000" b="1" dirty="0">
                <a:solidFill>
                  <a:srgbClr val="FF0000"/>
                </a:solidFill>
                <a:latin typeface="Corbel" panose="020B0503020204020204" pitchFamily="34" charset="0"/>
                <a:ea typeface="Times New Roman" panose="02020603050405020304" pitchFamily="18" charset="0"/>
              </a:rPr>
              <a:t>22 décembre </a:t>
            </a:r>
            <a:r>
              <a:rPr lang="fr-FR" sz="2000" b="1" dirty="0">
                <a:solidFill>
                  <a:srgbClr val="FF0000"/>
                </a:solidFill>
                <a:latin typeface="Corbel" panose="020B0503020204020204" pitchFamily="34" charset="0"/>
              </a:rPr>
              <a:t>2020 à 16h00mn  (heure locale de Rabat, Maroc)</a:t>
            </a:r>
            <a:endParaRPr lang="fr-MA" sz="2000" b="1" dirty="0">
              <a:latin typeface="Corbel" panose="020B0503020204020204" pitchFamily="34" charset="0"/>
              <a:ea typeface="Times New Roman" panose="02020603050405020304" pitchFamily="18" charset="0"/>
            </a:endParaRPr>
          </a:p>
          <a:p>
            <a:pPr marL="342900" indent="-342900" algn="just">
              <a:buClr>
                <a:schemeClr val="accent5">
                  <a:lumMod val="75000"/>
                </a:schemeClr>
              </a:buClr>
              <a:buFont typeface="Wingdings" panose="05000000000000000000" pitchFamily="2" charset="2"/>
              <a:buChar char="v"/>
            </a:pPr>
            <a:endParaRPr lang="fr-FR" sz="2000" dirty="0">
              <a:latin typeface="Corbel" panose="020B0503020204020204" pitchFamily="34" charset="0"/>
              <a:ea typeface="Times New Roman" panose="02020603050405020304" pitchFamily="18" charset="0"/>
            </a:endParaRPr>
          </a:p>
          <a:p>
            <a:pPr marL="342900" indent="-342900" algn="just">
              <a:buClr>
                <a:schemeClr val="accent5">
                  <a:lumMod val="75000"/>
                </a:schemeClr>
              </a:buClr>
              <a:buFont typeface="Wingdings" panose="05000000000000000000" pitchFamily="2" charset="2"/>
              <a:buChar char="v"/>
            </a:pPr>
            <a:r>
              <a:rPr lang="fr-FR" sz="2000" dirty="0">
                <a:latin typeface="Corbel" panose="020B0503020204020204" pitchFamily="34" charset="0"/>
              </a:rPr>
              <a:t>Le taux de conversion est: le cours de référence moyen de Bank Al Maghrib 28 jours précédant la date de l’ouverture de l’offre.</a:t>
            </a:r>
          </a:p>
        </p:txBody>
      </p:sp>
    </p:spTree>
    <p:extLst>
      <p:ext uri="{BB962C8B-B14F-4D97-AF65-F5344CB8AC3E}">
        <p14:creationId xmlns:p14="http://schemas.microsoft.com/office/powerpoint/2010/main" val="1855572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22</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Elaboration des offres</a:t>
            </a:r>
          </a:p>
        </p:txBody>
      </p:sp>
      <p:sp>
        <p:nvSpPr>
          <p:cNvPr id="6" name="Rectangle 5">
            <a:extLst>
              <a:ext uri="{FF2B5EF4-FFF2-40B4-BE49-F238E27FC236}">
                <a16:creationId xmlns:a16="http://schemas.microsoft.com/office/drawing/2014/main" id="{6AA7475B-11E7-4F7D-87A0-836C4ADDC401}"/>
              </a:ext>
            </a:extLst>
          </p:cNvPr>
          <p:cNvSpPr/>
          <p:nvPr/>
        </p:nvSpPr>
        <p:spPr>
          <a:xfrm>
            <a:off x="704233" y="1419687"/>
            <a:ext cx="12114036" cy="579692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
        <p:nvSpPr>
          <p:cNvPr id="3" name="Rectangle 2">
            <a:extLst>
              <a:ext uri="{FF2B5EF4-FFF2-40B4-BE49-F238E27FC236}">
                <a16:creationId xmlns:a16="http://schemas.microsoft.com/office/drawing/2014/main" id="{A8111470-6E98-4282-8AFF-7308508300EA}"/>
              </a:ext>
            </a:extLst>
          </p:cNvPr>
          <p:cNvSpPr/>
          <p:nvPr/>
        </p:nvSpPr>
        <p:spPr>
          <a:xfrm>
            <a:off x="931069" y="1561843"/>
            <a:ext cx="11201400" cy="5647700"/>
          </a:xfrm>
          <a:prstGeom prst="rect">
            <a:avLst/>
          </a:prstGeom>
        </p:spPr>
        <p:txBody>
          <a:bodyPr wrap="square">
            <a:spAutoFit/>
          </a:bodyPr>
          <a:lstStyle/>
          <a:p>
            <a:pPr lvl="0">
              <a:spcBef>
                <a:spcPts val="300"/>
              </a:spcBef>
              <a:spcAft>
                <a:spcPts val="300"/>
              </a:spcAft>
              <a:tabLst>
                <a:tab pos="628650" algn="l"/>
                <a:tab pos="628650" algn="l"/>
                <a:tab pos="688340" algn="l"/>
              </a:tabLst>
            </a:pPr>
            <a:r>
              <a:rPr lang="fr-FR" sz="3200" dirty="0">
                <a:latin typeface="Corbel" panose="020B0503020204020204" pitchFamily="34" charset="0"/>
                <a:ea typeface="SimSun" panose="02010600030101010101" pitchFamily="2" charset="-122"/>
              </a:rPr>
              <a:t>L’offre comprendra :</a:t>
            </a:r>
          </a:p>
          <a:p>
            <a:pPr algn="just"/>
            <a:r>
              <a:rPr lang="fr-FR" sz="2400" dirty="0">
                <a:highlight>
                  <a:srgbClr val="FFFF00"/>
                </a:highlight>
              </a:rPr>
              <a:t>Outre les formulaires d’offre demandés (BSF1, BSF 1.1, BSF2, BSF3, BSF4, BSF5, BSF6, BSF7, BSF8, BSF9, BSF10, BSF11,BSF12), </a:t>
            </a:r>
          </a:p>
          <a:p>
            <a:pPr marL="342900" lvl="0" indent="-342900" algn="just">
              <a:buFont typeface="Arial" panose="020B0604020202020204" pitchFamily="34" charset="0"/>
              <a:buChar char="•"/>
            </a:pPr>
            <a:r>
              <a:rPr lang="fr-FR" sz="2400" dirty="0">
                <a:highlight>
                  <a:srgbClr val="FFFF00"/>
                </a:highlight>
              </a:rPr>
              <a:t>Procuration en bonne et due forme du signataire autorisé à signer pour et au nom du Soumissionnaire.</a:t>
            </a:r>
          </a:p>
          <a:p>
            <a:pPr marL="342900" lvl="0" indent="-342900" algn="just">
              <a:buFont typeface="Arial" panose="020B0604020202020204" pitchFamily="34" charset="0"/>
              <a:buChar char="•"/>
            </a:pPr>
            <a:r>
              <a:rPr lang="fr-FR" sz="2400" dirty="0">
                <a:highlight>
                  <a:srgbClr val="FFFF00"/>
                </a:highlight>
              </a:rPr>
              <a:t>Acte constitutif ou certificat de constitution du Soumissionnaire (pour chacun des associés de la coentreprise (le cas échéant)</a:t>
            </a:r>
          </a:p>
          <a:p>
            <a:pPr marL="342900" lvl="0" indent="-342900" algn="just">
              <a:buFont typeface="Arial" panose="020B0604020202020204" pitchFamily="34" charset="0"/>
              <a:buChar char="•"/>
            </a:pPr>
            <a:r>
              <a:rPr lang="fr-FR" sz="2400" dirty="0">
                <a:highlight>
                  <a:srgbClr val="FFFF00"/>
                </a:highlight>
              </a:rPr>
              <a:t>Lettre d’intention de constituer une coentreprise ou de conclure un contrat de coentreprise (le cas échéant)</a:t>
            </a:r>
          </a:p>
          <a:p>
            <a:pPr marL="342900" lvl="0" indent="-342900" algn="just">
              <a:buFont typeface="Arial" panose="020B0604020202020204" pitchFamily="34" charset="0"/>
              <a:buChar char="•"/>
            </a:pPr>
            <a:r>
              <a:rPr lang="fr-FR" sz="2400" dirty="0">
                <a:highlight>
                  <a:srgbClr val="FFFF00"/>
                </a:highlight>
              </a:rPr>
              <a:t>Si le Fournisseur n’est pas le Fabriquant de l’équipement proposé, il devra joindre à son offre une autorisation du Fabricant conforme au formulaire BSF8 de la Section IV, pour les articles spécifiés dans les Conditions Particulières de Fourniture-SR3-Spécifications techniques, </a:t>
            </a:r>
            <a:r>
              <a:rPr lang="fr-FR" sz="2400" b="1" u="sng" dirty="0">
                <a:highlight>
                  <a:srgbClr val="FFFF00"/>
                </a:highlight>
              </a:rPr>
              <a:t>principalement pour les 9 articles-clé</a:t>
            </a:r>
            <a:r>
              <a:rPr lang="fr-FR" sz="2400" dirty="0">
                <a:highlight>
                  <a:srgbClr val="FFFF00"/>
                </a:highlight>
              </a:rPr>
              <a:t>.  </a:t>
            </a:r>
          </a:p>
          <a:p>
            <a:pPr lvl="0"/>
            <a:endParaRPr lang="fr-FR" dirty="0"/>
          </a:p>
          <a:p>
            <a:pPr lvl="0">
              <a:spcBef>
                <a:spcPts val="300"/>
              </a:spcBef>
              <a:spcAft>
                <a:spcPts val="300"/>
              </a:spcAft>
              <a:tabLst>
                <a:tab pos="628650" algn="l"/>
                <a:tab pos="628650" algn="l"/>
                <a:tab pos="688340" algn="l"/>
              </a:tabLst>
            </a:pPr>
            <a:endParaRPr lang="fr-FR" b="1" dirty="0"/>
          </a:p>
        </p:txBody>
      </p:sp>
    </p:spTree>
    <p:extLst>
      <p:ext uri="{BB962C8B-B14F-4D97-AF65-F5344CB8AC3E}">
        <p14:creationId xmlns:p14="http://schemas.microsoft.com/office/powerpoint/2010/main" val="4266413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23</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Elaboration des offres</a:t>
            </a:r>
          </a:p>
        </p:txBody>
      </p:sp>
      <p:sp>
        <p:nvSpPr>
          <p:cNvPr id="6" name="Rectangle 5">
            <a:extLst>
              <a:ext uri="{FF2B5EF4-FFF2-40B4-BE49-F238E27FC236}">
                <a16:creationId xmlns:a16="http://schemas.microsoft.com/office/drawing/2014/main" id="{6AA7475B-11E7-4F7D-87A0-836C4ADDC401}"/>
              </a:ext>
            </a:extLst>
          </p:cNvPr>
          <p:cNvSpPr/>
          <p:nvPr/>
        </p:nvSpPr>
        <p:spPr>
          <a:xfrm>
            <a:off x="704233" y="1419687"/>
            <a:ext cx="12114036" cy="579692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
        <p:nvSpPr>
          <p:cNvPr id="3" name="Rectangle 2">
            <a:extLst>
              <a:ext uri="{FF2B5EF4-FFF2-40B4-BE49-F238E27FC236}">
                <a16:creationId xmlns:a16="http://schemas.microsoft.com/office/drawing/2014/main" id="{A8111470-6E98-4282-8AFF-7308508300EA}"/>
              </a:ext>
            </a:extLst>
          </p:cNvPr>
          <p:cNvSpPr/>
          <p:nvPr/>
        </p:nvSpPr>
        <p:spPr>
          <a:xfrm>
            <a:off x="1007269" y="1409647"/>
            <a:ext cx="11277600" cy="5578450"/>
          </a:xfrm>
          <a:prstGeom prst="rect">
            <a:avLst/>
          </a:prstGeom>
        </p:spPr>
        <p:txBody>
          <a:bodyPr wrap="square">
            <a:spAutoFit/>
          </a:bodyPr>
          <a:lstStyle/>
          <a:p>
            <a:pPr marL="457200" lvl="0" indent="-457200" algn="just">
              <a:buFont typeface="Arial" panose="020B0604020202020204" pitchFamily="34" charset="0"/>
              <a:buChar char="•"/>
            </a:pPr>
            <a:r>
              <a:rPr lang="fr-FR" sz="2800" dirty="0">
                <a:highlight>
                  <a:srgbClr val="FFFF00"/>
                </a:highlight>
              </a:rPr>
              <a:t>Liste des Biens et calendrier de livraison</a:t>
            </a:r>
          </a:p>
          <a:p>
            <a:pPr marL="457200" lvl="0" indent="-457200" algn="just">
              <a:buFont typeface="Arial" panose="020B0604020202020204" pitchFamily="34" charset="0"/>
              <a:buChar char="•"/>
            </a:pPr>
            <a:r>
              <a:rPr lang="fr-FR" sz="2800" dirty="0">
                <a:highlight>
                  <a:srgbClr val="FFFF00"/>
                </a:highlight>
              </a:rPr>
              <a:t>Liste des Services connexes et calendrier de réalisation</a:t>
            </a:r>
          </a:p>
          <a:p>
            <a:pPr marL="457200" lvl="0" indent="-457200" algn="just">
              <a:buFont typeface="Arial" panose="020B0604020202020204" pitchFamily="34" charset="0"/>
              <a:buChar char="•"/>
            </a:pPr>
            <a:r>
              <a:rPr lang="fr-FR" sz="2800" dirty="0">
                <a:highlight>
                  <a:srgbClr val="FFFF00"/>
                </a:highlight>
              </a:rPr>
              <a:t>Documentation technique dans un fichier séparé comprenant:</a:t>
            </a:r>
          </a:p>
          <a:p>
            <a:pPr marL="914400" lvl="1" indent="-457200" algn="just">
              <a:buFont typeface="Courier New" panose="02070309020205020404" pitchFamily="49" charset="0"/>
              <a:buChar char="o"/>
            </a:pPr>
            <a:r>
              <a:rPr lang="fr-FR" sz="2800" dirty="0">
                <a:highlight>
                  <a:srgbClr val="FFFF00"/>
                </a:highlight>
              </a:rPr>
              <a:t>Les notices d’utilisation/catalogues en précisant les références exactes des équipements proposés. Ils comprendront une description détaillée, point par point, des principales caractéristiques techniques et de performances des Biens et Services connexes. Une liste récapitulative, comportant toutes les indications pouvant guider à retrouver les articles proposés objet du présent appel d’offres</a:t>
            </a:r>
          </a:p>
          <a:p>
            <a:pPr marL="914400" lvl="1" indent="-457200" algn="just">
              <a:buFont typeface="Courier New" panose="02070309020205020404" pitchFamily="49" charset="0"/>
              <a:buChar char="o"/>
            </a:pPr>
            <a:r>
              <a:rPr lang="fr-FR" sz="2800" dirty="0">
                <a:highlight>
                  <a:srgbClr val="FFFF00"/>
                </a:highlight>
              </a:rPr>
              <a:t>Elle peut contenir également tous les éléments d’information que le fournisseur entend porter à la connaissance de la commission, relativement à l’article considéré.</a:t>
            </a:r>
          </a:p>
          <a:p>
            <a:pPr lvl="0">
              <a:spcBef>
                <a:spcPts val="300"/>
              </a:spcBef>
              <a:spcAft>
                <a:spcPts val="300"/>
              </a:spcAft>
              <a:tabLst>
                <a:tab pos="628650" algn="l"/>
                <a:tab pos="628650" algn="l"/>
                <a:tab pos="688340" algn="l"/>
              </a:tabLst>
            </a:pPr>
            <a:endParaRPr lang="fr-FR" b="1" dirty="0"/>
          </a:p>
        </p:txBody>
      </p:sp>
    </p:spTree>
    <p:extLst>
      <p:ext uri="{BB962C8B-B14F-4D97-AF65-F5344CB8AC3E}">
        <p14:creationId xmlns:p14="http://schemas.microsoft.com/office/powerpoint/2010/main" val="35471484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24</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Elaboration des offres</a:t>
            </a:r>
          </a:p>
        </p:txBody>
      </p:sp>
      <p:sp>
        <p:nvSpPr>
          <p:cNvPr id="6" name="Rectangle 5">
            <a:extLst>
              <a:ext uri="{FF2B5EF4-FFF2-40B4-BE49-F238E27FC236}">
                <a16:creationId xmlns:a16="http://schemas.microsoft.com/office/drawing/2014/main" id="{6AA7475B-11E7-4F7D-87A0-836C4ADDC401}"/>
              </a:ext>
            </a:extLst>
          </p:cNvPr>
          <p:cNvSpPr/>
          <p:nvPr/>
        </p:nvSpPr>
        <p:spPr>
          <a:xfrm>
            <a:off x="704233" y="1419687"/>
            <a:ext cx="12114036" cy="579692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
        <p:nvSpPr>
          <p:cNvPr id="3" name="Rectangle 2">
            <a:extLst>
              <a:ext uri="{FF2B5EF4-FFF2-40B4-BE49-F238E27FC236}">
                <a16:creationId xmlns:a16="http://schemas.microsoft.com/office/drawing/2014/main" id="{A8111470-6E98-4282-8AFF-7308508300EA}"/>
              </a:ext>
            </a:extLst>
          </p:cNvPr>
          <p:cNvSpPr/>
          <p:nvPr/>
        </p:nvSpPr>
        <p:spPr>
          <a:xfrm>
            <a:off x="1007269" y="1409647"/>
            <a:ext cx="11353800" cy="5947782"/>
          </a:xfrm>
          <a:prstGeom prst="rect">
            <a:avLst/>
          </a:prstGeom>
        </p:spPr>
        <p:txBody>
          <a:bodyPr wrap="square">
            <a:spAutoFit/>
          </a:bodyPr>
          <a:lstStyle/>
          <a:p>
            <a:pPr marL="342900" lvl="0" indent="-342900">
              <a:buFont typeface="Arial" panose="020B0604020202020204" pitchFamily="34" charset="0"/>
              <a:buChar char="•"/>
            </a:pPr>
            <a:r>
              <a:rPr lang="fr-FR" sz="2400" dirty="0">
                <a:highlight>
                  <a:srgbClr val="FFFF00"/>
                </a:highlight>
              </a:rPr>
              <a:t>Méthodologie y compris le matériel, le personnel et le planning d’exécution bien détaillé :  Description de l’approche, de la méthodologie et du plan de travail pour l’exécution de la mission : Description générale de la stratégie du Soumissionnaire pour fournir les Services requis pour maîtriser les défis liés à l’exécution des Services requis et que son approche, sa méthodologie et son plan de travail pourront lui permettre d’y faire face. </a:t>
            </a:r>
          </a:p>
          <a:p>
            <a:pPr marL="342900" indent="-342900">
              <a:buFont typeface="Arial" panose="020B0604020202020204" pitchFamily="34" charset="0"/>
              <a:buChar char="•"/>
            </a:pPr>
            <a:r>
              <a:rPr lang="fr-FR" sz="2400" dirty="0">
                <a:highlight>
                  <a:srgbClr val="FFFF00"/>
                </a:highlight>
              </a:rPr>
              <a:t>Cette méthodologie doit comporter les chapitres suivants :</a:t>
            </a:r>
          </a:p>
          <a:p>
            <a:pPr marL="800100" lvl="1" indent="-342900">
              <a:buFont typeface="Courier New" panose="02070309020205020404" pitchFamily="49" charset="0"/>
              <a:buChar char="o"/>
            </a:pPr>
            <a:r>
              <a:rPr lang="fr-FR" sz="2400" dirty="0">
                <a:highlight>
                  <a:srgbClr val="FFFF00"/>
                </a:highlight>
              </a:rPr>
              <a:t>Approche technique et méthodologie : compréhension des objectifs de la mission, approche par rapport aux services, méthodologie pour exécuter les activités et atteindre les résultats escomptés, décrire les équipements indispensables pour assurer les prestations, </a:t>
            </a:r>
          </a:p>
          <a:p>
            <a:pPr marL="800100" lvl="1" indent="-342900">
              <a:buFont typeface="Courier New" panose="02070309020205020404" pitchFamily="49" charset="0"/>
              <a:buChar char="o"/>
            </a:pPr>
            <a:r>
              <a:rPr lang="fr-FR" sz="2400" dirty="0">
                <a:highlight>
                  <a:srgbClr val="FFFF00"/>
                </a:highlight>
              </a:rPr>
              <a:t>Organisation des services après-vente ;</a:t>
            </a:r>
          </a:p>
          <a:p>
            <a:pPr marL="800100" lvl="1" indent="-342900">
              <a:buFont typeface="Courier New" panose="02070309020205020404" pitchFamily="49" charset="0"/>
              <a:buChar char="o"/>
            </a:pPr>
            <a:r>
              <a:rPr lang="fr-FR" sz="2400" dirty="0">
                <a:highlight>
                  <a:srgbClr val="FFFF00"/>
                </a:highlight>
              </a:rPr>
              <a:t>Transfert de compétences ;</a:t>
            </a:r>
          </a:p>
          <a:p>
            <a:pPr marL="800100" lvl="1" indent="-342900">
              <a:buFont typeface="Courier New" panose="02070309020205020404" pitchFamily="49" charset="0"/>
              <a:buChar char="o"/>
            </a:pPr>
            <a:r>
              <a:rPr lang="fr-FR" sz="2400" dirty="0">
                <a:highlight>
                  <a:srgbClr val="FFFF00"/>
                </a:highlight>
              </a:rPr>
              <a:t>Plan de travail : proposer les tâches principales de la mission, leurs contenus et leur durée, les étapes et les dates de livraison;</a:t>
            </a:r>
          </a:p>
          <a:p>
            <a:pPr lvl="0">
              <a:spcBef>
                <a:spcPts val="300"/>
              </a:spcBef>
              <a:spcAft>
                <a:spcPts val="300"/>
              </a:spcAft>
              <a:tabLst>
                <a:tab pos="628650" algn="l"/>
                <a:tab pos="628650" algn="l"/>
                <a:tab pos="688340" algn="l"/>
              </a:tabLst>
            </a:pPr>
            <a:endParaRPr lang="fr-FR" b="1" dirty="0"/>
          </a:p>
        </p:txBody>
      </p:sp>
    </p:spTree>
    <p:extLst>
      <p:ext uri="{BB962C8B-B14F-4D97-AF65-F5344CB8AC3E}">
        <p14:creationId xmlns:p14="http://schemas.microsoft.com/office/powerpoint/2010/main" val="749828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25</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Elaboration des offres</a:t>
            </a:r>
          </a:p>
        </p:txBody>
      </p:sp>
      <p:sp>
        <p:nvSpPr>
          <p:cNvPr id="6" name="Rectangle 5">
            <a:extLst>
              <a:ext uri="{FF2B5EF4-FFF2-40B4-BE49-F238E27FC236}">
                <a16:creationId xmlns:a16="http://schemas.microsoft.com/office/drawing/2014/main" id="{6AA7475B-11E7-4F7D-87A0-836C4ADDC401}"/>
              </a:ext>
            </a:extLst>
          </p:cNvPr>
          <p:cNvSpPr/>
          <p:nvPr/>
        </p:nvSpPr>
        <p:spPr>
          <a:xfrm>
            <a:off x="704233" y="1419687"/>
            <a:ext cx="12114036" cy="579692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
        <p:nvSpPr>
          <p:cNvPr id="3" name="Rectangle 2">
            <a:extLst>
              <a:ext uri="{FF2B5EF4-FFF2-40B4-BE49-F238E27FC236}">
                <a16:creationId xmlns:a16="http://schemas.microsoft.com/office/drawing/2014/main" id="{A8111470-6E98-4282-8AFF-7308508300EA}"/>
              </a:ext>
            </a:extLst>
          </p:cNvPr>
          <p:cNvSpPr/>
          <p:nvPr/>
        </p:nvSpPr>
        <p:spPr>
          <a:xfrm>
            <a:off x="1007269" y="1409647"/>
            <a:ext cx="11277600" cy="4832092"/>
          </a:xfrm>
          <a:prstGeom prst="rect">
            <a:avLst/>
          </a:prstGeom>
        </p:spPr>
        <p:txBody>
          <a:bodyPr wrap="square">
            <a:spAutoFit/>
          </a:bodyPr>
          <a:lstStyle/>
          <a:p>
            <a:pPr marL="457200" lvl="0" indent="-457200" algn="just">
              <a:buFont typeface="Arial" panose="020B0604020202020204" pitchFamily="34" charset="0"/>
              <a:buChar char="•"/>
            </a:pPr>
            <a:r>
              <a:rPr lang="fr-FR" sz="2800" dirty="0">
                <a:highlight>
                  <a:srgbClr val="FFFF00"/>
                </a:highlight>
              </a:rPr>
              <a:t>Organisation et dotation en personnel : structure et la composition de votre équipe. </a:t>
            </a:r>
          </a:p>
          <a:p>
            <a:pPr marL="457200" lvl="0" indent="-457200" algn="just">
              <a:buFont typeface="Arial" panose="020B0604020202020204" pitchFamily="34" charset="0"/>
              <a:buChar char="•"/>
            </a:pPr>
            <a:r>
              <a:rPr lang="fr-FR" sz="2800" dirty="0">
                <a:highlight>
                  <a:srgbClr val="FFFF00"/>
                </a:highlight>
              </a:rPr>
              <a:t>Expérience et capacité technique : Les attestations délivrées par les acheteurs publics ou privés avec indication de la nature, du montant, des délais et des dates de livraison desdites fournitures, l’appréciation, le nom et la qualité du ou (des) signataire(s). Les attestations doivent être délivrées par les hommes de l’art, sous la direction desquels lesdites prestations ont été exécutées ou par les bénéficiaires publics ou privés desdites prestations. Chaque attestation précise notamment la nature des prestations, le montant, les délais et les dates de réalisation, l’appréciation, le nom et la qualité du signataire</a:t>
            </a:r>
          </a:p>
        </p:txBody>
      </p:sp>
    </p:spTree>
    <p:extLst>
      <p:ext uri="{BB962C8B-B14F-4D97-AF65-F5344CB8AC3E}">
        <p14:creationId xmlns:p14="http://schemas.microsoft.com/office/powerpoint/2010/main" val="8127335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26</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Elaboration des offres</a:t>
            </a:r>
          </a:p>
        </p:txBody>
      </p:sp>
      <p:sp>
        <p:nvSpPr>
          <p:cNvPr id="6" name="Rectangle 5">
            <a:extLst>
              <a:ext uri="{FF2B5EF4-FFF2-40B4-BE49-F238E27FC236}">
                <a16:creationId xmlns:a16="http://schemas.microsoft.com/office/drawing/2014/main" id="{6AA7475B-11E7-4F7D-87A0-836C4ADDC401}"/>
              </a:ext>
            </a:extLst>
          </p:cNvPr>
          <p:cNvSpPr/>
          <p:nvPr/>
        </p:nvSpPr>
        <p:spPr>
          <a:xfrm>
            <a:off x="704233" y="1419687"/>
            <a:ext cx="12114036" cy="579692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
        <p:nvSpPr>
          <p:cNvPr id="3" name="Rectangle 2">
            <a:extLst>
              <a:ext uri="{FF2B5EF4-FFF2-40B4-BE49-F238E27FC236}">
                <a16:creationId xmlns:a16="http://schemas.microsoft.com/office/drawing/2014/main" id="{A8111470-6E98-4282-8AFF-7308508300EA}"/>
              </a:ext>
            </a:extLst>
          </p:cNvPr>
          <p:cNvSpPr/>
          <p:nvPr/>
        </p:nvSpPr>
        <p:spPr>
          <a:xfrm>
            <a:off x="931069" y="1561843"/>
            <a:ext cx="11506200" cy="5855449"/>
          </a:xfrm>
          <a:prstGeom prst="rect">
            <a:avLst/>
          </a:prstGeom>
        </p:spPr>
        <p:txBody>
          <a:bodyPr wrap="square">
            <a:spAutoFit/>
          </a:bodyPr>
          <a:lstStyle/>
          <a:p>
            <a:pPr marL="457200" lvl="0" indent="-457200" algn="just">
              <a:buFont typeface="Arial" panose="020B0604020202020204" pitchFamily="34" charset="0"/>
              <a:buChar char="•"/>
            </a:pPr>
            <a:r>
              <a:rPr lang="fr-FR" sz="2800" dirty="0">
                <a:highlight>
                  <a:srgbClr val="FFFF00"/>
                </a:highlight>
              </a:rPr>
              <a:t>Services après-vente - Continuité de service et support technique de maintenance: présence physique au Maroc et dans les régions concernées : Une attestation d’engagement légalisée dument signée et cachetée par le partenaire régional du fournisseur, dont chaque partenaire s’engage à assurer, durant la période de garantie, la continuité de service et le support technique permanent.</a:t>
            </a:r>
          </a:p>
          <a:p>
            <a:pPr marL="457200" lvl="0" indent="-457200" algn="just">
              <a:buFont typeface="Arial" panose="020B0604020202020204" pitchFamily="34" charset="0"/>
              <a:buChar char="•"/>
            </a:pPr>
            <a:r>
              <a:rPr lang="fr-FR" sz="2800" dirty="0">
                <a:highlight>
                  <a:srgbClr val="FFFF00"/>
                </a:highlight>
              </a:rPr>
              <a:t>Les états financiers audités des trois (3) dernières années accompagnées des lettres des auditeurs, OU les états financiers certifiés des trois (3) dernières années, accompagnés des lettres des déclarations fiscales ;</a:t>
            </a:r>
          </a:p>
          <a:p>
            <a:pPr marL="457200" indent="-457200" algn="just">
              <a:buFont typeface="Arial" panose="020B0604020202020204" pitchFamily="34" charset="0"/>
              <a:buChar char="•"/>
            </a:pPr>
            <a:r>
              <a:rPr lang="fr-FR" sz="2800" dirty="0">
                <a:highlight>
                  <a:srgbClr val="FFFF00"/>
                </a:highlight>
              </a:rPr>
              <a:t>Accès à des ressources financières ou leur disponibilité, comme des avoirs liquides, des lignes de crédit et d’autres moyens financiers, autres que des paiements contractuels anticipés</a:t>
            </a:r>
            <a:endParaRPr lang="fr-FR" sz="2800" b="1" dirty="0">
              <a:highlight>
                <a:srgbClr val="FFFF00"/>
              </a:highlight>
            </a:endParaRPr>
          </a:p>
          <a:p>
            <a:pPr marL="285750" lvl="0" indent="-285750">
              <a:buFont typeface="Arial" panose="020B0604020202020204" pitchFamily="34" charset="0"/>
              <a:buChar char="•"/>
            </a:pPr>
            <a:endParaRPr lang="fr-FR" dirty="0"/>
          </a:p>
          <a:p>
            <a:pPr marL="285750" lvl="0" indent="-285750">
              <a:spcBef>
                <a:spcPts val="300"/>
              </a:spcBef>
              <a:spcAft>
                <a:spcPts val="300"/>
              </a:spcAft>
              <a:buFont typeface="Arial" panose="020B0604020202020204" pitchFamily="34" charset="0"/>
              <a:buChar char="•"/>
              <a:tabLst>
                <a:tab pos="628650" algn="l"/>
                <a:tab pos="628650" algn="l"/>
                <a:tab pos="688340" algn="l"/>
              </a:tabLst>
            </a:pPr>
            <a:endParaRPr lang="fr-FR" b="1" dirty="0"/>
          </a:p>
        </p:txBody>
      </p:sp>
    </p:spTree>
    <p:extLst>
      <p:ext uri="{BB962C8B-B14F-4D97-AF65-F5344CB8AC3E}">
        <p14:creationId xmlns:p14="http://schemas.microsoft.com/office/powerpoint/2010/main" val="20932319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27</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Elaboration des offres</a:t>
            </a:r>
          </a:p>
        </p:txBody>
      </p:sp>
      <p:sp>
        <p:nvSpPr>
          <p:cNvPr id="6" name="Rectangle 5">
            <a:extLst>
              <a:ext uri="{FF2B5EF4-FFF2-40B4-BE49-F238E27FC236}">
                <a16:creationId xmlns:a16="http://schemas.microsoft.com/office/drawing/2014/main" id="{6AA7475B-11E7-4F7D-87A0-836C4ADDC401}"/>
              </a:ext>
            </a:extLst>
          </p:cNvPr>
          <p:cNvSpPr/>
          <p:nvPr/>
        </p:nvSpPr>
        <p:spPr>
          <a:xfrm>
            <a:off x="626270" y="1108703"/>
            <a:ext cx="11430000" cy="579692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
        <p:nvSpPr>
          <p:cNvPr id="3" name="Rectangle 2">
            <a:extLst>
              <a:ext uri="{FF2B5EF4-FFF2-40B4-BE49-F238E27FC236}">
                <a16:creationId xmlns:a16="http://schemas.microsoft.com/office/drawing/2014/main" id="{A8111470-6E98-4282-8AFF-7308508300EA}"/>
              </a:ext>
            </a:extLst>
          </p:cNvPr>
          <p:cNvSpPr/>
          <p:nvPr/>
        </p:nvSpPr>
        <p:spPr>
          <a:xfrm>
            <a:off x="1616869" y="1724025"/>
            <a:ext cx="9982201" cy="4293483"/>
          </a:xfrm>
          <a:prstGeom prst="rect">
            <a:avLst/>
          </a:prstGeom>
        </p:spPr>
        <p:txBody>
          <a:bodyPr wrap="square">
            <a:spAutoFit/>
          </a:bodyPr>
          <a:lstStyle/>
          <a:p>
            <a:pPr lvl="0">
              <a:spcBef>
                <a:spcPts val="300"/>
              </a:spcBef>
              <a:spcAft>
                <a:spcPts val="300"/>
              </a:spcAft>
              <a:tabLst>
                <a:tab pos="628650" algn="l"/>
                <a:tab pos="628650" algn="l"/>
                <a:tab pos="688340" algn="l"/>
              </a:tabLst>
            </a:pPr>
            <a:r>
              <a:rPr lang="fr-FR" dirty="0">
                <a:solidFill>
                  <a:srgbClr val="FF0000"/>
                </a:solidFill>
                <a:latin typeface="Corbel" panose="020B0503020204020204" pitchFamily="34" charset="0"/>
                <a:ea typeface="SimSun" panose="02010600030101010101" pitchFamily="2" charset="-122"/>
              </a:rPr>
              <a:t>Autres précisions </a:t>
            </a:r>
            <a:r>
              <a:rPr lang="fr-FR" dirty="0">
                <a:latin typeface="Corbel" panose="020B0503020204020204" pitchFamily="34" charset="0"/>
                <a:ea typeface="SimSun" panose="02010600030101010101" pitchFamily="2" charset="-122"/>
              </a:rPr>
              <a:t>:</a:t>
            </a:r>
          </a:p>
          <a:p>
            <a:pPr marL="457200" indent="-457200">
              <a:spcBef>
                <a:spcPts val="300"/>
              </a:spcBef>
              <a:spcAft>
                <a:spcPts val="300"/>
              </a:spcAft>
              <a:buFont typeface="+mj-lt"/>
              <a:buAutoNum type="arabicPeriod"/>
              <a:tabLst>
                <a:tab pos="628650" algn="l"/>
                <a:tab pos="628650" algn="l"/>
                <a:tab pos="688340" algn="l"/>
              </a:tabLst>
            </a:pPr>
            <a:r>
              <a:rPr lang="fr-FR" sz="2000" dirty="0">
                <a:latin typeface="Corbel" panose="020B0503020204020204" pitchFamily="34" charset="0"/>
                <a:ea typeface="SimSun" panose="02010600030101010101" pitchFamily="2" charset="-122"/>
              </a:rPr>
              <a:t>La langue de travail est le français.</a:t>
            </a:r>
          </a:p>
          <a:p>
            <a:pPr marL="457200" lvl="0" indent="-457200">
              <a:spcBef>
                <a:spcPts val="300"/>
              </a:spcBef>
              <a:spcAft>
                <a:spcPts val="300"/>
              </a:spcAft>
              <a:buFont typeface="+mj-lt"/>
              <a:buAutoNum type="arabicPeriod"/>
              <a:tabLst>
                <a:tab pos="628650" algn="l"/>
                <a:tab pos="628650" algn="l"/>
                <a:tab pos="688340" algn="l"/>
              </a:tabLst>
            </a:pPr>
            <a:r>
              <a:rPr lang="fr-FR" sz="2000" dirty="0">
                <a:latin typeface="Corbel" panose="020B0503020204020204" pitchFamily="34" charset="0"/>
                <a:ea typeface="SimSun" panose="02010600030101010101" pitchFamily="2" charset="-122"/>
              </a:rPr>
              <a:t>Les variantes ne sont pas acceptées.</a:t>
            </a:r>
          </a:p>
          <a:p>
            <a:pPr marL="457200" lvl="0" indent="-457200">
              <a:spcBef>
                <a:spcPts val="300"/>
              </a:spcBef>
              <a:spcAft>
                <a:spcPts val="300"/>
              </a:spcAft>
              <a:buFont typeface="+mj-lt"/>
              <a:buAutoNum type="arabicPeriod"/>
              <a:tabLst>
                <a:tab pos="628650" algn="l"/>
                <a:tab pos="628650" algn="l"/>
                <a:tab pos="688340" algn="l"/>
              </a:tabLst>
            </a:pPr>
            <a:r>
              <a:rPr lang="fr-FR" sz="2000" dirty="0">
                <a:latin typeface="Corbel" panose="020B0503020204020204" pitchFamily="34" charset="0"/>
                <a:ea typeface="SimSun" panose="02010600030101010101" pitchFamily="2" charset="-122"/>
              </a:rPr>
              <a:t>Les prix proposés par le Soumissionnaire seront fixes pour la durée du Contrat.</a:t>
            </a:r>
          </a:p>
          <a:p>
            <a:pPr marL="457200" indent="-457200">
              <a:spcBef>
                <a:spcPts val="300"/>
              </a:spcBef>
              <a:spcAft>
                <a:spcPts val="300"/>
              </a:spcAft>
              <a:buFont typeface="+mj-lt"/>
              <a:buAutoNum type="arabicPeriod"/>
              <a:tabLst>
                <a:tab pos="628650" algn="l"/>
                <a:tab pos="628650" algn="l"/>
                <a:tab pos="688340" algn="l"/>
              </a:tabLst>
            </a:pPr>
            <a:r>
              <a:rPr lang="fr-FR" sz="2000" dirty="0">
                <a:latin typeface="Corbel" panose="020B0503020204020204" pitchFamily="34" charset="0"/>
                <a:ea typeface="SimSun" panose="02010600030101010101" pitchFamily="2" charset="-122"/>
              </a:rPr>
              <a:t>La monnaie de l’offre est le Dirham et/ou le Dollar américain (USD)</a:t>
            </a:r>
          </a:p>
          <a:p>
            <a:pPr marL="457200" indent="-457200">
              <a:spcBef>
                <a:spcPts val="300"/>
              </a:spcBef>
              <a:spcAft>
                <a:spcPts val="300"/>
              </a:spcAft>
              <a:buFont typeface="+mj-lt"/>
              <a:buAutoNum type="arabicPeriod"/>
              <a:tabLst>
                <a:tab pos="628650" algn="l"/>
                <a:tab pos="628650" algn="l"/>
                <a:tab pos="688340" algn="l"/>
              </a:tabLst>
            </a:pPr>
            <a:r>
              <a:rPr lang="fr-FR" sz="2000" dirty="0">
                <a:latin typeface="Corbel" panose="020B0503020204020204" pitchFamily="34" charset="0"/>
                <a:ea typeface="SimSun" panose="02010600030101010101" pitchFamily="2" charset="-122"/>
              </a:rPr>
              <a:t>Les monnaies de paiement sont le MAD pour les entreprises marocaines et étrangères disposant de registre de commerce établi au Maroc et le USD pour les entreprises étrangères</a:t>
            </a:r>
          </a:p>
          <a:p>
            <a:pPr marL="457200" lvl="0" indent="-457200">
              <a:spcBef>
                <a:spcPts val="300"/>
              </a:spcBef>
              <a:spcAft>
                <a:spcPts val="300"/>
              </a:spcAft>
              <a:buFont typeface="+mj-lt"/>
              <a:buAutoNum type="arabicPeriod"/>
              <a:tabLst>
                <a:tab pos="628650" algn="l"/>
                <a:tab pos="628650" algn="l"/>
                <a:tab pos="688340" algn="l"/>
              </a:tabLst>
            </a:pPr>
            <a:r>
              <a:rPr lang="fr-FR" sz="2000" dirty="0">
                <a:latin typeface="Corbel" panose="020B0503020204020204" pitchFamily="34" charset="0"/>
                <a:ea typeface="SimSun" panose="02010600030101010101" pitchFamily="2" charset="-122"/>
              </a:rPr>
              <a:t>La période de validité </a:t>
            </a:r>
            <a:r>
              <a:rPr lang="fr-FR" sz="2000">
                <a:latin typeface="Corbel" panose="020B0503020204020204" pitchFamily="34" charset="0"/>
                <a:ea typeface="SimSun" panose="02010600030101010101" pitchFamily="2" charset="-122"/>
              </a:rPr>
              <a:t>de l’offre </a:t>
            </a:r>
            <a:r>
              <a:rPr lang="fr-FR" sz="2000" dirty="0">
                <a:latin typeface="Corbel" panose="020B0503020204020204" pitchFamily="34" charset="0"/>
                <a:ea typeface="SimSun" panose="02010600030101010101" pitchFamily="2" charset="-122"/>
              </a:rPr>
              <a:t>est de 120 jours après la date limite de soumission des offres</a:t>
            </a:r>
          </a:p>
          <a:p>
            <a:pPr>
              <a:spcBef>
                <a:spcPts val="300"/>
              </a:spcBef>
              <a:spcAft>
                <a:spcPts val="300"/>
              </a:spcAft>
              <a:tabLst>
                <a:tab pos="628650" algn="l"/>
                <a:tab pos="628650" algn="l"/>
                <a:tab pos="688340" algn="l"/>
              </a:tabLst>
            </a:pPr>
            <a:r>
              <a:rPr lang="fr-FR" sz="2000" dirty="0">
                <a:latin typeface="Corbel" panose="020B0503020204020204" pitchFamily="34" charset="0"/>
                <a:ea typeface="Times New Roman" panose="02020603050405020304" pitchFamily="18" charset="0"/>
              </a:rPr>
              <a:t>7.   </a:t>
            </a:r>
            <a:r>
              <a:rPr lang="fr-FR" sz="2000" dirty="0">
                <a:latin typeface="Corbel" panose="020B0503020204020204" pitchFamily="34" charset="0"/>
                <a:ea typeface="SimSun" panose="02010600030101010101" pitchFamily="2" charset="-122"/>
              </a:rPr>
              <a:t>Système</a:t>
            </a:r>
            <a:r>
              <a:rPr lang="fr-FR" sz="2000" dirty="0">
                <a:latin typeface="Corbel" panose="020B0503020204020204" pitchFamily="34" charset="0"/>
                <a:ea typeface="Times New Roman" panose="02020603050405020304" pitchFamily="18" charset="0"/>
              </a:rPr>
              <a:t> de contestation disponible sur le site : </a:t>
            </a:r>
            <a:r>
              <a:rPr lang="fr-FR" sz="2000" u="sng" dirty="0">
                <a:solidFill>
                  <a:srgbClr val="0000FF"/>
                </a:solidFill>
                <a:latin typeface="Corbel" panose="020B0503020204020204" pitchFamily="34" charset="0"/>
                <a:ea typeface="Times New Roman" panose="02020603050405020304" pitchFamily="18" charset="0"/>
                <a:hlinkClick r:id="rId3"/>
              </a:rPr>
              <a:t>http://www.mcamorocco.ma/fr/systeme-de- contestation-</a:t>
            </a:r>
            <a:r>
              <a:rPr lang="fr-FR" sz="2000" u="sng" dirty="0" err="1">
                <a:solidFill>
                  <a:srgbClr val="0000FF"/>
                </a:solidFill>
                <a:latin typeface="Corbel" panose="020B0503020204020204" pitchFamily="34" charset="0"/>
                <a:ea typeface="Times New Roman" panose="02020603050405020304" pitchFamily="18" charset="0"/>
                <a:hlinkClick r:id="rId3"/>
              </a:rPr>
              <a:t>bid</a:t>
            </a:r>
            <a:r>
              <a:rPr lang="fr-FR" sz="2000" u="sng" dirty="0">
                <a:solidFill>
                  <a:srgbClr val="0000FF"/>
                </a:solidFill>
                <a:latin typeface="Corbel" panose="020B0503020204020204" pitchFamily="34" charset="0"/>
                <a:ea typeface="Times New Roman" panose="02020603050405020304" pitchFamily="18" charset="0"/>
                <a:hlinkClick r:id="rId3"/>
              </a:rPr>
              <a:t>-challenge-system-</a:t>
            </a:r>
            <a:r>
              <a:rPr lang="fr-FR" sz="2000" u="sng" dirty="0" err="1">
                <a:solidFill>
                  <a:srgbClr val="0000FF"/>
                </a:solidFill>
                <a:latin typeface="Corbel" panose="020B0503020204020204" pitchFamily="34" charset="0"/>
                <a:ea typeface="Times New Roman" panose="02020603050405020304" pitchFamily="18" charset="0"/>
                <a:hlinkClick r:id="rId3"/>
              </a:rPr>
              <a:t>bcs</a:t>
            </a:r>
            <a:r>
              <a:rPr lang="fr-FR" sz="2000" u="sng" dirty="0">
                <a:solidFill>
                  <a:srgbClr val="0000FF"/>
                </a:solidFill>
                <a:latin typeface="Corbel" panose="020B0503020204020204" pitchFamily="34" charset="0"/>
                <a:ea typeface="Times New Roman" panose="02020603050405020304" pitchFamily="18" charset="0"/>
              </a:rPr>
              <a:t> </a:t>
            </a:r>
            <a:endParaRPr lang="fr-FR" sz="2000" dirty="0">
              <a:latin typeface="Corbel" panose="020B0503020204020204" pitchFamily="34" charset="0"/>
              <a:ea typeface="Times New Roman" panose="02020603050405020304" pitchFamily="18" charset="0"/>
            </a:endParaRPr>
          </a:p>
        </p:txBody>
      </p:sp>
    </p:spTree>
    <p:extLst>
      <p:ext uri="{BB962C8B-B14F-4D97-AF65-F5344CB8AC3E}">
        <p14:creationId xmlns:p14="http://schemas.microsoft.com/office/powerpoint/2010/main" val="4043617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28</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Elaboration des offres</a:t>
            </a:r>
          </a:p>
        </p:txBody>
      </p:sp>
      <p:sp>
        <p:nvSpPr>
          <p:cNvPr id="6" name="Rectangle 5">
            <a:extLst>
              <a:ext uri="{FF2B5EF4-FFF2-40B4-BE49-F238E27FC236}">
                <a16:creationId xmlns:a16="http://schemas.microsoft.com/office/drawing/2014/main" id="{6AA7475B-11E7-4F7D-87A0-836C4ADDC401}"/>
              </a:ext>
            </a:extLst>
          </p:cNvPr>
          <p:cNvSpPr/>
          <p:nvPr/>
        </p:nvSpPr>
        <p:spPr>
          <a:xfrm>
            <a:off x="359569" y="1331305"/>
            <a:ext cx="12496800" cy="579692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
        <p:nvSpPr>
          <p:cNvPr id="7" name="Chevron 6">
            <a:extLst>
              <a:ext uri="{FF2B5EF4-FFF2-40B4-BE49-F238E27FC236}">
                <a16:creationId xmlns:a16="http://schemas.microsoft.com/office/drawing/2014/main" id="{7E348CCD-1539-4B64-8ACE-7DCB10CAFCE5}"/>
              </a:ext>
            </a:extLst>
          </p:cNvPr>
          <p:cNvSpPr/>
          <p:nvPr/>
        </p:nvSpPr>
        <p:spPr>
          <a:xfrm>
            <a:off x="623888" y="1173044"/>
            <a:ext cx="12268200" cy="5796920"/>
          </a:xfrm>
          <a:prstGeom prst="chevron">
            <a:avLst/>
          </a:prstGeom>
          <a:solidFill>
            <a:schemeClr val="accent2">
              <a:lumMod val="40000"/>
              <a:lumOff val="6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sz="2800" b="1" dirty="0">
              <a:solidFill>
                <a:srgbClr val="FFFFFF"/>
              </a:solidFill>
              <a:latin typeface="Corbel" panose="020B0503020204020204" pitchFamily="34" charset="0"/>
            </a:endParaRPr>
          </a:p>
          <a:p>
            <a:pPr algn="ctr"/>
            <a:r>
              <a:rPr lang="fr-FR" sz="2800" b="1" dirty="0">
                <a:solidFill>
                  <a:srgbClr val="FFFFFF"/>
                </a:solidFill>
                <a:latin typeface="Corbel" panose="020B0503020204020204" pitchFamily="34" charset="0"/>
              </a:rPr>
              <a:t>TYPES DE SOUMISSION: </a:t>
            </a:r>
          </a:p>
          <a:p>
            <a:pPr algn="ctr"/>
            <a:endParaRPr lang="fr-FR" sz="2800" b="1" dirty="0">
              <a:solidFill>
                <a:srgbClr val="FFFFFF"/>
              </a:solidFill>
              <a:latin typeface="Corbel" panose="020B0503020204020204" pitchFamily="34" charset="0"/>
            </a:endParaRPr>
          </a:p>
          <a:p>
            <a:pPr algn="ctr"/>
            <a:endParaRPr lang="fr-FR" sz="1050" b="1" dirty="0">
              <a:solidFill>
                <a:schemeClr val="tx1"/>
              </a:solidFill>
              <a:latin typeface="Corbel" panose="020B0503020204020204" pitchFamily="34" charset="0"/>
            </a:endParaRPr>
          </a:p>
          <a:p>
            <a:pPr algn="ctr"/>
            <a:r>
              <a:rPr lang="fr-FR" sz="2800" b="1" dirty="0">
                <a:solidFill>
                  <a:schemeClr val="tx1"/>
                </a:solidFill>
                <a:latin typeface="Corbel" panose="020B0503020204020204" pitchFamily="34" charset="0"/>
              </a:rPr>
              <a:t> par voie électronique</a:t>
            </a:r>
          </a:p>
          <a:p>
            <a:pPr algn="ctr"/>
            <a:r>
              <a:rPr lang="fr-FR" sz="2800" b="1" dirty="0">
                <a:solidFill>
                  <a:srgbClr val="FF0000"/>
                </a:solidFill>
                <a:latin typeface="Corbel" panose="020B0503020204020204" pitchFamily="34" charset="0"/>
              </a:rPr>
              <a:t>Les soumissions sous format papier ne seront pas acceptées sauf pour la garantie d’offre dont la version originale doit être transmise à l’Agent de passation des marchés de l’Agence MCA-Morocco</a:t>
            </a:r>
            <a:endParaRPr lang="fr-FR" sz="2800" b="1" dirty="0">
              <a:solidFill>
                <a:srgbClr val="FFFFFF"/>
              </a:solidFill>
              <a:latin typeface="Corbel" panose="020B0503020204020204" pitchFamily="34" charset="0"/>
            </a:endParaRPr>
          </a:p>
          <a:p>
            <a:pPr algn="ctr"/>
            <a:endParaRPr lang="fr-FR" sz="2800" b="1" dirty="0">
              <a:solidFill>
                <a:srgbClr val="FFFFFF"/>
              </a:solidFill>
              <a:latin typeface="Calibri" panose="020F0502020204030204" pitchFamily="34" charset="0"/>
            </a:endParaRPr>
          </a:p>
        </p:txBody>
      </p:sp>
    </p:spTree>
    <p:extLst>
      <p:ext uri="{BB962C8B-B14F-4D97-AF65-F5344CB8AC3E}">
        <p14:creationId xmlns:p14="http://schemas.microsoft.com/office/powerpoint/2010/main" val="29388767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29</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Elaboration des offres</a:t>
            </a:r>
          </a:p>
        </p:txBody>
      </p:sp>
      <p:sp>
        <p:nvSpPr>
          <p:cNvPr id="6" name="Rectangle 5">
            <a:extLst>
              <a:ext uri="{FF2B5EF4-FFF2-40B4-BE49-F238E27FC236}">
                <a16:creationId xmlns:a16="http://schemas.microsoft.com/office/drawing/2014/main" id="{6AA7475B-11E7-4F7D-87A0-836C4ADDC401}"/>
              </a:ext>
            </a:extLst>
          </p:cNvPr>
          <p:cNvSpPr/>
          <p:nvPr/>
        </p:nvSpPr>
        <p:spPr>
          <a:xfrm>
            <a:off x="626270" y="1108703"/>
            <a:ext cx="11430000" cy="579692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
        <p:nvSpPr>
          <p:cNvPr id="3" name="Rectangle 2">
            <a:extLst>
              <a:ext uri="{FF2B5EF4-FFF2-40B4-BE49-F238E27FC236}">
                <a16:creationId xmlns:a16="http://schemas.microsoft.com/office/drawing/2014/main" id="{A8111470-6E98-4282-8AFF-7308508300EA}"/>
              </a:ext>
            </a:extLst>
          </p:cNvPr>
          <p:cNvSpPr/>
          <p:nvPr/>
        </p:nvSpPr>
        <p:spPr>
          <a:xfrm>
            <a:off x="1478799" y="1366555"/>
            <a:ext cx="9982201" cy="4893647"/>
          </a:xfrm>
          <a:prstGeom prst="rect">
            <a:avLst/>
          </a:prstGeom>
        </p:spPr>
        <p:txBody>
          <a:bodyPr wrap="square">
            <a:spAutoFit/>
          </a:bodyPr>
          <a:lstStyle/>
          <a:p>
            <a:pPr marL="342900" indent="-342900" algn="just">
              <a:buClr>
                <a:schemeClr val="accent5">
                  <a:lumMod val="75000"/>
                </a:schemeClr>
              </a:buClr>
              <a:buFont typeface="Wingdings" panose="05000000000000000000" pitchFamily="2" charset="2"/>
              <a:buChar char="v"/>
            </a:pPr>
            <a:r>
              <a:rPr lang="fr-FR" sz="2400" kern="0" dirty="0">
                <a:latin typeface="Corbel" panose="020B0503020204020204" pitchFamily="34" charset="0"/>
              </a:rPr>
              <a:t>Les offres doivent être soumises électroniquement (</a:t>
            </a:r>
            <a:r>
              <a:rPr lang="fr-FR" sz="2400" kern="0" dirty="0">
                <a:solidFill>
                  <a:srgbClr val="FF0000"/>
                </a:solidFill>
                <a:latin typeface="Corbel" panose="020B0503020204020204" pitchFamily="34" charset="0"/>
              </a:rPr>
              <a:t>voir annexe 1 de la Section II-DPAO</a:t>
            </a:r>
            <a:r>
              <a:rPr lang="fr-FR" sz="2400" kern="0" dirty="0">
                <a:latin typeface="Corbel" panose="020B0503020204020204" pitchFamily="34" charset="0"/>
              </a:rPr>
              <a:t>),uniquement, </a:t>
            </a:r>
            <a:r>
              <a:rPr lang="fr-FR" sz="2400" kern="0" dirty="0">
                <a:solidFill>
                  <a:srgbClr val="FF0000"/>
                </a:solidFill>
                <a:latin typeface="Corbel" panose="020B0503020204020204" pitchFamily="34" charset="0"/>
              </a:rPr>
              <a:t>via le lien Dropbox indiqué </a:t>
            </a:r>
            <a:r>
              <a:rPr lang="fr-FR" sz="2400" kern="0" dirty="0">
                <a:latin typeface="Corbel" panose="020B0503020204020204" pitchFamily="34" charset="0"/>
              </a:rPr>
              <a:t>dans le DAO </a:t>
            </a:r>
            <a:r>
              <a:rPr lang="fr-FR" sz="2400" kern="0" dirty="0">
                <a:solidFill>
                  <a:srgbClr val="FF0000"/>
                </a:solidFill>
                <a:latin typeface="Corbel" panose="020B0503020204020204" pitchFamily="34" charset="0"/>
              </a:rPr>
              <a:t>(voir Section II-DPAO-Clause IS 25.1) sauf pour la Garantie d’offre</a:t>
            </a:r>
          </a:p>
          <a:p>
            <a:pPr marL="342900" indent="-342900">
              <a:buClr>
                <a:schemeClr val="accent5">
                  <a:lumMod val="75000"/>
                </a:schemeClr>
              </a:buClr>
              <a:buFont typeface="Wingdings" panose="05000000000000000000" pitchFamily="2" charset="2"/>
              <a:buChar char="v"/>
            </a:pPr>
            <a:endParaRPr lang="fr-FR" sz="2400" kern="0" dirty="0">
              <a:solidFill>
                <a:schemeClr val="accent3"/>
              </a:solidFill>
              <a:highlight>
                <a:srgbClr val="00FFFF"/>
              </a:highlight>
              <a:latin typeface="Corbel" panose="020B0503020204020204" pitchFamily="34" charset="0"/>
            </a:endParaRPr>
          </a:p>
          <a:p>
            <a:pPr marL="342900" indent="-342900" algn="just">
              <a:buClr>
                <a:schemeClr val="accent5">
                  <a:lumMod val="75000"/>
                </a:schemeClr>
              </a:buClr>
              <a:buFont typeface="Wingdings" panose="05000000000000000000" pitchFamily="2" charset="2"/>
              <a:buChar char="v"/>
            </a:pPr>
            <a:r>
              <a:rPr lang="fr-FR" sz="2400" kern="0" dirty="0">
                <a:latin typeface="Corbel" panose="020B0503020204020204" pitchFamily="34" charset="0"/>
              </a:rPr>
              <a:t>Prière de lancer le processus de téléchargement </a:t>
            </a:r>
            <a:r>
              <a:rPr lang="fr-FR" sz="2400" kern="0" dirty="0">
                <a:solidFill>
                  <a:srgbClr val="FF0000"/>
                </a:solidFill>
                <a:latin typeface="Corbel" panose="020B0503020204020204" pitchFamily="34" charset="0"/>
              </a:rPr>
              <a:t>en temps utile avant l’expiration</a:t>
            </a:r>
            <a:r>
              <a:rPr lang="fr-FR" sz="2400" kern="0" dirty="0">
                <a:latin typeface="Corbel" panose="020B0503020204020204" pitchFamily="34" charset="0"/>
              </a:rPr>
              <a:t> de la date et l’heure limites de soumission des offres</a:t>
            </a:r>
          </a:p>
          <a:p>
            <a:pPr marL="342900" indent="-342900" algn="just">
              <a:buClr>
                <a:schemeClr val="accent5">
                  <a:lumMod val="75000"/>
                </a:schemeClr>
              </a:buClr>
              <a:buFont typeface="Wingdings" panose="05000000000000000000" pitchFamily="2" charset="2"/>
              <a:buChar char="v"/>
            </a:pPr>
            <a:endParaRPr lang="fr-FR" sz="2400" kern="0" dirty="0">
              <a:latin typeface="Corbel" panose="020B0503020204020204" pitchFamily="34" charset="0"/>
            </a:endParaRPr>
          </a:p>
          <a:p>
            <a:pPr marL="342900" indent="-342900" algn="ctr">
              <a:buClr>
                <a:schemeClr val="accent5">
                  <a:lumMod val="75000"/>
                </a:schemeClr>
              </a:buClr>
              <a:buFont typeface="Wingdings" panose="05000000000000000000" pitchFamily="2" charset="2"/>
              <a:buChar char="v"/>
            </a:pPr>
            <a:r>
              <a:rPr lang="fr-FR" sz="2400" strike="sngStrike" kern="0" dirty="0">
                <a:highlight>
                  <a:srgbClr val="FFFF00"/>
                </a:highlight>
                <a:latin typeface="Corbel" panose="020B0503020204020204" pitchFamily="34" charset="0"/>
              </a:rPr>
              <a:t>Soumission d’une OFFRE COMPLÈTE </a:t>
            </a:r>
            <a:r>
              <a:rPr lang="fr-FR" sz="2400" kern="0" dirty="0">
                <a:highlight>
                  <a:srgbClr val="FFFF00"/>
                </a:highlight>
                <a:latin typeface="Corbel" panose="020B0503020204020204" pitchFamily="34" charset="0"/>
              </a:rPr>
              <a:t>: </a:t>
            </a:r>
          </a:p>
          <a:p>
            <a:pPr marL="342900" indent="-342900" algn="ctr">
              <a:buClr>
                <a:schemeClr val="accent5">
                  <a:lumMod val="75000"/>
                </a:schemeClr>
              </a:buClr>
              <a:buFont typeface="Wingdings" panose="05000000000000000000" pitchFamily="2" charset="2"/>
              <a:buChar char="v"/>
            </a:pPr>
            <a:endParaRPr lang="fr-FR" sz="2400" kern="0" dirty="0">
              <a:solidFill>
                <a:schemeClr val="accent2">
                  <a:lumMod val="50000"/>
                </a:schemeClr>
              </a:solidFill>
              <a:highlight>
                <a:srgbClr val="FFFF00"/>
              </a:highlight>
              <a:latin typeface="Corbel" panose="020B0503020204020204" pitchFamily="34" charset="0"/>
            </a:endParaRPr>
          </a:p>
          <a:p>
            <a:pPr marL="342900" indent="-342900" algn="ctr">
              <a:buClr>
                <a:schemeClr val="accent5">
                  <a:lumMod val="75000"/>
                </a:schemeClr>
              </a:buClr>
              <a:buFont typeface="Wingdings" panose="05000000000000000000" pitchFamily="2" charset="2"/>
              <a:buChar char="v"/>
            </a:pPr>
            <a:endParaRPr lang="fr-FR" sz="2400" kern="0" dirty="0">
              <a:solidFill>
                <a:schemeClr val="accent2">
                  <a:lumMod val="50000"/>
                </a:schemeClr>
              </a:solidFill>
              <a:highlight>
                <a:srgbClr val="FFFF00"/>
              </a:highlight>
              <a:latin typeface="Corbel" panose="020B0503020204020204" pitchFamily="34" charset="0"/>
            </a:endParaRPr>
          </a:p>
          <a:p>
            <a:pPr marL="342900" indent="-342900" algn="ctr">
              <a:buClr>
                <a:schemeClr val="accent5">
                  <a:lumMod val="75000"/>
                </a:schemeClr>
              </a:buClr>
              <a:buFont typeface="Wingdings" panose="05000000000000000000" pitchFamily="2" charset="2"/>
              <a:buChar char="v"/>
            </a:pPr>
            <a:endParaRPr lang="fr-FR" sz="2400" kern="0" dirty="0">
              <a:solidFill>
                <a:schemeClr val="accent2">
                  <a:lumMod val="50000"/>
                </a:schemeClr>
              </a:solidFill>
              <a:latin typeface="Corbel" panose="020B0503020204020204" pitchFamily="34" charset="0"/>
            </a:endParaRPr>
          </a:p>
          <a:p>
            <a:pPr marL="342900" indent="-342900" algn="ctr">
              <a:buClr>
                <a:schemeClr val="accent5">
                  <a:lumMod val="75000"/>
                </a:schemeClr>
              </a:buClr>
              <a:buFont typeface="Wingdings" panose="05000000000000000000" pitchFamily="2" charset="2"/>
              <a:buChar char="v"/>
            </a:pPr>
            <a:endParaRPr lang="fr-FR" sz="2400" kern="0" dirty="0">
              <a:solidFill>
                <a:schemeClr val="accent2">
                  <a:lumMod val="50000"/>
                </a:schemeClr>
              </a:solidFill>
              <a:latin typeface="Corbel" panose="020B0503020204020204" pitchFamily="34" charset="0"/>
            </a:endParaRPr>
          </a:p>
          <a:p>
            <a:pPr marL="342900" indent="-342900" algn="just">
              <a:buClr>
                <a:schemeClr val="accent5">
                  <a:lumMod val="75000"/>
                </a:schemeClr>
              </a:buClr>
              <a:buFont typeface="Wingdings" panose="05000000000000000000" pitchFamily="2" charset="2"/>
              <a:buChar char="v"/>
            </a:pPr>
            <a:r>
              <a:rPr lang="fr-FR" sz="2400" kern="0" dirty="0">
                <a:latin typeface="Corbel" panose="020B0503020204020204" pitchFamily="34" charset="0"/>
              </a:rPr>
              <a:t>Joindre un sommaire de tous les documents à la première page de l’offre</a:t>
            </a:r>
          </a:p>
        </p:txBody>
      </p:sp>
      <p:sp>
        <p:nvSpPr>
          <p:cNvPr id="4" name="Rectangle 3">
            <a:extLst>
              <a:ext uri="{FF2B5EF4-FFF2-40B4-BE49-F238E27FC236}">
                <a16:creationId xmlns:a16="http://schemas.microsoft.com/office/drawing/2014/main" id="{61C4CFDB-9D56-4320-822C-39AE6BDE62B3}"/>
              </a:ext>
            </a:extLst>
          </p:cNvPr>
          <p:cNvSpPr/>
          <p:nvPr/>
        </p:nvSpPr>
        <p:spPr>
          <a:xfrm>
            <a:off x="5045869" y="1158496"/>
            <a:ext cx="2859309" cy="369332"/>
          </a:xfrm>
          <a:prstGeom prst="rect">
            <a:avLst/>
          </a:prstGeom>
        </p:spPr>
        <p:txBody>
          <a:bodyPr wrap="none">
            <a:spAutoFit/>
          </a:bodyPr>
          <a:lstStyle/>
          <a:p>
            <a:pPr algn="ctr"/>
            <a:r>
              <a:rPr lang="fr-FR" b="1" dirty="0">
                <a:solidFill>
                  <a:srgbClr val="C00000"/>
                </a:solidFill>
                <a:latin typeface="Corbel" panose="020B0503020204020204" pitchFamily="34" charset="0"/>
              </a:rPr>
              <a:t>PAR VOIE ELECTRONIQUE</a:t>
            </a:r>
          </a:p>
        </p:txBody>
      </p:sp>
      <p:sp>
        <p:nvSpPr>
          <p:cNvPr id="9" name="Rounded Rectangle 3">
            <a:extLst>
              <a:ext uri="{FF2B5EF4-FFF2-40B4-BE49-F238E27FC236}">
                <a16:creationId xmlns:a16="http://schemas.microsoft.com/office/drawing/2014/main" id="{B06A49AC-2655-43F4-AB40-6815EF3A92FB}"/>
              </a:ext>
            </a:extLst>
          </p:cNvPr>
          <p:cNvSpPr/>
          <p:nvPr/>
        </p:nvSpPr>
        <p:spPr>
          <a:xfrm>
            <a:off x="3678664" y="4619625"/>
            <a:ext cx="5582469" cy="702065"/>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trike="sngStrike" kern="0" dirty="0">
                <a:solidFill>
                  <a:srgbClr val="C00000"/>
                </a:solidFill>
                <a:highlight>
                  <a:srgbClr val="FFFF00"/>
                </a:highlight>
                <a:latin typeface="Corbel" panose="020B0503020204020204" pitchFamily="34" charset="0"/>
              </a:rPr>
              <a:t>Offre Complète = Offre Technique + </a:t>
            </a:r>
          </a:p>
          <a:p>
            <a:pPr algn="ctr"/>
            <a:r>
              <a:rPr lang="fr-FR" strike="sngStrike" kern="0" dirty="0">
                <a:solidFill>
                  <a:srgbClr val="C00000"/>
                </a:solidFill>
                <a:highlight>
                  <a:srgbClr val="FFFF00"/>
                </a:highlight>
                <a:latin typeface="Corbel" panose="020B0503020204020204" pitchFamily="34" charset="0"/>
              </a:rPr>
              <a:t>Offre Financière verrouillée avec mot de passe</a:t>
            </a:r>
          </a:p>
        </p:txBody>
      </p:sp>
    </p:spTree>
    <p:extLst>
      <p:ext uri="{BB962C8B-B14F-4D97-AF65-F5344CB8AC3E}">
        <p14:creationId xmlns:p14="http://schemas.microsoft.com/office/powerpoint/2010/main" val="2315079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 name="Connecteur droit 79"/>
          <p:cNvCxnSpPr/>
          <p:nvPr/>
        </p:nvCxnSpPr>
        <p:spPr>
          <a:xfrm flipV="1">
            <a:off x="9521011" y="4002380"/>
            <a:ext cx="0" cy="388621"/>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9" name="Connecteur droit 78"/>
          <p:cNvCxnSpPr/>
          <p:nvPr/>
        </p:nvCxnSpPr>
        <p:spPr>
          <a:xfrm flipV="1">
            <a:off x="11180389" y="4025480"/>
            <a:ext cx="0" cy="388621"/>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8" name="Connecteur droit 77"/>
          <p:cNvCxnSpPr/>
          <p:nvPr/>
        </p:nvCxnSpPr>
        <p:spPr>
          <a:xfrm flipV="1">
            <a:off x="12818029" y="4002380"/>
            <a:ext cx="0" cy="388621"/>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rotWithShape="1">
          <a:blip r:embed="rId3"/>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444"/>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2683C6">
                    <a:lumMod val="50000"/>
                  </a:srgbClr>
                </a:solidFill>
                <a:effectLst/>
                <a:uLnTx/>
                <a:uFillTx/>
                <a:latin typeface="Calibri"/>
                <a:ea typeface="+mn-ea"/>
                <a:cs typeface="+mn-cs"/>
              </a:rPr>
              <a:t>-</a:t>
            </a:r>
            <a:fld id="{B6F15528-21DE-4FAA-801E-634DDDAF4B2B}" type="slidenum">
              <a:rPr kumimoji="0" lang="fr-FR" sz="1400" b="1" i="0" u="none" strike="noStrike" kern="1200" cap="none" spc="0" normalizeH="0" baseline="0" noProof="0">
                <a:ln>
                  <a:noFill/>
                </a:ln>
                <a:solidFill>
                  <a:srgbClr val="2683C6">
                    <a:lumMod val="50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r>
              <a:rPr kumimoji="0" lang="fr-FR" sz="1400" b="1" i="0" u="none" strike="noStrike" kern="1200" cap="none" spc="0" normalizeH="0" baseline="0" noProof="0" dirty="0">
                <a:ln>
                  <a:noFill/>
                </a:ln>
                <a:solidFill>
                  <a:srgbClr val="2683C6">
                    <a:lumMod val="50000"/>
                  </a:srgbClr>
                </a:solidFill>
                <a:effectLst/>
                <a:uLnTx/>
                <a:uFillTx/>
                <a:latin typeface="Calibri"/>
                <a:ea typeface="+mn-ea"/>
                <a:cs typeface="+mn-cs"/>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200" b="1" i="0" u="none" strike="noStrike" kern="1200" cap="none" spc="0" normalizeH="0" baseline="0" noProof="0" dirty="0">
                <a:ln>
                  <a:noFill/>
                </a:ln>
                <a:solidFill>
                  <a:prstClr val="white"/>
                </a:solidFill>
                <a:effectLst/>
                <a:uLnTx/>
                <a:uFillTx/>
                <a:latin typeface="Calibri"/>
                <a:ea typeface="+mn-ea"/>
                <a:cs typeface="+mn-cs"/>
              </a:rPr>
              <a:t>1. Volet Technique : </a:t>
            </a:r>
            <a:r>
              <a:rPr kumimoji="0" lang="fr-FR" sz="3200" b="1" i="0" u="none" strike="noStrike" kern="1200" cap="none" spc="0" normalizeH="0" baseline="0" noProof="0" dirty="0">
                <a:ln>
                  <a:noFill/>
                </a:ln>
                <a:solidFill>
                  <a:srgbClr val="FFC000"/>
                </a:solidFill>
                <a:effectLst/>
                <a:uLnTx/>
                <a:uFillTx/>
                <a:latin typeface="Calibri"/>
                <a:ea typeface="+mn-ea"/>
                <a:cs typeface="+mn-cs"/>
              </a:rPr>
              <a:t>Contexte de la mission</a:t>
            </a:r>
          </a:p>
        </p:txBody>
      </p:sp>
      <p:graphicFrame>
        <p:nvGraphicFramePr>
          <p:cNvPr id="18" name="Tableau 17"/>
          <p:cNvGraphicFramePr>
            <a:graphicFrameLocks noGrp="1"/>
          </p:cNvGraphicFramePr>
          <p:nvPr/>
        </p:nvGraphicFramePr>
        <p:xfrm>
          <a:off x="349251" y="1496289"/>
          <a:ext cx="6128877" cy="2786945"/>
        </p:xfrm>
        <a:graphic>
          <a:graphicData uri="http://schemas.openxmlformats.org/drawingml/2006/table">
            <a:tbl>
              <a:tblPr firstRow="1" bandRow="1">
                <a:tableStyleId>{5C22544A-7EE6-4342-B048-85BDC9FD1C3A}</a:tableStyleId>
              </a:tblPr>
              <a:tblGrid>
                <a:gridCol w="4138072">
                  <a:extLst>
                    <a:ext uri="{9D8B030D-6E8A-4147-A177-3AD203B41FA5}">
                      <a16:colId xmlns:a16="http://schemas.microsoft.com/office/drawing/2014/main" val="20000"/>
                    </a:ext>
                  </a:extLst>
                </a:gridCol>
                <a:gridCol w="1990805">
                  <a:extLst>
                    <a:ext uri="{9D8B030D-6E8A-4147-A177-3AD203B41FA5}">
                      <a16:colId xmlns:a16="http://schemas.microsoft.com/office/drawing/2014/main" val="20001"/>
                    </a:ext>
                  </a:extLst>
                </a:gridCol>
              </a:tblGrid>
              <a:tr h="370825">
                <a:tc>
                  <a:txBody>
                    <a:bodyPr/>
                    <a:lstStyle/>
                    <a:p>
                      <a:pPr algn="r"/>
                      <a:r>
                        <a:rPr lang="fr-FR" sz="1500" u="sng" dirty="0">
                          <a:solidFill>
                            <a:srgbClr val="0070C0"/>
                          </a:solidFill>
                        </a:rPr>
                        <a:t>Type de financement :</a:t>
                      </a:r>
                    </a:p>
                  </a:txBody>
                  <a:tcPr marL="91437" marR="91437" marT="45718" marB="45718" anchor="ctr">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500" b="0" dirty="0">
                          <a:solidFill>
                            <a:srgbClr val="0070C0"/>
                          </a:solidFill>
                        </a:rPr>
                        <a:t>Don</a:t>
                      </a:r>
                    </a:p>
                  </a:txBody>
                  <a:tcPr marL="91437" marR="91437" marT="45718" marB="45718" anchor="ctr">
                    <a:lnL w="127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25">
                <a:tc>
                  <a:txBody>
                    <a:bodyPr/>
                    <a:lstStyle/>
                    <a:p>
                      <a:pPr algn="r"/>
                      <a:r>
                        <a:rPr lang="fr-FR" sz="1500" b="1" u="sng" dirty="0">
                          <a:solidFill>
                            <a:srgbClr val="0070C0"/>
                          </a:solidFill>
                        </a:rPr>
                        <a:t>Durée :</a:t>
                      </a:r>
                    </a:p>
                  </a:txBody>
                  <a:tcPr marL="91437" marR="91437" marT="45718" marB="45718" anchor="ctr">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fr-FR" sz="1500" dirty="0">
                          <a:solidFill>
                            <a:srgbClr val="0070C0"/>
                          </a:solidFill>
                        </a:rPr>
                        <a:t>5 ans</a:t>
                      </a:r>
                    </a:p>
                  </a:txBody>
                  <a:tcPr marL="91437" marR="91437" marT="45718" marB="45718" anchor="ctr">
                    <a:lnL w="127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39820320"/>
                  </a:ext>
                </a:extLst>
              </a:tr>
              <a:tr h="370825">
                <a:tc>
                  <a:txBody>
                    <a:bodyPr/>
                    <a:lstStyle/>
                    <a:p>
                      <a:pPr algn="r"/>
                      <a:r>
                        <a:rPr lang="fr-FR" sz="1500" b="1" u="sng" dirty="0">
                          <a:solidFill>
                            <a:srgbClr val="0070C0"/>
                          </a:solidFill>
                        </a:rPr>
                        <a:t>Date de signature du Compact II:</a:t>
                      </a:r>
                    </a:p>
                  </a:txBody>
                  <a:tcPr marL="91437" marR="91437" marT="45718" marB="45718" anchor="ctr">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500" dirty="0">
                          <a:solidFill>
                            <a:srgbClr val="0070C0"/>
                          </a:solidFill>
                        </a:rPr>
                        <a:t>30 novembre 2015</a:t>
                      </a:r>
                    </a:p>
                  </a:txBody>
                  <a:tcPr marL="91437" marR="91437" marT="45718" marB="45718" anchor="ctr">
                    <a:lnL w="127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6199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1500" b="1" u="sng" dirty="0">
                          <a:solidFill>
                            <a:srgbClr val="0070C0"/>
                          </a:solidFill>
                        </a:rPr>
                        <a:t>Date de signature de l’accord d’exécution avec le MENFPESRS :</a:t>
                      </a:r>
                    </a:p>
                  </a:txBody>
                  <a:tcPr marL="91437" marR="91437" marT="45718" marB="45718" anchor="ctr">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500" dirty="0">
                          <a:solidFill>
                            <a:srgbClr val="0070C0"/>
                          </a:solidFill>
                        </a:rPr>
                        <a:t>6 décembre 2016 </a:t>
                      </a:r>
                    </a:p>
                  </a:txBody>
                  <a:tcPr marL="91437" marR="91437" marT="45718" marB="45718" anchor="ctr">
                    <a:lnL w="127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0211327"/>
                  </a:ext>
                </a:extLst>
              </a:tr>
              <a:tr h="370825">
                <a:tc>
                  <a:txBody>
                    <a:bodyPr/>
                    <a:lstStyle/>
                    <a:p>
                      <a:pPr algn="r"/>
                      <a:r>
                        <a:rPr lang="fr-FR" sz="1500" b="1" u="sng" dirty="0">
                          <a:solidFill>
                            <a:srgbClr val="0070C0"/>
                          </a:solidFill>
                        </a:rPr>
                        <a:t>Date d’entrée en vigueur :</a:t>
                      </a:r>
                    </a:p>
                  </a:txBody>
                  <a:tcPr marL="91437" marR="91437" marT="45718" marB="45718" anchor="ctr">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fr-FR" sz="1500" dirty="0">
                          <a:solidFill>
                            <a:srgbClr val="0070C0"/>
                          </a:solidFill>
                        </a:rPr>
                        <a:t>30 juin 2017</a:t>
                      </a:r>
                    </a:p>
                  </a:txBody>
                  <a:tcPr marL="91437" marR="91437" marT="45718" marB="45718" anchor="ctr">
                    <a:lnL w="127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25">
                <a:tc>
                  <a:txBody>
                    <a:bodyPr/>
                    <a:lstStyle/>
                    <a:p>
                      <a:pPr algn="r"/>
                      <a:r>
                        <a:rPr lang="fr-FR" sz="1500" b="1" u="sng" dirty="0">
                          <a:solidFill>
                            <a:srgbClr val="0070C0"/>
                          </a:solidFill>
                        </a:rPr>
                        <a:t>Montant - MCC :</a:t>
                      </a:r>
                    </a:p>
                  </a:txBody>
                  <a:tcPr marL="91437" marR="91437" marT="45718" marB="45718" anchor="ctr">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fr-FR" sz="1500" dirty="0">
                          <a:solidFill>
                            <a:srgbClr val="0070C0"/>
                          </a:solidFill>
                        </a:rPr>
                        <a:t>450 M. USD</a:t>
                      </a:r>
                    </a:p>
                  </a:txBody>
                  <a:tcPr marL="91437" marR="91437" marT="45718" marB="45718" anchor="ctr">
                    <a:lnL w="127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25">
                <a:tc>
                  <a:txBody>
                    <a:bodyPr/>
                    <a:lstStyle/>
                    <a:p>
                      <a:pPr algn="r"/>
                      <a:r>
                        <a:rPr lang="fr-FR" sz="1500" b="1" u="sng" dirty="0">
                          <a:solidFill>
                            <a:srgbClr val="0070C0"/>
                          </a:solidFill>
                        </a:rPr>
                        <a:t>Montant - GM (15% au moins) :</a:t>
                      </a:r>
                    </a:p>
                  </a:txBody>
                  <a:tcPr marL="91437" marR="91437" marT="45718" marB="45718" anchor="ctr">
                    <a:lnL w="381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fr-FR" sz="1500" dirty="0">
                          <a:solidFill>
                            <a:srgbClr val="0070C0"/>
                          </a:solidFill>
                        </a:rPr>
                        <a:t>82 M.</a:t>
                      </a:r>
                      <a:r>
                        <a:rPr lang="fr-FR" sz="1500" baseline="0" dirty="0">
                          <a:solidFill>
                            <a:srgbClr val="0070C0"/>
                          </a:solidFill>
                        </a:rPr>
                        <a:t> </a:t>
                      </a:r>
                      <a:r>
                        <a:rPr lang="fr-FR" sz="1500" dirty="0">
                          <a:solidFill>
                            <a:srgbClr val="0070C0"/>
                          </a:solidFill>
                        </a:rPr>
                        <a:t>USD</a:t>
                      </a:r>
                    </a:p>
                  </a:txBody>
                  <a:tcPr marL="91437" marR="91437" marT="45718" marB="45718" anchor="ctr">
                    <a:lnL w="12700" cap="flat" cmpd="sng" algn="ctr">
                      <a:no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19" name="Rectangle 18"/>
          <p:cNvSpPr/>
          <p:nvPr/>
        </p:nvSpPr>
        <p:spPr>
          <a:xfrm>
            <a:off x="245525" y="1174387"/>
            <a:ext cx="3031599"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i="0" u="sng" strike="noStrike" kern="0" cap="none" spc="0" normalizeH="0" baseline="0" noProof="0" dirty="0">
                <a:ln>
                  <a:noFill/>
                </a:ln>
                <a:solidFill>
                  <a:srgbClr val="0070C0"/>
                </a:solidFill>
                <a:effectLst/>
                <a:uLnTx/>
                <a:uFillTx/>
                <a:latin typeface="Berlin Sans FB Demi" pitchFamily="34" charset="0"/>
                <a:ea typeface="+mn-ea"/>
                <a:cs typeface="Arial" panose="020B0604020202020204" pitchFamily="34" charset="0"/>
              </a:rPr>
              <a:t>Caractéristiques</a:t>
            </a:r>
            <a:r>
              <a:rPr kumimoji="0" lang="en-US" sz="1600" b="1" i="0" u="sng" strike="noStrike" kern="0" cap="none" spc="0" normalizeH="0" baseline="0" noProof="0" dirty="0">
                <a:ln>
                  <a:noFill/>
                </a:ln>
                <a:solidFill>
                  <a:srgbClr val="0070C0"/>
                </a:solidFill>
                <a:effectLst/>
                <a:uLnTx/>
                <a:uFillTx/>
                <a:latin typeface="Berlin Sans FB Demi" pitchFamily="34" charset="0"/>
                <a:ea typeface="+mn-ea"/>
                <a:cs typeface="Arial" panose="020B0604020202020204" pitchFamily="34" charset="0"/>
              </a:rPr>
              <a:t> du Compact </a:t>
            </a:r>
            <a:r>
              <a:rPr kumimoji="0" lang="en-US" sz="1600" b="1" i="0" u="sng" strike="noStrike" kern="0" cap="none" spc="0" normalizeH="0" baseline="0" noProof="0" dirty="0">
                <a:ln>
                  <a:noFill/>
                </a:ln>
                <a:solidFill>
                  <a:srgbClr val="0070C0"/>
                </a:solidFill>
                <a:effectLst/>
                <a:uLnTx/>
                <a:uFillTx/>
                <a:latin typeface="Bell MT" pitchFamily="18" charset="0"/>
                <a:ea typeface="+mn-ea"/>
                <a:cs typeface="Arial" panose="020B0604020202020204" pitchFamily="34" charset="0"/>
              </a:rPr>
              <a:t>II</a:t>
            </a:r>
            <a:endParaRPr kumimoji="0" lang="en-US" sz="1600" b="1" i="0" u="sng" strike="noStrike" kern="1200" cap="none" spc="0" normalizeH="0" baseline="0" noProof="0" dirty="0">
              <a:ln>
                <a:noFill/>
              </a:ln>
              <a:solidFill>
                <a:srgbClr val="0070C0"/>
              </a:solidFill>
              <a:effectLst/>
              <a:uLnTx/>
              <a:uFillTx/>
              <a:latin typeface="Bell MT" pitchFamily="18" charset="0"/>
              <a:ea typeface="+mn-ea"/>
              <a:cs typeface="+mn-cs"/>
            </a:endParaRPr>
          </a:p>
        </p:txBody>
      </p:sp>
      <p:cxnSp>
        <p:nvCxnSpPr>
          <p:cNvPr id="21" name="Connecteur droit 20"/>
          <p:cNvCxnSpPr/>
          <p:nvPr/>
        </p:nvCxnSpPr>
        <p:spPr>
          <a:xfrm>
            <a:off x="6722269" y="1343120"/>
            <a:ext cx="0" cy="5373047"/>
          </a:xfrm>
          <a:prstGeom prst="line">
            <a:avLst/>
          </a:prstGeom>
          <a:ln w="19050">
            <a:solidFill>
              <a:srgbClr val="0070C0"/>
            </a:solidFill>
            <a:prstDash val="dashDot"/>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929641" y="3247814"/>
            <a:ext cx="3340979" cy="3385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1" i="0" u="sng" strike="noStrike" kern="0" cap="none" spc="0" normalizeH="0" baseline="0" noProof="0" dirty="0">
                <a:ln>
                  <a:noFill/>
                </a:ln>
                <a:solidFill>
                  <a:srgbClr val="0070C0"/>
                </a:solidFill>
                <a:effectLst/>
                <a:uLnTx/>
                <a:uFillTx/>
                <a:latin typeface="Berlin Sans FB Demi" pitchFamily="34" charset="0"/>
                <a:ea typeface="+mn-ea"/>
                <a:cs typeface="Arial" panose="020B0604020202020204" pitchFamily="34" charset="0"/>
              </a:rPr>
              <a:t>Projets structurants</a:t>
            </a:r>
            <a:r>
              <a:rPr kumimoji="0" lang="en-US" sz="1600" b="1" i="0" u="sng" strike="noStrike" kern="0" cap="none" spc="0" normalizeH="0" baseline="0" noProof="0" dirty="0">
                <a:ln>
                  <a:noFill/>
                </a:ln>
                <a:solidFill>
                  <a:srgbClr val="0070C0"/>
                </a:solidFill>
                <a:effectLst/>
                <a:uLnTx/>
                <a:uFillTx/>
                <a:latin typeface="Berlin Sans FB Demi" pitchFamily="34" charset="0"/>
                <a:ea typeface="+mn-ea"/>
                <a:cs typeface="Arial" panose="020B0604020202020204" pitchFamily="34" charset="0"/>
              </a:rPr>
              <a:t> du Compact </a:t>
            </a:r>
            <a:r>
              <a:rPr kumimoji="0" lang="en-US" sz="1600" b="1" i="0" u="sng" strike="noStrike" kern="0" cap="none" spc="0" normalizeH="0" baseline="0" noProof="0" dirty="0">
                <a:ln>
                  <a:noFill/>
                </a:ln>
                <a:solidFill>
                  <a:srgbClr val="0070C0"/>
                </a:solidFill>
                <a:effectLst/>
                <a:uLnTx/>
                <a:uFillTx/>
                <a:latin typeface="Bell MT" pitchFamily="18" charset="0"/>
                <a:ea typeface="+mn-ea"/>
                <a:cs typeface="Arial" panose="020B0604020202020204" pitchFamily="34" charset="0"/>
              </a:rPr>
              <a:t>II</a:t>
            </a:r>
          </a:p>
        </p:txBody>
      </p:sp>
      <p:cxnSp>
        <p:nvCxnSpPr>
          <p:cNvPr id="23" name="Connecteur en angle 22"/>
          <p:cNvCxnSpPr>
            <a:stCxn id="29" idx="1"/>
          </p:cNvCxnSpPr>
          <p:nvPr/>
        </p:nvCxnSpPr>
        <p:spPr>
          <a:xfrm rot="10800000" flipH="1" flipV="1">
            <a:off x="7110634" y="3853137"/>
            <a:ext cx="12699" cy="1371984"/>
          </a:xfrm>
          <a:prstGeom prst="bentConnector3">
            <a:avLst>
              <a:gd name="adj1" fmla="val -1800000"/>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4" name="Rectangle à coins arrondis 23"/>
          <p:cNvSpPr/>
          <p:nvPr/>
        </p:nvSpPr>
        <p:spPr>
          <a:xfrm>
            <a:off x="9805823" y="4325035"/>
            <a:ext cx="1511940" cy="527296"/>
          </a:xfrm>
          <a:prstGeom prst="roundRect">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7" name="Rectangle 26"/>
          <p:cNvSpPr/>
          <p:nvPr/>
        </p:nvSpPr>
        <p:spPr>
          <a:xfrm>
            <a:off x="9780422" y="4086215"/>
            <a:ext cx="820802"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sng" strike="noStrike" kern="1200" cap="none" spc="0" normalizeH="0" baseline="0" noProof="0" dirty="0">
                <a:ln>
                  <a:noFill/>
                </a:ln>
                <a:solidFill>
                  <a:srgbClr val="C00000"/>
                </a:solidFill>
                <a:effectLst/>
                <a:uLnTx/>
                <a:uFillTx/>
                <a:latin typeface="Calibri"/>
                <a:ea typeface="Arial" pitchFamily="34" charset="0"/>
                <a:cs typeface="Times New Roman" pitchFamily="18" charset="0"/>
              </a:rPr>
              <a:t>Activité  2</a:t>
            </a:r>
            <a:endParaRPr kumimoji="0" lang="fr-FR" sz="1200" b="1" i="0" u="none" strike="noStrike" kern="1200" cap="none" spc="0" normalizeH="0" baseline="0" noProof="0" dirty="0">
              <a:ln>
                <a:noFill/>
              </a:ln>
              <a:solidFill>
                <a:srgbClr val="C00000"/>
              </a:solidFill>
              <a:effectLst/>
              <a:uLnTx/>
              <a:uFillTx/>
              <a:latin typeface="Calibri"/>
              <a:ea typeface="Arial" pitchFamily="34" charset="0"/>
              <a:cs typeface="Times New Roman" pitchFamily="18" charset="0"/>
            </a:endParaRPr>
          </a:p>
        </p:txBody>
      </p:sp>
      <p:grpSp>
        <p:nvGrpSpPr>
          <p:cNvPr id="28" name="Groupe 27"/>
          <p:cNvGrpSpPr/>
          <p:nvPr/>
        </p:nvGrpSpPr>
        <p:grpSpPr>
          <a:xfrm>
            <a:off x="7110635" y="3653291"/>
            <a:ext cx="6012183" cy="397838"/>
            <a:chOff x="4082458" y="1414687"/>
            <a:chExt cx="6012419" cy="397854"/>
          </a:xfrm>
        </p:grpSpPr>
        <p:sp>
          <p:nvSpPr>
            <p:cNvPr id="29" name="Rectangle à coins arrondis 28"/>
            <p:cNvSpPr/>
            <p:nvPr/>
          </p:nvSpPr>
          <p:spPr>
            <a:xfrm>
              <a:off x="4082458" y="1416541"/>
              <a:ext cx="1008000" cy="396000"/>
            </a:xfrm>
            <a:prstGeom prst="roundRect">
              <a:avLst/>
            </a:prstGeom>
            <a:solidFill>
              <a:schemeClr val="accent2"/>
            </a:solidFill>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600" b="1" i="0" u="none" strike="noStrike" kern="1200" cap="none" spc="0" normalizeH="0" baseline="0" noProof="0" dirty="0">
                <a:ln>
                  <a:noFill/>
                </a:ln>
                <a:solidFill>
                  <a:prstClr val="white"/>
                </a:solidFill>
                <a:effectLst/>
                <a:uLnTx/>
                <a:uFillTx/>
                <a:latin typeface="Calibri"/>
                <a:ea typeface="+mn-ea"/>
                <a:cs typeface="+mn-cs"/>
              </a:endParaRPr>
            </a:p>
          </p:txBody>
        </p:sp>
        <p:sp>
          <p:nvSpPr>
            <p:cNvPr id="30" name="Rectangle 29"/>
            <p:cNvSpPr/>
            <p:nvPr/>
          </p:nvSpPr>
          <p:spPr>
            <a:xfrm>
              <a:off x="4145729" y="1444389"/>
              <a:ext cx="907143" cy="323178"/>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500" b="1" i="0" u="none" strike="noStrike" kern="1200" cap="none" spc="0" normalizeH="0" baseline="0" noProof="0" dirty="0">
                  <a:ln>
                    <a:noFill/>
                  </a:ln>
                  <a:solidFill>
                    <a:prstClr val="white"/>
                  </a:solidFill>
                  <a:effectLst/>
                  <a:uLnTx/>
                  <a:uFillTx/>
                  <a:latin typeface="Calibri"/>
                  <a:ea typeface="+mn-ea"/>
                  <a:cs typeface="+mn-cs"/>
                </a:rPr>
                <a:t>Projet 1 :</a:t>
              </a:r>
            </a:p>
          </p:txBody>
        </p:sp>
        <p:sp>
          <p:nvSpPr>
            <p:cNvPr id="31" name="Rectangle à coins arrondis 30"/>
            <p:cNvSpPr/>
            <p:nvPr/>
          </p:nvSpPr>
          <p:spPr>
            <a:xfrm>
              <a:off x="5159177" y="1416541"/>
              <a:ext cx="4935700" cy="396000"/>
            </a:xfrm>
            <a:prstGeom prst="roundRect">
              <a:avLst/>
            </a:prstGeom>
            <a:ln>
              <a:noFill/>
            </a:ln>
            <a:effectLst>
              <a:innerShdw blurRad="63500" dist="50800" dir="2700000">
                <a:srgbClr val="0070C0">
                  <a:alpha val="50000"/>
                </a:srgbClr>
              </a:innerShdw>
            </a:effectLst>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600" b="1" i="0" u="none" strike="noStrike" kern="1200" cap="none" spc="0" normalizeH="0" baseline="0" noProof="0" dirty="0">
                <a:ln>
                  <a:noFill/>
                </a:ln>
                <a:solidFill>
                  <a:prstClr val="black"/>
                </a:solidFill>
                <a:effectLst/>
                <a:uLnTx/>
                <a:uFillTx/>
                <a:latin typeface="Calibri"/>
                <a:ea typeface="+mn-ea"/>
                <a:cs typeface="+mn-cs"/>
              </a:endParaRPr>
            </a:p>
          </p:txBody>
        </p:sp>
        <p:sp>
          <p:nvSpPr>
            <p:cNvPr id="32" name="Rectangle 31"/>
            <p:cNvSpPr/>
            <p:nvPr/>
          </p:nvSpPr>
          <p:spPr>
            <a:xfrm>
              <a:off x="5774114" y="1414687"/>
              <a:ext cx="3664416" cy="323178"/>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500" b="1" i="0" u="none" strike="noStrike" kern="1200" cap="none" spc="0" normalizeH="0" baseline="0" noProof="0" dirty="0">
                  <a:ln>
                    <a:noFill/>
                  </a:ln>
                  <a:solidFill>
                    <a:srgbClr val="0070C0"/>
                  </a:solidFill>
                  <a:effectLst/>
                  <a:uLnTx/>
                  <a:uFillTx/>
                  <a:latin typeface="Calibri"/>
                  <a:ea typeface="+mn-ea"/>
                  <a:cs typeface="+mn-cs"/>
                </a:rPr>
                <a:t>Éducation et formation pour l’employabilité</a:t>
              </a:r>
            </a:p>
          </p:txBody>
        </p:sp>
      </p:grpSp>
      <p:grpSp>
        <p:nvGrpSpPr>
          <p:cNvPr id="33" name="Groupe 32"/>
          <p:cNvGrpSpPr/>
          <p:nvPr/>
        </p:nvGrpSpPr>
        <p:grpSpPr>
          <a:xfrm>
            <a:off x="8105545" y="4077625"/>
            <a:ext cx="1550039" cy="777982"/>
            <a:chOff x="4677916" y="1786892"/>
            <a:chExt cx="1550100" cy="778012"/>
          </a:xfrm>
        </p:grpSpPr>
        <p:sp>
          <p:nvSpPr>
            <p:cNvPr id="34" name="Rectangle à coins arrondis 33"/>
            <p:cNvSpPr/>
            <p:nvPr/>
          </p:nvSpPr>
          <p:spPr>
            <a:xfrm>
              <a:off x="4716016" y="2035028"/>
              <a:ext cx="1512000" cy="529876"/>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35" name="Rectangle 34"/>
            <p:cNvSpPr/>
            <p:nvPr/>
          </p:nvSpPr>
          <p:spPr>
            <a:xfrm>
              <a:off x="4677916" y="1786892"/>
              <a:ext cx="820834" cy="2770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sng" strike="noStrike" kern="1200" cap="none" spc="0" normalizeH="0" baseline="0" noProof="0" dirty="0">
                  <a:ln>
                    <a:noFill/>
                  </a:ln>
                  <a:solidFill>
                    <a:srgbClr val="00B050"/>
                  </a:solidFill>
                  <a:effectLst/>
                  <a:uLnTx/>
                  <a:uFillTx/>
                  <a:latin typeface="Calibri"/>
                  <a:ea typeface="Arial" pitchFamily="34" charset="0"/>
                  <a:cs typeface="Times New Roman" pitchFamily="18" charset="0"/>
                </a:rPr>
                <a:t>Activité  1</a:t>
              </a:r>
              <a:endParaRPr kumimoji="0" lang="fr-FR" sz="1200" b="1" i="0" u="none" strike="noStrike" kern="1200" cap="none" spc="0" normalizeH="0" baseline="0" noProof="0" dirty="0">
                <a:ln>
                  <a:noFill/>
                </a:ln>
                <a:solidFill>
                  <a:srgbClr val="00B050"/>
                </a:solidFill>
                <a:effectLst/>
                <a:uLnTx/>
                <a:uFillTx/>
                <a:latin typeface="Calibri"/>
                <a:ea typeface="Arial" pitchFamily="34" charset="0"/>
                <a:cs typeface="Times New Roman" pitchFamily="18" charset="0"/>
              </a:endParaRPr>
            </a:p>
          </p:txBody>
        </p:sp>
        <p:sp>
          <p:nvSpPr>
            <p:cNvPr id="36" name="Rectangle 35"/>
            <p:cNvSpPr/>
            <p:nvPr/>
          </p:nvSpPr>
          <p:spPr>
            <a:xfrm>
              <a:off x="4751139" y="2031214"/>
              <a:ext cx="1441753" cy="52324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white"/>
                  </a:solidFill>
                  <a:effectLst/>
                  <a:uLnTx/>
                  <a:uFillTx/>
                  <a:latin typeface="Calibri"/>
                  <a:ea typeface="+mn-ea"/>
                  <a:cs typeface="Times New Roman" pitchFamily="18" charset="0"/>
                </a:rPr>
                <a:t>Education Secondaire</a:t>
              </a:r>
            </a:p>
          </p:txBody>
        </p:sp>
      </p:grpSp>
      <p:sp>
        <p:nvSpPr>
          <p:cNvPr id="37" name="Rectangle 36"/>
          <p:cNvSpPr/>
          <p:nvPr/>
        </p:nvSpPr>
        <p:spPr>
          <a:xfrm>
            <a:off x="9805824" y="4317603"/>
            <a:ext cx="1511940" cy="52322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white"/>
                </a:solidFill>
                <a:effectLst/>
                <a:uLnTx/>
                <a:uFillTx/>
                <a:latin typeface="Calibri"/>
                <a:ea typeface="+mn-ea"/>
                <a:cs typeface="Times New Roman" pitchFamily="18" charset="0"/>
              </a:rPr>
              <a:t>Formation Professionnelle </a:t>
            </a:r>
          </a:p>
        </p:txBody>
      </p:sp>
      <p:cxnSp>
        <p:nvCxnSpPr>
          <p:cNvPr id="38" name="Connecteur droit 37"/>
          <p:cNvCxnSpPr/>
          <p:nvPr/>
        </p:nvCxnSpPr>
        <p:spPr>
          <a:xfrm flipV="1">
            <a:off x="12814275" y="5378126"/>
            <a:ext cx="0" cy="388621"/>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flipV="1">
            <a:off x="11196255" y="5384634"/>
            <a:ext cx="0" cy="388621"/>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0" name="Connecteur droit 39"/>
          <p:cNvCxnSpPr/>
          <p:nvPr/>
        </p:nvCxnSpPr>
        <p:spPr>
          <a:xfrm flipV="1">
            <a:off x="9525863" y="5320814"/>
            <a:ext cx="0" cy="388621"/>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41" name="Groupe 40"/>
          <p:cNvGrpSpPr/>
          <p:nvPr/>
        </p:nvGrpSpPr>
        <p:grpSpPr>
          <a:xfrm>
            <a:off x="7123335" y="5027127"/>
            <a:ext cx="5999483" cy="395984"/>
            <a:chOff x="4082458" y="3702518"/>
            <a:chExt cx="5895042" cy="396000"/>
          </a:xfrm>
        </p:grpSpPr>
        <p:sp>
          <p:nvSpPr>
            <p:cNvPr id="42" name="Rectangle à coins arrondis 41"/>
            <p:cNvSpPr/>
            <p:nvPr/>
          </p:nvSpPr>
          <p:spPr>
            <a:xfrm>
              <a:off x="4082458" y="3702518"/>
              <a:ext cx="1008000" cy="396000"/>
            </a:xfrm>
            <a:prstGeom prst="roundRect">
              <a:avLst/>
            </a:prstGeom>
            <a:solidFill>
              <a:schemeClr val="accent2"/>
            </a:solidFill>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600" b="1" i="0" u="none" strike="noStrike" kern="1200" cap="none" spc="0" normalizeH="0" baseline="0" noProof="0" dirty="0">
                <a:ln>
                  <a:noFill/>
                </a:ln>
                <a:solidFill>
                  <a:prstClr val="white"/>
                </a:solidFill>
                <a:effectLst/>
                <a:uLnTx/>
                <a:uFillTx/>
                <a:latin typeface="Calibri"/>
                <a:ea typeface="+mn-ea"/>
                <a:cs typeface="+mn-cs"/>
              </a:endParaRPr>
            </a:p>
          </p:txBody>
        </p:sp>
        <p:sp>
          <p:nvSpPr>
            <p:cNvPr id="43" name="Rectangle 42"/>
            <p:cNvSpPr/>
            <p:nvPr/>
          </p:nvSpPr>
          <p:spPr>
            <a:xfrm>
              <a:off x="4153643" y="3730366"/>
              <a:ext cx="891316" cy="323178"/>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500" b="1" i="0" u="none" strike="noStrike" kern="1200" cap="none" spc="0" normalizeH="0" baseline="0" noProof="0" dirty="0">
                  <a:ln>
                    <a:noFill/>
                  </a:ln>
                  <a:solidFill>
                    <a:prstClr val="white"/>
                  </a:solidFill>
                  <a:effectLst/>
                  <a:uLnTx/>
                  <a:uFillTx/>
                  <a:latin typeface="Calibri"/>
                  <a:ea typeface="+mn-ea"/>
                  <a:cs typeface="+mn-cs"/>
                </a:rPr>
                <a:t>Projet 2 :</a:t>
              </a:r>
            </a:p>
          </p:txBody>
        </p:sp>
        <p:sp>
          <p:nvSpPr>
            <p:cNvPr id="44" name="Rectangle à coins arrondis 43"/>
            <p:cNvSpPr/>
            <p:nvPr/>
          </p:nvSpPr>
          <p:spPr>
            <a:xfrm>
              <a:off x="5159177" y="3702518"/>
              <a:ext cx="4818323" cy="396000"/>
            </a:xfrm>
            <a:prstGeom prst="roundRect">
              <a:avLst/>
            </a:prstGeom>
            <a:ln>
              <a:noFill/>
            </a:ln>
            <a:effectLst>
              <a:innerShdw blurRad="63500" dist="50800" dir="2700000">
                <a:srgbClr val="0070C0">
                  <a:alpha val="50000"/>
                </a:srgbClr>
              </a:innerShdw>
            </a:effectLst>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600" b="1" i="0" u="none" strike="noStrike" kern="1200" cap="none" spc="0" normalizeH="0" baseline="0" noProof="0" dirty="0">
                <a:ln>
                  <a:noFill/>
                </a:ln>
                <a:solidFill>
                  <a:prstClr val="black"/>
                </a:solidFill>
                <a:effectLst/>
                <a:uLnTx/>
                <a:uFillTx/>
                <a:latin typeface="Calibri"/>
                <a:ea typeface="+mn-ea"/>
                <a:cs typeface="+mn-cs"/>
              </a:endParaRPr>
            </a:p>
          </p:txBody>
        </p:sp>
        <p:sp>
          <p:nvSpPr>
            <p:cNvPr id="45" name="Rectangle 44"/>
            <p:cNvSpPr/>
            <p:nvPr/>
          </p:nvSpPr>
          <p:spPr>
            <a:xfrm>
              <a:off x="6502288" y="3705094"/>
              <a:ext cx="1969565" cy="323178"/>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500" b="1" i="0" u="none" strike="noStrike" kern="1200" cap="none" spc="0" normalizeH="0" baseline="0" noProof="0" dirty="0">
                  <a:ln>
                    <a:noFill/>
                  </a:ln>
                  <a:solidFill>
                    <a:srgbClr val="0070C0"/>
                  </a:solidFill>
                  <a:effectLst/>
                  <a:uLnTx/>
                  <a:uFillTx/>
                  <a:latin typeface="Calibri"/>
                  <a:ea typeface="+mn-ea"/>
                  <a:cs typeface="+mn-cs"/>
                </a:rPr>
                <a:t>Productivité du foncier</a:t>
              </a:r>
            </a:p>
          </p:txBody>
        </p:sp>
      </p:grpSp>
      <p:grpSp>
        <p:nvGrpSpPr>
          <p:cNvPr id="46" name="Groupe 45"/>
          <p:cNvGrpSpPr/>
          <p:nvPr/>
        </p:nvGrpSpPr>
        <p:grpSpPr>
          <a:xfrm>
            <a:off x="8170012" y="5458441"/>
            <a:ext cx="1523011" cy="781063"/>
            <a:chOff x="4347015" y="3271278"/>
            <a:chExt cx="1523071" cy="781094"/>
          </a:xfrm>
        </p:grpSpPr>
        <p:sp>
          <p:nvSpPr>
            <p:cNvPr id="47" name="Rectangle à coins arrondis 46"/>
            <p:cNvSpPr/>
            <p:nvPr/>
          </p:nvSpPr>
          <p:spPr>
            <a:xfrm>
              <a:off x="4358086" y="3523172"/>
              <a:ext cx="1512000" cy="529200"/>
            </a:xfrm>
            <a:prstGeom prst="roundRect">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8" name="Rectangle 47"/>
            <p:cNvSpPr/>
            <p:nvPr/>
          </p:nvSpPr>
          <p:spPr>
            <a:xfrm>
              <a:off x="4347015" y="3271278"/>
              <a:ext cx="820834" cy="2770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sng" strike="noStrike" kern="1200" cap="none" spc="0" normalizeH="0" baseline="0" noProof="0" dirty="0">
                  <a:ln>
                    <a:noFill/>
                  </a:ln>
                  <a:solidFill>
                    <a:srgbClr val="C00000"/>
                  </a:solidFill>
                  <a:effectLst/>
                  <a:uLnTx/>
                  <a:uFillTx/>
                  <a:latin typeface="Calibri"/>
                  <a:ea typeface="Arial" pitchFamily="34" charset="0"/>
                  <a:cs typeface="Times New Roman" pitchFamily="18" charset="0"/>
                </a:rPr>
                <a:t>Activité  1</a:t>
              </a:r>
              <a:endParaRPr kumimoji="0" lang="fr-FR" sz="1200" b="1" i="0" u="none" strike="noStrike" kern="1200" cap="none" spc="0" normalizeH="0" baseline="0" noProof="0" dirty="0">
                <a:ln>
                  <a:noFill/>
                </a:ln>
                <a:solidFill>
                  <a:srgbClr val="C00000"/>
                </a:solidFill>
                <a:effectLst/>
                <a:uLnTx/>
                <a:uFillTx/>
                <a:latin typeface="Calibri"/>
                <a:ea typeface="Arial" pitchFamily="34" charset="0"/>
                <a:cs typeface="Times New Roman" pitchFamily="18" charset="0"/>
              </a:endParaRPr>
            </a:p>
          </p:txBody>
        </p:sp>
        <p:sp>
          <p:nvSpPr>
            <p:cNvPr id="49" name="Rectangle 48"/>
            <p:cNvSpPr/>
            <p:nvPr/>
          </p:nvSpPr>
          <p:spPr>
            <a:xfrm>
              <a:off x="4388844" y="3624356"/>
              <a:ext cx="1441753" cy="30778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white"/>
                  </a:solidFill>
                  <a:effectLst/>
                  <a:uLnTx/>
                  <a:uFillTx/>
                  <a:latin typeface="Calibri"/>
                  <a:ea typeface="+mn-ea"/>
                  <a:cs typeface="Times New Roman" pitchFamily="18" charset="0"/>
                </a:rPr>
                <a:t>Gouvernance</a:t>
              </a:r>
            </a:p>
          </p:txBody>
        </p:sp>
      </p:grpSp>
      <p:grpSp>
        <p:nvGrpSpPr>
          <p:cNvPr id="50" name="Groupe 49"/>
          <p:cNvGrpSpPr/>
          <p:nvPr/>
        </p:nvGrpSpPr>
        <p:grpSpPr>
          <a:xfrm>
            <a:off x="9846375" y="5457759"/>
            <a:ext cx="1530991" cy="775656"/>
            <a:chOff x="5924462" y="3281741"/>
            <a:chExt cx="1531052" cy="775686"/>
          </a:xfrm>
        </p:grpSpPr>
        <p:sp>
          <p:nvSpPr>
            <p:cNvPr id="51" name="Rectangle à coins arrondis 50"/>
            <p:cNvSpPr/>
            <p:nvPr/>
          </p:nvSpPr>
          <p:spPr>
            <a:xfrm>
              <a:off x="5943514" y="3528227"/>
              <a:ext cx="1512000" cy="529200"/>
            </a:xfrm>
            <a:prstGeom prst="roundRect">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52" name="Rectangle 51"/>
            <p:cNvSpPr/>
            <p:nvPr/>
          </p:nvSpPr>
          <p:spPr>
            <a:xfrm>
              <a:off x="5924462" y="3281741"/>
              <a:ext cx="820835" cy="2770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sng" strike="noStrike" kern="1200" cap="none" spc="0" normalizeH="0" baseline="0" noProof="0" dirty="0">
                  <a:ln>
                    <a:noFill/>
                  </a:ln>
                  <a:solidFill>
                    <a:srgbClr val="C00000"/>
                  </a:solidFill>
                  <a:effectLst/>
                  <a:uLnTx/>
                  <a:uFillTx/>
                  <a:latin typeface="Calibri"/>
                  <a:ea typeface="Arial" pitchFamily="34" charset="0"/>
                  <a:cs typeface="Times New Roman" pitchFamily="18" charset="0"/>
                </a:rPr>
                <a:t>Activité  2</a:t>
              </a:r>
              <a:endParaRPr kumimoji="0" lang="fr-FR" sz="1200" b="1" i="0" u="none" strike="noStrike" kern="1200" cap="none" spc="0" normalizeH="0" baseline="0" noProof="0" dirty="0">
                <a:ln>
                  <a:noFill/>
                </a:ln>
                <a:solidFill>
                  <a:srgbClr val="C00000"/>
                </a:solidFill>
                <a:effectLst/>
                <a:uLnTx/>
                <a:uFillTx/>
                <a:latin typeface="Calibri"/>
                <a:ea typeface="Arial" pitchFamily="34" charset="0"/>
                <a:cs typeface="Times New Roman" pitchFamily="18" charset="0"/>
              </a:endParaRPr>
            </a:p>
          </p:txBody>
        </p:sp>
        <p:sp>
          <p:nvSpPr>
            <p:cNvPr id="53" name="Rectangle 52"/>
            <p:cNvSpPr/>
            <p:nvPr/>
          </p:nvSpPr>
          <p:spPr>
            <a:xfrm>
              <a:off x="5976629" y="3624356"/>
              <a:ext cx="1441753" cy="30778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white"/>
                  </a:solidFill>
                  <a:effectLst/>
                  <a:uLnTx/>
                  <a:uFillTx/>
                  <a:latin typeface="Calibri"/>
                  <a:ea typeface="+mn-ea"/>
                  <a:cs typeface="Times New Roman" pitchFamily="18" charset="0"/>
                </a:rPr>
                <a:t>Foncier Rural</a:t>
              </a:r>
            </a:p>
          </p:txBody>
        </p:sp>
      </p:grpSp>
      <p:grpSp>
        <p:nvGrpSpPr>
          <p:cNvPr id="54" name="Groupe 53"/>
          <p:cNvGrpSpPr/>
          <p:nvPr/>
        </p:nvGrpSpPr>
        <p:grpSpPr>
          <a:xfrm>
            <a:off x="11452789" y="5457760"/>
            <a:ext cx="1517634" cy="781064"/>
            <a:chOff x="7530940" y="3271277"/>
            <a:chExt cx="1517694" cy="781095"/>
          </a:xfrm>
        </p:grpSpPr>
        <p:sp>
          <p:nvSpPr>
            <p:cNvPr id="55" name="Rectangle à coins arrondis 54"/>
            <p:cNvSpPr/>
            <p:nvPr/>
          </p:nvSpPr>
          <p:spPr>
            <a:xfrm>
              <a:off x="7536634" y="3523172"/>
              <a:ext cx="1512000" cy="529200"/>
            </a:xfrm>
            <a:prstGeom prst="roundRect">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56" name="Rectangle 55"/>
            <p:cNvSpPr/>
            <p:nvPr/>
          </p:nvSpPr>
          <p:spPr>
            <a:xfrm>
              <a:off x="7530940" y="3271277"/>
              <a:ext cx="820834" cy="2770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sng" strike="noStrike" kern="1200" cap="none" spc="0" normalizeH="0" baseline="0" noProof="0" dirty="0">
                  <a:ln>
                    <a:noFill/>
                  </a:ln>
                  <a:solidFill>
                    <a:srgbClr val="C00000"/>
                  </a:solidFill>
                  <a:effectLst/>
                  <a:uLnTx/>
                  <a:uFillTx/>
                  <a:latin typeface="Calibri"/>
                  <a:ea typeface="Arial" pitchFamily="34" charset="0"/>
                  <a:cs typeface="Times New Roman" pitchFamily="18" charset="0"/>
                </a:rPr>
                <a:t>Activité  3</a:t>
              </a:r>
              <a:endParaRPr kumimoji="0" lang="fr-FR" sz="1200" b="1" i="0" u="none" strike="noStrike" kern="1200" cap="none" spc="0" normalizeH="0" baseline="0" noProof="0" dirty="0">
                <a:ln>
                  <a:noFill/>
                </a:ln>
                <a:solidFill>
                  <a:srgbClr val="C00000"/>
                </a:solidFill>
                <a:effectLst/>
                <a:uLnTx/>
                <a:uFillTx/>
                <a:latin typeface="Calibri"/>
                <a:ea typeface="Arial" pitchFamily="34" charset="0"/>
                <a:cs typeface="Times New Roman" pitchFamily="18" charset="0"/>
              </a:endParaRPr>
            </a:p>
          </p:txBody>
        </p:sp>
        <p:sp>
          <p:nvSpPr>
            <p:cNvPr id="57" name="Rectangle 56"/>
            <p:cNvSpPr/>
            <p:nvPr/>
          </p:nvSpPr>
          <p:spPr>
            <a:xfrm>
              <a:off x="7571757" y="3511871"/>
              <a:ext cx="1441753" cy="52324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white"/>
                  </a:solidFill>
                  <a:effectLst/>
                  <a:uLnTx/>
                  <a:uFillTx/>
                  <a:latin typeface="Calibri"/>
                  <a:ea typeface="+mn-ea"/>
                  <a:cs typeface="Times New Roman" pitchFamily="18" charset="0"/>
                </a:rPr>
                <a:t>Foncier Industriel</a:t>
              </a:r>
            </a:p>
          </p:txBody>
        </p:sp>
      </p:grpSp>
      <p:sp>
        <p:nvSpPr>
          <p:cNvPr id="74" name="Rectangle à coins arrondis 73"/>
          <p:cNvSpPr/>
          <p:nvPr/>
        </p:nvSpPr>
        <p:spPr>
          <a:xfrm>
            <a:off x="11443928" y="4317143"/>
            <a:ext cx="1511940" cy="527296"/>
          </a:xfrm>
          <a:prstGeom prst="roundRect">
            <a:avLst/>
          </a:prstGeom>
          <a:solidFill>
            <a:srgbClr val="C00000"/>
          </a:solidFill>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6" name="Rectangle 75"/>
          <p:cNvSpPr/>
          <p:nvPr/>
        </p:nvSpPr>
        <p:spPr>
          <a:xfrm>
            <a:off x="11418529" y="4078322"/>
            <a:ext cx="820802"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1" i="0" u="sng" strike="noStrike" kern="1200" cap="none" spc="0" normalizeH="0" baseline="0" noProof="0" dirty="0">
                <a:ln>
                  <a:noFill/>
                </a:ln>
                <a:solidFill>
                  <a:srgbClr val="C00000"/>
                </a:solidFill>
                <a:effectLst/>
                <a:uLnTx/>
                <a:uFillTx/>
                <a:latin typeface="Calibri"/>
                <a:ea typeface="Arial" pitchFamily="34" charset="0"/>
                <a:cs typeface="Times New Roman" pitchFamily="18" charset="0"/>
              </a:rPr>
              <a:t>Activité  3</a:t>
            </a:r>
            <a:endParaRPr kumimoji="0" lang="fr-FR" sz="1200" b="1" i="0" u="none" strike="noStrike" kern="1200" cap="none" spc="0" normalizeH="0" baseline="0" noProof="0" dirty="0">
              <a:ln>
                <a:noFill/>
              </a:ln>
              <a:solidFill>
                <a:srgbClr val="C00000"/>
              </a:solidFill>
              <a:effectLst/>
              <a:uLnTx/>
              <a:uFillTx/>
              <a:latin typeface="Calibri"/>
              <a:ea typeface="Arial" pitchFamily="34" charset="0"/>
              <a:cs typeface="Times New Roman" pitchFamily="18" charset="0"/>
            </a:endParaRPr>
          </a:p>
        </p:txBody>
      </p:sp>
      <p:sp>
        <p:nvSpPr>
          <p:cNvPr id="77" name="Rectangle 76"/>
          <p:cNvSpPr/>
          <p:nvPr/>
        </p:nvSpPr>
        <p:spPr>
          <a:xfrm>
            <a:off x="11431077" y="4413180"/>
            <a:ext cx="1511940" cy="30777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prstClr val="white"/>
                </a:solidFill>
                <a:effectLst/>
                <a:uLnTx/>
                <a:uFillTx/>
                <a:latin typeface="Calibri"/>
                <a:ea typeface="+mn-ea"/>
                <a:cs typeface="Times New Roman" pitchFamily="18" charset="0"/>
              </a:rPr>
              <a:t>Emploi</a:t>
            </a:r>
          </a:p>
        </p:txBody>
      </p:sp>
    </p:spTree>
    <p:extLst>
      <p:ext uri="{BB962C8B-B14F-4D97-AF65-F5344CB8AC3E}">
        <p14:creationId xmlns:p14="http://schemas.microsoft.com/office/powerpoint/2010/main" val="17363515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30</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Elaboration des offres</a:t>
            </a:r>
          </a:p>
        </p:txBody>
      </p:sp>
      <p:sp>
        <p:nvSpPr>
          <p:cNvPr id="6" name="Rectangle 5">
            <a:extLst>
              <a:ext uri="{FF2B5EF4-FFF2-40B4-BE49-F238E27FC236}">
                <a16:creationId xmlns:a16="http://schemas.microsoft.com/office/drawing/2014/main" id="{6AA7475B-11E7-4F7D-87A0-836C4ADDC401}"/>
              </a:ext>
            </a:extLst>
          </p:cNvPr>
          <p:cNvSpPr/>
          <p:nvPr/>
        </p:nvSpPr>
        <p:spPr>
          <a:xfrm>
            <a:off x="626270" y="1108703"/>
            <a:ext cx="11430000" cy="579692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
        <p:nvSpPr>
          <p:cNvPr id="3" name="Rectangle 2">
            <a:extLst>
              <a:ext uri="{FF2B5EF4-FFF2-40B4-BE49-F238E27FC236}">
                <a16:creationId xmlns:a16="http://schemas.microsoft.com/office/drawing/2014/main" id="{A8111470-6E98-4282-8AFF-7308508300EA}"/>
              </a:ext>
            </a:extLst>
          </p:cNvPr>
          <p:cNvSpPr/>
          <p:nvPr/>
        </p:nvSpPr>
        <p:spPr>
          <a:xfrm>
            <a:off x="1616869" y="1724025"/>
            <a:ext cx="9982201" cy="2677656"/>
          </a:xfrm>
          <a:prstGeom prst="rect">
            <a:avLst/>
          </a:prstGeom>
        </p:spPr>
        <p:txBody>
          <a:bodyPr wrap="square">
            <a:spAutoFit/>
          </a:bodyPr>
          <a:lstStyle/>
          <a:p>
            <a:pPr marL="378116" indent="-378116" algn="just">
              <a:buClr>
                <a:schemeClr val="accent5">
                  <a:lumMod val="75000"/>
                </a:schemeClr>
              </a:buClr>
              <a:buFont typeface="Wingdings" panose="05000000000000000000" pitchFamily="2" charset="2"/>
              <a:buChar char="v"/>
            </a:pPr>
            <a:endParaRPr lang="fr-FR" sz="2400" kern="0" dirty="0">
              <a:latin typeface="Corbel" panose="020B0503020204020204" pitchFamily="34" charset="0"/>
            </a:endParaRPr>
          </a:p>
          <a:p>
            <a:pPr marL="378116" indent="-378116" algn="just">
              <a:buClr>
                <a:schemeClr val="accent5">
                  <a:lumMod val="75000"/>
                </a:schemeClr>
              </a:buClr>
              <a:buFont typeface="Wingdings" panose="05000000000000000000" pitchFamily="2" charset="2"/>
              <a:buChar char="v"/>
            </a:pPr>
            <a:r>
              <a:rPr lang="fr-FR" sz="2400" kern="0" dirty="0">
                <a:latin typeface="Corbel" panose="020B0503020204020204" pitchFamily="34" charset="0"/>
              </a:rPr>
              <a:t>L’original de garantie d’offre doit parvenir ou être déposé au bureau de l’</a:t>
            </a:r>
            <a:r>
              <a:rPr lang="fr-FR" sz="2400" dirty="0"/>
              <a:t>Agent de passation des marchés à l’adresse dans le DAO.</a:t>
            </a:r>
          </a:p>
          <a:p>
            <a:pPr algn="just">
              <a:buClr>
                <a:schemeClr val="accent5">
                  <a:lumMod val="75000"/>
                </a:schemeClr>
              </a:buClr>
            </a:pPr>
            <a:endParaRPr lang="fr-FR" sz="2400" kern="0" dirty="0">
              <a:latin typeface="Corbel" panose="020B0503020204020204" pitchFamily="34" charset="0"/>
            </a:endParaRPr>
          </a:p>
          <a:p>
            <a:pPr>
              <a:buClr>
                <a:schemeClr val="accent5">
                  <a:lumMod val="75000"/>
                </a:schemeClr>
              </a:buClr>
            </a:pPr>
            <a:endParaRPr lang="fr-FR" sz="2400" kern="0" dirty="0">
              <a:solidFill>
                <a:schemeClr val="accent3"/>
              </a:solidFill>
              <a:highlight>
                <a:srgbClr val="00FFFF"/>
              </a:highlight>
              <a:latin typeface="Corbel" panose="020B0503020204020204" pitchFamily="34" charset="0"/>
            </a:endParaRPr>
          </a:p>
          <a:p>
            <a:pPr marL="378116" indent="-378116" algn="just">
              <a:buClr>
                <a:schemeClr val="accent5">
                  <a:lumMod val="75000"/>
                </a:schemeClr>
              </a:buClr>
              <a:buFont typeface="Wingdings" panose="05000000000000000000" pitchFamily="2" charset="2"/>
              <a:buChar char="v"/>
            </a:pPr>
            <a:r>
              <a:rPr lang="fr-FR" sz="2400" kern="0" dirty="0">
                <a:latin typeface="Corbel" panose="020B0503020204020204" pitchFamily="34" charset="0"/>
              </a:rPr>
              <a:t>Toute garantie d’offre arrivée après l’heure limite de soumission ne sera pas considérée et sera retournée.</a:t>
            </a:r>
          </a:p>
        </p:txBody>
      </p:sp>
      <p:sp>
        <p:nvSpPr>
          <p:cNvPr id="4" name="Rectangle 3">
            <a:extLst>
              <a:ext uri="{FF2B5EF4-FFF2-40B4-BE49-F238E27FC236}">
                <a16:creationId xmlns:a16="http://schemas.microsoft.com/office/drawing/2014/main" id="{61C4CFDB-9D56-4320-822C-39AE6BDE62B3}"/>
              </a:ext>
            </a:extLst>
          </p:cNvPr>
          <p:cNvSpPr/>
          <p:nvPr/>
        </p:nvSpPr>
        <p:spPr>
          <a:xfrm>
            <a:off x="5516767" y="1158496"/>
            <a:ext cx="1917513" cy="369332"/>
          </a:xfrm>
          <a:prstGeom prst="rect">
            <a:avLst/>
          </a:prstGeom>
        </p:spPr>
        <p:txBody>
          <a:bodyPr wrap="none">
            <a:spAutoFit/>
          </a:bodyPr>
          <a:lstStyle/>
          <a:p>
            <a:pPr algn="ctr"/>
            <a:r>
              <a:rPr lang="fr-FR" b="1" dirty="0">
                <a:solidFill>
                  <a:srgbClr val="C00000"/>
                </a:solidFill>
                <a:latin typeface="Corbel" panose="020B0503020204020204" pitchFamily="34" charset="0"/>
              </a:rPr>
              <a:t>PHYSIQUEMENT</a:t>
            </a:r>
          </a:p>
        </p:txBody>
      </p:sp>
    </p:spTree>
    <p:extLst>
      <p:ext uri="{BB962C8B-B14F-4D97-AF65-F5344CB8AC3E}">
        <p14:creationId xmlns:p14="http://schemas.microsoft.com/office/powerpoint/2010/main" val="2589838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31</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Examen des Offres, Critères d’Évaluation et Qualification</a:t>
            </a:r>
          </a:p>
        </p:txBody>
      </p:sp>
      <p:sp>
        <p:nvSpPr>
          <p:cNvPr id="6" name="Rectangle 5">
            <a:extLst>
              <a:ext uri="{FF2B5EF4-FFF2-40B4-BE49-F238E27FC236}">
                <a16:creationId xmlns:a16="http://schemas.microsoft.com/office/drawing/2014/main" id="{6AA7475B-11E7-4F7D-87A0-836C4ADDC401}"/>
              </a:ext>
            </a:extLst>
          </p:cNvPr>
          <p:cNvSpPr/>
          <p:nvPr/>
        </p:nvSpPr>
        <p:spPr>
          <a:xfrm>
            <a:off x="626270" y="1108703"/>
            <a:ext cx="11430000" cy="579692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
        <p:nvSpPr>
          <p:cNvPr id="4" name="Rectangle 3">
            <a:extLst>
              <a:ext uri="{FF2B5EF4-FFF2-40B4-BE49-F238E27FC236}">
                <a16:creationId xmlns:a16="http://schemas.microsoft.com/office/drawing/2014/main" id="{DCFEE900-8518-42A7-AF30-FFA76486DAC0}"/>
              </a:ext>
            </a:extLst>
          </p:cNvPr>
          <p:cNvSpPr/>
          <p:nvPr/>
        </p:nvSpPr>
        <p:spPr>
          <a:xfrm>
            <a:off x="2226469" y="2829917"/>
            <a:ext cx="8305800" cy="430887"/>
          </a:xfrm>
          <a:prstGeom prst="rect">
            <a:avLst/>
          </a:prstGeom>
        </p:spPr>
        <p:txBody>
          <a:bodyPr wrap="square">
            <a:spAutoFit/>
          </a:bodyPr>
          <a:lstStyle/>
          <a:p>
            <a:pPr marL="457200">
              <a:spcAft>
                <a:spcPts val="0"/>
              </a:spcAft>
            </a:pPr>
            <a:r>
              <a:rPr lang="fr-FR" sz="1200" dirty="0">
                <a:latin typeface="Calibri Light" panose="020F0302020204030204" pitchFamily="34" charset="0"/>
                <a:ea typeface="Times New Roman" panose="02020603050405020304" pitchFamily="18" charset="0"/>
              </a:rPr>
              <a:t> </a:t>
            </a:r>
            <a:endParaRPr lang="fr-FR" sz="1200" dirty="0">
              <a:latin typeface="Times New Roman" panose="02020603050405020304" pitchFamily="18" charset="0"/>
              <a:ea typeface="Times New Roman" panose="02020603050405020304" pitchFamily="18" charset="0"/>
            </a:endParaRPr>
          </a:p>
          <a:p>
            <a:pPr algn="just">
              <a:spcAft>
                <a:spcPts val="0"/>
              </a:spcAft>
            </a:pPr>
            <a:r>
              <a:rPr lang="fr-FR" sz="1000" dirty="0">
                <a:latin typeface="Times New Roman" panose="02020603050405020304" pitchFamily="18" charset="0"/>
                <a:ea typeface="Times New Roman" panose="02020603050405020304" pitchFamily="18" charset="0"/>
              </a:rPr>
              <a:t> </a:t>
            </a:r>
            <a:endParaRPr lang="fr-FR" sz="1000" dirty="0">
              <a:effectLst/>
              <a:latin typeface="Times New Roman" panose="02020603050405020304" pitchFamily="18" charset="0"/>
              <a:ea typeface="Times New Roman" panose="02020603050405020304" pitchFamily="18" charset="0"/>
            </a:endParaRPr>
          </a:p>
        </p:txBody>
      </p:sp>
      <p:sp>
        <p:nvSpPr>
          <p:cNvPr id="7" name="Rectangle 6">
            <a:extLst>
              <a:ext uri="{FF2B5EF4-FFF2-40B4-BE49-F238E27FC236}">
                <a16:creationId xmlns:a16="http://schemas.microsoft.com/office/drawing/2014/main" id="{F2AAAAA7-1852-4DB4-8582-D607D7A9327D}"/>
              </a:ext>
            </a:extLst>
          </p:cNvPr>
          <p:cNvSpPr/>
          <p:nvPr/>
        </p:nvSpPr>
        <p:spPr>
          <a:xfrm>
            <a:off x="1155412" y="1276227"/>
            <a:ext cx="10443657" cy="5355312"/>
          </a:xfrm>
          <a:prstGeom prst="rect">
            <a:avLst/>
          </a:prstGeom>
        </p:spPr>
        <p:txBody>
          <a:bodyPr wrap="square">
            <a:spAutoFit/>
          </a:bodyPr>
          <a:lstStyle/>
          <a:p>
            <a:pPr marL="2057400" lvl="4" indent="-228600" algn="just">
              <a:spcBef>
                <a:spcPts val="600"/>
              </a:spcBef>
              <a:spcAft>
                <a:spcPts val="600"/>
              </a:spcAft>
              <a:buSzPts val="1200"/>
              <a:buFont typeface="Times New Roman" panose="02020603050405020304" pitchFamily="18" charset="0"/>
              <a:buAutoNum type="alphaLcParenBoth"/>
            </a:pPr>
            <a:r>
              <a:rPr lang="fr-FR" dirty="0">
                <a:highlight>
                  <a:srgbClr val="FFFF00"/>
                </a:highlight>
                <a:latin typeface="Calibri" panose="020F0502020204030204" pitchFamily="34" charset="0"/>
                <a:ea typeface="Times New Roman" panose="02020603050405020304" pitchFamily="18" charset="0"/>
                <a:cs typeface="Calibri" panose="020F0502020204030204" pitchFamily="34" charset="0"/>
              </a:rPr>
              <a:t>Mise en place des documents de politique en matière de sécurité et de sensibilisation à la sécurité de manière à exécuter le Contrat selon les règles de l’art; Ces renseignements doivent établir qu'il possède un niveau élevé d’expérience en matière de gestion de la santé et de la sécurité («S&amp;S»), qu'il est capable de gérer avec succès les risques de santé et de sécurité associés à la fourniture des Biens et Services Connexes et qu’il est capable de se conformer à des procédures en matière de santé et de sécurité similaires à celles prévues à la Section V. Spécifications des Biens et Services Connexes.</a:t>
            </a:r>
          </a:p>
          <a:p>
            <a:pPr marL="2057400" lvl="4" indent="-228600" algn="just">
              <a:spcBef>
                <a:spcPts val="600"/>
              </a:spcBef>
              <a:spcAft>
                <a:spcPts val="600"/>
              </a:spcAft>
              <a:buSzPts val="1200"/>
              <a:buFont typeface="Times New Roman" panose="02020603050405020304" pitchFamily="18" charset="0"/>
              <a:buAutoNum type="alphaLcParenBoth"/>
            </a:pPr>
            <a:r>
              <a:rPr lang="fr-FR" dirty="0">
                <a:highlight>
                  <a:srgbClr val="FFFF00"/>
                </a:highlight>
                <a:latin typeface="Calibri" panose="020F0502020204030204" pitchFamily="34" charset="0"/>
                <a:ea typeface="Times New Roman" panose="02020603050405020304" pitchFamily="18" charset="0"/>
                <a:cs typeface="Calibri" panose="020F0502020204030204" pitchFamily="34" charset="0"/>
              </a:rPr>
              <a:t>Mise en place des documents de politique environnementale et sociale et de sensibilisation  de manière à exécuter le Contrat conformément aux Directives de la MCC en matière d’environnement et de la loi sur l’environnement dans le pays de l’Acheteur; Ces renseignements doivent établir qu'il possède un niveau élevé d’expérience en matière de gestion environnementale et sociale («AND»), qu'il est capable de gérer avec succès les risques environnementaux et sociaux associés à la fourniture des Biens et Services Connexes et qu’il est capable de se conformer à des procédures environnementales et sociales similaires à celles prévues à la Section V. Spécifications des Biens et Services Connexes.</a:t>
            </a:r>
          </a:p>
          <a:p>
            <a:pPr marL="2057400" lvl="4" indent="-228600" algn="just">
              <a:spcBef>
                <a:spcPts val="600"/>
              </a:spcBef>
              <a:spcAft>
                <a:spcPts val="600"/>
              </a:spcAft>
              <a:buSzPts val="1200"/>
              <a:buFont typeface="Times New Roman" panose="02020603050405020304" pitchFamily="18" charset="0"/>
              <a:buAutoNum type="alphaLcParenBoth"/>
            </a:pPr>
            <a:endParaRPr lang="fr-FR" sz="1200" dirty="0">
              <a:latin typeface="Calibri" panose="020F0502020204030204" pitchFamily="34" charset="0"/>
              <a:ea typeface="Times New Roman" panose="02020603050405020304" pitchFamily="18" charset="0"/>
              <a:cs typeface="Calibri" panose="020F0502020204030204" pitchFamily="34" charset="0"/>
            </a:endParaRPr>
          </a:p>
          <a:p>
            <a:pPr marL="2057400" lvl="4" indent="-228600" algn="just">
              <a:spcBef>
                <a:spcPts val="600"/>
              </a:spcBef>
              <a:spcAft>
                <a:spcPts val="600"/>
              </a:spcAft>
              <a:buSzPts val="1200"/>
              <a:buFont typeface="Times New Roman" panose="02020603050405020304" pitchFamily="18" charset="0"/>
              <a:buAutoNum type="alphaLcParenBoth"/>
            </a:pPr>
            <a:endParaRPr lang="fr-FR" sz="1200"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6506911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32</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Examen des Offres, Critères d’Évaluation et Qualification</a:t>
            </a:r>
          </a:p>
        </p:txBody>
      </p:sp>
      <p:sp>
        <p:nvSpPr>
          <p:cNvPr id="6" name="Rectangle 5">
            <a:extLst>
              <a:ext uri="{FF2B5EF4-FFF2-40B4-BE49-F238E27FC236}">
                <a16:creationId xmlns:a16="http://schemas.microsoft.com/office/drawing/2014/main" id="{6AA7475B-11E7-4F7D-87A0-836C4ADDC401}"/>
              </a:ext>
            </a:extLst>
          </p:cNvPr>
          <p:cNvSpPr/>
          <p:nvPr/>
        </p:nvSpPr>
        <p:spPr>
          <a:xfrm>
            <a:off x="626270" y="1108703"/>
            <a:ext cx="11430000" cy="579692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
        <p:nvSpPr>
          <p:cNvPr id="4" name="Rectangle 3">
            <a:extLst>
              <a:ext uri="{FF2B5EF4-FFF2-40B4-BE49-F238E27FC236}">
                <a16:creationId xmlns:a16="http://schemas.microsoft.com/office/drawing/2014/main" id="{FFBAB70A-05B3-47DD-868F-B9BA38D8C060}"/>
              </a:ext>
            </a:extLst>
          </p:cNvPr>
          <p:cNvSpPr/>
          <p:nvPr/>
        </p:nvSpPr>
        <p:spPr>
          <a:xfrm>
            <a:off x="778669" y="1131519"/>
            <a:ext cx="10972800" cy="5447645"/>
          </a:xfrm>
          <a:prstGeom prst="rect">
            <a:avLst/>
          </a:prstGeom>
        </p:spPr>
        <p:txBody>
          <a:bodyPr wrap="square">
            <a:spAutoFit/>
          </a:bodyPr>
          <a:lstStyle/>
          <a:p>
            <a:pPr marL="2343150" lvl="4" indent="-514350" algn="just">
              <a:spcBef>
                <a:spcPts val="600"/>
              </a:spcBef>
              <a:spcAft>
                <a:spcPts val="600"/>
              </a:spcAft>
              <a:buSzPts val="1200"/>
              <a:buFont typeface="+mj-lt"/>
              <a:buAutoNum type="alphaLcParenR" startAt="3"/>
            </a:pPr>
            <a:r>
              <a:rPr lang="fr-FR" sz="2800" dirty="0">
                <a:highlight>
                  <a:srgbClr val="FFFF00"/>
                </a:highlight>
                <a:latin typeface="Calibri" panose="020F0502020204030204" pitchFamily="34" charset="0"/>
                <a:ea typeface="Times New Roman" panose="02020603050405020304" pitchFamily="18" charset="0"/>
                <a:cs typeface="Calibri" panose="020F0502020204030204" pitchFamily="34" charset="0"/>
              </a:rPr>
              <a:t>Evaluation de la conformité administrative des offres (clauses 31 à 35 des IS)</a:t>
            </a:r>
          </a:p>
          <a:p>
            <a:pPr marL="2057400" lvl="4" indent="-228600" algn="just">
              <a:spcBef>
                <a:spcPts val="600"/>
              </a:spcBef>
              <a:spcAft>
                <a:spcPts val="600"/>
              </a:spcAft>
              <a:buSzPts val="1200"/>
              <a:buFont typeface="Times New Roman" panose="02020603050405020304" pitchFamily="18" charset="0"/>
              <a:buAutoNum type="alphaLcParenR" startAt="3"/>
            </a:pPr>
            <a:r>
              <a:rPr lang="fr-FR" sz="2800" dirty="0">
                <a:highlight>
                  <a:srgbClr val="FFFF00"/>
                </a:highlight>
                <a:latin typeface="Calibri" panose="020F0502020204030204" pitchFamily="34" charset="0"/>
                <a:ea typeface="Times New Roman" panose="02020603050405020304" pitchFamily="18" charset="0"/>
                <a:cs typeface="Calibri" panose="020F0502020204030204" pitchFamily="34" charset="0"/>
              </a:rPr>
              <a:t>Evaluation de la conformité technique des offres (clauses 31 à 35 des IS), y compris la méthodologie et le service après-vente</a:t>
            </a:r>
          </a:p>
          <a:p>
            <a:pPr marL="2057400" lvl="4" indent="-228600" algn="just">
              <a:spcBef>
                <a:spcPts val="600"/>
              </a:spcBef>
              <a:spcAft>
                <a:spcPts val="600"/>
              </a:spcAft>
              <a:buSzPts val="1200"/>
              <a:buFont typeface="Times New Roman" panose="02020603050405020304" pitchFamily="18" charset="0"/>
              <a:buAutoNum type="alphaLcParenR" startAt="3"/>
            </a:pPr>
            <a:r>
              <a:rPr lang="fr-FR" sz="2800" dirty="0">
                <a:highlight>
                  <a:srgbClr val="FFFF00"/>
                </a:highlight>
                <a:latin typeface="Calibri" panose="020F0502020204030204" pitchFamily="34" charset="0"/>
                <a:ea typeface="Times New Roman" panose="02020603050405020304" pitchFamily="18" charset="0"/>
                <a:cs typeface="Calibri" panose="020F0502020204030204" pitchFamily="34" charset="0"/>
              </a:rPr>
              <a:t>Evaluation financière (clauses 31 à 35 des IS)</a:t>
            </a:r>
          </a:p>
          <a:p>
            <a:pPr marL="2057400" lvl="4" indent="-228600" algn="just">
              <a:spcBef>
                <a:spcPts val="600"/>
              </a:spcBef>
              <a:spcAft>
                <a:spcPts val="600"/>
              </a:spcAft>
              <a:buSzPts val="1200"/>
              <a:buFont typeface="Times New Roman" panose="02020603050405020304" pitchFamily="18" charset="0"/>
              <a:buAutoNum type="alphaLcParenR" startAt="3"/>
            </a:pPr>
            <a:r>
              <a:rPr lang="fr-FR" sz="2800" dirty="0">
                <a:highlight>
                  <a:srgbClr val="FFFF00"/>
                </a:highlight>
                <a:latin typeface="Calibri" panose="020F0502020204030204" pitchFamily="34" charset="0"/>
                <a:ea typeface="Times New Roman" panose="02020603050405020304" pitchFamily="18" charset="0"/>
                <a:cs typeface="Calibri" panose="020F0502020204030204" pitchFamily="34" charset="0"/>
              </a:rPr>
              <a:t>Exécution antérieure par le Soumissionnaire de Contrats financés par MCC (BSF11)</a:t>
            </a:r>
          </a:p>
          <a:p>
            <a:pPr marL="2057400" lvl="4" indent="-228600" algn="just">
              <a:spcBef>
                <a:spcPts val="600"/>
              </a:spcBef>
              <a:spcAft>
                <a:spcPts val="600"/>
              </a:spcAft>
              <a:buSzPts val="1200"/>
              <a:buFont typeface="Times New Roman" panose="02020603050405020304" pitchFamily="18" charset="0"/>
              <a:buAutoNum type="alphaLcParenR" startAt="3"/>
            </a:pPr>
            <a:r>
              <a:rPr lang="fr-FR" sz="2800" dirty="0">
                <a:highlight>
                  <a:srgbClr val="FFFF00"/>
                </a:highlight>
                <a:latin typeface="Calibri" panose="020F0502020204030204" pitchFamily="34" charset="0"/>
                <a:ea typeface="Times New Roman" panose="02020603050405020304" pitchFamily="18" charset="0"/>
                <a:cs typeface="Calibri" panose="020F0502020204030204" pitchFamily="34" charset="0"/>
              </a:rPr>
              <a:t>Toutes les Offres </a:t>
            </a:r>
            <a:r>
              <a:rPr lang="fr-FR" sz="2800" b="1" u="sng" dirty="0">
                <a:highlight>
                  <a:srgbClr val="FFFF00"/>
                </a:highlight>
                <a:latin typeface="Calibri" panose="020F0502020204030204" pitchFamily="34" charset="0"/>
                <a:ea typeface="Times New Roman" panose="02020603050405020304" pitchFamily="18" charset="0"/>
                <a:cs typeface="Calibri" panose="020F0502020204030204" pitchFamily="34" charset="0"/>
              </a:rPr>
              <a:t>substantiellement </a:t>
            </a:r>
            <a:r>
              <a:rPr lang="fr-FR" sz="2800" dirty="0">
                <a:highlight>
                  <a:srgbClr val="FFFF00"/>
                </a:highlight>
                <a:latin typeface="Calibri" panose="020F0502020204030204" pitchFamily="34" charset="0"/>
                <a:ea typeface="Times New Roman" panose="02020603050405020304" pitchFamily="18" charset="0"/>
                <a:cs typeface="Calibri" panose="020F0502020204030204" pitchFamily="34" charset="0"/>
              </a:rPr>
              <a:t>conformes sont comparées pour déterminer quelle Offre est la moins </a:t>
            </a:r>
            <a:r>
              <a:rPr lang="fr-FR" sz="2800" dirty="0" err="1">
                <a:highlight>
                  <a:srgbClr val="FFFF00"/>
                </a:highlight>
                <a:latin typeface="Calibri" panose="020F0502020204030204" pitchFamily="34" charset="0"/>
                <a:ea typeface="Times New Roman" panose="02020603050405020304" pitchFamily="18" charset="0"/>
                <a:cs typeface="Calibri" panose="020F0502020204030204" pitchFamily="34" charset="0"/>
              </a:rPr>
              <a:t>disante</a:t>
            </a:r>
            <a:r>
              <a:rPr lang="fr-FR" sz="2800" dirty="0">
                <a:highlight>
                  <a:srgbClr val="FFFF00"/>
                </a:highlight>
                <a:latin typeface="Calibri" panose="020F0502020204030204" pitchFamily="34" charset="0"/>
                <a:ea typeface="Times New Roman" panose="02020603050405020304" pitchFamily="18" charset="0"/>
                <a:cs typeface="Calibri" panose="020F0502020204030204" pitchFamily="34" charset="0"/>
              </a:rPr>
              <a:t>.</a:t>
            </a:r>
          </a:p>
        </p:txBody>
      </p:sp>
    </p:spTree>
    <p:extLst>
      <p:ext uri="{BB962C8B-B14F-4D97-AF65-F5344CB8AC3E}">
        <p14:creationId xmlns:p14="http://schemas.microsoft.com/office/powerpoint/2010/main" val="15166047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33</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Examen des Offres, Critères d’Évaluation et Qualification</a:t>
            </a:r>
          </a:p>
        </p:txBody>
      </p:sp>
      <p:sp>
        <p:nvSpPr>
          <p:cNvPr id="6" name="Rectangle 5">
            <a:extLst>
              <a:ext uri="{FF2B5EF4-FFF2-40B4-BE49-F238E27FC236}">
                <a16:creationId xmlns:a16="http://schemas.microsoft.com/office/drawing/2014/main" id="{6AA7475B-11E7-4F7D-87A0-836C4ADDC401}"/>
              </a:ext>
            </a:extLst>
          </p:cNvPr>
          <p:cNvSpPr/>
          <p:nvPr/>
        </p:nvSpPr>
        <p:spPr>
          <a:xfrm>
            <a:off x="626270" y="1108703"/>
            <a:ext cx="11430000" cy="579692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
        <p:nvSpPr>
          <p:cNvPr id="4" name="Rectangle 3">
            <a:extLst>
              <a:ext uri="{FF2B5EF4-FFF2-40B4-BE49-F238E27FC236}">
                <a16:creationId xmlns:a16="http://schemas.microsoft.com/office/drawing/2014/main" id="{DDE189D5-AC2E-4265-A253-13E15075F7AE}"/>
              </a:ext>
            </a:extLst>
          </p:cNvPr>
          <p:cNvSpPr/>
          <p:nvPr/>
        </p:nvSpPr>
        <p:spPr>
          <a:xfrm>
            <a:off x="1616869" y="1495425"/>
            <a:ext cx="9829800" cy="3970318"/>
          </a:xfrm>
          <a:prstGeom prst="rect">
            <a:avLst/>
          </a:prstGeom>
        </p:spPr>
        <p:txBody>
          <a:bodyPr wrap="square">
            <a:spAutoFit/>
          </a:bodyPr>
          <a:lstStyle/>
          <a:p>
            <a:pPr marL="457200" algn="just">
              <a:spcAft>
                <a:spcPts val="0"/>
              </a:spcAft>
            </a:pPr>
            <a:r>
              <a:rPr lang="fr-FR" sz="2800" dirty="0">
                <a:highlight>
                  <a:srgbClr val="FFFF00"/>
                </a:highlight>
                <a:latin typeface="+mj-lt"/>
                <a:ea typeface="Times New Roman" panose="02020603050405020304" pitchFamily="18" charset="0"/>
              </a:rPr>
              <a:t>Le Soumissionnaire ayant soumis l’Offre la moins </a:t>
            </a:r>
            <a:r>
              <a:rPr lang="fr-FR" sz="2800" dirty="0" err="1">
                <a:highlight>
                  <a:srgbClr val="FFFF00"/>
                </a:highlight>
                <a:latin typeface="+mj-lt"/>
                <a:ea typeface="Times New Roman" panose="02020603050405020304" pitchFamily="18" charset="0"/>
              </a:rPr>
              <a:t>disante</a:t>
            </a:r>
            <a:r>
              <a:rPr lang="fr-FR" sz="2800" dirty="0">
                <a:highlight>
                  <a:srgbClr val="FFFF00"/>
                </a:highlight>
                <a:latin typeface="+mj-lt"/>
                <a:ea typeface="Times New Roman" panose="02020603050405020304" pitchFamily="18" charset="0"/>
              </a:rPr>
              <a:t> et qui est considérée comme étant substantiellement conforme au présent Dossier d’Appel d’Offres doit être qualifié pour exécuter le Contrat de manière satisfaisante.</a:t>
            </a:r>
            <a:r>
              <a:rPr lang="fr-FR" sz="2800" dirty="0">
                <a:highlight>
                  <a:srgbClr val="FFFF00"/>
                </a:highlight>
                <a:latin typeface="+mj-lt"/>
              </a:rPr>
              <a:t> </a:t>
            </a:r>
            <a:r>
              <a:rPr lang="fr-FR" sz="2800" dirty="0">
                <a:highlight>
                  <a:srgbClr val="FFFF00"/>
                </a:highlight>
                <a:latin typeface="+mj-lt"/>
                <a:ea typeface="Times New Roman" panose="02020603050405020304" pitchFamily="18" charset="0"/>
              </a:rPr>
              <a:t>Est substantiellement conforme au DAO, toute offre qui présente au moins 85% d’articles conformes pour l’essentiel des 82 articles demandés, soit au moins 70 articles conformes. Les 9 articles-clé qui doivent impérativement être parmi les 70 sont listés à la clause IS 18.2. </a:t>
            </a:r>
          </a:p>
        </p:txBody>
      </p:sp>
    </p:spTree>
    <p:extLst>
      <p:ext uri="{BB962C8B-B14F-4D97-AF65-F5344CB8AC3E}">
        <p14:creationId xmlns:p14="http://schemas.microsoft.com/office/powerpoint/2010/main" val="8479130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34</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Examen des Offres, Critères d’Évaluation et Qualification</a:t>
            </a:r>
          </a:p>
        </p:txBody>
      </p:sp>
      <p:sp>
        <p:nvSpPr>
          <p:cNvPr id="6" name="Rectangle 5">
            <a:extLst>
              <a:ext uri="{FF2B5EF4-FFF2-40B4-BE49-F238E27FC236}">
                <a16:creationId xmlns:a16="http://schemas.microsoft.com/office/drawing/2014/main" id="{6AA7475B-11E7-4F7D-87A0-836C4ADDC401}"/>
              </a:ext>
            </a:extLst>
          </p:cNvPr>
          <p:cNvSpPr/>
          <p:nvPr/>
        </p:nvSpPr>
        <p:spPr>
          <a:xfrm>
            <a:off x="626270" y="1108703"/>
            <a:ext cx="11430000" cy="579692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
        <p:nvSpPr>
          <p:cNvPr id="4" name="Rectangle 3">
            <a:extLst>
              <a:ext uri="{FF2B5EF4-FFF2-40B4-BE49-F238E27FC236}">
                <a16:creationId xmlns:a16="http://schemas.microsoft.com/office/drawing/2014/main" id="{DDE189D5-AC2E-4265-A253-13E15075F7AE}"/>
              </a:ext>
            </a:extLst>
          </p:cNvPr>
          <p:cNvSpPr/>
          <p:nvPr/>
        </p:nvSpPr>
        <p:spPr>
          <a:xfrm>
            <a:off x="1368248" y="1108703"/>
            <a:ext cx="9773621" cy="3785652"/>
          </a:xfrm>
          <a:prstGeom prst="rect">
            <a:avLst/>
          </a:prstGeom>
        </p:spPr>
        <p:txBody>
          <a:bodyPr wrap="square">
            <a:spAutoFit/>
          </a:bodyPr>
          <a:lstStyle/>
          <a:p>
            <a:r>
              <a:rPr lang="fr-FR" sz="2400" dirty="0">
                <a:highlight>
                  <a:srgbClr val="FFFF00"/>
                </a:highlight>
              </a:rPr>
              <a:t>Pour avoir les qualifications requises pour l’adjudication du Contrat, les Soumissionnaires doivent satisfaire aux critères minimums suivants</a:t>
            </a:r>
          </a:p>
          <a:p>
            <a:pPr marL="2171700" lvl="4" indent="-342900" algn="just">
              <a:buFont typeface="Arial" panose="020B0604020202020204" pitchFamily="34" charset="0"/>
              <a:buChar char="•"/>
            </a:pPr>
            <a:r>
              <a:rPr lang="fr-FR" sz="2400" dirty="0">
                <a:highlight>
                  <a:srgbClr val="FFFF00"/>
                </a:highlight>
              </a:rPr>
              <a:t>il n’est pas partie à un litige visant sa faillite, sa restructuration ou sa liquidation (BSF 10) ; </a:t>
            </a:r>
            <a:r>
              <a:rPr lang="fr-FR" sz="2400" b="1" dirty="0">
                <a:highlight>
                  <a:srgbClr val="FFFF00"/>
                </a:highlight>
              </a:rPr>
              <a:t> </a:t>
            </a:r>
            <a:endParaRPr lang="fr-FR" sz="2400" dirty="0">
              <a:highlight>
                <a:srgbClr val="FFFF00"/>
              </a:highlight>
            </a:endParaRPr>
          </a:p>
          <a:p>
            <a:pPr marL="2171700" lvl="4" indent="-342900" algn="just">
              <a:buFont typeface="Arial" panose="020B0604020202020204" pitchFamily="34" charset="0"/>
              <a:buChar char="•"/>
            </a:pPr>
            <a:r>
              <a:rPr lang="fr-FR" sz="2400" dirty="0">
                <a:highlight>
                  <a:srgbClr val="FFFF00"/>
                </a:highlight>
              </a:rPr>
              <a:t>il a mené à bien des Contrats similaires de manière satisfaisante ;</a:t>
            </a:r>
          </a:p>
          <a:p>
            <a:pPr marL="2171700" lvl="4" indent="-342900" algn="just">
              <a:buFont typeface="Arial" panose="020B0604020202020204" pitchFamily="34" charset="0"/>
              <a:buChar char="•"/>
            </a:pPr>
            <a:r>
              <a:rPr lang="fr-FR" sz="2400" dirty="0">
                <a:highlight>
                  <a:srgbClr val="FFFF00"/>
                </a:highlight>
              </a:rPr>
              <a:t>il dispose d’un chiffre d’affaires annuel moyen suffisant, ou d’autres éléments indiquant une assise financière raisonnablement suffisante, pour exécuter un Contrat du montant de l’Offre (BSF 9).</a:t>
            </a:r>
            <a:endParaRPr lang="fr-FR" sz="2400" dirty="0">
              <a:highlight>
                <a:srgbClr val="FFFF00"/>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663257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35</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Examen des Offres, Critères d’Évaluation et Qualification</a:t>
            </a:r>
          </a:p>
        </p:txBody>
      </p:sp>
      <p:sp>
        <p:nvSpPr>
          <p:cNvPr id="6" name="Rectangle 5">
            <a:extLst>
              <a:ext uri="{FF2B5EF4-FFF2-40B4-BE49-F238E27FC236}">
                <a16:creationId xmlns:a16="http://schemas.microsoft.com/office/drawing/2014/main" id="{6AA7475B-11E7-4F7D-87A0-836C4ADDC401}"/>
              </a:ext>
            </a:extLst>
          </p:cNvPr>
          <p:cNvSpPr/>
          <p:nvPr/>
        </p:nvSpPr>
        <p:spPr>
          <a:xfrm>
            <a:off x="626270" y="1108703"/>
            <a:ext cx="11430000" cy="579692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
        <p:nvSpPr>
          <p:cNvPr id="4" name="Rectangle 3">
            <a:extLst>
              <a:ext uri="{FF2B5EF4-FFF2-40B4-BE49-F238E27FC236}">
                <a16:creationId xmlns:a16="http://schemas.microsoft.com/office/drawing/2014/main" id="{DDE189D5-AC2E-4265-A253-13E15075F7AE}"/>
              </a:ext>
            </a:extLst>
          </p:cNvPr>
          <p:cNvSpPr/>
          <p:nvPr/>
        </p:nvSpPr>
        <p:spPr>
          <a:xfrm>
            <a:off x="1540669" y="1419225"/>
            <a:ext cx="9296400" cy="5262979"/>
          </a:xfrm>
          <a:prstGeom prst="rect">
            <a:avLst/>
          </a:prstGeom>
        </p:spPr>
        <p:txBody>
          <a:bodyPr wrap="square">
            <a:spAutoFit/>
          </a:bodyPr>
          <a:lstStyle/>
          <a:p>
            <a:pPr lvl="2"/>
            <a:r>
              <a:rPr lang="fr-FR" sz="2800" b="1" dirty="0">
                <a:highlight>
                  <a:srgbClr val="FFFF00"/>
                </a:highlight>
              </a:rPr>
              <a:t>Détermination du caractère raisonnable du Prix</a:t>
            </a:r>
          </a:p>
          <a:p>
            <a:pPr lvl="2"/>
            <a:r>
              <a:rPr lang="fr-FR" sz="2800" dirty="0">
                <a:highlight>
                  <a:srgbClr val="FFFF00"/>
                </a:highlight>
              </a:rPr>
              <a:t>L’examen du Prix comprend également une détermination du caractère raisonnable du prix conformément aux dispositions de la Clause 36 des IS. </a:t>
            </a:r>
          </a:p>
          <a:p>
            <a:pPr lvl="2"/>
            <a:endParaRPr lang="fr-FR" sz="2800" dirty="0">
              <a:highlight>
                <a:srgbClr val="FFFF00"/>
              </a:highlight>
            </a:endParaRPr>
          </a:p>
          <a:p>
            <a:pPr lvl="2"/>
            <a:endParaRPr lang="fr-FR" sz="2800" dirty="0">
              <a:highlight>
                <a:srgbClr val="FFFF00"/>
              </a:highlight>
            </a:endParaRPr>
          </a:p>
          <a:p>
            <a:pPr lvl="2"/>
            <a:r>
              <a:rPr lang="fr-FR" sz="2800" b="1" dirty="0">
                <a:highlight>
                  <a:srgbClr val="FFFF00"/>
                </a:highlight>
              </a:rPr>
              <a:t> Critères de post-qualification</a:t>
            </a:r>
          </a:p>
          <a:p>
            <a:pPr lvl="2"/>
            <a:endParaRPr lang="fr-FR" sz="2800" b="1" dirty="0">
              <a:highlight>
                <a:srgbClr val="FFFF00"/>
              </a:highlight>
            </a:endParaRPr>
          </a:p>
          <a:p>
            <a:pPr lvl="2" algn="just"/>
            <a:r>
              <a:rPr lang="fr-FR" sz="2800" dirty="0">
                <a:highlight>
                  <a:srgbClr val="FFFF00"/>
                </a:highlight>
              </a:rPr>
              <a:t>L’Acheteur procèdera à l’évaluation de la post-qualification du Soumissionnaire conformément aux dispositions de la Clause 38 des IS en utilisant uniquement les facteurs.</a:t>
            </a:r>
          </a:p>
        </p:txBody>
      </p:sp>
    </p:spTree>
    <p:extLst>
      <p:ext uri="{BB962C8B-B14F-4D97-AF65-F5344CB8AC3E}">
        <p14:creationId xmlns:p14="http://schemas.microsoft.com/office/powerpoint/2010/main" val="33440284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36</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Contrat</a:t>
            </a:r>
          </a:p>
        </p:txBody>
      </p:sp>
      <p:sp>
        <p:nvSpPr>
          <p:cNvPr id="6" name="Rectangle 5">
            <a:extLst>
              <a:ext uri="{FF2B5EF4-FFF2-40B4-BE49-F238E27FC236}">
                <a16:creationId xmlns:a16="http://schemas.microsoft.com/office/drawing/2014/main" id="{6AA7475B-11E7-4F7D-87A0-836C4ADDC401}"/>
              </a:ext>
            </a:extLst>
          </p:cNvPr>
          <p:cNvSpPr/>
          <p:nvPr/>
        </p:nvSpPr>
        <p:spPr>
          <a:xfrm>
            <a:off x="626270" y="1108703"/>
            <a:ext cx="11430000" cy="579692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2"/>
          </a:p>
        </p:txBody>
      </p:sp>
      <p:sp>
        <p:nvSpPr>
          <p:cNvPr id="3" name="Rectangle 2">
            <a:extLst>
              <a:ext uri="{FF2B5EF4-FFF2-40B4-BE49-F238E27FC236}">
                <a16:creationId xmlns:a16="http://schemas.microsoft.com/office/drawing/2014/main" id="{A8111470-6E98-4282-8AFF-7308508300EA}"/>
              </a:ext>
            </a:extLst>
          </p:cNvPr>
          <p:cNvSpPr/>
          <p:nvPr/>
        </p:nvSpPr>
        <p:spPr>
          <a:xfrm>
            <a:off x="778668" y="1579489"/>
            <a:ext cx="11277601" cy="5047536"/>
          </a:xfrm>
          <a:prstGeom prst="rect">
            <a:avLst/>
          </a:prstGeom>
        </p:spPr>
        <p:txBody>
          <a:bodyPr wrap="square">
            <a:spAutoFit/>
          </a:bodyPr>
          <a:lstStyle/>
          <a:p>
            <a:pPr lvl="0" algn="ctr">
              <a:defRPr/>
            </a:pPr>
            <a:r>
              <a:rPr lang="fr-FR" sz="2400" b="1" dirty="0">
                <a:solidFill>
                  <a:srgbClr val="C00000"/>
                </a:solidFill>
                <a:latin typeface="Corbel" panose="020B0503020204020204" pitchFamily="34" charset="0"/>
              </a:rPr>
              <a:t>Dispositions contractuelles</a:t>
            </a:r>
          </a:p>
          <a:p>
            <a:pPr algn="just"/>
            <a:r>
              <a:rPr lang="fr-FR" sz="2000" dirty="0">
                <a:highlight>
                  <a:srgbClr val="FFFFFF"/>
                </a:highlight>
                <a:latin typeface="Corbel" panose="020B0503020204020204" pitchFamily="34" charset="0"/>
              </a:rPr>
              <a:t>Modalités et conditions applicables au paiement à effectuer au Prestataire de services :</a:t>
            </a:r>
          </a:p>
          <a:p>
            <a:pPr lvl="0" algn="just"/>
            <a:r>
              <a:rPr lang="fr-FR" sz="2000" u="sng" dirty="0">
                <a:highlight>
                  <a:srgbClr val="FFFFFF"/>
                </a:highlight>
                <a:latin typeface="Corbel" panose="020B0503020204020204" pitchFamily="34" charset="0"/>
              </a:rPr>
              <a:t>Avance à la demande du Fournisseur: </a:t>
            </a:r>
            <a:r>
              <a:rPr lang="fr-FR" sz="2000" dirty="0">
                <a:highlight>
                  <a:srgbClr val="FFFFFF"/>
                </a:highlight>
                <a:latin typeface="Corbel" panose="020B0503020204020204" pitchFamily="34" charset="0"/>
              </a:rPr>
              <a:t>une avance de </a:t>
            </a:r>
            <a:r>
              <a:rPr lang="fr-FR" sz="2000" dirty="0">
                <a:solidFill>
                  <a:srgbClr val="FF0000"/>
                </a:solidFill>
                <a:highlight>
                  <a:srgbClr val="FFFFFF"/>
                </a:highlight>
                <a:latin typeface="Corbel" panose="020B0503020204020204" pitchFamily="34" charset="0"/>
              </a:rPr>
              <a:t>10 %</a:t>
            </a:r>
            <a:r>
              <a:rPr lang="fr-FR" sz="2000" dirty="0">
                <a:highlight>
                  <a:srgbClr val="FFFFFF"/>
                </a:highlight>
                <a:latin typeface="Corbel" panose="020B0503020204020204" pitchFamily="34" charset="0"/>
              </a:rPr>
              <a:t> cautionnée à 100%</a:t>
            </a:r>
          </a:p>
          <a:p>
            <a:pPr marL="685800" lvl="0" indent="-685800" algn="just">
              <a:buFontTx/>
              <a:buChar char="-"/>
            </a:pPr>
            <a:endParaRPr lang="fr-FR" sz="2000" dirty="0">
              <a:highlight>
                <a:srgbClr val="FFFFFF"/>
              </a:highlight>
              <a:latin typeface="Corbel" panose="020B0503020204020204" pitchFamily="34" charset="0"/>
            </a:endParaRPr>
          </a:p>
          <a:p>
            <a:r>
              <a:rPr lang="fr-FR" sz="2000" b="1" u="sng" dirty="0">
                <a:highlight>
                  <a:srgbClr val="FFFFFF"/>
                </a:highlight>
                <a:latin typeface="Corbel" panose="020B0503020204020204" pitchFamily="34" charset="0"/>
              </a:rPr>
              <a:t>Les conditions et modalités de paiement du Fournisseur sont les suivants</a:t>
            </a:r>
            <a:r>
              <a:rPr lang="fr-FR" sz="2000" b="1" dirty="0">
                <a:highlight>
                  <a:srgbClr val="FFFFFF"/>
                </a:highlight>
                <a:latin typeface="Corbel" panose="020B0503020204020204" pitchFamily="34" charset="0"/>
              </a:rPr>
              <a:t> :</a:t>
            </a:r>
          </a:p>
          <a:p>
            <a:pPr lvl="5"/>
            <a:r>
              <a:rPr lang="fr-FR" sz="2000" b="1" dirty="0">
                <a:highlight>
                  <a:srgbClr val="FFFFFF"/>
                </a:highlight>
                <a:latin typeface="Corbel" panose="020B0503020204020204" pitchFamily="34" charset="0"/>
              </a:rPr>
              <a:t>A la livraison sur les sites et acceptation conformément aux articles 11 et 12 des CPF </a:t>
            </a:r>
            <a:r>
              <a:rPr lang="fr-FR" sz="2000" dirty="0">
                <a:highlight>
                  <a:srgbClr val="FFFFFF"/>
                </a:highlight>
                <a:latin typeface="Corbel" panose="020B0503020204020204" pitchFamily="34" charset="0"/>
              </a:rPr>
              <a:t>(Conditions Particulières de Fournitures)</a:t>
            </a:r>
            <a:r>
              <a:rPr lang="fr-FR" sz="2000" b="1" dirty="0">
                <a:highlight>
                  <a:srgbClr val="FFFFFF"/>
                </a:highlight>
                <a:latin typeface="Corbel" panose="020B0503020204020204" pitchFamily="34" charset="0"/>
              </a:rPr>
              <a:t> :</a:t>
            </a:r>
            <a:r>
              <a:rPr lang="fr-FR" sz="2000" dirty="0">
                <a:highlight>
                  <a:srgbClr val="FFFFFF"/>
                </a:highlight>
                <a:latin typeface="Corbel" panose="020B0503020204020204" pitchFamily="34" charset="0"/>
              </a:rPr>
              <a:t> </a:t>
            </a:r>
            <a:r>
              <a:rPr lang="fr-FR" sz="2000" b="1" dirty="0">
                <a:highlight>
                  <a:srgbClr val="FFFFFF"/>
                </a:highlight>
                <a:latin typeface="Corbel" panose="020B0503020204020204" pitchFamily="34" charset="0"/>
              </a:rPr>
              <a:t>Soixante-dix (70)</a:t>
            </a:r>
            <a:r>
              <a:rPr lang="fr-FR" sz="2000" dirty="0">
                <a:highlight>
                  <a:srgbClr val="FFFFFF"/>
                </a:highlight>
                <a:latin typeface="Corbel" panose="020B0503020204020204" pitchFamily="34" charset="0"/>
              </a:rPr>
              <a:t> pour cent du montant des Biens et des services connexes réellement livrés/effectivement réalisés sur les sites des annexes 1-1, 1-2 et 1-3</a:t>
            </a:r>
          </a:p>
          <a:p>
            <a:pPr lvl="5"/>
            <a:r>
              <a:rPr lang="fr-FR" sz="2000" b="1" dirty="0">
                <a:highlight>
                  <a:srgbClr val="FFFFFF"/>
                </a:highlight>
                <a:latin typeface="Corbel" panose="020B0503020204020204" pitchFamily="34" charset="0"/>
              </a:rPr>
              <a:t>Au moment de l’installation et Réception provisoire au sein des établissements scolaires : Trente (30)</a:t>
            </a:r>
            <a:r>
              <a:rPr lang="fr-FR" sz="2000" dirty="0">
                <a:highlight>
                  <a:srgbClr val="FFFFFF"/>
                </a:highlight>
                <a:latin typeface="Corbel" panose="020B0503020204020204" pitchFamily="34" charset="0"/>
              </a:rPr>
              <a:t> pour cent du montant des Biens réellement installés et services connexes effectivement réalisés et réceptionnés provisoirement sur les sites des annexes 1-1, 1-2 et 1-3, </a:t>
            </a:r>
          </a:p>
          <a:p>
            <a:r>
              <a:rPr lang="fr-FR" sz="2000" b="1" dirty="0">
                <a:highlight>
                  <a:srgbClr val="FFFFFF"/>
                </a:highlight>
                <a:latin typeface="Corbel" panose="020B0503020204020204" pitchFamily="34" charset="0"/>
              </a:rPr>
              <a:t>Garantie d’Exécution: 10%</a:t>
            </a:r>
          </a:p>
          <a:p>
            <a:r>
              <a:rPr lang="fr-FR" dirty="0">
                <a:highlight>
                  <a:srgbClr val="FFFFFF"/>
                </a:highlight>
              </a:rPr>
              <a:t> </a:t>
            </a:r>
          </a:p>
          <a:p>
            <a:pPr marL="457200" indent="-457200" algn="just">
              <a:buFont typeface="+mj-lt"/>
              <a:buAutoNum type="arabicPeriod"/>
              <a:defRPr/>
            </a:pPr>
            <a:endParaRPr lang="fr-FR" sz="2000" dirty="0">
              <a:highlight>
                <a:srgbClr val="FFFFFF"/>
              </a:highlight>
              <a:latin typeface="Corbel" panose="020B0503020204020204" pitchFamily="34" charset="0"/>
            </a:endParaRPr>
          </a:p>
        </p:txBody>
      </p:sp>
    </p:spTree>
    <p:extLst>
      <p:ext uri="{BB962C8B-B14F-4D97-AF65-F5344CB8AC3E}">
        <p14:creationId xmlns:p14="http://schemas.microsoft.com/office/powerpoint/2010/main" val="14382527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37</a:t>
            </a:fld>
            <a:r>
              <a:rPr lang="fr-FR" sz="1400" b="1" dirty="0">
                <a:solidFill>
                  <a:schemeClr val="accent2">
                    <a:lumMod val="50000"/>
                  </a:schemeClr>
                </a:solidFill>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2. Volet Administratif : </a:t>
            </a:r>
            <a:r>
              <a:rPr lang="fr-FR" sz="3200" b="1" dirty="0">
                <a:solidFill>
                  <a:srgbClr val="FFC000"/>
                </a:solidFill>
              </a:rPr>
              <a:t>Contrat</a:t>
            </a:r>
          </a:p>
        </p:txBody>
      </p:sp>
      <p:sp>
        <p:nvSpPr>
          <p:cNvPr id="3" name="Rectangle 2"/>
          <p:cNvSpPr/>
          <p:nvPr/>
        </p:nvSpPr>
        <p:spPr>
          <a:xfrm>
            <a:off x="2379041" y="1272117"/>
            <a:ext cx="8686457" cy="635430"/>
          </a:xfrm>
          <a:prstGeom prst="rect">
            <a:avLst/>
          </a:prstGeom>
        </p:spPr>
        <p:txBody>
          <a:bodyPr wrap="square">
            <a:spAutoFit/>
          </a:bodyPr>
          <a:lstStyle/>
          <a:p>
            <a:pPr algn="just"/>
            <a:r>
              <a:rPr lang="fr-FR" sz="3529" dirty="0">
                <a:latin typeface="Corbel" panose="020B0503020204020204" pitchFamily="34" charset="0"/>
              </a:rPr>
              <a:t>Durée prévue du contrat: 10 mois</a:t>
            </a:r>
            <a:endParaRPr lang="fr-FR" sz="3529" dirty="0"/>
          </a:p>
        </p:txBody>
      </p:sp>
      <p:sp>
        <p:nvSpPr>
          <p:cNvPr id="9" name="Rectangle 8"/>
          <p:cNvSpPr/>
          <p:nvPr/>
        </p:nvSpPr>
        <p:spPr>
          <a:xfrm>
            <a:off x="1826564" y="1116526"/>
            <a:ext cx="9469248" cy="481362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27456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516"/>
          </a:xfrm>
        </p:spPr>
        <p:txBody>
          <a:bodyPr/>
          <a:lstStyle/>
          <a:p>
            <a:r>
              <a:rPr lang="fr-FR" sz="1400" b="1" dirty="0">
                <a:solidFill>
                  <a:schemeClr val="accent2">
                    <a:lumMod val="50000"/>
                  </a:schemeClr>
                </a:solidFill>
              </a:rPr>
              <a:t>-</a:t>
            </a:r>
            <a:fld id="{B6F15528-21DE-4FAA-801E-634DDDAF4B2B}" type="slidenum">
              <a:rPr lang="fr-FR" sz="1400" b="1">
                <a:solidFill>
                  <a:schemeClr val="accent2">
                    <a:lumMod val="50000"/>
                  </a:schemeClr>
                </a:solidFill>
              </a:rPr>
              <a:t>38</a:t>
            </a:fld>
            <a:r>
              <a:rPr lang="fr-FR" sz="1400" b="1" dirty="0">
                <a:solidFill>
                  <a:schemeClr val="accent2">
                    <a:lumMod val="50000"/>
                  </a:schemeClr>
                </a:solidFill>
              </a:rPr>
              <a:t>-</a:t>
            </a:r>
          </a:p>
        </p:txBody>
      </p:sp>
      <p:sp>
        <p:nvSpPr>
          <p:cNvPr id="5" name="Rectangle 4"/>
          <p:cNvSpPr/>
          <p:nvPr/>
        </p:nvSpPr>
        <p:spPr>
          <a:xfrm>
            <a:off x="266" y="149"/>
            <a:ext cx="13444009" cy="1190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5400" b="1" dirty="0">
                <a:solidFill>
                  <a:schemeClr val="bg1"/>
                </a:solidFill>
                <a:cs typeface="Sakkal Majalla" panose="02000000000000000000" pitchFamily="2" charset="-78"/>
              </a:rPr>
              <a:t>Plan</a:t>
            </a:r>
            <a:endParaRPr lang="ar-SA" sz="5400" b="1" dirty="0">
              <a:solidFill>
                <a:schemeClr val="bg1"/>
              </a:solidFill>
              <a:cs typeface="Sakkal Majalla" panose="02000000000000000000" pitchFamily="2" charset="-78"/>
            </a:endParaRPr>
          </a:p>
        </p:txBody>
      </p:sp>
      <p:grpSp>
        <p:nvGrpSpPr>
          <p:cNvPr id="78" name="Groupe 77"/>
          <p:cNvGrpSpPr/>
          <p:nvPr/>
        </p:nvGrpSpPr>
        <p:grpSpPr>
          <a:xfrm>
            <a:off x="1394193" y="1853986"/>
            <a:ext cx="10357079" cy="1394254"/>
            <a:chOff x="526358" y="986563"/>
            <a:chExt cx="10357486" cy="1394308"/>
          </a:xfrm>
        </p:grpSpPr>
        <p:grpSp>
          <p:nvGrpSpPr>
            <p:cNvPr id="79" name="Groupe 78"/>
            <p:cNvGrpSpPr/>
            <p:nvPr/>
          </p:nvGrpSpPr>
          <p:grpSpPr>
            <a:xfrm>
              <a:off x="526358" y="1457509"/>
              <a:ext cx="688412" cy="923362"/>
              <a:chOff x="1907704" y="1527351"/>
              <a:chExt cx="688412" cy="923362"/>
            </a:xfrm>
          </p:grpSpPr>
          <p:sp>
            <p:nvSpPr>
              <p:cNvPr id="81" name="Parallélogramme 80"/>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Rectangle 81"/>
              <p:cNvSpPr/>
              <p:nvPr/>
            </p:nvSpPr>
            <p:spPr>
              <a:xfrm>
                <a:off x="1984040" y="1527351"/>
                <a:ext cx="535739" cy="923362"/>
              </a:xfrm>
              <a:prstGeom prst="rect">
                <a:avLst/>
              </a:prstGeom>
              <a:noFill/>
            </p:spPr>
            <p:txBody>
              <a:bodyPr wrap="none" lIns="91437" tIns="45718" rIns="91437" bIns="4571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dirty="0">
                    <a:ln w="11430"/>
                    <a:solidFill>
                      <a:srgbClr val="0070C0"/>
                    </a:solidFill>
                    <a:effectLst>
                      <a:outerShdw blurRad="50800" dist="39000" dir="5460000" algn="tl">
                        <a:srgbClr val="000000">
                          <a:alpha val="38000"/>
                        </a:srgbClr>
                      </a:outerShdw>
                    </a:effectLst>
                  </a:rPr>
                  <a:t>1</a:t>
                </a:r>
              </a:p>
            </p:txBody>
          </p:sp>
        </p:grpSp>
        <p:sp>
          <p:nvSpPr>
            <p:cNvPr id="80" name="Rogner un rectangle avec un coin du même côté 19"/>
            <p:cNvSpPr/>
            <p:nvPr/>
          </p:nvSpPr>
          <p:spPr>
            <a:xfrm>
              <a:off x="1294662" y="986563"/>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83" name="Groupe 82"/>
          <p:cNvGrpSpPr/>
          <p:nvPr/>
        </p:nvGrpSpPr>
        <p:grpSpPr>
          <a:xfrm>
            <a:off x="1394193" y="3526501"/>
            <a:ext cx="10357079" cy="1395562"/>
            <a:chOff x="526358" y="2596706"/>
            <a:chExt cx="10357486" cy="1395616"/>
          </a:xfrm>
        </p:grpSpPr>
        <p:grpSp>
          <p:nvGrpSpPr>
            <p:cNvPr id="84" name="Groupe 83"/>
            <p:cNvGrpSpPr/>
            <p:nvPr/>
          </p:nvGrpSpPr>
          <p:grpSpPr>
            <a:xfrm>
              <a:off x="526358" y="3068960"/>
              <a:ext cx="688412" cy="923362"/>
              <a:chOff x="1907704" y="1527351"/>
              <a:chExt cx="688412" cy="923362"/>
            </a:xfrm>
          </p:grpSpPr>
          <p:sp>
            <p:nvSpPr>
              <p:cNvPr id="86" name="Parallélogramme 85"/>
              <p:cNvSpPr/>
              <p:nvPr/>
            </p:nvSpPr>
            <p:spPr>
              <a:xfrm rot="19219040">
                <a:off x="1907704" y="1697884"/>
                <a:ext cx="688412" cy="698376"/>
              </a:xfrm>
              <a:prstGeom prst="parallelogram">
                <a:avLst>
                  <a:gd name="adj" fmla="val 17064"/>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Rectangle 86"/>
              <p:cNvSpPr/>
              <p:nvPr/>
            </p:nvSpPr>
            <p:spPr>
              <a:xfrm>
                <a:off x="1984040" y="1527351"/>
                <a:ext cx="535739" cy="923362"/>
              </a:xfrm>
              <a:prstGeom prst="rect">
                <a:avLst/>
              </a:prstGeom>
              <a:noFill/>
            </p:spPr>
            <p:txBody>
              <a:bodyPr wrap="none" lIns="91437" tIns="45718" rIns="91437" bIns="4571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dirty="0">
                    <a:ln w="11430"/>
                    <a:solidFill>
                      <a:srgbClr val="0070C0"/>
                    </a:solidFill>
                    <a:effectLst>
                      <a:outerShdw blurRad="50800" dist="39000" dir="5460000" algn="tl">
                        <a:srgbClr val="000000">
                          <a:alpha val="38000"/>
                        </a:srgbClr>
                      </a:outerShdw>
                    </a:effectLst>
                  </a:rPr>
                  <a:t>2</a:t>
                </a:r>
              </a:p>
            </p:txBody>
          </p:sp>
        </p:grpSp>
        <p:sp>
          <p:nvSpPr>
            <p:cNvPr id="85" name="Rogner un rectangle avec un coin du même côté 20"/>
            <p:cNvSpPr/>
            <p:nvPr/>
          </p:nvSpPr>
          <p:spPr>
            <a:xfrm>
              <a:off x="1294662" y="2596706"/>
              <a:ext cx="9589182" cy="1379762"/>
            </a:xfrm>
            <a:prstGeom prst="snip2SameRect">
              <a:avLst>
                <a:gd name="adj1" fmla="val 19842"/>
                <a:gd name="adj2" fmla="val 19048"/>
              </a:avLst>
            </a:prstGeom>
            <a:solidFill>
              <a:schemeClr val="bg1"/>
            </a:solidFill>
            <a:ln>
              <a:solidFill>
                <a:srgbClr val="0070C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88" name="Groupe 87"/>
          <p:cNvGrpSpPr/>
          <p:nvPr/>
        </p:nvGrpSpPr>
        <p:grpSpPr>
          <a:xfrm>
            <a:off x="1388480" y="5108624"/>
            <a:ext cx="10362792" cy="1394254"/>
            <a:chOff x="520644" y="4194964"/>
            <a:chExt cx="10363200" cy="1394308"/>
          </a:xfrm>
        </p:grpSpPr>
        <p:grpSp>
          <p:nvGrpSpPr>
            <p:cNvPr id="89" name="Groupe 88"/>
            <p:cNvGrpSpPr/>
            <p:nvPr/>
          </p:nvGrpSpPr>
          <p:grpSpPr>
            <a:xfrm>
              <a:off x="520644" y="4665910"/>
              <a:ext cx="688412" cy="923362"/>
              <a:chOff x="1907704" y="1527351"/>
              <a:chExt cx="688412" cy="923362"/>
            </a:xfrm>
          </p:grpSpPr>
          <p:sp>
            <p:nvSpPr>
              <p:cNvPr id="91" name="Parallélogramme 90"/>
              <p:cNvSpPr/>
              <p:nvPr/>
            </p:nvSpPr>
            <p:spPr>
              <a:xfrm rot="19219040">
                <a:off x="1907704" y="1697884"/>
                <a:ext cx="688412" cy="698376"/>
              </a:xfrm>
              <a:prstGeom prst="parallelogram">
                <a:avLst>
                  <a:gd name="adj" fmla="val 17064"/>
                </a:avLst>
              </a:prstGeom>
              <a:solidFill>
                <a:schemeClr val="bg1"/>
              </a:solidFill>
              <a:ln>
                <a:solidFill>
                  <a:srgbClr val="FF000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2" name="Rectangle 91"/>
              <p:cNvSpPr/>
              <p:nvPr/>
            </p:nvSpPr>
            <p:spPr>
              <a:xfrm>
                <a:off x="1984040" y="1527351"/>
                <a:ext cx="535739" cy="923362"/>
              </a:xfrm>
              <a:prstGeom prst="rect">
                <a:avLst/>
              </a:prstGeom>
              <a:noFill/>
            </p:spPr>
            <p:txBody>
              <a:bodyPr wrap="none" lIns="91437" tIns="45718" rIns="91437" bIns="45718">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5400" b="1" dirty="0">
                    <a:ln w="11430"/>
                    <a:solidFill>
                      <a:srgbClr val="0070C0"/>
                    </a:solidFill>
                    <a:effectLst>
                      <a:outerShdw blurRad="50800" dist="39000" dir="5460000" algn="tl">
                        <a:srgbClr val="000000">
                          <a:alpha val="38000"/>
                        </a:srgbClr>
                      </a:outerShdw>
                    </a:effectLst>
                  </a:rPr>
                  <a:t>3</a:t>
                </a:r>
              </a:p>
            </p:txBody>
          </p:sp>
        </p:grpSp>
        <p:sp>
          <p:nvSpPr>
            <p:cNvPr id="90" name="Rogner un rectangle avec un coin du même côté 21"/>
            <p:cNvSpPr/>
            <p:nvPr/>
          </p:nvSpPr>
          <p:spPr>
            <a:xfrm>
              <a:off x="1294662" y="4194964"/>
              <a:ext cx="9589182" cy="1379762"/>
            </a:xfrm>
            <a:prstGeom prst="snip2SameRect">
              <a:avLst>
                <a:gd name="adj1" fmla="val 19842"/>
                <a:gd name="adj2" fmla="val 19048"/>
              </a:avLst>
            </a:prstGeom>
            <a:solidFill>
              <a:schemeClr val="bg1"/>
            </a:solidFill>
            <a:ln>
              <a:solidFill>
                <a:srgbClr val="FF0000"/>
              </a:solidFill>
            </a:ln>
            <a:effectLst>
              <a:innerShdw blurRad="1143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93" name="Rectangle 92"/>
          <p:cNvSpPr/>
          <p:nvPr/>
        </p:nvSpPr>
        <p:spPr>
          <a:xfrm>
            <a:off x="2401508" y="1975208"/>
            <a:ext cx="1988045" cy="338554"/>
          </a:xfrm>
          <a:prstGeom prst="rect">
            <a:avLst/>
          </a:prstGeom>
        </p:spPr>
        <p:txBody>
          <a:bodyPr wrap="none">
            <a:spAutoFit/>
          </a:bodyPr>
          <a:lstStyle/>
          <a:p>
            <a:r>
              <a:rPr lang="en-US" sz="1600" b="1" u="sng" kern="0" dirty="0">
                <a:solidFill>
                  <a:srgbClr val="002060"/>
                </a:solidFill>
                <a:latin typeface="Berlin Sans FB Demi" pitchFamily="34" charset="0"/>
                <a:cs typeface="Arial" panose="020B0604020202020204" pitchFamily="34" charset="0"/>
              </a:rPr>
              <a:t>VOLET TECHNIQUE</a:t>
            </a:r>
            <a:endParaRPr lang="en-US" sz="1600" b="1" u="sng" dirty="0">
              <a:solidFill>
                <a:srgbClr val="002060"/>
              </a:solidFill>
              <a:latin typeface="Berlin Sans FB Demi" pitchFamily="34" charset="0"/>
            </a:endParaRPr>
          </a:p>
        </p:txBody>
      </p:sp>
      <p:sp>
        <p:nvSpPr>
          <p:cNvPr id="94" name="Rectangle 93"/>
          <p:cNvSpPr/>
          <p:nvPr/>
        </p:nvSpPr>
        <p:spPr>
          <a:xfrm>
            <a:off x="2395395" y="3585181"/>
            <a:ext cx="2345514" cy="338554"/>
          </a:xfrm>
          <a:prstGeom prst="rect">
            <a:avLst/>
          </a:prstGeom>
        </p:spPr>
        <p:txBody>
          <a:bodyPr wrap="none">
            <a:spAutoFit/>
          </a:bodyPr>
          <a:lstStyle/>
          <a:p>
            <a:r>
              <a:rPr lang="en-US" sz="1600" b="1" u="sng" kern="0" dirty="0">
                <a:solidFill>
                  <a:srgbClr val="002060"/>
                </a:solidFill>
                <a:latin typeface="Berlin Sans FB Demi" pitchFamily="34" charset="0"/>
                <a:cs typeface="Arial" panose="020B0604020202020204" pitchFamily="34" charset="0"/>
              </a:rPr>
              <a:t>VOLET ADMINISTRATIF</a:t>
            </a:r>
          </a:p>
        </p:txBody>
      </p:sp>
      <p:sp>
        <p:nvSpPr>
          <p:cNvPr id="95" name="Rectangle 94"/>
          <p:cNvSpPr/>
          <p:nvPr/>
        </p:nvSpPr>
        <p:spPr>
          <a:xfrm>
            <a:off x="2395395" y="5222266"/>
            <a:ext cx="1505540" cy="338554"/>
          </a:xfrm>
          <a:prstGeom prst="rect">
            <a:avLst/>
          </a:prstGeom>
        </p:spPr>
        <p:txBody>
          <a:bodyPr wrap="none">
            <a:spAutoFit/>
          </a:bodyPr>
          <a:lstStyle/>
          <a:p>
            <a:r>
              <a:rPr lang="en-US" sz="1600" b="1" u="sng" kern="0" dirty="0">
                <a:solidFill>
                  <a:srgbClr val="002060"/>
                </a:solidFill>
                <a:latin typeface="Berlin Sans FB Demi" pitchFamily="34" charset="0"/>
                <a:cs typeface="Arial" panose="020B0604020202020204" pitchFamily="34" charset="0"/>
              </a:rPr>
              <a:t>VOLET FISCAL</a:t>
            </a:r>
          </a:p>
        </p:txBody>
      </p:sp>
      <p:sp>
        <p:nvSpPr>
          <p:cNvPr id="96" name="Rectangle 95"/>
          <p:cNvSpPr/>
          <p:nvPr/>
        </p:nvSpPr>
        <p:spPr>
          <a:xfrm>
            <a:off x="2375985" y="2310907"/>
            <a:ext cx="9161768" cy="770980"/>
          </a:xfrm>
          <a:prstGeom prst="rect">
            <a:avLst/>
          </a:prstGeom>
        </p:spPr>
        <p:txBody>
          <a:bodyPr wrap="square">
            <a:spAutoFit/>
          </a:bodyPr>
          <a:lstStyle/>
          <a:p>
            <a:pPr algn="just"/>
            <a:r>
              <a:rPr lang="fr-FR" sz="2205" b="1" kern="0" dirty="0">
                <a:cs typeface="Arial" panose="020B0604020202020204" pitchFamily="34" charset="0"/>
              </a:rPr>
              <a:t>Présentation des termes de référence : contexte, objectif et étendue de la mission</a:t>
            </a:r>
            <a:r>
              <a:rPr lang="fr-MA" b="1" kern="0" dirty="0">
                <a:cs typeface="Arial" panose="020B0604020202020204" pitchFamily="34" charset="0"/>
              </a:rPr>
              <a:t>.</a:t>
            </a:r>
            <a:endParaRPr lang="en-US" b="1" dirty="0"/>
          </a:p>
        </p:txBody>
      </p:sp>
      <p:sp>
        <p:nvSpPr>
          <p:cNvPr id="97" name="Rectangle 96"/>
          <p:cNvSpPr/>
          <p:nvPr/>
        </p:nvSpPr>
        <p:spPr>
          <a:xfrm>
            <a:off x="2401508" y="3985060"/>
            <a:ext cx="9136246" cy="770980"/>
          </a:xfrm>
          <a:prstGeom prst="rect">
            <a:avLst/>
          </a:prstGeom>
        </p:spPr>
        <p:txBody>
          <a:bodyPr wrap="square">
            <a:spAutoFit/>
          </a:bodyPr>
          <a:lstStyle/>
          <a:p>
            <a:pPr algn="just"/>
            <a:r>
              <a:rPr lang="fr-FR" sz="2205" b="1" kern="0" dirty="0">
                <a:cs typeface="Arial" panose="020B0604020202020204" pitchFamily="34" charset="0"/>
              </a:rPr>
              <a:t>Description du processus de passation des marchés selon les lignes directrices de MCC.</a:t>
            </a:r>
          </a:p>
        </p:txBody>
      </p:sp>
      <p:sp>
        <p:nvSpPr>
          <p:cNvPr id="98" name="Rectangle 97"/>
          <p:cNvSpPr/>
          <p:nvPr/>
        </p:nvSpPr>
        <p:spPr>
          <a:xfrm>
            <a:off x="2375987" y="5621820"/>
            <a:ext cx="7474167" cy="431657"/>
          </a:xfrm>
          <a:prstGeom prst="rect">
            <a:avLst/>
          </a:prstGeom>
        </p:spPr>
        <p:txBody>
          <a:bodyPr wrap="square">
            <a:spAutoFit/>
          </a:bodyPr>
          <a:lstStyle/>
          <a:p>
            <a:pPr algn="just"/>
            <a:r>
              <a:rPr lang="fr-FR" sz="2205" b="1" kern="0" dirty="0">
                <a:cs typeface="Arial" panose="020B0604020202020204" pitchFamily="34" charset="0"/>
              </a:rPr>
              <a:t>Présentation des dispositions fiscales pour les consultants.</a:t>
            </a:r>
          </a:p>
        </p:txBody>
      </p:sp>
    </p:spTree>
    <p:extLst>
      <p:ext uri="{BB962C8B-B14F-4D97-AF65-F5344CB8AC3E}">
        <p14:creationId xmlns:p14="http://schemas.microsoft.com/office/powerpoint/2010/main" val="13492830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
          <a:srcRect t="33898" r="24347"/>
          <a:stretch/>
        </p:blipFill>
        <p:spPr>
          <a:xfrm>
            <a:off x="9477727" y="5108625"/>
            <a:ext cx="3966547" cy="2454077"/>
          </a:xfrm>
          <a:prstGeom prst="rect">
            <a:avLst/>
          </a:prstGeom>
        </p:spPr>
      </p:pic>
      <p:sp>
        <p:nvSpPr>
          <p:cNvPr id="2" name="Slide Number Placeholder 1"/>
          <p:cNvSpPr>
            <a:spLocks noGrp="1"/>
          </p:cNvSpPr>
          <p:nvPr>
            <p:ph type="sldNum" sz="quarter" idx="12"/>
          </p:nvPr>
        </p:nvSpPr>
        <p:spPr>
          <a:xfrm>
            <a:off x="11950700" y="7135617"/>
            <a:ext cx="1073696" cy="302502"/>
          </a:xfrm>
          <a:prstGeom prst="rect">
            <a:avLst/>
          </a:prstGeom>
        </p:spPr>
        <p:txBody>
          <a:bodyPr vert="horz" lIns="100834" tIns="50417" rIns="100834" bIns="50417" rtlCol="0" anchor="ctr"/>
          <a:lstStyle>
            <a:defPPr>
              <a:defRPr lang="fr-FR"/>
            </a:defPPr>
            <a:lvl1pPr marL="0" algn="l" defTabSz="1008309" rtl="0" eaLnBrk="1" latinLnBrk="0" hangingPunct="1">
              <a:defRPr sz="1103" kern="1200">
                <a:solidFill>
                  <a:schemeClr val="tx1">
                    <a:lumMod val="95000"/>
                    <a:lumOff val="5000"/>
                  </a:schemeClr>
                </a:solidFill>
                <a:latin typeface="+mj-lt"/>
                <a:ea typeface="+mn-ea"/>
                <a:cs typeface="+mn-cs"/>
              </a:defRPr>
            </a:lvl1pPr>
            <a:lvl2pPr marL="504154" algn="l" defTabSz="1008309" rtl="0" eaLnBrk="1" latinLnBrk="0" hangingPunct="1">
              <a:defRPr sz="1985" kern="1200">
                <a:solidFill>
                  <a:schemeClr val="tx1"/>
                </a:solidFill>
                <a:latin typeface="+mn-lt"/>
                <a:ea typeface="+mn-ea"/>
                <a:cs typeface="+mn-cs"/>
              </a:defRPr>
            </a:lvl2pPr>
            <a:lvl3pPr marL="1008309" algn="l" defTabSz="1008309" rtl="0" eaLnBrk="1" latinLnBrk="0" hangingPunct="1">
              <a:defRPr sz="1985" kern="1200">
                <a:solidFill>
                  <a:schemeClr val="tx1"/>
                </a:solidFill>
                <a:latin typeface="+mn-lt"/>
                <a:ea typeface="+mn-ea"/>
                <a:cs typeface="+mn-cs"/>
              </a:defRPr>
            </a:lvl3pPr>
            <a:lvl4pPr marL="1512463" algn="l" defTabSz="1008309" rtl="0" eaLnBrk="1" latinLnBrk="0" hangingPunct="1">
              <a:defRPr sz="1985" kern="1200">
                <a:solidFill>
                  <a:schemeClr val="tx1"/>
                </a:solidFill>
                <a:latin typeface="+mn-lt"/>
                <a:ea typeface="+mn-ea"/>
                <a:cs typeface="+mn-cs"/>
              </a:defRPr>
            </a:lvl4pPr>
            <a:lvl5pPr marL="2016618" algn="l" defTabSz="1008309" rtl="0" eaLnBrk="1" latinLnBrk="0" hangingPunct="1">
              <a:defRPr sz="1985" kern="1200">
                <a:solidFill>
                  <a:schemeClr val="tx1"/>
                </a:solidFill>
                <a:latin typeface="+mn-lt"/>
                <a:ea typeface="+mn-ea"/>
                <a:cs typeface="+mn-cs"/>
              </a:defRPr>
            </a:lvl5pPr>
            <a:lvl6pPr marL="2520772" algn="l" defTabSz="1008309" rtl="0" eaLnBrk="1" latinLnBrk="0" hangingPunct="1">
              <a:defRPr sz="1985" kern="1200">
                <a:solidFill>
                  <a:schemeClr val="tx1"/>
                </a:solidFill>
                <a:latin typeface="+mn-lt"/>
                <a:ea typeface="+mn-ea"/>
                <a:cs typeface="+mn-cs"/>
              </a:defRPr>
            </a:lvl6pPr>
            <a:lvl7pPr marL="3024927" algn="l" defTabSz="1008309" rtl="0" eaLnBrk="1" latinLnBrk="0" hangingPunct="1">
              <a:defRPr sz="1985" kern="1200">
                <a:solidFill>
                  <a:schemeClr val="tx1"/>
                </a:solidFill>
                <a:latin typeface="+mn-lt"/>
                <a:ea typeface="+mn-ea"/>
                <a:cs typeface="+mn-cs"/>
              </a:defRPr>
            </a:lvl7pPr>
            <a:lvl8pPr marL="3529081" algn="l" defTabSz="1008309" rtl="0" eaLnBrk="1" latinLnBrk="0" hangingPunct="1">
              <a:defRPr sz="1985" kern="1200">
                <a:solidFill>
                  <a:schemeClr val="tx1"/>
                </a:solidFill>
                <a:latin typeface="+mn-lt"/>
                <a:ea typeface="+mn-ea"/>
                <a:cs typeface="+mn-cs"/>
              </a:defRPr>
            </a:lvl8pPr>
            <a:lvl9pPr marL="4033236" algn="l" defTabSz="1008309" rtl="0" eaLnBrk="1" latinLnBrk="0" hangingPunct="1">
              <a:defRPr sz="1985" kern="1200">
                <a:solidFill>
                  <a:schemeClr val="tx1"/>
                </a:solidFill>
                <a:latin typeface="+mn-lt"/>
                <a:ea typeface="+mn-ea"/>
                <a:cs typeface="+mn-cs"/>
              </a:defRPr>
            </a:lvl9pPr>
          </a:lstStyle>
          <a:p>
            <a:pPr>
              <a:defRPr/>
            </a:pPr>
            <a:fld id="{B6F15528-21DE-4FAA-801E-634DDDAF4B2B}" type="slidenum">
              <a:rPr lang="fr-FR" smtClean="0"/>
              <a:pPr>
                <a:defRPr/>
              </a:pPr>
              <a:t>39</a:t>
            </a:fld>
            <a:endParaRPr lang="fr-FR" sz="1400" b="1" dirty="0">
              <a:solidFill>
                <a:srgbClr val="2683C6">
                  <a:lumMod val="50000"/>
                </a:srgbClr>
              </a:solidFill>
              <a:latin typeface="Tw Cen MT Condensed" panose="020B0606020104020203"/>
            </a:endParaRP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defTabSz="1008309">
              <a:defRPr/>
            </a:pPr>
            <a:r>
              <a:rPr lang="fr-FR" sz="3200" b="1" dirty="0">
                <a:solidFill>
                  <a:prstClr val="white"/>
                </a:solidFill>
                <a:latin typeface="Tw Cen MT" panose="020B0602020104020603"/>
              </a:rPr>
              <a:t>3. Volet Fiscal : </a:t>
            </a:r>
            <a:r>
              <a:rPr lang="fr-FR" sz="3200" b="1" dirty="0">
                <a:solidFill>
                  <a:srgbClr val="FFC000"/>
                </a:solidFill>
                <a:latin typeface="Tw Cen MT" panose="020B0602020104020603"/>
              </a:rPr>
              <a:t>Dispositions fiscales / TVA et DD</a:t>
            </a:r>
          </a:p>
        </p:txBody>
      </p:sp>
      <p:sp>
        <p:nvSpPr>
          <p:cNvPr id="3" name="Rectangle 2"/>
          <p:cNvSpPr/>
          <p:nvPr/>
        </p:nvSpPr>
        <p:spPr>
          <a:xfrm>
            <a:off x="356655" y="945965"/>
            <a:ext cx="12667741" cy="6330323"/>
          </a:xfrm>
          <a:prstGeom prst="rect">
            <a:avLst/>
          </a:prstGeom>
        </p:spPr>
        <p:txBody>
          <a:bodyPr wrap="square">
            <a:spAutoFit/>
          </a:bodyPr>
          <a:lstStyle/>
          <a:p>
            <a:pPr marL="244636" lvl="1" algn="ctr" defTabSz="1008309">
              <a:lnSpc>
                <a:spcPct val="150000"/>
              </a:lnSpc>
              <a:buClr>
                <a:srgbClr val="3E8853">
                  <a:lumMod val="75000"/>
                </a:srgbClr>
              </a:buClr>
              <a:defRPr/>
            </a:pPr>
            <a:r>
              <a:rPr lang="fr-FR" sz="3088" b="1" dirty="0">
                <a:solidFill>
                  <a:srgbClr val="C00000"/>
                </a:solidFill>
                <a:latin typeface="Corbel" panose="020B0503020204020204" pitchFamily="34" charset="0"/>
              </a:rPr>
              <a:t>Taxe sur la valeur ajoutée / droits et taxes à l’importation </a:t>
            </a:r>
          </a:p>
          <a:p>
            <a:pPr marL="559733" lvl="1" indent="-315097" algn="just" defTabSz="1008309">
              <a:lnSpc>
                <a:spcPct val="150000"/>
              </a:lnSpc>
              <a:buClr>
                <a:srgbClr val="3E8853">
                  <a:lumMod val="75000"/>
                </a:srgbClr>
              </a:buClr>
              <a:buFont typeface="Wingdings" panose="05000000000000000000" pitchFamily="2" charset="2"/>
              <a:buChar char="v"/>
              <a:defRPr/>
            </a:pPr>
            <a:r>
              <a:rPr lang="fr-FR" sz="2646" dirty="0">
                <a:solidFill>
                  <a:prstClr val="black"/>
                </a:solidFill>
                <a:latin typeface="Corbel" panose="020B0503020204020204" pitchFamily="34" charset="0"/>
              </a:rPr>
              <a:t>Les prestations financées dans le cadre de l’Accord du Compact sont exonérées de la taxe sur la valeur ajoutée et les droits à l’importation.</a:t>
            </a:r>
          </a:p>
          <a:p>
            <a:pPr marL="559733" lvl="1" indent="-315097" algn="just" defTabSz="1008309">
              <a:lnSpc>
                <a:spcPct val="150000"/>
              </a:lnSpc>
              <a:buClr>
                <a:srgbClr val="3E8853">
                  <a:lumMod val="75000"/>
                </a:srgbClr>
              </a:buClr>
              <a:buFont typeface="Wingdings" panose="05000000000000000000" pitchFamily="2" charset="2"/>
              <a:buChar char="v"/>
              <a:defRPr/>
            </a:pPr>
            <a:r>
              <a:rPr lang="fr-MA" sz="2646" dirty="0">
                <a:solidFill>
                  <a:prstClr val="black"/>
                </a:solidFill>
                <a:latin typeface="Corbel" panose="020B0503020204020204" pitchFamily="34" charset="0"/>
              </a:rPr>
              <a:t>Pour pouvoir facturer en Hors-Taxes, la demande d’achat en exonération de la TVA </a:t>
            </a:r>
            <a:r>
              <a:rPr lang="fr-FR" sz="2646" dirty="0">
                <a:solidFill>
                  <a:prstClr val="black"/>
                </a:solidFill>
                <a:latin typeface="Corbel" panose="020B0503020204020204" pitchFamily="34" charset="0"/>
              </a:rPr>
              <a:t>/franchise douanière </a:t>
            </a:r>
            <a:r>
              <a:rPr lang="fr-MA" sz="2646" dirty="0">
                <a:solidFill>
                  <a:prstClr val="black"/>
                </a:solidFill>
                <a:latin typeface="Corbel" panose="020B0503020204020204" pitchFamily="34" charset="0"/>
              </a:rPr>
              <a:t>est déposée par l’Agence MCA-Morocco </a:t>
            </a:r>
            <a:r>
              <a:rPr lang="fr-FR" sz="2646" dirty="0">
                <a:solidFill>
                  <a:prstClr val="black"/>
                </a:solidFill>
                <a:latin typeface="Corbel" panose="020B0503020204020204" pitchFamily="34" charset="0"/>
              </a:rPr>
              <a:t>auprès de l’administration compétente sur présentation des factures pro-forma par le prestataire</a:t>
            </a:r>
            <a:r>
              <a:rPr lang="fr-MA" sz="2646" dirty="0">
                <a:solidFill>
                  <a:prstClr val="black"/>
                </a:solidFill>
                <a:latin typeface="Corbel" panose="020B0503020204020204" pitchFamily="34" charset="0"/>
              </a:rPr>
              <a:t>.</a:t>
            </a:r>
          </a:p>
          <a:p>
            <a:pPr marL="559733" lvl="1" indent="-315097" algn="just">
              <a:lnSpc>
                <a:spcPct val="150000"/>
              </a:lnSpc>
              <a:buClr>
                <a:srgbClr val="3E8853">
                  <a:lumMod val="75000"/>
                </a:srgbClr>
              </a:buClr>
              <a:buFont typeface="Wingdings" panose="05000000000000000000" pitchFamily="2" charset="2"/>
              <a:buChar char="v"/>
              <a:defRPr/>
            </a:pPr>
            <a:r>
              <a:rPr lang="fr-MA" sz="2646" dirty="0">
                <a:solidFill>
                  <a:prstClr val="black"/>
                </a:solidFill>
                <a:latin typeface="Corbel" panose="020B0503020204020204" pitchFamily="34" charset="0"/>
              </a:rPr>
              <a:t> </a:t>
            </a:r>
            <a:r>
              <a:rPr lang="fr-MA" sz="2646" dirty="0">
                <a:solidFill>
                  <a:srgbClr val="FF0000"/>
                </a:solidFill>
                <a:latin typeface="Corbel" panose="020B0503020204020204" pitchFamily="34" charset="0"/>
              </a:rPr>
              <a:t>A titre de rappel, les</a:t>
            </a:r>
            <a:r>
              <a:rPr lang="fr-FR" sz="2646" dirty="0">
                <a:solidFill>
                  <a:srgbClr val="FF0000"/>
                </a:solidFill>
                <a:latin typeface="Corbel" panose="020B0503020204020204" pitchFamily="34" charset="0"/>
              </a:rPr>
              <a:t> prestations financées par les fonds du gouvernement marocain ne sont exonérées ni de la TVA ni des droits de douanes. </a:t>
            </a:r>
          </a:p>
          <a:p>
            <a:pPr marL="559733" lvl="1" indent="-315097" algn="just" defTabSz="1008309">
              <a:lnSpc>
                <a:spcPct val="150000"/>
              </a:lnSpc>
              <a:buClr>
                <a:srgbClr val="3E8853">
                  <a:lumMod val="75000"/>
                </a:srgbClr>
              </a:buClr>
              <a:buFont typeface="Wingdings" panose="05000000000000000000" pitchFamily="2" charset="2"/>
              <a:buChar char="v"/>
              <a:defRPr/>
            </a:pPr>
            <a:endParaRPr lang="fr-FR" sz="3088" dirty="0">
              <a:solidFill>
                <a:prstClr val="black"/>
              </a:solidFill>
              <a:latin typeface="Corbel" panose="020B0503020204020204" pitchFamily="34" charset="0"/>
            </a:endParaRPr>
          </a:p>
        </p:txBody>
      </p:sp>
    </p:spTree>
    <p:extLst>
      <p:ext uri="{BB962C8B-B14F-4D97-AF65-F5344CB8AC3E}">
        <p14:creationId xmlns:p14="http://schemas.microsoft.com/office/powerpoint/2010/main" val="1412067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444"/>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2683C6">
                    <a:lumMod val="50000"/>
                  </a:srgbClr>
                </a:solidFill>
                <a:effectLst/>
                <a:uLnTx/>
                <a:uFillTx/>
                <a:latin typeface="Calibri"/>
                <a:ea typeface="+mn-ea"/>
                <a:cs typeface="+mn-cs"/>
              </a:rPr>
              <a:t>-</a:t>
            </a:r>
            <a:fld id="{B6F15528-21DE-4FAA-801E-634DDDAF4B2B}" type="slidenum">
              <a:rPr kumimoji="0" lang="fr-FR" sz="1400" b="1" i="0" u="none" strike="noStrike" kern="1200" cap="none" spc="0" normalizeH="0" baseline="0" noProof="0">
                <a:ln>
                  <a:noFill/>
                </a:ln>
                <a:solidFill>
                  <a:srgbClr val="2683C6">
                    <a:lumMod val="50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r>
              <a:rPr kumimoji="0" lang="fr-FR" sz="1400" b="1" i="0" u="none" strike="noStrike" kern="1200" cap="none" spc="0" normalizeH="0" baseline="0" noProof="0" dirty="0">
                <a:ln>
                  <a:noFill/>
                </a:ln>
                <a:solidFill>
                  <a:srgbClr val="2683C6">
                    <a:lumMod val="50000"/>
                  </a:srgbClr>
                </a:solidFill>
                <a:effectLst/>
                <a:uLnTx/>
                <a:uFillTx/>
                <a:latin typeface="Calibri"/>
                <a:ea typeface="+mn-ea"/>
                <a:cs typeface="+mn-cs"/>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200" b="1" i="0" u="none" strike="noStrike" kern="1200" cap="none" spc="0" normalizeH="0" baseline="0" noProof="0" dirty="0">
                <a:ln>
                  <a:noFill/>
                </a:ln>
                <a:solidFill>
                  <a:prstClr val="white"/>
                </a:solidFill>
                <a:effectLst/>
                <a:uLnTx/>
                <a:uFillTx/>
                <a:latin typeface="Calibri"/>
                <a:ea typeface="+mn-ea"/>
                <a:cs typeface="+mn-cs"/>
              </a:rPr>
              <a:t>1. Volet Technique : </a:t>
            </a:r>
            <a:r>
              <a:rPr kumimoji="0" lang="fr-FR" sz="3200" b="1" i="0" u="none" strike="noStrike" kern="1200" cap="none" spc="0" normalizeH="0" baseline="0" noProof="0" dirty="0">
                <a:ln>
                  <a:noFill/>
                </a:ln>
                <a:solidFill>
                  <a:srgbClr val="FFC000"/>
                </a:solidFill>
                <a:effectLst/>
                <a:uLnTx/>
                <a:uFillTx/>
                <a:latin typeface="Calibri"/>
                <a:ea typeface="+mn-ea"/>
                <a:cs typeface="+mn-cs"/>
              </a:rPr>
              <a:t>Contexte de la mission</a:t>
            </a:r>
          </a:p>
        </p:txBody>
      </p:sp>
      <p:grpSp>
        <p:nvGrpSpPr>
          <p:cNvPr id="60" name="Groupe 59"/>
          <p:cNvGrpSpPr/>
          <p:nvPr/>
        </p:nvGrpSpPr>
        <p:grpSpPr>
          <a:xfrm>
            <a:off x="275733" y="2852798"/>
            <a:ext cx="2918964" cy="2519902"/>
            <a:chOff x="467544" y="2492895"/>
            <a:chExt cx="2561289" cy="2340000"/>
          </a:xfrm>
        </p:grpSpPr>
        <p:sp>
          <p:nvSpPr>
            <p:cNvPr id="62" name="Ellipse 61"/>
            <p:cNvSpPr/>
            <p:nvPr/>
          </p:nvSpPr>
          <p:spPr>
            <a:xfrm>
              <a:off x="618972" y="2492895"/>
              <a:ext cx="2340000" cy="2340000"/>
            </a:xfrm>
            <a:prstGeom prst="ellipse">
              <a:avLst/>
            </a:prstGeom>
            <a:solidFill>
              <a:schemeClr val="accent2"/>
            </a:solidFill>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63" name="Rectangle 62"/>
            <p:cNvSpPr/>
            <p:nvPr/>
          </p:nvSpPr>
          <p:spPr>
            <a:xfrm>
              <a:off x="814200" y="3507579"/>
              <a:ext cx="1963022" cy="3429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sng" strike="noStrike" kern="1200" cap="none" spc="0" normalizeH="0" baseline="0" noProof="0" dirty="0">
                  <a:ln>
                    <a:noFill/>
                  </a:ln>
                  <a:solidFill>
                    <a:prstClr val="white"/>
                  </a:solidFill>
                  <a:effectLst>
                    <a:glow rad="101600">
                      <a:srgbClr val="1CADE4">
                        <a:satMod val="175000"/>
                        <a:alpha val="40000"/>
                      </a:srgbClr>
                    </a:glow>
                  </a:effectLst>
                  <a:uLnTx/>
                  <a:uFillTx/>
                  <a:latin typeface="Calibri"/>
                  <a:ea typeface="+mn-ea"/>
                  <a:cs typeface="Times New Roman" pitchFamily="18" charset="0"/>
                </a:rPr>
                <a:t>Éducation Secondaire</a:t>
              </a:r>
            </a:p>
          </p:txBody>
        </p:sp>
        <p:sp>
          <p:nvSpPr>
            <p:cNvPr id="64" name="Rectangle 63"/>
            <p:cNvSpPr/>
            <p:nvPr/>
          </p:nvSpPr>
          <p:spPr>
            <a:xfrm>
              <a:off x="467544" y="3356992"/>
              <a:ext cx="2561289" cy="457167"/>
            </a:xfrm>
            <a:prstGeom prst="rect">
              <a:avLst/>
            </a:prstGeom>
          </p:spPr>
          <p:txBody>
            <a:bodyPr wrap="square">
              <a:spAutoFit/>
            </a:bodyPr>
            <a:lstStyle/>
            <a:p>
              <a:pPr marL="174612" marR="0" lvl="0" indent="0" algn="ctr" defTabSz="914400" rtl="0" eaLnBrk="1" fontAlgn="auto" latinLnBrk="0" hangingPunct="1">
                <a:lnSpc>
                  <a:spcPct val="100000"/>
                </a:lnSpc>
                <a:spcBef>
                  <a:spcPts val="0"/>
                </a:spcBef>
                <a:spcAft>
                  <a:spcPts val="0"/>
                </a:spcAft>
                <a:buClrTx/>
                <a:buSzTx/>
                <a:buFontTx/>
                <a:buNone/>
                <a:tabLst/>
                <a:defRPr/>
              </a:pPr>
              <a:endParaRPr kumimoji="0" lang="fr-FR" sz="799" b="1" i="0" u="none" strike="noStrike" kern="1200" cap="none" spc="0" normalizeH="0" baseline="0" noProof="0" dirty="0">
                <a:ln>
                  <a:noFill/>
                </a:ln>
                <a:solidFill>
                  <a:srgbClr val="92D050"/>
                </a:solidFill>
                <a:effectLst/>
                <a:uLnTx/>
                <a:uFillTx/>
                <a:latin typeface="Calibri"/>
                <a:ea typeface="+mn-ea"/>
                <a:cs typeface="Times New Roman" pitchFamily="18" charset="0"/>
              </a:endParaRPr>
            </a:p>
            <a:p>
              <a:pPr marL="174612"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a:ea typeface="+mn-ea"/>
                  <a:cs typeface="Times New Roman" pitchFamily="18" charset="0"/>
                </a:rPr>
                <a:t> </a:t>
              </a:r>
            </a:p>
          </p:txBody>
        </p:sp>
      </p:grpSp>
      <p:grpSp>
        <p:nvGrpSpPr>
          <p:cNvPr id="65" name="Groupe 64"/>
          <p:cNvGrpSpPr/>
          <p:nvPr/>
        </p:nvGrpSpPr>
        <p:grpSpPr>
          <a:xfrm>
            <a:off x="1514859" y="1410623"/>
            <a:ext cx="1892841" cy="1439943"/>
            <a:chOff x="2123728" y="1009354"/>
            <a:chExt cx="1892916" cy="1440000"/>
          </a:xfrm>
        </p:grpSpPr>
        <p:grpSp>
          <p:nvGrpSpPr>
            <p:cNvPr id="66" name="Groupe 65"/>
            <p:cNvGrpSpPr/>
            <p:nvPr/>
          </p:nvGrpSpPr>
          <p:grpSpPr>
            <a:xfrm>
              <a:off x="2123728" y="1052736"/>
              <a:ext cx="540000" cy="540000"/>
              <a:chOff x="2245733" y="1052736"/>
              <a:chExt cx="540000" cy="540000"/>
            </a:xfrm>
          </p:grpSpPr>
          <p:sp>
            <p:nvSpPr>
              <p:cNvPr id="69" name="Ellipse 68"/>
              <p:cNvSpPr/>
              <p:nvPr/>
            </p:nvSpPr>
            <p:spPr>
              <a:xfrm>
                <a:off x="2245733" y="1052736"/>
                <a:ext cx="540000" cy="540000"/>
              </a:xfrm>
              <a:prstGeom prst="ellipse">
                <a:avLst/>
              </a:prstGeom>
              <a:solidFill>
                <a:schemeClr val="bg1"/>
              </a:solidFill>
              <a:ln>
                <a:noFill/>
              </a:ln>
              <a:effectLst>
                <a:innerShdw blurRad="114300">
                  <a:srgbClr val="002060"/>
                </a:innerShdw>
              </a:effectLst>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70" name="ZoneTexte 69"/>
              <p:cNvSpPr txBox="1"/>
              <p:nvPr/>
            </p:nvSpPr>
            <p:spPr>
              <a:xfrm>
                <a:off x="2358478" y="1122681"/>
                <a:ext cx="314522" cy="40012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srgbClr val="002060"/>
                    </a:solidFill>
                    <a:effectLst>
                      <a:glow rad="63500">
                        <a:srgbClr val="1CADE4">
                          <a:satMod val="175000"/>
                          <a:alpha val="40000"/>
                        </a:srgbClr>
                      </a:glow>
                    </a:effectLst>
                    <a:uLnTx/>
                    <a:uFillTx/>
                    <a:latin typeface="Calibri"/>
                    <a:ea typeface="+mn-ea"/>
                    <a:cs typeface="+mn-cs"/>
                  </a:rPr>
                  <a:t>1</a:t>
                </a:r>
              </a:p>
            </p:txBody>
          </p:sp>
        </p:grpSp>
        <p:sp>
          <p:nvSpPr>
            <p:cNvPr id="67" name="Ellipse 66"/>
            <p:cNvSpPr/>
            <p:nvPr/>
          </p:nvSpPr>
          <p:spPr>
            <a:xfrm>
              <a:off x="2576644" y="1009354"/>
              <a:ext cx="1440000" cy="1440000"/>
            </a:xfrm>
            <a:prstGeom prst="ellipse">
              <a:avLst/>
            </a:prstGeom>
            <a:solidFill>
              <a:srgbClr val="00B0F0"/>
            </a:solidFill>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rgbClr val="002060"/>
                </a:solidFill>
                <a:effectLst/>
                <a:uLnTx/>
                <a:uFillTx/>
                <a:latin typeface="Calibri"/>
                <a:ea typeface="+mn-ea"/>
                <a:cs typeface="+mn-cs"/>
              </a:endParaRPr>
            </a:p>
          </p:txBody>
        </p:sp>
      </p:grpSp>
      <p:grpSp>
        <p:nvGrpSpPr>
          <p:cNvPr id="71" name="Groupe 70"/>
          <p:cNvGrpSpPr/>
          <p:nvPr/>
        </p:nvGrpSpPr>
        <p:grpSpPr>
          <a:xfrm>
            <a:off x="3234350" y="3484437"/>
            <a:ext cx="1892841" cy="1439943"/>
            <a:chOff x="2862750" y="3034545"/>
            <a:chExt cx="1892916" cy="1440000"/>
          </a:xfrm>
        </p:grpSpPr>
        <p:grpSp>
          <p:nvGrpSpPr>
            <p:cNvPr id="72" name="Groupe 71"/>
            <p:cNvGrpSpPr/>
            <p:nvPr/>
          </p:nvGrpSpPr>
          <p:grpSpPr>
            <a:xfrm>
              <a:off x="2862750" y="3077927"/>
              <a:ext cx="540000" cy="540000"/>
              <a:chOff x="2245733" y="1052736"/>
              <a:chExt cx="540000" cy="540000"/>
            </a:xfrm>
          </p:grpSpPr>
          <p:sp>
            <p:nvSpPr>
              <p:cNvPr id="81" name="Ellipse 80"/>
              <p:cNvSpPr/>
              <p:nvPr/>
            </p:nvSpPr>
            <p:spPr>
              <a:xfrm>
                <a:off x="2245733" y="1052736"/>
                <a:ext cx="540000" cy="540000"/>
              </a:xfrm>
              <a:prstGeom prst="ellipse">
                <a:avLst/>
              </a:prstGeom>
              <a:solidFill>
                <a:schemeClr val="bg1"/>
              </a:solidFill>
              <a:ln>
                <a:noFill/>
              </a:ln>
              <a:effectLst>
                <a:innerShdw blurRad="114300">
                  <a:srgbClr val="002060"/>
                </a:innerShdw>
              </a:effectLst>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2" name="ZoneTexte 81"/>
              <p:cNvSpPr txBox="1"/>
              <p:nvPr/>
            </p:nvSpPr>
            <p:spPr>
              <a:xfrm>
                <a:off x="2358478" y="1122681"/>
                <a:ext cx="314522" cy="40012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srgbClr val="002060"/>
                    </a:solidFill>
                    <a:effectLst>
                      <a:glow rad="63500">
                        <a:srgbClr val="1CADE4">
                          <a:satMod val="175000"/>
                          <a:alpha val="40000"/>
                        </a:srgbClr>
                      </a:glow>
                    </a:effectLst>
                    <a:uLnTx/>
                    <a:uFillTx/>
                    <a:latin typeface="Calibri"/>
                    <a:ea typeface="+mn-ea"/>
                    <a:cs typeface="+mn-cs"/>
                  </a:rPr>
                  <a:t>2</a:t>
                </a:r>
              </a:p>
            </p:txBody>
          </p:sp>
        </p:grpSp>
        <p:sp>
          <p:nvSpPr>
            <p:cNvPr id="73" name="Ellipse 72"/>
            <p:cNvSpPr/>
            <p:nvPr/>
          </p:nvSpPr>
          <p:spPr>
            <a:xfrm>
              <a:off x="3315666" y="3034545"/>
              <a:ext cx="1440000" cy="1440000"/>
            </a:xfrm>
            <a:prstGeom prst="ellipse">
              <a:avLst/>
            </a:prstGeom>
            <a:solidFill>
              <a:srgbClr val="00B0F0"/>
            </a:solidFill>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75" name="Rectangle 74"/>
            <p:cNvSpPr/>
            <p:nvPr/>
          </p:nvSpPr>
          <p:spPr>
            <a:xfrm>
              <a:off x="3345935" y="3578216"/>
              <a:ext cx="1387288" cy="36934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srgbClr val="002060"/>
                  </a:solidFill>
                  <a:effectLst/>
                  <a:uLnTx/>
                  <a:uFillTx/>
                  <a:latin typeface="Calibri"/>
                  <a:ea typeface="+mn-ea"/>
                  <a:cs typeface="Times New Roman" pitchFamily="18" charset="0"/>
                </a:rPr>
                <a:t>EASIM</a:t>
              </a:r>
            </a:p>
          </p:txBody>
        </p:sp>
      </p:grpSp>
      <p:grpSp>
        <p:nvGrpSpPr>
          <p:cNvPr id="83" name="Groupe 82"/>
          <p:cNvGrpSpPr/>
          <p:nvPr/>
        </p:nvGrpSpPr>
        <p:grpSpPr>
          <a:xfrm>
            <a:off x="2375104" y="5406409"/>
            <a:ext cx="1892841" cy="1439943"/>
            <a:chOff x="2142750" y="4832896"/>
            <a:chExt cx="1892916" cy="1440000"/>
          </a:xfrm>
        </p:grpSpPr>
        <p:grpSp>
          <p:nvGrpSpPr>
            <p:cNvPr id="84" name="Groupe 83"/>
            <p:cNvGrpSpPr/>
            <p:nvPr/>
          </p:nvGrpSpPr>
          <p:grpSpPr>
            <a:xfrm>
              <a:off x="2142750" y="4876278"/>
              <a:ext cx="540000" cy="540000"/>
              <a:chOff x="2245733" y="1052736"/>
              <a:chExt cx="540000" cy="540000"/>
            </a:xfrm>
          </p:grpSpPr>
          <p:sp>
            <p:nvSpPr>
              <p:cNvPr id="87" name="Ellipse 86"/>
              <p:cNvSpPr/>
              <p:nvPr/>
            </p:nvSpPr>
            <p:spPr>
              <a:xfrm>
                <a:off x="2245733" y="1052736"/>
                <a:ext cx="540000" cy="540000"/>
              </a:xfrm>
              <a:prstGeom prst="ellipse">
                <a:avLst/>
              </a:prstGeom>
              <a:solidFill>
                <a:schemeClr val="bg1"/>
              </a:solidFill>
              <a:ln>
                <a:noFill/>
              </a:ln>
              <a:effectLst>
                <a:innerShdw blurRad="114300">
                  <a:srgbClr val="002060"/>
                </a:innerShdw>
              </a:effectLst>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8" name="ZoneTexte 87"/>
              <p:cNvSpPr txBox="1"/>
              <p:nvPr/>
            </p:nvSpPr>
            <p:spPr>
              <a:xfrm>
                <a:off x="2358478" y="1122681"/>
                <a:ext cx="314522" cy="40012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srgbClr val="002060"/>
                    </a:solidFill>
                    <a:effectLst>
                      <a:glow rad="63500">
                        <a:srgbClr val="1CADE4">
                          <a:satMod val="175000"/>
                          <a:alpha val="40000"/>
                        </a:srgbClr>
                      </a:glow>
                    </a:effectLst>
                    <a:uLnTx/>
                    <a:uFillTx/>
                    <a:latin typeface="Calibri"/>
                    <a:ea typeface="+mn-ea"/>
                    <a:cs typeface="+mn-cs"/>
                  </a:rPr>
                  <a:t>3</a:t>
                </a:r>
              </a:p>
            </p:txBody>
          </p:sp>
        </p:grpSp>
        <p:sp>
          <p:nvSpPr>
            <p:cNvPr id="85" name="Ellipse 84"/>
            <p:cNvSpPr/>
            <p:nvPr/>
          </p:nvSpPr>
          <p:spPr>
            <a:xfrm>
              <a:off x="2595666" y="4832896"/>
              <a:ext cx="1440000" cy="1440000"/>
            </a:xfrm>
            <a:prstGeom prst="ellipse">
              <a:avLst/>
            </a:prstGeom>
            <a:solidFill>
              <a:srgbClr val="00B0F0"/>
            </a:solidFill>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86" name="Rectangle 85"/>
            <p:cNvSpPr/>
            <p:nvPr/>
          </p:nvSpPr>
          <p:spPr>
            <a:xfrm>
              <a:off x="2639208" y="5368230"/>
              <a:ext cx="1387288" cy="36934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srgbClr val="002060"/>
                  </a:solidFill>
                  <a:effectLst/>
                  <a:uLnTx/>
                  <a:uFillTx/>
                  <a:latin typeface="Calibri"/>
                  <a:ea typeface="+mn-ea"/>
                  <a:cs typeface="Times New Roman" pitchFamily="18" charset="0"/>
                </a:rPr>
                <a:t>O&amp;M</a:t>
              </a:r>
            </a:p>
          </p:txBody>
        </p:sp>
      </p:grpSp>
      <p:sp>
        <p:nvSpPr>
          <p:cNvPr id="89" name="Rectangle à coins arrondis 88"/>
          <p:cNvSpPr/>
          <p:nvPr/>
        </p:nvSpPr>
        <p:spPr>
          <a:xfrm>
            <a:off x="5177990" y="3484437"/>
            <a:ext cx="8173419" cy="1439943"/>
          </a:xfrm>
          <a:prstGeom prst="roundRect">
            <a:avLst/>
          </a:prstGeom>
          <a:ln>
            <a:noFill/>
          </a:ln>
          <a:effectLst>
            <a:innerShdw blurRad="63500" dist="50800" dir="2700000">
              <a:srgbClr val="0070C0">
                <a:alpha val="50000"/>
              </a:srgbClr>
            </a:innerShdw>
          </a:effectLst>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600" b="1" i="0" u="none" strike="noStrike" kern="1200" cap="none" spc="0" normalizeH="0" baseline="0" noProof="0" dirty="0">
              <a:ln>
                <a:noFill/>
              </a:ln>
              <a:solidFill>
                <a:prstClr val="black"/>
              </a:solidFill>
              <a:effectLst/>
              <a:uLnTx/>
              <a:uFillTx/>
              <a:latin typeface="Calibri"/>
              <a:ea typeface="+mn-ea"/>
              <a:cs typeface="+mn-cs"/>
            </a:endParaRPr>
          </a:p>
        </p:txBody>
      </p:sp>
      <p:sp>
        <p:nvSpPr>
          <p:cNvPr id="90" name="Rectangle à coins arrondis 89"/>
          <p:cNvSpPr/>
          <p:nvPr/>
        </p:nvSpPr>
        <p:spPr>
          <a:xfrm>
            <a:off x="4306044" y="5435437"/>
            <a:ext cx="8889550" cy="1439943"/>
          </a:xfrm>
          <a:prstGeom prst="roundRect">
            <a:avLst/>
          </a:prstGeom>
          <a:ln>
            <a:noFill/>
          </a:ln>
          <a:effectLst>
            <a:innerShdw blurRad="63500" dist="50800" dir="2700000">
              <a:srgbClr val="0070C0">
                <a:alpha val="50000"/>
              </a:srgbClr>
            </a:innerShdw>
          </a:effectLst>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600" b="1" i="0" u="none" strike="noStrike" kern="1200" cap="none" spc="0" normalizeH="0" baseline="0" noProof="0" dirty="0">
              <a:ln>
                <a:noFill/>
              </a:ln>
              <a:solidFill>
                <a:prstClr val="black"/>
              </a:solidFill>
              <a:effectLst/>
              <a:uLnTx/>
              <a:uFillTx/>
              <a:latin typeface="Calibri"/>
              <a:ea typeface="+mn-ea"/>
              <a:cs typeface="+mn-cs"/>
            </a:endParaRPr>
          </a:p>
        </p:txBody>
      </p:sp>
      <p:sp>
        <p:nvSpPr>
          <p:cNvPr id="91" name="Rectangle à coins arrondis 90"/>
          <p:cNvSpPr/>
          <p:nvPr/>
        </p:nvSpPr>
        <p:spPr>
          <a:xfrm>
            <a:off x="3521995" y="1266924"/>
            <a:ext cx="9677019" cy="1799929"/>
          </a:xfrm>
          <a:prstGeom prst="roundRect">
            <a:avLst/>
          </a:prstGeom>
          <a:ln>
            <a:noFill/>
          </a:ln>
          <a:effectLst>
            <a:innerShdw blurRad="63500" dist="50800" dir="2700000">
              <a:srgbClr val="0070C0">
                <a:alpha val="50000"/>
              </a:srgbClr>
            </a:innerShdw>
          </a:effectLst>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600" b="1" i="0" u="none" strike="noStrike" kern="1200" cap="none" spc="0" normalizeH="0" baseline="0" noProof="0" dirty="0">
              <a:ln>
                <a:noFill/>
              </a:ln>
              <a:solidFill>
                <a:prstClr val="black"/>
              </a:solidFill>
              <a:effectLst/>
              <a:uLnTx/>
              <a:uFillTx/>
              <a:latin typeface="Calibri"/>
              <a:ea typeface="+mn-ea"/>
              <a:cs typeface="+mn-cs"/>
            </a:endParaRPr>
          </a:p>
        </p:txBody>
      </p:sp>
      <p:sp>
        <p:nvSpPr>
          <p:cNvPr id="92" name="Rectangle 91"/>
          <p:cNvSpPr/>
          <p:nvPr/>
        </p:nvSpPr>
        <p:spPr>
          <a:xfrm>
            <a:off x="3669712" y="1495515"/>
            <a:ext cx="9453106" cy="1431161"/>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srgbClr val="0070C0"/>
                </a:solidFill>
                <a:effectLst/>
                <a:uLnTx/>
                <a:uFillTx/>
                <a:latin typeface="Calibri"/>
                <a:ea typeface="Arial" pitchFamily="34" charset="0"/>
                <a:cs typeface="Times New Roman" pitchFamily="18" charset="0"/>
              </a:rPr>
              <a:t>Modèle intégré d’amélioration des établissements de l’enseignement secondaire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fr-FR" sz="700" b="1" i="0" u="none" strike="noStrike" kern="1200" cap="none" spc="0" normalizeH="0" baseline="0" noProof="0" dirty="0">
              <a:ln>
                <a:noFill/>
              </a:ln>
              <a:solidFill>
                <a:srgbClr val="002060"/>
              </a:solidFill>
              <a:effectLst/>
              <a:uLnTx/>
              <a:uFillTx/>
              <a:latin typeface="Calibri"/>
              <a:ea typeface="Arial" pitchFamily="34" charset="0"/>
              <a:cs typeface="Times New Roman" pitchFamily="18" charset="0"/>
            </a:endParaRPr>
          </a:p>
          <a:p>
            <a:pPr marL="354013" marR="0" lvl="0" indent="-179388"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fr-FR" sz="2000" b="1" i="0" u="none" strike="noStrike" kern="1200" cap="none" spc="0" normalizeH="0" baseline="0" noProof="0" dirty="0">
                <a:ln>
                  <a:noFill/>
                </a:ln>
                <a:solidFill>
                  <a:srgbClr val="0070C0"/>
                </a:solidFill>
                <a:effectLst/>
                <a:uLnTx/>
                <a:uFillTx/>
                <a:latin typeface="Calibri"/>
                <a:ea typeface="Arial" pitchFamily="34" charset="0"/>
                <a:cs typeface="Times New Roman" pitchFamily="18" charset="0"/>
              </a:rPr>
              <a:t>Projet d’établissement et contractualisation des performances</a:t>
            </a:r>
          </a:p>
          <a:p>
            <a:pPr marL="354013" marR="0" lvl="0" indent="-179388"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fr-FR" sz="2000" b="1" i="0" u="none" strike="noStrike" kern="1200" cap="none" spc="0" normalizeH="0" baseline="0" noProof="0" dirty="0">
                <a:ln>
                  <a:noFill/>
                </a:ln>
                <a:solidFill>
                  <a:srgbClr val="0070C0"/>
                </a:solidFill>
                <a:effectLst/>
                <a:uLnTx/>
                <a:uFillTx/>
                <a:latin typeface="Calibri"/>
                <a:ea typeface="Arial" pitchFamily="34" charset="0"/>
                <a:cs typeface="Times New Roman" pitchFamily="18" charset="0"/>
              </a:rPr>
              <a:t>Appui intégré au management, pédagogie et infrastructure </a:t>
            </a:r>
          </a:p>
          <a:p>
            <a:pPr marL="354013" marR="0" lvl="0" indent="-179388" algn="just" defTabSz="914400" rtl="0" eaLnBrk="1" fontAlgn="auto" latinLnBrk="0" hangingPunct="1">
              <a:lnSpc>
                <a:spcPct val="100000"/>
              </a:lnSpc>
              <a:spcBef>
                <a:spcPts val="0"/>
              </a:spcBef>
              <a:spcAft>
                <a:spcPts val="0"/>
              </a:spcAft>
              <a:buClrTx/>
              <a:buSzTx/>
              <a:buFont typeface="Wingdings" pitchFamily="2" charset="2"/>
              <a:buChar char="§"/>
              <a:tabLst/>
              <a:defRPr/>
            </a:pPr>
            <a:r>
              <a:rPr kumimoji="0" lang="fr-FR" sz="2000" b="1" i="0" u="none" strike="noStrike" kern="1200" cap="none" spc="0" normalizeH="0" baseline="0" noProof="0" dirty="0">
                <a:ln>
                  <a:noFill/>
                </a:ln>
                <a:solidFill>
                  <a:srgbClr val="0070C0"/>
                </a:solidFill>
                <a:effectLst/>
                <a:uLnTx/>
                <a:uFillTx/>
                <a:latin typeface="Calibri"/>
                <a:ea typeface="Arial" pitchFamily="34" charset="0"/>
                <a:cs typeface="Times New Roman" pitchFamily="18" charset="0"/>
              </a:rPr>
              <a:t>Gestion de projet, renforcement des capacités et apprentissage au niveau régional</a:t>
            </a:r>
            <a:endParaRPr kumimoji="0" lang="fr-FR" sz="2000" b="0" i="0" u="none" strike="noStrike" kern="1200" cap="none" spc="0" normalizeH="0" baseline="0" noProof="0" dirty="0">
              <a:ln>
                <a:noFill/>
              </a:ln>
              <a:solidFill>
                <a:srgbClr val="0070C0"/>
              </a:solidFill>
              <a:effectLst/>
              <a:uLnTx/>
              <a:uFillTx/>
              <a:latin typeface="Calibri"/>
              <a:ea typeface="+mn-ea"/>
              <a:cs typeface="+mn-cs"/>
            </a:endParaRPr>
          </a:p>
        </p:txBody>
      </p:sp>
      <p:sp>
        <p:nvSpPr>
          <p:cNvPr id="93" name="Rectangle 92"/>
          <p:cNvSpPr/>
          <p:nvPr/>
        </p:nvSpPr>
        <p:spPr>
          <a:xfrm>
            <a:off x="5429383" y="3793281"/>
            <a:ext cx="7160054" cy="707886"/>
          </a:xfrm>
          <a:prstGeom prst="rect">
            <a:avLst/>
          </a:prstGeom>
        </p:spPr>
        <p:txBody>
          <a:bodyPr wrap="square">
            <a:spAutoFit/>
          </a:bodyPr>
          <a:lstStyle/>
          <a:p>
            <a:pPr lvl="0" algn="ctr">
              <a:defRPr/>
            </a:pPr>
            <a:r>
              <a:rPr lang="fr-MA" sz="2000" b="1" dirty="0">
                <a:solidFill>
                  <a:srgbClr val="0070C0"/>
                </a:solidFill>
                <a:latin typeface="Calibri"/>
                <a:ea typeface="Arial" pitchFamily="34" charset="0"/>
                <a:cs typeface="Times New Roman" pitchFamily="18" charset="0"/>
              </a:rPr>
              <a:t>Le renforcement du système d’Evaluation des Acquis Scolaires et du Système d’Information MASSAR </a:t>
            </a:r>
            <a:endParaRPr lang="fr-FR" sz="2000" b="1" dirty="0">
              <a:solidFill>
                <a:srgbClr val="0070C0"/>
              </a:solidFill>
              <a:latin typeface="Calibri"/>
              <a:ea typeface="Arial" pitchFamily="34" charset="0"/>
              <a:cs typeface="Times New Roman" pitchFamily="18" charset="0"/>
            </a:endParaRPr>
          </a:p>
        </p:txBody>
      </p:sp>
      <p:sp>
        <p:nvSpPr>
          <p:cNvPr id="94" name="Rectangle 93"/>
          <p:cNvSpPr/>
          <p:nvPr/>
        </p:nvSpPr>
        <p:spPr>
          <a:xfrm>
            <a:off x="4684031" y="5814195"/>
            <a:ext cx="7753013"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srgbClr val="0070C0"/>
                </a:solidFill>
                <a:effectLst/>
                <a:uLnTx/>
                <a:uFillTx/>
                <a:latin typeface="Calibri"/>
                <a:ea typeface="Arial" pitchFamily="34" charset="0"/>
                <a:cs typeface="Times New Roman" pitchFamily="18" charset="0"/>
              </a:rPr>
              <a:t>Développement d’une nouvelle approche d’entretien et de maintenance des infrastructures et des équipements scolaires</a:t>
            </a:r>
          </a:p>
        </p:txBody>
      </p:sp>
      <p:sp>
        <p:nvSpPr>
          <p:cNvPr id="36" name="Rectangle 35"/>
          <p:cNvSpPr/>
          <p:nvPr/>
        </p:nvSpPr>
        <p:spPr>
          <a:xfrm>
            <a:off x="1997074" y="1724025"/>
            <a:ext cx="1387233"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srgbClr val="002060"/>
                </a:solidFill>
                <a:effectLst/>
                <a:uLnTx/>
                <a:uFillTx/>
                <a:latin typeface="Calibri"/>
                <a:ea typeface="+mn-ea"/>
                <a:cs typeface="Times New Roman" pitchFamily="18" charset="0"/>
              </a:rPr>
              <a:t>Lycée </a:t>
            </a:r>
            <a:r>
              <a:rPr kumimoji="0" lang="fr-FR" sz="1800" b="1" i="0" u="none" strike="noStrike" kern="1200" cap="none" spc="0" normalizeH="0" baseline="0" noProof="0" dirty="0" err="1">
                <a:ln>
                  <a:noFill/>
                </a:ln>
                <a:solidFill>
                  <a:srgbClr val="002060"/>
                </a:solidFill>
                <a:effectLst/>
                <a:uLnTx/>
                <a:uFillTx/>
                <a:latin typeface="Calibri"/>
                <a:ea typeface="+mn-ea"/>
                <a:cs typeface="Times New Roman" pitchFamily="18" charset="0"/>
              </a:rPr>
              <a:t>Attahadi</a:t>
            </a:r>
            <a:endParaRPr kumimoji="0" lang="fr-FR" sz="1800" b="1" i="0" u="none" strike="noStrike" kern="1200" cap="none" spc="0" normalizeH="0" baseline="0" noProof="0" dirty="0">
              <a:ln>
                <a:noFill/>
              </a:ln>
              <a:solidFill>
                <a:srgbClr val="002060"/>
              </a:solidFill>
              <a:effectLst/>
              <a:uLnTx/>
              <a:uFillTx/>
              <a:latin typeface="Calibri"/>
              <a:ea typeface="+mn-ea"/>
              <a:cs typeface="Times New Roman" pitchFamily="18" charset="0"/>
            </a:endParaRPr>
          </a:p>
        </p:txBody>
      </p:sp>
    </p:spTree>
    <p:extLst>
      <p:ext uri="{BB962C8B-B14F-4D97-AF65-F5344CB8AC3E}">
        <p14:creationId xmlns:p14="http://schemas.microsoft.com/office/powerpoint/2010/main" val="42346010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
          <a:srcRect t="33898" r="24347"/>
          <a:stretch/>
        </p:blipFill>
        <p:spPr>
          <a:xfrm>
            <a:off x="9477727" y="5108625"/>
            <a:ext cx="3966547" cy="2454077"/>
          </a:xfrm>
          <a:prstGeom prst="rect">
            <a:avLst/>
          </a:prstGeom>
        </p:spPr>
      </p:pic>
      <p:sp>
        <p:nvSpPr>
          <p:cNvPr id="2" name="Slide Number Placeholder 1"/>
          <p:cNvSpPr>
            <a:spLocks noGrp="1"/>
          </p:cNvSpPr>
          <p:nvPr>
            <p:ph type="sldNum" sz="quarter" idx="7"/>
          </p:nvPr>
        </p:nvSpPr>
        <p:spPr>
          <a:xfrm>
            <a:off x="10674543" y="7773280"/>
            <a:ext cx="3409924" cy="271545"/>
          </a:xfrm>
          <a:prstGeom prst="rect">
            <a:avLst/>
          </a:prstGeom>
        </p:spPr>
        <p:txBody>
          <a:bodyPr vert="horz" wrap="square" lIns="100834" tIns="50417" rIns="100834" bIns="50417" rtlCol="0" anchor="ctr">
            <a:spAutoFit/>
          </a:bodyPr>
          <a:lstStyle>
            <a:defPPr>
              <a:defRPr lang="fr-FR"/>
            </a:defPPr>
            <a:lvl1pPr marL="0" algn="l" defTabSz="1008309" rtl="0" eaLnBrk="1" latinLnBrk="0" hangingPunct="1">
              <a:defRPr sz="1103" kern="1200">
                <a:solidFill>
                  <a:schemeClr val="tx1">
                    <a:lumMod val="95000"/>
                    <a:lumOff val="5000"/>
                  </a:schemeClr>
                </a:solidFill>
                <a:latin typeface="+mj-lt"/>
                <a:ea typeface="+mn-ea"/>
                <a:cs typeface="+mn-cs"/>
              </a:defRPr>
            </a:lvl1pPr>
            <a:lvl2pPr marL="504154" algn="l" defTabSz="1008309" rtl="0" eaLnBrk="1" latinLnBrk="0" hangingPunct="1">
              <a:defRPr sz="1985" kern="1200">
                <a:solidFill>
                  <a:schemeClr val="tx1"/>
                </a:solidFill>
                <a:latin typeface="+mn-lt"/>
                <a:ea typeface="+mn-ea"/>
                <a:cs typeface="+mn-cs"/>
              </a:defRPr>
            </a:lvl2pPr>
            <a:lvl3pPr marL="1008309" algn="l" defTabSz="1008309" rtl="0" eaLnBrk="1" latinLnBrk="0" hangingPunct="1">
              <a:defRPr sz="1985" kern="1200">
                <a:solidFill>
                  <a:schemeClr val="tx1"/>
                </a:solidFill>
                <a:latin typeface="+mn-lt"/>
                <a:ea typeface="+mn-ea"/>
                <a:cs typeface="+mn-cs"/>
              </a:defRPr>
            </a:lvl3pPr>
            <a:lvl4pPr marL="1512463" algn="l" defTabSz="1008309" rtl="0" eaLnBrk="1" latinLnBrk="0" hangingPunct="1">
              <a:defRPr sz="1985" kern="1200">
                <a:solidFill>
                  <a:schemeClr val="tx1"/>
                </a:solidFill>
                <a:latin typeface="+mn-lt"/>
                <a:ea typeface="+mn-ea"/>
                <a:cs typeface="+mn-cs"/>
              </a:defRPr>
            </a:lvl4pPr>
            <a:lvl5pPr marL="2016618" algn="l" defTabSz="1008309" rtl="0" eaLnBrk="1" latinLnBrk="0" hangingPunct="1">
              <a:defRPr sz="1985" kern="1200">
                <a:solidFill>
                  <a:schemeClr val="tx1"/>
                </a:solidFill>
                <a:latin typeface="+mn-lt"/>
                <a:ea typeface="+mn-ea"/>
                <a:cs typeface="+mn-cs"/>
              </a:defRPr>
            </a:lvl5pPr>
            <a:lvl6pPr marL="2520772" algn="l" defTabSz="1008309" rtl="0" eaLnBrk="1" latinLnBrk="0" hangingPunct="1">
              <a:defRPr sz="1985" kern="1200">
                <a:solidFill>
                  <a:schemeClr val="tx1"/>
                </a:solidFill>
                <a:latin typeface="+mn-lt"/>
                <a:ea typeface="+mn-ea"/>
                <a:cs typeface="+mn-cs"/>
              </a:defRPr>
            </a:lvl6pPr>
            <a:lvl7pPr marL="3024927" algn="l" defTabSz="1008309" rtl="0" eaLnBrk="1" latinLnBrk="0" hangingPunct="1">
              <a:defRPr sz="1985" kern="1200">
                <a:solidFill>
                  <a:schemeClr val="tx1"/>
                </a:solidFill>
                <a:latin typeface="+mn-lt"/>
                <a:ea typeface="+mn-ea"/>
                <a:cs typeface="+mn-cs"/>
              </a:defRPr>
            </a:lvl7pPr>
            <a:lvl8pPr marL="3529081" algn="l" defTabSz="1008309" rtl="0" eaLnBrk="1" latinLnBrk="0" hangingPunct="1">
              <a:defRPr sz="1985" kern="1200">
                <a:solidFill>
                  <a:schemeClr val="tx1"/>
                </a:solidFill>
                <a:latin typeface="+mn-lt"/>
                <a:ea typeface="+mn-ea"/>
                <a:cs typeface="+mn-cs"/>
              </a:defRPr>
            </a:lvl8pPr>
            <a:lvl9pPr marL="4033236" algn="l" defTabSz="1008309" rtl="0" eaLnBrk="1" latinLnBrk="0" hangingPunct="1">
              <a:defRPr sz="1985" kern="1200">
                <a:solidFill>
                  <a:schemeClr val="tx1"/>
                </a:solidFill>
                <a:latin typeface="+mn-lt"/>
                <a:ea typeface="+mn-ea"/>
                <a:cs typeface="+mn-cs"/>
              </a:defRPr>
            </a:lvl9pPr>
          </a:lstStyle>
          <a:p>
            <a:pPr>
              <a:defRPr/>
            </a:pPr>
            <a:fld id="{B6F15528-21DE-4FAA-801E-634DDDAF4B2B}" type="slidenum">
              <a:rPr lang="fr-FR" smtClean="0"/>
              <a:pPr>
                <a:defRPr/>
              </a:pPr>
              <a:t>40</a:t>
            </a:fld>
            <a:endParaRPr lang="fr-FR" sz="1400" b="1" dirty="0">
              <a:solidFill>
                <a:srgbClr val="2683C6">
                  <a:lumMod val="50000"/>
                </a:srgbClr>
              </a:solidFill>
              <a:latin typeface="Tw Cen MT Condensed" panose="020B0606020104020203"/>
            </a:endParaRP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defTabSz="1008309">
              <a:defRPr/>
            </a:pPr>
            <a:r>
              <a:rPr lang="fr-FR" sz="3200" b="1">
                <a:solidFill>
                  <a:prstClr val="white"/>
                </a:solidFill>
                <a:latin typeface="Tw Cen MT" panose="020B0602020104020603"/>
              </a:rPr>
              <a:t>3. Volet Fiscal : </a:t>
            </a:r>
            <a:r>
              <a:rPr lang="fr-FR" sz="3200" b="1">
                <a:solidFill>
                  <a:srgbClr val="FFC000"/>
                </a:solidFill>
                <a:latin typeface="Tw Cen MT" panose="020B0602020104020603"/>
              </a:rPr>
              <a:t>Dispositions fiscales / TVA et DD</a:t>
            </a:r>
            <a:endParaRPr lang="fr-FR" sz="3200" b="1" dirty="0">
              <a:solidFill>
                <a:srgbClr val="FFC000"/>
              </a:solidFill>
              <a:latin typeface="Tw Cen MT" panose="020B0602020104020603"/>
            </a:endParaRPr>
          </a:p>
        </p:txBody>
      </p:sp>
      <p:sp>
        <p:nvSpPr>
          <p:cNvPr id="3" name="Rectangle 2"/>
          <p:cNvSpPr/>
          <p:nvPr/>
        </p:nvSpPr>
        <p:spPr>
          <a:xfrm>
            <a:off x="272012" y="1428892"/>
            <a:ext cx="12667741" cy="5008487"/>
          </a:xfrm>
          <a:prstGeom prst="rect">
            <a:avLst/>
          </a:prstGeom>
        </p:spPr>
        <p:txBody>
          <a:bodyPr wrap="square">
            <a:spAutoFit/>
          </a:bodyPr>
          <a:lstStyle/>
          <a:p>
            <a:pPr marL="244636" lvl="1" algn="just" defTabSz="1008309">
              <a:lnSpc>
                <a:spcPct val="150000"/>
              </a:lnSpc>
              <a:defRPr/>
            </a:pPr>
            <a:r>
              <a:rPr lang="fr-FR" sz="3088">
                <a:solidFill>
                  <a:prstClr val="black"/>
                </a:solidFill>
                <a:latin typeface="Corbel" panose="020B0503020204020204" pitchFamily="34" charset="0"/>
              </a:rPr>
              <a:t>En application de l’article 103 du Code Général des  Impôts : les prestataires non-résidents ayant désigné un représentant fiscal au Maroc, ou prestataires établis au Maroc, ayant supporté la TVA au nom de leur sous-traitants, peuvent formuler une demande de remboursement du crédit de TVA, auprès du service local des Impôts à la fin de chaque trimestre de l’année civile au titre des opérations réalisées au cours du ou des trimestres écoulés.</a:t>
            </a:r>
            <a:endParaRPr lang="fr-FR" sz="3088" dirty="0">
              <a:solidFill>
                <a:prstClr val="black"/>
              </a:solidFill>
              <a:latin typeface="Corbel" panose="020B0503020204020204" pitchFamily="34" charset="0"/>
            </a:endParaRPr>
          </a:p>
        </p:txBody>
      </p:sp>
    </p:spTree>
    <p:extLst>
      <p:ext uri="{BB962C8B-B14F-4D97-AF65-F5344CB8AC3E}">
        <p14:creationId xmlns:p14="http://schemas.microsoft.com/office/powerpoint/2010/main" val="35638030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12"/>
          </p:nvPr>
        </p:nvSpPr>
        <p:spPr>
          <a:xfrm>
            <a:off x="10837333" y="6470704"/>
            <a:ext cx="973667" cy="274320"/>
          </a:xfrm>
          <a:prstGeom prst="rect">
            <a:avLst/>
          </a:prstGeom>
        </p:spPr>
        <p:txBody>
          <a:bodyPr vert="horz" lIns="91440" tIns="45720" rIns="91440" bIns="45720" rtlCol="0" anchor="ctr"/>
          <a:lstStyle>
            <a:defPPr>
              <a:defRPr lang="fr-FR"/>
            </a:defPPr>
            <a:lvl1pPr marL="0" algn="l" defTabSz="914400" rtl="0" eaLnBrk="1" latinLnBrk="0" hangingPunct="1">
              <a:defRPr sz="1000" kern="1200">
                <a:solidFill>
                  <a:schemeClr val="tx1">
                    <a:lumMod val="95000"/>
                    <a:lumOff val="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6F15528-21DE-4FAA-801E-634DDDAF4B2B}" type="slidenum">
              <a:rPr lang="fr-FR" smtClean="0"/>
              <a:pPr>
                <a:defRPr/>
              </a:pPr>
              <a:t>41</a:t>
            </a:fld>
            <a:endParaRPr lang="fr-FR" sz="1400" b="1" dirty="0">
              <a:solidFill>
                <a:srgbClr val="2683C6">
                  <a:lumMod val="50000"/>
                </a:srgbClr>
              </a:solidFill>
              <a:latin typeface="Tw Cen MT Condensed" panose="020B0606020104020203"/>
            </a:endParaRP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defTabSz="1008309">
              <a:defRPr/>
            </a:pPr>
            <a:r>
              <a:rPr lang="fr-FR" sz="3200" b="1" dirty="0">
                <a:solidFill>
                  <a:prstClr val="white"/>
                </a:solidFill>
                <a:latin typeface="Tw Cen MT" panose="020B0602020104020603"/>
              </a:rPr>
              <a:t>3. Volet Fiscal : </a:t>
            </a:r>
            <a:r>
              <a:rPr lang="fr-FR" sz="3200" b="1" dirty="0">
                <a:solidFill>
                  <a:srgbClr val="FFC000"/>
                </a:solidFill>
                <a:latin typeface="Tw Cen MT" panose="020B0602020104020603"/>
              </a:rPr>
              <a:t>Remboursement de TAXES</a:t>
            </a:r>
          </a:p>
        </p:txBody>
      </p:sp>
      <p:grpSp>
        <p:nvGrpSpPr>
          <p:cNvPr id="4" name="Groupe 3"/>
          <p:cNvGrpSpPr/>
          <p:nvPr/>
        </p:nvGrpSpPr>
        <p:grpSpPr>
          <a:xfrm>
            <a:off x="779575" y="1165745"/>
            <a:ext cx="11420001" cy="6198746"/>
            <a:chOff x="1003167" y="161178"/>
            <a:chExt cx="11420451" cy="6198990"/>
          </a:xfrm>
        </p:grpSpPr>
        <p:sp>
          <p:nvSpPr>
            <p:cNvPr id="3" name="Rectangle 2"/>
            <p:cNvSpPr/>
            <p:nvPr/>
          </p:nvSpPr>
          <p:spPr>
            <a:xfrm>
              <a:off x="1147220" y="163419"/>
              <a:ext cx="10858500" cy="6196749"/>
            </a:xfrm>
            <a:prstGeom prst="rect">
              <a:avLst/>
            </a:prstGeom>
          </p:spPr>
          <p:txBody>
            <a:bodyPr wrap="square">
              <a:spAutoFit/>
            </a:bodyPr>
            <a:lstStyle/>
            <a:p>
              <a:pPr algn="ctr" defTabSz="1008309">
                <a:defRPr/>
              </a:pPr>
              <a:r>
                <a:rPr lang="fr-FR" sz="3088" b="1" dirty="0">
                  <a:solidFill>
                    <a:srgbClr val="C00000"/>
                  </a:solidFill>
                  <a:latin typeface="Corbel" panose="020B0503020204020204" pitchFamily="34" charset="0"/>
                </a:rPr>
                <a:t>Impôt sur les bénéfices / revenus </a:t>
              </a:r>
            </a:p>
            <a:p>
              <a:pPr marL="559733" lvl="1" indent="-315097" algn="just" defTabSz="1008309">
                <a:lnSpc>
                  <a:spcPct val="150000"/>
                </a:lnSpc>
                <a:buClr>
                  <a:srgbClr val="3E8853">
                    <a:lumMod val="75000"/>
                  </a:srgbClr>
                </a:buClr>
                <a:buFont typeface="Wingdings" panose="05000000000000000000" pitchFamily="2" charset="2"/>
                <a:buChar char="v"/>
                <a:defRPr/>
              </a:pPr>
              <a:r>
                <a:rPr lang="fr-FR" sz="3088" dirty="0">
                  <a:solidFill>
                    <a:prstClr val="black"/>
                  </a:solidFill>
                  <a:latin typeface="Corbel" panose="020B0503020204020204" pitchFamily="34" charset="0"/>
                </a:rPr>
                <a:t>L’Agence MCA-Morocco procèdera à la retenue à la source de l’impôt sur les sociétés (IS) de 10% sur tous les montants bruts réglés (HT), en contrepartie de prestations de services en faveur des non-résidents.</a:t>
              </a:r>
            </a:p>
            <a:p>
              <a:pPr marL="559733" lvl="1" indent="-315097" algn="just" defTabSz="1008309">
                <a:lnSpc>
                  <a:spcPct val="150000"/>
                </a:lnSpc>
                <a:buClr>
                  <a:srgbClr val="3E8853">
                    <a:lumMod val="75000"/>
                  </a:srgbClr>
                </a:buClr>
                <a:buFont typeface="Wingdings" panose="05000000000000000000" pitchFamily="2" charset="2"/>
                <a:buChar char="v"/>
                <a:defRPr/>
              </a:pPr>
              <a:r>
                <a:rPr lang="fr-FR" sz="3088" dirty="0">
                  <a:solidFill>
                    <a:prstClr val="black"/>
                  </a:solidFill>
                  <a:latin typeface="Corbel" panose="020B0503020204020204" pitchFamily="34" charset="0"/>
                </a:rPr>
                <a:t>Pour tous les impôts sur les bénéfices prélevés, les non-résidents concernés recevront du gouvernement du Maroc, sur demande, la preuve de paiement pour leur éviter la double imposition.</a:t>
              </a:r>
            </a:p>
          </p:txBody>
        </p:sp>
        <p:sp>
          <p:nvSpPr>
            <p:cNvPr id="6" name="Rectangle 5"/>
            <p:cNvSpPr/>
            <p:nvPr/>
          </p:nvSpPr>
          <p:spPr>
            <a:xfrm>
              <a:off x="1003167" y="161178"/>
              <a:ext cx="11420451" cy="612098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8309">
                <a:defRPr/>
              </a:pPr>
              <a:endParaRPr lang="fr-FR">
                <a:solidFill>
                  <a:prstClr val="white"/>
                </a:solidFill>
                <a:latin typeface="Tw Cen MT" panose="020B0602020104020603"/>
              </a:endParaRPr>
            </a:p>
          </p:txBody>
        </p:sp>
      </p:grpSp>
      <p:sp>
        <p:nvSpPr>
          <p:cNvPr id="10" name="Rectangle 9"/>
          <p:cNvSpPr/>
          <p:nvPr/>
        </p:nvSpPr>
        <p:spPr>
          <a:xfrm>
            <a:off x="168322" y="168206"/>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3. Volet Fiscal : </a:t>
            </a:r>
            <a:r>
              <a:rPr lang="fr-FR" sz="3200" b="1" dirty="0">
                <a:solidFill>
                  <a:srgbClr val="FFC000"/>
                </a:solidFill>
                <a:latin typeface="Tw Cen MT" panose="020B0602020104020603"/>
              </a:rPr>
              <a:t>Dispositions fiscales/ IS </a:t>
            </a:r>
            <a:endParaRPr lang="fr-FR" sz="3200" b="1" dirty="0">
              <a:solidFill>
                <a:srgbClr val="FFC000"/>
              </a:solidFill>
            </a:endParaRPr>
          </a:p>
        </p:txBody>
      </p:sp>
    </p:spTree>
    <p:extLst>
      <p:ext uri="{BB962C8B-B14F-4D97-AF65-F5344CB8AC3E}">
        <p14:creationId xmlns:p14="http://schemas.microsoft.com/office/powerpoint/2010/main" val="17068336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12"/>
          </p:nvPr>
        </p:nvSpPr>
        <p:spPr>
          <a:xfrm>
            <a:off x="10837333" y="6470704"/>
            <a:ext cx="973667" cy="274320"/>
          </a:xfrm>
          <a:prstGeom prst="rect">
            <a:avLst/>
          </a:prstGeom>
        </p:spPr>
        <p:txBody>
          <a:bodyPr vert="horz" lIns="91440" tIns="45720" rIns="91440" bIns="45720" rtlCol="0" anchor="ctr"/>
          <a:lstStyle>
            <a:defPPr>
              <a:defRPr lang="fr-FR"/>
            </a:defPPr>
            <a:lvl1pPr marL="0" algn="l" defTabSz="914400" rtl="0" eaLnBrk="1" latinLnBrk="0" hangingPunct="1">
              <a:defRPr sz="1000" kern="1200">
                <a:solidFill>
                  <a:schemeClr val="tx1">
                    <a:lumMod val="95000"/>
                    <a:lumOff val="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F15528-21DE-4FAA-801E-634DDDAF4B2B}" type="slidenum">
              <a:rPr lang="fr-FR" smtClean="0"/>
              <a:pPr/>
              <a:t>42</a:t>
            </a:fld>
            <a:endParaRPr lang="fr-FR" sz="1400" b="1" dirty="0">
              <a:solidFill>
                <a:schemeClr val="accent2">
                  <a:lumMod val="50000"/>
                </a:schemeClr>
              </a:solidFill>
            </a:endParaRP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algn="ctr"/>
            <a:r>
              <a:rPr lang="fr-FR" sz="3200" b="1" dirty="0"/>
              <a:t>3. Volet Fiscal : </a:t>
            </a:r>
            <a:r>
              <a:rPr lang="fr-FR" sz="3200" b="1" dirty="0">
                <a:solidFill>
                  <a:srgbClr val="FFC000"/>
                </a:solidFill>
                <a:latin typeface="Tw Cen MT" panose="020B0602020104020603"/>
              </a:rPr>
              <a:t>Proposition financière</a:t>
            </a:r>
            <a:endParaRPr lang="fr-FR" sz="3200" b="1" dirty="0">
              <a:solidFill>
                <a:srgbClr val="FFC000"/>
              </a:solidFill>
            </a:endParaRPr>
          </a:p>
        </p:txBody>
      </p:sp>
      <p:grpSp>
        <p:nvGrpSpPr>
          <p:cNvPr id="4" name="Groupe 3"/>
          <p:cNvGrpSpPr/>
          <p:nvPr/>
        </p:nvGrpSpPr>
        <p:grpSpPr>
          <a:xfrm>
            <a:off x="826548" y="885940"/>
            <a:ext cx="11420002" cy="6434134"/>
            <a:chOff x="1050140" y="-118638"/>
            <a:chExt cx="11420452" cy="6434388"/>
          </a:xfrm>
        </p:grpSpPr>
        <p:sp>
          <p:nvSpPr>
            <p:cNvPr id="3" name="Rectangle 2"/>
            <p:cNvSpPr/>
            <p:nvPr/>
          </p:nvSpPr>
          <p:spPr>
            <a:xfrm>
              <a:off x="1331116" y="-118638"/>
              <a:ext cx="10858500" cy="6434388"/>
            </a:xfrm>
            <a:prstGeom prst="rect">
              <a:avLst/>
            </a:prstGeom>
          </p:spPr>
          <p:txBody>
            <a:bodyPr wrap="square">
              <a:spAutoFit/>
            </a:bodyPr>
            <a:lstStyle/>
            <a:p>
              <a:pPr marL="622760" lvl="1" indent="-378122" algn="just" defTabSz="1008309">
                <a:lnSpc>
                  <a:spcPct val="150000"/>
                </a:lnSpc>
                <a:buClr>
                  <a:srgbClr val="3E8853">
                    <a:lumMod val="75000"/>
                  </a:srgbClr>
                </a:buClr>
                <a:buFont typeface="Wingdings" panose="05000000000000000000" pitchFamily="2" charset="2"/>
                <a:buChar char="v"/>
                <a:defRPr/>
              </a:pPr>
              <a:r>
                <a:rPr lang="fr-FR" sz="3088" dirty="0">
                  <a:solidFill>
                    <a:prstClr val="black"/>
                  </a:solidFill>
                  <a:latin typeface="Corbel" panose="020B0503020204020204" pitchFamily="34" charset="0"/>
                </a:rPr>
                <a:t>Elle doit inclure tous les coûts, les prix, les frais, y compris toutes les taxes payées au Maroc ainsi que tous les droits et taxes payés dans le pays d’origine, y compris les droits de douane et autres prélèvements  que le consultant est susceptible de subir. </a:t>
              </a:r>
            </a:p>
            <a:p>
              <a:pPr marL="621445" lvl="1" indent="-378116" algn="just" defTabSz="1008309">
                <a:lnSpc>
                  <a:spcPct val="150000"/>
                </a:lnSpc>
                <a:buClr>
                  <a:srgbClr val="3E8853">
                    <a:lumMod val="75000"/>
                  </a:srgbClr>
                </a:buClr>
                <a:buFont typeface="Wingdings" panose="05000000000000000000" pitchFamily="2" charset="2"/>
                <a:buChar char="v"/>
                <a:defRPr/>
              </a:pPr>
              <a:r>
                <a:rPr lang="fr-FR" sz="3088" dirty="0">
                  <a:solidFill>
                    <a:prstClr val="black"/>
                  </a:solidFill>
                  <a:latin typeface="Corbel" panose="020B0503020204020204" pitchFamily="34" charset="0"/>
                </a:rPr>
                <a:t>Cette proposition ne devra pas inclure les montants de la TVA ainsi que les droits de douanes au Maroc, quand ils existent, et pour lesquels les fournisseurs recevront des attestations d’exonération et des franchises douanières.</a:t>
              </a:r>
            </a:p>
          </p:txBody>
        </p:sp>
        <p:sp>
          <p:nvSpPr>
            <p:cNvPr id="6" name="Rectangle 5"/>
            <p:cNvSpPr/>
            <p:nvPr/>
          </p:nvSpPr>
          <p:spPr>
            <a:xfrm>
              <a:off x="1050140" y="54711"/>
              <a:ext cx="11420452" cy="616675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42135562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3" cstate="print">
            <a:extLst>
              <a:ext uri="{28A0092B-C50C-407E-A947-70E740481C1C}">
                <a14:useLocalDpi xmlns:a14="http://schemas.microsoft.com/office/drawing/2010/main" val="0"/>
              </a:ext>
            </a:extLst>
          </a:blip>
          <a:srcRect t="7506" b="7329"/>
          <a:stretch/>
        </p:blipFill>
        <p:spPr>
          <a:xfrm>
            <a:off x="10733209" y="382115"/>
            <a:ext cx="2100923" cy="1836493"/>
          </a:xfrm>
          <a:prstGeom prst="rect">
            <a:avLst/>
          </a:prstGeom>
        </p:spPr>
      </p:pic>
      <p:pic>
        <p:nvPicPr>
          <p:cNvPr id="18" name="Picture 17"/>
          <p:cNvPicPr>
            <a:picLocks noChangeAspect="1"/>
          </p:cNvPicPr>
          <p:nvPr/>
        </p:nvPicPr>
        <p:blipFill rotWithShape="1">
          <a:blip r:embed="rId4"/>
          <a:srcRect t="33898" r="24347"/>
          <a:stretch/>
        </p:blipFill>
        <p:spPr>
          <a:xfrm>
            <a:off x="9477727" y="5092455"/>
            <a:ext cx="3966547" cy="2454077"/>
          </a:xfrm>
          <a:prstGeom prst="rect">
            <a:avLst/>
          </a:prstGeom>
        </p:spPr>
      </p:pic>
      <p:grpSp>
        <p:nvGrpSpPr>
          <p:cNvPr id="12" name="Groupe 11"/>
          <p:cNvGrpSpPr/>
          <p:nvPr/>
        </p:nvGrpSpPr>
        <p:grpSpPr>
          <a:xfrm>
            <a:off x="4283870" y="3552825"/>
            <a:ext cx="5638800" cy="867475"/>
            <a:chOff x="1439652" y="2636910"/>
            <a:chExt cx="6264696" cy="1512169"/>
          </a:xfrm>
          <a:solidFill>
            <a:schemeClr val="accent2">
              <a:lumMod val="75000"/>
            </a:schemeClr>
          </a:solidFill>
        </p:grpSpPr>
        <p:sp>
          <p:nvSpPr>
            <p:cNvPr id="13" name="Rectangle à coins arrondis 12"/>
            <p:cNvSpPr/>
            <p:nvPr/>
          </p:nvSpPr>
          <p:spPr>
            <a:xfrm>
              <a:off x="1439652" y="2636910"/>
              <a:ext cx="6264696" cy="1512169"/>
            </a:xfrm>
            <a:prstGeom prst="roundRect">
              <a:avLst/>
            </a:prstGeom>
            <a:grp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14" name="Rectangle 2"/>
            <p:cNvSpPr txBox="1">
              <a:spLocks noChangeArrowheads="1"/>
            </p:cNvSpPr>
            <p:nvPr/>
          </p:nvSpPr>
          <p:spPr>
            <a:xfrm>
              <a:off x="1439652" y="2801491"/>
              <a:ext cx="6264696" cy="1126444"/>
            </a:xfrm>
            <a:prstGeom prst="rect">
              <a:avLst/>
            </a:prstGeom>
            <a:grpFill/>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vert="horz" wrap="square" lIns="91437" tIns="45718" rIns="91437" bIns="45718"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599" b="1" dirty="0">
                  <a:solidFill>
                    <a:schemeClr val="bg1"/>
                  </a:solidFill>
                  <a:latin typeface="+mn-lt"/>
                </a:rPr>
                <a:t>Merci pour votre attention </a:t>
              </a:r>
            </a:p>
          </p:txBody>
        </p:sp>
      </p:grpSp>
      <p:pic>
        <p:nvPicPr>
          <p:cNvPr id="2" name="Imag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1297" y="309589"/>
            <a:ext cx="1676334" cy="1676334"/>
          </a:xfrm>
          <a:prstGeom prst="rect">
            <a:avLst/>
          </a:prstGeom>
        </p:spPr>
      </p:pic>
    </p:spTree>
    <p:extLst>
      <p:ext uri="{BB962C8B-B14F-4D97-AF65-F5344CB8AC3E}">
        <p14:creationId xmlns:p14="http://schemas.microsoft.com/office/powerpoint/2010/main" val="1171800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
          <a:srcRect t="33898" r="24347"/>
          <a:stretch/>
        </p:blipFill>
        <p:spPr>
          <a:xfrm>
            <a:off x="9477727" y="5108625"/>
            <a:ext cx="3966547" cy="2454077"/>
          </a:xfrm>
          <a:prstGeom prst="rect">
            <a:avLst/>
          </a:prstGeom>
        </p:spPr>
      </p:pic>
      <p:sp>
        <p:nvSpPr>
          <p:cNvPr id="2" name="Slide Number Placeholder 1"/>
          <p:cNvSpPr>
            <a:spLocks noGrp="1"/>
          </p:cNvSpPr>
          <p:nvPr>
            <p:ph type="sldNum" sz="quarter" idx="7"/>
          </p:nvPr>
        </p:nvSpPr>
        <p:spPr>
          <a:xfrm>
            <a:off x="10151135" y="7286487"/>
            <a:ext cx="3092122" cy="215444"/>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2683C6">
                    <a:lumMod val="50000"/>
                  </a:srgbClr>
                </a:solidFill>
                <a:effectLst/>
                <a:uLnTx/>
                <a:uFillTx/>
                <a:latin typeface="Calibri"/>
                <a:ea typeface="+mn-ea"/>
                <a:cs typeface="+mn-cs"/>
              </a:rPr>
              <a:t>-</a:t>
            </a:r>
            <a:fld id="{B6F15528-21DE-4FAA-801E-634DDDAF4B2B}" type="slidenum">
              <a:rPr kumimoji="0" lang="fr-FR" sz="1400" b="1" i="0" u="none" strike="noStrike" kern="1200" cap="none" spc="0" normalizeH="0" baseline="0" noProof="0">
                <a:ln>
                  <a:noFill/>
                </a:ln>
                <a:solidFill>
                  <a:srgbClr val="2683C6">
                    <a:lumMod val="50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r>
              <a:rPr kumimoji="0" lang="fr-FR" sz="1400" b="1" i="0" u="none" strike="noStrike" kern="1200" cap="none" spc="0" normalizeH="0" baseline="0" noProof="0" dirty="0">
                <a:ln>
                  <a:noFill/>
                </a:ln>
                <a:solidFill>
                  <a:srgbClr val="2683C6">
                    <a:lumMod val="50000"/>
                  </a:srgbClr>
                </a:solidFill>
                <a:effectLst/>
                <a:uLnTx/>
                <a:uFillTx/>
                <a:latin typeface="Calibri"/>
                <a:ea typeface="+mn-ea"/>
                <a:cs typeface="+mn-cs"/>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200" b="1" i="0" u="none" strike="noStrike" kern="1200" cap="none" spc="0" normalizeH="0" baseline="0" noProof="0" dirty="0">
                <a:ln>
                  <a:noFill/>
                </a:ln>
                <a:solidFill>
                  <a:prstClr val="white"/>
                </a:solidFill>
                <a:effectLst/>
                <a:uLnTx/>
                <a:uFillTx/>
                <a:latin typeface="Calibri"/>
                <a:ea typeface="+mn-ea"/>
                <a:cs typeface="+mn-cs"/>
              </a:rPr>
              <a:t>1. Volet Technique : </a:t>
            </a:r>
            <a:r>
              <a:rPr kumimoji="0" lang="fr-FR" sz="3200" b="1" i="0" u="none" strike="noStrike" kern="1200" cap="none" spc="0" normalizeH="0" baseline="0" noProof="0" dirty="0">
                <a:ln>
                  <a:noFill/>
                </a:ln>
                <a:solidFill>
                  <a:srgbClr val="FFC000"/>
                </a:solidFill>
                <a:effectLst/>
                <a:uLnTx/>
                <a:uFillTx/>
                <a:latin typeface="Calibri"/>
                <a:ea typeface="+mn-ea"/>
                <a:cs typeface="+mn-cs"/>
              </a:rPr>
              <a:t>Rappel sur la consistance du contrat ES-12-C</a:t>
            </a:r>
          </a:p>
        </p:txBody>
      </p:sp>
      <p:sp>
        <p:nvSpPr>
          <p:cNvPr id="7" name="ZoneTexte 6"/>
          <p:cNvSpPr txBox="1"/>
          <p:nvPr/>
        </p:nvSpPr>
        <p:spPr>
          <a:xfrm>
            <a:off x="736271" y="1215576"/>
            <a:ext cx="2370795"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200" b="1" i="0" u="none" strike="noStrike" kern="1200" cap="none" spc="0" normalizeH="0" baseline="0" noProof="0" dirty="0">
                <a:ln>
                  <a:noFill/>
                </a:ln>
                <a:solidFill>
                  <a:prstClr val="white"/>
                </a:solidFill>
                <a:effectLst/>
                <a:uLnTx/>
                <a:uFillTx/>
                <a:latin typeface="Calibri"/>
                <a:ea typeface="+mn-ea"/>
                <a:cs typeface="+mn-cs"/>
              </a:rPr>
              <a:t>Objectif général</a:t>
            </a:r>
          </a:p>
        </p:txBody>
      </p:sp>
      <p:sp>
        <p:nvSpPr>
          <p:cNvPr id="12" name="Chevron 11"/>
          <p:cNvSpPr/>
          <p:nvPr/>
        </p:nvSpPr>
        <p:spPr>
          <a:xfrm>
            <a:off x="508680" y="962025"/>
            <a:ext cx="3546589" cy="609576"/>
          </a:xfrm>
          <a:prstGeom prst="chevron">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200" b="1" dirty="0">
                <a:solidFill>
                  <a:prstClr val="white"/>
                </a:solidFill>
                <a:latin typeface="Calibri"/>
              </a:rPr>
              <a:t>Lycée </a:t>
            </a:r>
            <a:r>
              <a:rPr lang="fr-FR" sz="2200" b="1" dirty="0" err="1">
                <a:solidFill>
                  <a:prstClr val="white"/>
                </a:solidFill>
                <a:latin typeface="Calibri"/>
              </a:rPr>
              <a:t>Attahadi</a:t>
            </a:r>
            <a:endParaRPr lang="fr-FR" sz="2200" b="1" dirty="0">
              <a:solidFill>
                <a:prstClr val="white"/>
              </a:solidFill>
              <a:latin typeface="Calibri"/>
            </a:endParaRPr>
          </a:p>
        </p:txBody>
      </p:sp>
      <p:sp>
        <p:nvSpPr>
          <p:cNvPr id="13" name="Rectangle 12"/>
          <p:cNvSpPr/>
          <p:nvPr/>
        </p:nvSpPr>
        <p:spPr>
          <a:xfrm>
            <a:off x="1921669" y="1647825"/>
            <a:ext cx="10057030" cy="2248308"/>
          </a:xfrm>
          <a:prstGeom prst="rect">
            <a:avLst/>
          </a:prstGeom>
        </p:spPr>
        <p:txBody>
          <a:bodyPr wrap="square">
            <a:spAutoFit/>
          </a:bodyPr>
          <a:lstStyle/>
          <a:p>
            <a:pPr marL="342900" indent="-342900" algn="just">
              <a:buFont typeface="Wingdings" panose="05000000000000000000" pitchFamily="2" charset="2"/>
              <a:buChar char="Ø"/>
              <a:defRPr/>
            </a:pPr>
            <a:r>
              <a:rPr kumimoji="0" lang="fr-MA" sz="2205" b="1" i="0" u="none" strike="noStrike" kern="1200" cap="none" spc="0" normalizeH="0" baseline="0" noProof="0" dirty="0">
                <a:ln>
                  <a:noFill/>
                </a:ln>
                <a:solidFill>
                  <a:prstClr val="black"/>
                </a:solidFill>
                <a:effectLst/>
                <a:uLnTx/>
                <a:uFillTx/>
                <a:latin typeface="Calibri"/>
                <a:ea typeface="+mn-ea"/>
                <a:cs typeface="+mn-cs"/>
              </a:rPr>
              <a:t>Tanger Tétouan Al Hoceima,</a:t>
            </a:r>
            <a:r>
              <a:rPr kumimoji="0" lang="fr-MA" sz="2205" b="1" i="0" u="none" strike="noStrike" kern="1200" cap="none" spc="0" normalizeH="0" noProof="0" dirty="0">
                <a:ln>
                  <a:noFill/>
                </a:ln>
                <a:solidFill>
                  <a:prstClr val="black"/>
                </a:solidFill>
                <a:effectLst/>
                <a:uLnTx/>
                <a:uFillTx/>
                <a:latin typeface="Calibri"/>
                <a:ea typeface="+mn-ea"/>
                <a:cs typeface="+mn-cs"/>
              </a:rPr>
              <a:t> </a:t>
            </a:r>
            <a:r>
              <a:rPr lang="fr-MA" sz="2205" b="1" dirty="0">
                <a:solidFill>
                  <a:prstClr val="black"/>
                </a:solidFill>
              </a:rPr>
              <a:t>Fès Meknès et Marrakech Safi</a:t>
            </a:r>
          </a:p>
          <a:p>
            <a:pPr marL="342900" indent="-342900" algn="just">
              <a:buFont typeface="Wingdings" panose="05000000000000000000" pitchFamily="2" charset="2"/>
              <a:buChar char="Ø"/>
              <a:defRPr/>
            </a:pPr>
            <a:endParaRPr lang="fr-MA" sz="2205" b="1" dirty="0">
              <a:solidFill>
                <a:prstClr val="black"/>
              </a:solidFill>
            </a:endParaRPr>
          </a:p>
          <a:p>
            <a:pPr marL="1257300" lvl="2" indent="-342900" algn="just">
              <a:buFont typeface="Wingdings" panose="05000000000000000000" pitchFamily="2" charset="2"/>
              <a:buChar char="v"/>
              <a:defRPr/>
            </a:pPr>
            <a:r>
              <a:rPr kumimoji="0" lang="fr-MA" sz="2205" b="1" i="0" u="none" strike="noStrike" kern="1200" cap="none" spc="0" normalizeH="0" baseline="0" noProof="0" dirty="0">
                <a:ln>
                  <a:noFill/>
                </a:ln>
                <a:solidFill>
                  <a:prstClr val="black"/>
                </a:solidFill>
                <a:effectLst/>
                <a:uLnTx/>
                <a:uFillTx/>
                <a:latin typeface="Calibri"/>
                <a:ea typeface="+mn-ea"/>
                <a:cs typeface="+mn-cs"/>
              </a:rPr>
              <a:t>Phase 1 : </a:t>
            </a:r>
            <a:r>
              <a:rPr kumimoji="0" lang="fr-MA" sz="2400" i="0" u="none" strike="noStrike" kern="1200" cap="none" spc="0" normalizeH="0" baseline="0" noProof="0" dirty="0">
                <a:ln>
                  <a:noFill/>
                </a:ln>
                <a:solidFill>
                  <a:prstClr val="black"/>
                </a:solidFill>
                <a:effectLst/>
                <a:uLnTx/>
                <a:uFillTx/>
                <a:latin typeface="Calibri"/>
              </a:rPr>
              <a:t>Livraison de </a:t>
            </a:r>
            <a:r>
              <a:rPr lang="fr-MA" sz="2400" dirty="0">
                <a:solidFill>
                  <a:srgbClr val="000000"/>
                </a:solidFill>
                <a:latin typeface="+mj-lt"/>
              </a:rPr>
              <a:t>2 établissements scolaires pilotes au niveau de la région à convenir</a:t>
            </a:r>
          </a:p>
          <a:p>
            <a:pPr lvl="2" algn="just">
              <a:defRPr/>
            </a:pPr>
            <a:r>
              <a:rPr lang="fr-MA" sz="2400" dirty="0">
                <a:solidFill>
                  <a:srgbClr val="000000"/>
                </a:solidFill>
                <a:latin typeface="+mj-lt"/>
              </a:rPr>
              <a:t> </a:t>
            </a:r>
          </a:p>
          <a:p>
            <a:pPr marL="1257300" lvl="2" indent="-342900" algn="just">
              <a:buFont typeface="Wingdings" panose="05000000000000000000" pitchFamily="2" charset="2"/>
              <a:buChar char="v"/>
              <a:defRPr/>
            </a:pPr>
            <a:r>
              <a:rPr lang="fr-MA" sz="2205" b="1" dirty="0">
                <a:solidFill>
                  <a:prstClr val="black"/>
                </a:solidFill>
                <a:latin typeface="+mj-lt"/>
              </a:rPr>
              <a:t>Phase 2 </a:t>
            </a:r>
            <a:r>
              <a:rPr lang="fr-MA" sz="2400" dirty="0">
                <a:solidFill>
                  <a:srgbClr val="000000"/>
                </a:solidFill>
                <a:latin typeface="+mj-lt"/>
              </a:rPr>
              <a:t>: </a:t>
            </a:r>
            <a:r>
              <a:rPr lang="fr-MA" sz="2400" dirty="0">
                <a:solidFill>
                  <a:prstClr val="black"/>
                </a:solidFill>
                <a:latin typeface="Calibri"/>
              </a:rPr>
              <a:t>livraison des 88 établissements scolaires restants</a:t>
            </a:r>
          </a:p>
        </p:txBody>
      </p:sp>
      <p:sp>
        <p:nvSpPr>
          <p:cNvPr id="15" name="Chevron 14"/>
          <p:cNvSpPr/>
          <p:nvPr/>
        </p:nvSpPr>
        <p:spPr>
          <a:xfrm>
            <a:off x="475888" y="4010025"/>
            <a:ext cx="3870549" cy="609576"/>
          </a:xfrm>
          <a:prstGeom prst="chevron">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16" name="Groupe 15"/>
          <p:cNvGrpSpPr/>
          <p:nvPr/>
        </p:nvGrpSpPr>
        <p:grpSpPr>
          <a:xfrm>
            <a:off x="1337028" y="4731174"/>
            <a:ext cx="10795441" cy="2479251"/>
            <a:chOff x="7472886" y="2527597"/>
            <a:chExt cx="5040583" cy="2915690"/>
          </a:xfrm>
        </p:grpSpPr>
        <p:sp>
          <p:nvSpPr>
            <p:cNvPr id="17" name="Rectangle à coins arrondis 16"/>
            <p:cNvSpPr/>
            <p:nvPr/>
          </p:nvSpPr>
          <p:spPr>
            <a:xfrm>
              <a:off x="7484269" y="2527597"/>
              <a:ext cx="5029200" cy="2915690"/>
            </a:xfrm>
            <a:prstGeom prst="roundRect">
              <a:avLst>
                <a:gd name="adj" fmla="val 11831"/>
              </a:avLst>
            </a:prstGeom>
            <a:solidFill>
              <a:schemeClr val="bg1"/>
            </a:solidFill>
            <a:ln>
              <a:noFill/>
            </a:ln>
            <a:effectLst>
              <a:innerShdw blurRad="63500" dist="50800" dir="13500000">
                <a:srgbClr val="0070C0">
                  <a:alpha val="50000"/>
                </a:srgbClr>
              </a:innerShdw>
            </a:effectLst>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3200" b="0" i="0" u="none" strike="noStrike" kern="1200" cap="none" spc="0" normalizeH="0" baseline="0" noProof="0">
                <a:ln>
                  <a:noFill/>
                </a:ln>
                <a:solidFill>
                  <a:prstClr val="black"/>
                </a:solidFill>
                <a:effectLst/>
                <a:uLnTx/>
                <a:uFillTx/>
                <a:latin typeface="Calibri"/>
                <a:ea typeface="+mn-ea"/>
                <a:cs typeface="+mn-cs"/>
              </a:endParaRPr>
            </a:p>
          </p:txBody>
        </p:sp>
        <p:sp>
          <p:nvSpPr>
            <p:cNvPr id="18" name="Rectangle 17"/>
            <p:cNvSpPr/>
            <p:nvPr/>
          </p:nvSpPr>
          <p:spPr>
            <a:xfrm>
              <a:off x="7472886" y="2624523"/>
              <a:ext cx="4690262" cy="433301"/>
            </a:xfrm>
            <a:prstGeom prst="rect">
              <a:avLst/>
            </a:prstGeom>
          </p:spPr>
          <p:txBody>
            <a:bodyPr wrap="square">
              <a:spAutoFit/>
            </a:bodyPr>
            <a:lstStyle/>
            <a:p>
              <a:pPr marL="342876" marR="0" lvl="0" indent="-342876"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fr-FR" sz="28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grpSp>
      <p:sp>
        <p:nvSpPr>
          <p:cNvPr id="19" name="Rectangle 18"/>
          <p:cNvSpPr/>
          <p:nvPr/>
        </p:nvSpPr>
        <p:spPr>
          <a:xfrm>
            <a:off x="1566350" y="4619625"/>
            <a:ext cx="10311840" cy="2637260"/>
          </a:xfrm>
          <a:prstGeom prst="rect">
            <a:avLst/>
          </a:prstGeom>
        </p:spPr>
        <p:txBody>
          <a:bodyPr wrap="square">
            <a:spAutoFit/>
          </a:bodyPr>
          <a:lstStyle/>
          <a:p>
            <a:pPr lvl="0" algn="just">
              <a:lnSpc>
                <a:spcPct val="150000"/>
              </a:lnSpc>
              <a:defRPr/>
            </a:pPr>
            <a:r>
              <a:rPr kumimoji="0" lang="fr-MA" sz="2205" i="0" u="none" strike="noStrike" kern="1200" cap="none" spc="0" normalizeH="0" baseline="0" noProof="0" dirty="0">
                <a:ln>
                  <a:noFill/>
                </a:ln>
                <a:solidFill>
                  <a:prstClr val="black"/>
                </a:solidFill>
                <a:effectLst/>
                <a:uLnTx/>
                <a:uFillTx/>
                <a:latin typeface="Calibri"/>
              </a:rPr>
              <a:t>L’équipement en matériel</a:t>
            </a:r>
            <a:r>
              <a:rPr kumimoji="0" lang="fr-MA" sz="2205" i="0" u="none" strike="noStrike" kern="1200" cap="none" spc="0" normalizeH="0" noProof="0" dirty="0">
                <a:ln>
                  <a:noFill/>
                </a:ln>
                <a:solidFill>
                  <a:prstClr val="black"/>
                </a:solidFill>
                <a:effectLst/>
                <a:uLnTx/>
                <a:uFillTx/>
                <a:latin typeface="Calibri"/>
              </a:rPr>
              <a:t> des clubs scolaires</a:t>
            </a:r>
            <a:r>
              <a:rPr lang="fr-MA" sz="2205" dirty="0">
                <a:solidFill>
                  <a:prstClr val="black"/>
                </a:solidFill>
              </a:rPr>
              <a:t> </a:t>
            </a:r>
            <a:r>
              <a:rPr kumimoji="0" lang="fr-MA" sz="2205" i="0" u="none" strike="noStrike" kern="1200" cap="none" spc="0" normalizeH="0" baseline="0" noProof="0" dirty="0">
                <a:ln>
                  <a:noFill/>
                </a:ln>
                <a:solidFill>
                  <a:prstClr val="black"/>
                </a:solidFill>
                <a:effectLst/>
                <a:uLnTx/>
                <a:uFillTx/>
                <a:latin typeface="Calibri"/>
              </a:rPr>
              <a:t>de 90 établissements scolaires bénéficiaires du projet « Éducation Secondaire » au niveau des 3 régions </a:t>
            </a:r>
            <a:r>
              <a:rPr lang="fr-MA" sz="2205" dirty="0">
                <a:solidFill>
                  <a:prstClr val="black"/>
                </a:solidFill>
                <a:latin typeface="Calibri"/>
              </a:rPr>
              <a:t>:</a:t>
            </a:r>
          </a:p>
          <a:p>
            <a:pPr marL="342900" lvl="0" indent="-342900" algn="just">
              <a:lnSpc>
                <a:spcPct val="150000"/>
              </a:lnSpc>
              <a:buFont typeface="Arial" panose="020B0604020202020204" pitchFamily="34" charset="0"/>
              <a:buChar char="•"/>
              <a:defRPr/>
            </a:pPr>
            <a:r>
              <a:rPr kumimoji="0" lang="fr-MA" sz="2205" i="0" u="none" strike="noStrike" kern="1200" cap="none" spc="0" normalizeH="0" baseline="0" noProof="0" dirty="0">
                <a:ln>
                  <a:noFill/>
                </a:ln>
                <a:solidFill>
                  <a:prstClr val="black"/>
                </a:solidFill>
                <a:effectLst/>
                <a:uLnTx/>
                <a:uFillTx/>
                <a:latin typeface="Calibri"/>
              </a:rPr>
              <a:t> Tanger Tétouan Al Hoceima, </a:t>
            </a:r>
          </a:p>
          <a:p>
            <a:pPr marL="342900" lvl="0" indent="-342900" algn="just">
              <a:lnSpc>
                <a:spcPct val="150000"/>
              </a:lnSpc>
              <a:buFont typeface="Arial" panose="020B0604020202020204" pitchFamily="34" charset="0"/>
              <a:buChar char="•"/>
              <a:defRPr/>
            </a:pPr>
            <a:r>
              <a:rPr kumimoji="0" lang="fr-MA" sz="2205" i="0" u="none" strike="noStrike" kern="1200" cap="none" spc="0" normalizeH="0" baseline="0" noProof="0" dirty="0">
                <a:ln>
                  <a:noFill/>
                </a:ln>
                <a:solidFill>
                  <a:prstClr val="black"/>
                </a:solidFill>
                <a:effectLst/>
                <a:uLnTx/>
                <a:uFillTx/>
                <a:latin typeface="Calibri"/>
              </a:rPr>
              <a:t>Fès Meknès,</a:t>
            </a:r>
            <a:r>
              <a:rPr kumimoji="0" lang="fr-MA" sz="2205" i="0" u="none" strike="noStrike" kern="1200" cap="none" spc="0" normalizeH="0" noProof="0" dirty="0">
                <a:ln>
                  <a:noFill/>
                </a:ln>
                <a:solidFill>
                  <a:prstClr val="black"/>
                </a:solidFill>
                <a:effectLst/>
                <a:uLnTx/>
                <a:uFillTx/>
                <a:latin typeface="Calibri"/>
              </a:rPr>
              <a:t> </a:t>
            </a:r>
          </a:p>
          <a:p>
            <a:pPr marL="342900" lvl="0" indent="-342900" algn="just">
              <a:lnSpc>
                <a:spcPct val="150000"/>
              </a:lnSpc>
              <a:buFont typeface="Arial" panose="020B0604020202020204" pitchFamily="34" charset="0"/>
              <a:buChar char="•"/>
              <a:defRPr/>
            </a:pPr>
            <a:r>
              <a:rPr kumimoji="0" lang="fr-MA" sz="2205" i="0" u="none" strike="noStrike" kern="1200" cap="none" spc="0" normalizeH="0" baseline="0" noProof="0" dirty="0">
                <a:ln>
                  <a:noFill/>
                </a:ln>
                <a:solidFill>
                  <a:prstClr val="black"/>
                </a:solidFill>
                <a:effectLst/>
                <a:uLnTx/>
                <a:uFillTx/>
                <a:latin typeface="Calibri"/>
              </a:rPr>
              <a:t>Marrakech Safi.</a:t>
            </a:r>
          </a:p>
        </p:txBody>
      </p:sp>
      <p:sp>
        <p:nvSpPr>
          <p:cNvPr id="20" name="ZoneTexte 19"/>
          <p:cNvSpPr txBox="1"/>
          <p:nvPr/>
        </p:nvSpPr>
        <p:spPr>
          <a:xfrm>
            <a:off x="702469" y="4112538"/>
            <a:ext cx="2895600"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200" b="1" i="0" u="none" strike="noStrike" kern="1200" cap="none" spc="0" normalizeH="0" baseline="0" noProof="0" dirty="0">
                <a:ln>
                  <a:noFill/>
                </a:ln>
                <a:solidFill>
                  <a:prstClr val="white"/>
                </a:solidFill>
                <a:effectLst/>
                <a:uLnTx/>
                <a:uFillTx/>
                <a:latin typeface="Calibri"/>
                <a:ea typeface="+mn-ea"/>
                <a:cs typeface="+mn-cs"/>
              </a:rPr>
              <a:t>Objectif </a:t>
            </a:r>
            <a:r>
              <a:rPr lang="fr-FR" sz="2200" b="1" dirty="0">
                <a:solidFill>
                  <a:prstClr val="white"/>
                </a:solidFill>
                <a:latin typeface="Calibri"/>
              </a:rPr>
              <a:t>Prestation</a:t>
            </a:r>
            <a:endParaRPr kumimoji="0" lang="fr-FR" sz="2200" b="1"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687316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
          <a:srcRect t="33898" r="24347"/>
          <a:stretch/>
        </p:blipFill>
        <p:spPr>
          <a:xfrm>
            <a:off x="9477727" y="5108625"/>
            <a:ext cx="3966547" cy="2454077"/>
          </a:xfrm>
          <a:prstGeom prst="rect">
            <a:avLst/>
          </a:prstGeom>
        </p:spPr>
      </p:pic>
      <p:sp>
        <p:nvSpPr>
          <p:cNvPr id="2" name="Slide Number Placeholder 1"/>
          <p:cNvSpPr>
            <a:spLocks noGrp="1"/>
          </p:cNvSpPr>
          <p:nvPr>
            <p:ph type="sldNum" sz="quarter" idx="7"/>
          </p:nvPr>
        </p:nvSpPr>
        <p:spPr>
          <a:xfrm>
            <a:off x="10151135" y="7286487"/>
            <a:ext cx="3092122" cy="215444"/>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2683C6">
                    <a:lumMod val="50000"/>
                  </a:srgbClr>
                </a:solidFill>
                <a:effectLst/>
                <a:uLnTx/>
                <a:uFillTx/>
                <a:latin typeface="Calibri"/>
                <a:ea typeface="+mn-ea"/>
                <a:cs typeface="+mn-cs"/>
              </a:rPr>
              <a:t>-</a:t>
            </a:r>
            <a:fld id="{B6F15528-21DE-4FAA-801E-634DDDAF4B2B}" type="slidenum">
              <a:rPr kumimoji="0" lang="fr-FR" sz="1400" b="1" i="0" u="none" strike="noStrike" kern="1200" cap="none" spc="0" normalizeH="0" baseline="0" noProof="0">
                <a:ln>
                  <a:noFill/>
                </a:ln>
                <a:solidFill>
                  <a:srgbClr val="2683C6">
                    <a:lumMod val="50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r>
              <a:rPr kumimoji="0" lang="fr-FR" sz="1400" b="1" i="0" u="none" strike="noStrike" kern="1200" cap="none" spc="0" normalizeH="0" baseline="0" noProof="0" dirty="0">
                <a:ln>
                  <a:noFill/>
                </a:ln>
                <a:solidFill>
                  <a:srgbClr val="2683C6">
                    <a:lumMod val="50000"/>
                  </a:srgbClr>
                </a:solidFill>
                <a:effectLst/>
                <a:uLnTx/>
                <a:uFillTx/>
                <a:latin typeface="Calibri"/>
                <a:ea typeface="+mn-ea"/>
                <a:cs typeface="+mn-cs"/>
              </a:rPr>
              <a:t>-</a:t>
            </a:r>
          </a:p>
        </p:txBody>
      </p:sp>
      <p:sp>
        <p:nvSpPr>
          <p:cNvPr id="10" name="Rectangle 9"/>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200" b="1" i="0" u="none" strike="noStrike" kern="1200" cap="none" spc="0" normalizeH="0" baseline="0" noProof="0" dirty="0">
                <a:ln>
                  <a:noFill/>
                </a:ln>
                <a:solidFill>
                  <a:prstClr val="white"/>
                </a:solidFill>
                <a:effectLst/>
                <a:uLnTx/>
                <a:uFillTx/>
                <a:latin typeface="Calibri"/>
                <a:ea typeface="+mn-ea"/>
                <a:cs typeface="+mn-cs"/>
              </a:rPr>
              <a:t>1. Volet Technique : </a:t>
            </a:r>
            <a:r>
              <a:rPr kumimoji="0" lang="fr-FR" sz="3200" b="1" i="0" u="none" strike="noStrike" kern="1200" cap="none" spc="0" normalizeH="0" baseline="0" noProof="0" dirty="0">
                <a:ln>
                  <a:noFill/>
                </a:ln>
                <a:solidFill>
                  <a:srgbClr val="FFC000"/>
                </a:solidFill>
                <a:effectLst/>
                <a:uLnTx/>
                <a:uFillTx/>
                <a:latin typeface="Calibri"/>
                <a:ea typeface="+mn-ea"/>
                <a:cs typeface="+mn-cs"/>
              </a:rPr>
              <a:t>Rappel sur la consistance du contrat ES-12-C</a:t>
            </a:r>
          </a:p>
        </p:txBody>
      </p:sp>
      <p:sp>
        <p:nvSpPr>
          <p:cNvPr id="11" name="Chevron 10"/>
          <p:cNvSpPr/>
          <p:nvPr/>
        </p:nvSpPr>
        <p:spPr>
          <a:xfrm>
            <a:off x="475888" y="1340946"/>
            <a:ext cx="3198381" cy="609576"/>
          </a:xfrm>
          <a:prstGeom prst="chevron">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200" b="1" i="0" u="none" strike="noStrike" kern="1200" cap="none" spc="0" normalizeH="0" baseline="0" noProof="0" dirty="0">
                <a:ln>
                  <a:noFill/>
                </a:ln>
                <a:solidFill>
                  <a:prstClr val="white"/>
                </a:solidFill>
                <a:effectLst/>
                <a:uLnTx/>
                <a:uFillTx/>
                <a:latin typeface="Calibri"/>
                <a:ea typeface="+mn-ea"/>
                <a:cs typeface="+mn-cs"/>
              </a:rPr>
              <a:t>Durée</a:t>
            </a:r>
            <a:r>
              <a:rPr kumimoji="0" lang="fr-FR" sz="1800" b="1" i="0" u="none" strike="noStrike" kern="1200" cap="none" spc="0" normalizeH="0" baseline="0" noProof="0" dirty="0">
                <a:ln>
                  <a:noFill/>
                </a:ln>
                <a:solidFill>
                  <a:srgbClr val="FFC000"/>
                </a:solidFill>
                <a:effectLst/>
                <a:uLnTx/>
                <a:uFillTx/>
                <a:latin typeface="Calibri"/>
                <a:ea typeface="+mn-ea"/>
                <a:cs typeface="+mn-cs"/>
              </a:rPr>
              <a:t> </a:t>
            </a:r>
            <a:r>
              <a:rPr kumimoji="0" lang="fr-FR" sz="2200" b="1" i="0" u="none" strike="noStrike" kern="1200" cap="none" spc="0" normalizeH="0" baseline="0" noProof="0" dirty="0">
                <a:ln>
                  <a:noFill/>
                </a:ln>
                <a:solidFill>
                  <a:prstClr val="white"/>
                </a:solidFill>
                <a:effectLst/>
                <a:uLnTx/>
                <a:uFillTx/>
                <a:latin typeface="Calibri"/>
                <a:ea typeface="+mn-ea"/>
                <a:cs typeface="+mn-cs"/>
              </a:rPr>
              <a:t>de</a:t>
            </a:r>
            <a:r>
              <a:rPr kumimoji="0" lang="fr-FR" sz="1800" b="1" i="0" u="none" strike="noStrike" kern="1200" cap="none" spc="0" normalizeH="0" baseline="0" noProof="0" dirty="0">
                <a:ln>
                  <a:noFill/>
                </a:ln>
                <a:solidFill>
                  <a:srgbClr val="FFC000"/>
                </a:solidFill>
                <a:effectLst/>
                <a:uLnTx/>
                <a:uFillTx/>
                <a:latin typeface="Calibri"/>
                <a:ea typeface="+mn-ea"/>
                <a:cs typeface="+mn-cs"/>
              </a:rPr>
              <a:t> </a:t>
            </a:r>
            <a:r>
              <a:rPr kumimoji="0" lang="fr-FR" sz="2200" b="1" i="0" u="none" strike="noStrike" kern="1200" cap="none" spc="0" normalizeH="0" baseline="0" noProof="0" dirty="0">
                <a:ln>
                  <a:noFill/>
                </a:ln>
                <a:solidFill>
                  <a:prstClr val="white"/>
                </a:solidFill>
                <a:effectLst/>
                <a:uLnTx/>
                <a:uFillTx/>
                <a:latin typeface="Calibri"/>
                <a:ea typeface="+mn-ea"/>
                <a:cs typeface="+mn-cs"/>
              </a:rPr>
              <a:t>la</a:t>
            </a:r>
            <a:r>
              <a:rPr kumimoji="0" lang="fr-FR" sz="1800" b="1" i="0" u="none" strike="noStrike" kern="1200" cap="none" spc="0" normalizeH="0" baseline="0" noProof="0" dirty="0">
                <a:ln>
                  <a:noFill/>
                </a:ln>
                <a:solidFill>
                  <a:srgbClr val="FFC000"/>
                </a:solidFill>
                <a:effectLst/>
                <a:uLnTx/>
                <a:uFillTx/>
                <a:latin typeface="Calibri"/>
                <a:ea typeface="+mn-ea"/>
                <a:cs typeface="+mn-cs"/>
              </a:rPr>
              <a:t> </a:t>
            </a:r>
            <a:r>
              <a:rPr kumimoji="0" lang="fr-FR" sz="2200" b="1" i="0" u="none" strike="noStrike" kern="1200" cap="none" spc="0" normalizeH="0" baseline="0" noProof="0" dirty="0">
                <a:ln>
                  <a:noFill/>
                </a:ln>
                <a:solidFill>
                  <a:prstClr val="white"/>
                </a:solidFill>
                <a:effectLst/>
                <a:uLnTx/>
                <a:uFillTx/>
                <a:latin typeface="Calibri"/>
                <a:ea typeface="+mn-ea"/>
                <a:cs typeface="+mn-cs"/>
              </a:rPr>
              <a:t>mission</a:t>
            </a:r>
          </a:p>
        </p:txBody>
      </p:sp>
      <p:sp>
        <p:nvSpPr>
          <p:cNvPr id="5" name="Pentagone 4"/>
          <p:cNvSpPr/>
          <p:nvPr/>
        </p:nvSpPr>
        <p:spPr>
          <a:xfrm>
            <a:off x="2461799" y="2383348"/>
            <a:ext cx="8077200" cy="63607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200" b="1" i="0" u="none" strike="noStrike" kern="1200" cap="none" spc="0" normalizeH="0" baseline="0" noProof="0" dirty="0">
                <a:ln>
                  <a:noFill/>
                </a:ln>
                <a:solidFill>
                  <a:prstClr val="black"/>
                </a:solidFill>
                <a:effectLst/>
                <a:uLnTx/>
                <a:uFillTx/>
                <a:latin typeface="Calibri"/>
                <a:ea typeface="+mn-ea"/>
                <a:cs typeface="Times New Roman" pitchFamily="18" charset="0"/>
              </a:rPr>
              <a:t>10</a:t>
            </a:r>
            <a:r>
              <a:rPr kumimoji="0" lang="fr-FR" sz="3200" b="1" i="0" u="none" strike="noStrike" kern="1200" cap="none" spc="0" normalizeH="0" baseline="0" noProof="0" dirty="0">
                <a:ln>
                  <a:noFill/>
                </a:ln>
                <a:solidFill>
                  <a:prstClr val="black"/>
                </a:solidFill>
                <a:effectLst/>
                <a:uLnTx/>
                <a:uFillTx/>
                <a:latin typeface="Calibri"/>
                <a:ea typeface="+mn-ea"/>
                <a:cs typeface="+mn-cs"/>
              </a:rPr>
              <a:t> </a:t>
            </a:r>
            <a:r>
              <a:rPr kumimoji="0" lang="fr-FR" sz="3200" b="1" i="0" u="none" strike="noStrike" kern="1200" cap="none" spc="0" normalizeH="0" baseline="0" noProof="0" dirty="0">
                <a:ln>
                  <a:noFill/>
                </a:ln>
                <a:solidFill>
                  <a:prstClr val="black"/>
                </a:solidFill>
                <a:effectLst/>
                <a:uLnTx/>
                <a:uFillTx/>
                <a:latin typeface="Calibri"/>
                <a:ea typeface="+mn-ea"/>
                <a:cs typeface="Times New Roman" pitchFamily="18" charset="0"/>
              </a:rPr>
              <a:t>mois</a:t>
            </a:r>
          </a:p>
        </p:txBody>
      </p:sp>
      <p:cxnSp>
        <p:nvCxnSpPr>
          <p:cNvPr id="7" name="Connecteur droit 6"/>
          <p:cNvCxnSpPr/>
          <p:nvPr/>
        </p:nvCxnSpPr>
        <p:spPr>
          <a:xfrm>
            <a:off x="2455069" y="2028825"/>
            <a:ext cx="0" cy="129540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4" name="ZoneTexte 3"/>
          <p:cNvSpPr txBox="1"/>
          <p:nvPr/>
        </p:nvSpPr>
        <p:spPr>
          <a:xfrm>
            <a:off x="854869" y="3857625"/>
            <a:ext cx="11811000" cy="1726627"/>
          </a:xfrm>
          <a:prstGeom prst="rect">
            <a:avLst/>
          </a:prstGeom>
          <a:noFill/>
        </p:spPr>
        <p:txBody>
          <a:bodyPr wrap="square" rtlCol="0">
            <a:spAutoFit/>
          </a:bodyPr>
          <a:lstStyle/>
          <a:p>
            <a:r>
              <a:rPr lang="fr-MA" sz="2205" dirty="0">
                <a:solidFill>
                  <a:prstClr val="black"/>
                </a:solidFill>
                <a:latin typeface="Calibri"/>
              </a:rPr>
              <a:t>Pour les 3 régions : </a:t>
            </a:r>
          </a:p>
          <a:p>
            <a:pPr marL="1714500" lvl="3" indent="-342900" algn="just">
              <a:buFont typeface="Wingdings" panose="05000000000000000000" pitchFamily="2" charset="2"/>
              <a:buChar char="Ø"/>
              <a:defRPr/>
            </a:pPr>
            <a:r>
              <a:rPr lang="fr-MA" sz="2205" dirty="0">
                <a:solidFill>
                  <a:prstClr val="black"/>
                </a:solidFill>
              </a:rPr>
              <a:t>Région TTH</a:t>
            </a:r>
          </a:p>
          <a:p>
            <a:pPr marL="1714500" lvl="3" indent="-342900" algn="just">
              <a:buFont typeface="Wingdings" panose="05000000000000000000" pitchFamily="2" charset="2"/>
              <a:buChar char="Ø"/>
              <a:defRPr/>
            </a:pPr>
            <a:r>
              <a:rPr lang="fr-MA" sz="2205" dirty="0">
                <a:solidFill>
                  <a:prstClr val="black"/>
                </a:solidFill>
              </a:rPr>
              <a:t>Fès Meknès</a:t>
            </a:r>
            <a:endParaRPr lang="fr-MA" sz="2205" dirty="0">
              <a:solidFill>
                <a:prstClr val="black"/>
              </a:solidFill>
              <a:latin typeface="Calibri"/>
            </a:endParaRPr>
          </a:p>
          <a:p>
            <a:pPr marL="1714500" lvl="3" indent="-342900" algn="just">
              <a:buFont typeface="Wingdings" panose="05000000000000000000" pitchFamily="2" charset="2"/>
              <a:buChar char="Ø"/>
              <a:defRPr/>
            </a:pPr>
            <a:r>
              <a:rPr lang="fr-MA" sz="2205" dirty="0">
                <a:solidFill>
                  <a:prstClr val="black"/>
                </a:solidFill>
                <a:latin typeface="Calibri"/>
              </a:rPr>
              <a:t>Marrakech Safi</a:t>
            </a:r>
          </a:p>
          <a:p>
            <a:endParaRPr lang="fr-FR" dirty="0"/>
          </a:p>
        </p:txBody>
      </p:sp>
    </p:spTree>
    <p:extLst>
      <p:ext uri="{BB962C8B-B14F-4D97-AF65-F5344CB8AC3E}">
        <p14:creationId xmlns:p14="http://schemas.microsoft.com/office/powerpoint/2010/main" val="3164325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e 10">
            <a:extLst>
              <a:ext uri="{FF2B5EF4-FFF2-40B4-BE49-F238E27FC236}">
                <a16:creationId xmlns:a16="http://schemas.microsoft.com/office/drawing/2014/main" id="{BB679D7D-38C4-4D4A-AE44-456AD650FC24}"/>
              </a:ext>
            </a:extLst>
          </p:cNvPr>
          <p:cNvGrpSpPr/>
          <p:nvPr/>
        </p:nvGrpSpPr>
        <p:grpSpPr>
          <a:xfrm>
            <a:off x="1220003" y="2395650"/>
            <a:ext cx="10455265" cy="3595575"/>
            <a:chOff x="7472886" y="2486025"/>
            <a:chExt cx="5040583" cy="2915690"/>
          </a:xfrm>
        </p:grpSpPr>
        <p:sp>
          <p:nvSpPr>
            <p:cNvPr id="9" name="Rectangle à coins arrondis 9">
              <a:extLst>
                <a:ext uri="{FF2B5EF4-FFF2-40B4-BE49-F238E27FC236}">
                  <a16:creationId xmlns:a16="http://schemas.microsoft.com/office/drawing/2014/main" id="{42F94CBA-09A7-482C-85C5-E6549711F148}"/>
                </a:ext>
              </a:extLst>
            </p:cNvPr>
            <p:cNvSpPr/>
            <p:nvPr/>
          </p:nvSpPr>
          <p:spPr>
            <a:xfrm>
              <a:off x="7484269" y="2486025"/>
              <a:ext cx="5029200" cy="2915690"/>
            </a:xfrm>
            <a:prstGeom prst="roundRect">
              <a:avLst>
                <a:gd name="adj" fmla="val 11831"/>
              </a:avLst>
            </a:prstGeom>
            <a:solidFill>
              <a:schemeClr val="bg1"/>
            </a:solidFill>
            <a:ln>
              <a:noFill/>
            </a:ln>
            <a:effectLst>
              <a:innerShdw blurRad="63500" dist="50800" dir="13500000">
                <a:srgbClr val="0070C0">
                  <a:alpha val="50000"/>
                </a:srgbClr>
              </a:innerShdw>
            </a:effectLst>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3200" b="0" i="0" u="none" strike="noStrike" kern="1200" cap="none" spc="0" normalizeH="0" baseline="0" noProof="0">
                <a:ln>
                  <a:noFill/>
                </a:ln>
                <a:solidFill>
                  <a:prstClr val="black"/>
                </a:solidFill>
                <a:effectLst/>
                <a:uLnTx/>
                <a:uFillTx/>
                <a:latin typeface="Calibri"/>
                <a:ea typeface="+mn-ea"/>
                <a:cs typeface="+mn-cs"/>
              </a:endParaRPr>
            </a:p>
          </p:txBody>
        </p:sp>
        <p:sp>
          <p:nvSpPr>
            <p:cNvPr id="10" name="Rectangle 9">
              <a:extLst>
                <a:ext uri="{FF2B5EF4-FFF2-40B4-BE49-F238E27FC236}">
                  <a16:creationId xmlns:a16="http://schemas.microsoft.com/office/drawing/2014/main" id="{D593E020-0B9D-40FC-873B-AB2C7B22073C}"/>
                </a:ext>
              </a:extLst>
            </p:cNvPr>
            <p:cNvSpPr/>
            <p:nvPr/>
          </p:nvSpPr>
          <p:spPr>
            <a:xfrm>
              <a:off x="7472886" y="2624523"/>
              <a:ext cx="4690262" cy="433301"/>
            </a:xfrm>
            <a:prstGeom prst="rect">
              <a:avLst/>
            </a:prstGeom>
          </p:spPr>
          <p:txBody>
            <a:bodyPr wrap="square">
              <a:spAutoFit/>
            </a:bodyPr>
            <a:lstStyle/>
            <a:p>
              <a:pPr marL="342876" marR="0" lvl="0" indent="-342876"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fr-FR" sz="28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p:txBody>
        </p:sp>
      </p:grpSp>
      <p:pic>
        <p:nvPicPr>
          <p:cNvPr id="8" name="Picture 7"/>
          <p:cNvPicPr>
            <a:picLocks noChangeAspect="1"/>
          </p:cNvPicPr>
          <p:nvPr/>
        </p:nvPicPr>
        <p:blipFill rotWithShape="1">
          <a:blip r:embed="rId2"/>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444"/>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2683C6">
                    <a:lumMod val="50000"/>
                  </a:srgbClr>
                </a:solidFill>
                <a:effectLst/>
                <a:uLnTx/>
                <a:uFillTx/>
                <a:latin typeface="Calibri"/>
                <a:ea typeface="+mn-ea"/>
                <a:cs typeface="+mn-cs"/>
              </a:rPr>
              <a:t>-</a:t>
            </a:r>
            <a:fld id="{B6F15528-21DE-4FAA-801E-634DDDAF4B2B}" type="slidenum">
              <a:rPr kumimoji="0" lang="fr-FR" sz="1400" b="1" i="0" u="none" strike="noStrike" kern="1200" cap="none" spc="0" normalizeH="0" baseline="0" noProof="0">
                <a:ln>
                  <a:noFill/>
                </a:ln>
                <a:solidFill>
                  <a:srgbClr val="2683C6">
                    <a:lumMod val="50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r>
              <a:rPr kumimoji="0" lang="fr-FR" sz="1400" b="1" i="0" u="none" strike="noStrike" kern="1200" cap="none" spc="0" normalizeH="0" baseline="0" noProof="0" dirty="0">
                <a:ln>
                  <a:noFill/>
                </a:ln>
                <a:solidFill>
                  <a:srgbClr val="2683C6">
                    <a:lumMod val="50000"/>
                  </a:srgbClr>
                </a:solidFill>
                <a:effectLst/>
                <a:uLnTx/>
                <a:uFillTx/>
                <a:latin typeface="Calibri"/>
                <a:ea typeface="+mn-ea"/>
                <a:cs typeface="+mn-cs"/>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200" b="1" i="0" u="none" strike="noStrike" kern="1200" cap="none" spc="0" normalizeH="0" baseline="0" noProof="0" dirty="0">
                <a:ln>
                  <a:noFill/>
                </a:ln>
                <a:solidFill>
                  <a:prstClr val="white"/>
                </a:solidFill>
                <a:effectLst/>
                <a:uLnTx/>
                <a:uFillTx/>
                <a:latin typeface="Calibri"/>
                <a:ea typeface="+mn-ea"/>
                <a:cs typeface="+mn-cs"/>
              </a:rPr>
              <a:t>1. Volet Technique : </a:t>
            </a:r>
            <a:r>
              <a:rPr kumimoji="0" lang="fr-FR" sz="3200" b="1" i="0" u="none" strike="noStrike" kern="1200" cap="none" spc="0" normalizeH="0" baseline="0" noProof="0" dirty="0">
                <a:ln>
                  <a:noFill/>
                </a:ln>
                <a:solidFill>
                  <a:srgbClr val="FFC000"/>
                </a:solidFill>
                <a:effectLst/>
                <a:uLnTx/>
                <a:uFillTx/>
                <a:latin typeface="Calibri"/>
                <a:ea typeface="+mn-ea"/>
                <a:cs typeface="+mn-cs"/>
              </a:rPr>
              <a:t>Rappel sur la consistance du contrat ES-12-C</a:t>
            </a:r>
          </a:p>
        </p:txBody>
      </p:sp>
      <p:sp>
        <p:nvSpPr>
          <p:cNvPr id="3" name="Rectangle 2"/>
          <p:cNvSpPr/>
          <p:nvPr/>
        </p:nvSpPr>
        <p:spPr>
          <a:xfrm>
            <a:off x="1540669" y="2681092"/>
            <a:ext cx="9974454" cy="292387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MA"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kumimoji="0" lang="fr-MA" sz="2400" i="0" u="none" strike="noStrike" kern="1200" cap="none" spc="0" normalizeH="0" baseline="0" noProof="0" dirty="0">
                <a:ln>
                  <a:noFill/>
                </a:ln>
                <a:solidFill>
                  <a:prstClr val="black"/>
                </a:solidFill>
                <a:effectLst/>
                <a:uLnTx/>
                <a:uFillTx/>
                <a:latin typeface="Calibri"/>
              </a:rPr>
              <a:t>Etapes : </a:t>
            </a:r>
          </a:p>
          <a:p>
            <a:pPr marL="819150" lvl="0" indent="-457200">
              <a:spcAft>
                <a:spcPts val="1200"/>
              </a:spcAft>
              <a:buFont typeface="+mj-lt"/>
              <a:buAutoNum type="arabicPeriod"/>
              <a:defRPr/>
            </a:pPr>
            <a:r>
              <a:rPr lang="fr-FR" sz="2400" dirty="0">
                <a:solidFill>
                  <a:prstClr val="black"/>
                </a:solidFill>
              </a:rPr>
              <a:t>Livraison complète sur deux sites pilotes (un collège et un lycée) : délai de </a:t>
            </a:r>
            <a:r>
              <a:rPr lang="fr-FR" sz="2400" b="1" dirty="0">
                <a:solidFill>
                  <a:prstClr val="black"/>
                </a:solidFill>
              </a:rPr>
              <a:t>6 semaines </a:t>
            </a:r>
            <a:r>
              <a:rPr lang="fr-FR" sz="2400" dirty="0">
                <a:solidFill>
                  <a:prstClr val="black"/>
                </a:solidFill>
              </a:rPr>
              <a:t>après réception de l’ordre de service de démarrage </a:t>
            </a:r>
            <a:r>
              <a:rPr kumimoji="0" lang="fr-MA" sz="2400" b="0" i="0" u="none" strike="noStrike" kern="1200" cap="none" spc="0" normalizeH="0" baseline="0" noProof="0" dirty="0">
                <a:ln>
                  <a:noFill/>
                </a:ln>
                <a:solidFill>
                  <a:prstClr val="black"/>
                </a:solidFill>
                <a:effectLst/>
                <a:uLnTx/>
                <a:uFillTx/>
                <a:latin typeface="Calibri"/>
              </a:rPr>
              <a:t>; </a:t>
            </a:r>
          </a:p>
          <a:p>
            <a:pPr marL="819150" lvl="0" indent="-457200">
              <a:spcAft>
                <a:spcPts val="1200"/>
              </a:spcAft>
              <a:buFont typeface="+mj-lt"/>
              <a:buAutoNum type="arabicPeriod"/>
              <a:defRPr/>
            </a:pPr>
            <a:r>
              <a:rPr lang="fr-FR" sz="2400" dirty="0">
                <a:solidFill>
                  <a:prstClr val="black"/>
                </a:solidFill>
              </a:rPr>
              <a:t>Livraison de tous les articles du matériel didactique décrits dans l’article 4 (</a:t>
            </a:r>
            <a:r>
              <a:rPr lang="fr-FR" sz="2400" dirty="0" err="1">
                <a:solidFill>
                  <a:prstClr val="black"/>
                </a:solidFill>
              </a:rPr>
              <a:t>a,b,c,d,e,f,g,h</a:t>
            </a:r>
            <a:r>
              <a:rPr lang="fr-FR" sz="2400" dirty="0">
                <a:solidFill>
                  <a:prstClr val="black"/>
                </a:solidFill>
              </a:rPr>
              <a:t>) à partir de la 13ème semaine après la validation du site pilote</a:t>
            </a:r>
            <a:r>
              <a:rPr kumimoji="0" lang="fr-MA" sz="2400" b="0" i="0" u="none" strike="noStrike" kern="1200" cap="none" spc="0" normalizeH="0" baseline="0" noProof="0" dirty="0">
                <a:ln>
                  <a:noFill/>
                </a:ln>
                <a:solidFill>
                  <a:prstClr val="black"/>
                </a:solidFill>
                <a:effectLst/>
                <a:uLnTx/>
                <a:uFillTx/>
                <a:latin typeface="Calibri"/>
              </a:rPr>
              <a:t>. </a:t>
            </a:r>
          </a:p>
        </p:txBody>
      </p:sp>
      <p:sp>
        <p:nvSpPr>
          <p:cNvPr id="25" name="Chevron 24"/>
          <p:cNvSpPr/>
          <p:nvPr/>
        </p:nvSpPr>
        <p:spPr>
          <a:xfrm>
            <a:off x="475888" y="1340946"/>
            <a:ext cx="2817381" cy="668448"/>
          </a:xfrm>
          <a:prstGeom prst="chevron">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200" b="1" i="0" u="none" strike="noStrike" kern="1200" cap="none" spc="0" normalizeH="0" baseline="0" noProof="0" dirty="0">
                <a:ln>
                  <a:noFill/>
                </a:ln>
                <a:solidFill>
                  <a:prstClr val="white"/>
                </a:solidFill>
                <a:effectLst/>
                <a:uLnTx/>
                <a:uFillTx/>
                <a:latin typeface="Calibri"/>
                <a:ea typeface="+mn-ea"/>
                <a:cs typeface="+mn-cs"/>
              </a:rPr>
              <a:t>Modalité de livraison </a:t>
            </a:r>
          </a:p>
        </p:txBody>
      </p:sp>
    </p:spTree>
    <p:extLst>
      <p:ext uri="{BB962C8B-B14F-4D97-AF65-F5344CB8AC3E}">
        <p14:creationId xmlns:p14="http://schemas.microsoft.com/office/powerpoint/2010/main" val="4153484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Chevron 25"/>
          <p:cNvSpPr/>
          <p:nvPr/>
        </p:nvSpPr>
        <p:spPr>
          <a:xfrm>
            <a:off x="475888" y="1340946"/>
            <a:ext cx="8075181" cy="609576"/>
          </a:xfrm>
          <a:prstGeom prst="chevron">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prstClr val="white"/>
                </a:solidFill>
                <a:effectLst/>
                <a:uLnTx/>
                <a:uFillTx/>
                <a:latin typeface="Calibri"/>
                <a:ea typeface="+mn-ea"/>
                <a:cs typeface="+mn-cs"/>
              </a:rPr>
              <a:t>Contexte des prestations et responsabilité du fournisseur</a:t>
            </a:r>
          </a:p>
        </p:txBody>
      </p:sp>
      <p:pic>
        <p:nvPicPr>
          <p:cNvPr id="8" name="Picture 7"/>
          <p:cNvPicPr>
            <a:picLocks noChangeAspect="1"/>
          </p:cNvPicPr>
          <p:nvPr/>
        </p:nvPicPr>
        <p:blipFill rotWithShape="1">
          <a:blip r:embed="rId3"/>
          <a:srcRect t="33898" r="24347"/>
          <a:stretch/>
        </p:blipFill>
        <p:spPr>
          <a:xfrm>
            <a:off x="9477727" y="5108625"/>
            <a:ext cx="3966547" cy="2454077"/>
          </a:xfrm>
          <a:prstGeom prst="rect">
            <a:avLst/>
          </a:prstGeom>
        </p:spPr>
      </p:pic>
      <p:sp>
        <p:nvSpPr>
          <p:cNvPr id="2" name="Slide Number Placeholder 1"/>
          <p:cNvSpPr>
            <a:spLocks noGrp="1"/>
          </p:cNvSpPr>
          <p:nvPr>
            <p:ph type="sldNum" sz="quarter" idx="4294967295"/>
          </p:nvPr>
        </p:nvSpPr>
        <p:spPr>
          <a:xfrm>
            <a:off x="10151135" y="7286487"/>
            <a:ext cx="3092122" cy="215444"/>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a:ln>
                  <a:noFill/>
                </a:ln>
                <a:solidFill>
                  <a:srgbClr val="2683C6">
                    <a:lumMod val="50000"/>
                  </a:srgbClr>
                </a:solidFill>
                <a:effectLst/>
                <a:uLnTx/>
                <a:uFillTx/>
                <a:latin typeface="Calibri"/>
                <a:ea typeface="+mn-ea"/>
                <a:cs typeface="+mn-cs"/>
              </a:rPr>
              <a:t>-</a:t>
            </a:r>
            <a:fld id="{B6F15528-21DE-4FAA-801E-634DDDAF4B2B}" type="slidenum">
              <a:rPr kumimoji="0" lang="fr-FR" sz="1400" b="1" i="0" u="none" strike="noStrike" kern="1200" cap="none" spc="0" normalizeH="0" baseline="0" noProof="0">
                <a:ln>
                  <a:noFill/>
                </a:ln>
                <a:solidFill>
                  <a:srgbClr val="2683C6">
                    <a:lumMod val="50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r>
              <a:rPr kumimoji="0" lang="fr-FR" sz="1400" b="1" i="0" u="none" strike="noStrike" kern="1200" cap="none" spc="0" normalizeH="0" baseline="0" noProof="0" dirty="0">
                <a:ln>
                  <a:noFill/>
                </a:ln>
                <a:solidFill>
                  <a:srgbClr val="2683C6">
                    <a:lumMod val="50000"/>
                  </a:srgbClr>
                </a:solidFill>
                <a:effectLst/>
                <a:uLnTx/>
                <a:uFillTx/>
                <a:latin typeface="Calibri"/>
                <a:ea typeface="+mn-ea"/>
                <a:cs typeface="+mn-cs"/>
              </a:rPr>
              <a:t>-</a:t>
            </a:r>
          </a:p>
        </p:txBody>
      </p:sp>
      <p:sp>
        <p:nvSpPr>
          <p:cNvPr id="5" name="Rectangle 4"/>
          <p:cNvSpPr/>
          <p:nvPr/>
        </p:nvSpPr>
        <p:spPr>
          <a:xfrm>
            <a:off x="266" y="149"/>
            <a:ext cx="13444009" cy="88579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0" tIns="57481" rIns="114960" bIns="57481"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32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200" b="1" i="0" u="none" strike="noStrike" kern="1200" cap="none" spc="0" normalizeH="0" baseline="0" noProof="0" dirty="0">
                <a:ln>
                  <a:noFill/>
                </a:ln>
                <a:solidFill>
                  <a:prstClr val="white"/>
                </a:solidFill>
                <a:effectLst/>
                <a:uLnTx/>
                <a:uFillTx/>
                <a:latin typeface="Calibri"/>
                <a:ea typeface="+mn-ea"/>
                <a:cs typeface="+mn-cs"/>
              </a:rPr>
              <a:t>1. Volet Technique : </a:t>
            </a:r>
            <a:r>
              <a:rPr kumimoji="0" lang="fr-FR" sz="3200" b="1" i="0" u="none" strike="noStrike" kern="1200" cap="none" spc="0" normalizeH="0" baseline="0" noProof="0" dirty="0">
                <a:ln>
                  <a:noFill/>
                </a:ln>
                <a:solidFill>
                  <a:srgbClr val="FFC000"/>
                </a:solidFill>
                <a:effectLst/>
                <a:uLnTx/>
                <a:uFillTx/>
                <a:latin typeface="Calibri"/>
                <a:ea typeface="+mn-ea"/>
                <a:cs typeface="+mn-cs"/>
              </a:rPr>
              <a:t>Rappel sur la consistance du contrat ES-12-C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3200" b="1" i="0" u="none" strike="noStrike" kern="1200" cap="none" spc="0" normalizeH="0" baseline="0" noProof="0" dirty="0">
              <a:ln>
                <a:noFill/>
              </a:ln>
              <a:solidFill>
                <a:srgbClr val="FFC000"/>
              </a:solidFill>
              <a:effectLst/>
              <a:uLnTx/>
              <a:uFillTx/>
              <a:latin typeface="Calibri"/>
              <a:ea typeface="+mn-ea"/>
              <a:cs typeface="+mn-cs"/>
            </a:endParaRPr>
          </a:p>
        </p:txBody>
      </p:sp>
      <p:sp>
        <p:nvSpPr>
          <p:cNvPr id="4" name="Rectangle 3"/>
          <p:cNvSpPr/>
          <p:nvPr/>
        </p:nvSpPr>
        <p:spPr>
          <a:xfrm>
            <a:off x="2378869" y="2391445"/>
            <a:ext cx="9612409" cy="841889"/>
          </a:xfrm>
          <a:prstGeom prst="rect">
            <a:avLst/>
          </a:prstGeom>
          <a:solidFill>
            <a:schemeClr val="accent2">
              <a:lumMod val="20000"/>
              <a:lumOff val="80000"/>
            </a:schemeClr>
          </a:solidFill>
          <a:ln>
            <a:solidFill>
              <a:schemeClr val="accent2"/>
            </a:solidFill>
          </a:ln>
        </p:spPr>
        <p:txBody>
          <a:bodyPr wrap="square" anchor="ctr" anchorCtr="0">
            <a:noAutofit/>
          </a:bodyPr>
          <a:lstStyle/>
          <a:p>
            <a:pPr>
              <a:defRPr/>
            </a:pPr>
            <a:r>
              <a:rPr lang="fr-FR" sz="2000" dirty="0">
                <a:solidFill>
                  <a:prstClr val="black"/>
                </a:solidFill>
              </a:rPr>
              <a:t>Fourniture, déploiement, installation et mise en service des équipements selon la description de l’article 4 des CPF (</a:t>
            </a:r>
            <a:r>
              <a:rPr lang="fr-FR" dirty="0"/>
              <a:t>CPF :  Conditions Particulières de Fourniture)</a:t>
            </a:r>
          </a:p>
        </p:txBody>
      </p:sp>
      <p:sp>
        <p:nvSpPr>
          <p:cNvPr id="7" name="Rectangle 6"/>
          <p:cNvSpPr/>
          <p:nvPr/>
        </p:nvSpPr>
        <p:spPr>
          <a:xfrm>
            <a:off x="2364663" y="3528094"/>
            <a:ext cx="9612409" cy="777760"/>
          </a:xfrm>
          <a:prstGeom prst="rect">
            <a:avLst/>
          </a:prstGeom>
          <a:solidFill>
            <a:schemeClr val="accent2">
              <a:lumMod val="20000"/>
              <a:lumOff val="80000"/>
            </a:schemeClr>
          </a:solidFill>
          <a:ln>
            <a:solidFill>
              <a:schemeClr val="accent2"/>
            </a:solidFill>
          </a:ln>
        </p:spPr>
        <p:txBody>
          <a:bodyPr wrap="square" anchor="ctr" anchorCtr="0">
            <a:noAutofit/>
          </a:bodyPr>
          <a:lstStyle/>
          <a:p>
            <a:pPr lvl="0">
              <a:defRPr/>
            </a:pPr>
            <a:r>
              <a:rPr lang="fr-FR" sz="2000" dirty="0">
                <a:solidFill>
                  <a:prstClr val="black"/>
                </a:solidFill>
              </a:rPr>
              <a:t>Mise en place de la configuration du matériel et logiciel requise</a:t>
            </a:r>
            <a:endParaRPr kumimoji="0" lang="fr-MA"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Rectangle 8"/>
          <p:cNvSpPr/>
          <p:nvPr/>
        </p:nvSpPr>
        <p:spPr>
          <a:xfrm>
            <a:off x="2364663" y="6067425"/>
            <a:ext cx="9612409" cy="993399"/>
          </a:xfrm>
          <a:prstGeom prst="rect">
            <a:avLst/>
          </a:prstGeom>
          <a:solidFill>
            <a:schemeClr val="accent2">
              <a:lumMod val="20000"/>
              <a:lumOff val="80000"/>
            </a:schemeClr>
          </a:solidFill>
          <a:ln>
            <a:solidFill>
              <a:schemeClr val="accent2"/>
            </a:solidFill>
          </a:ln>
        </p:spPr>
        <p:txBody>
          <a:bodyPr wrap="square" anchor="ctr" anchorCtr="0">
            <a:noAutofit/>
          </a:bodyPr>
          <a:lstStyle/>
          <a:p>
            <a:pPr lvl="0" algn="just">
              <a:defRPr/>
            </a:pPr>
            <a:r>
              <a:rPr lang="fr-FR" sz="2000" dirty="0">
                <a:solidFill>
                  <a:prstClr val="black"/>
                </a:solidFill>
              </a:rPr>
              <a:t>Assurer la continuité de service et de maintenance de tous les équipements (matériels et logiciels) fournis dans le cadre du marché durant la période de garantie qui est de 1 an</a:t>
            </a:r>
            <a:endParaRPr kumimoji="0" lang="fr-MA"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Oval 10">
            <a:extLst>
              <a:ext uri="{FF2B5EF4-FFF2-40B4-BE49-F238E27FC236}">
                <a16:creationId xmlns:a16="http://schemas.microsoft.com/office/drawing/2014/main" id="{490A63CA-68BD-4877-BB11-12EA1436F11C}"/>
              </a:ext>
            </a:extLst>
          </p:cNvPr>
          <p:cNvSpPr/>
          <p:nvPr/>
        </p:nvSpPr>
        <p:spPr>
          <a:xfrm>
            <a:off x="2177044" y="4378647"/>
            <a:ext cx="369647" cy="372950"/>
          </a:xfrm>
          <a:prstGeom prst="ellipse">
            <a:avLst/>
          </a:prstGeom>
          <a:solidFill>
            <a:schemeClr val="tx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a:ea typeface="+mn-ea"/>
                <a:cs typeface="+mn-cs"/>
              </a:rPr>
              <a:t>3</a:t>
            </a:r>
          </a:p>
        </p:txBody>
      </p:sp>
      <p:sp>
        <p:nvSpPr>
          <p:cNvPr id="13" name="Rectangle 12"/>
          <p:cNvSpPr/>
          <p:nvPr/>
        </p:nvSpPr>
        <p:spPr>
          <a:xfrm>
            <a:off x="2362082" y="4761216"/>
            <a:ext cx="9678170" cy="925209"/>
          </a:xfrm>
          <a:prstGeom prst="rect">
            <a:avLst/>
          </a:prstGeom>
          <a:solidFill>
            <a:schemeClr val="accent2">
              <a:lumMod val="20000"/>
              <a:lumOff val="80000"/>
            </a:schemeClr>
          </a:solidFill>
          <a:ln>
            <a:solidFill>
              <a:schemeClr val="accent2"/>
            </a:solidFill>
          </a:ln>
        </p:spPr>
        <p:txBody>
          <a:bodyPr wrap="square" anchor="ctr" anchorCtr="0">
            <a:noAutofit/>
          </a:bodyPr>
          <a:lstStyle/>
          <a:p>
            <a:pPr lvl="0">
              <a:defRPr/>
            </a:pPr>
            <a:r>
              <a:rPr lang="fr-FR" sz="2000" dirty="0">
                <a:solidFill>
                  <a:prstClr val="black"/>
                </a:solidFill>
              </a:rPr>
              <a:t>Animation de sessions de formation au profit du personnel désigné par la région (article 13</a:t>
            </a:r>
            <a:r>
              <a:rPr lang="fr-FR" sz="2000" dirty="0">
                <a:solidFill>
                  <a:srgbClr val="FF0000"/>
                </a:solidFill>
              </a:rPr>
              <a:t> </a:t>
            </a:r>
            <a:r>
              <a:rPr lang="fr-FR" sz="2000" dirty="0"/>
              <a:t>des CPF) </a:t>
            </a:r>
            <a:endParaRPr kumimoji="0" lang="fr-MA" sz="2000" b="0" i="0" u="none" strike="noStrike" kern="1200" cap="none" spc="0" normalizeH="0" baseline="0" noProof="0" dirty="0">
              <a:ln>
                <a:noFill/>
              </a:ln>
              <a:effectLst/>
              <a:uLnTx/>
              <a:uFillTx/>
              <a:latin typeface="Calibri"/>
            </a:endParaRPr>
          </a:p>
        </p:txBody>
      </p:sp>
      <p:sp>
        <p:nvSpPr>
          <p:cNvPr id="12" name="Oval 10">
            <a:extLst>
              <a:ext uri="{FF2B5EF4-FFF2-40B4-BE49-F238E27FC236}">
                <a16:creationId xmlns:a16="http://schemas.microsoft.com/office/drawing/2014/main" id="{490A63CA-68BD-4877-BB11-12EA1436F11C}"/>
              </a:ext>
            </a:extLst>
          </p:cNvPr>
          <p:cNvSpPr/>
          <p:nvPr/>
        </p:nvSpPr>
        <p:spPr>
          <a:xfrm>
            <a:off x="2177042" y="5846875"/>
            <a:ext cx="369647" cy="372950"/>
          </a:xfrm>
          <a:prstGeom prst="ellipse">
            <a:avLst/>
          </a:prstGeom>
          <a:solidFill>
            <a:schemeClr val="tx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a:ea typeface="+mn-ea"/>
                <a:cs typeface="+mn-cs"/>
              </a:rPr>
              <a:t>4</a:t>
            </a:r>
          </a:p>
        </p:txBody>
      </p:sp>
      <p:sp>
        <p:nvSpPr>
          <p:cNvPr id="14" name="Oval 10">
            <a:extLst>
              <a:ext uri="{FF2B5EF4-FFF2-40B4-BE49-F238E27FC236}">
                <a16:creationId xmlns:a16="http://schemas.microsoft.com/office/drawing/2014/main" id="{490A63CA-68BD-4877-BB11-12EA1436F11C}"/>
              </a:ext>
            </a:extLst>
          </p:cNvPr>
          <p:cNvSpPr/>
          <p:nvPr/>
        </p:nvSpPr>
        <p:spPr>
          <a:xfrm>
            <a:off x="2177043" y="3305223"/>
            <a:ext cx="369647" cy="372950"/>
          </a:xfrm>
          <a:prstGeom prst="ellipse">
            <a:avLst/>
          </a:prstGeom>
          <a:solidFill>
            <a:schemeClr val="tx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a:ea typeface="+mn-ea"/>
                <a:cs typeface="+mn-cs"/>
              </a:rPr>
              <a:t>2</a:t>
            </a:r>
          </a:p>
        </p:txBody>
      </p:sp>
      <p:sp>
        <p:nvSpPr>
          <p:cNvPr id="15" name="Oval 10">
            <a:extLst>
              <a:ext uri="{FF2B5EF4-FFF2-40B4-BE49-F238E27FC236}">
                <a16:creationId xmlns:a16="http://schemas.microsoft.com/office/drawing/2014/main" id="{490A63CA-68BD-4877-BB11-12EA1436F11C}"/>
              </a:ext>
            </a:extLst>
          </p:cNvPr>
          <p:cNvSpPr/>
          <p:nvPr/>
        </p:nvSpPr>
        <p:spPr>
          <a:xfrm>
            <a:off x="2177042" y="2120668"/>
            <a:ext cx="369647" cy="372950"/>
          </a:xfrm>
          <a:prstGeom prst="ellipse">
            <a:avLst/>
          </a:prstGeom>
          <a:solidFill>
            <a:schemeClr val="tx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white"/>
                </a:solidFill>
                <a:effectLst/>
                <a:uLnTx/>
                <a:uFillTx/>
                <a:latin typeface="Calibri"/>
                <a:ea typeface="+mn-ea"/>
                <a:cs typeface="+mn-cs"/>
              </a:rPr>
              <a:t>1</a:t>
            </a:r>
          </a:p>
        </p:txBody>
      </p:sp>
    </p:spTree>
    <p:extLst>
      <p:ext uri="{BB962C8B-B14F-4D97-AF65-F5344CB8AC3E}">
        <p14:creationId xmlns:p14="http://schemas.microsoft.com/office/powerpoint/2010/main" val="1978018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0"/>
            <a:ext cx="13444538" cy="88582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4965" tIns="57483" rIns="114965" bIns="57483"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3200" b="1" i="0" u="none" strike="noStrike" kern="1200" cap="none" spc="0" normalizeH="0" baseline="0" noProof="0" dirty="0">
              <a:ln>
                <a:noFill/>
              </a:ln>
              <a:solidFill>
                <a:srgbClr val="FFC000"/>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200" b="1" i="0" u="none" strike="noStrike" kern="1200" cap="none" spc="0" normalizeH="0" baseline="0" noProof="0" dirty="0">
                <a:ln>
                  <a:noFill/>
                </a:ln>
                <a:solidFill>
                  <a:prstClr val="white"/>
                </a:solidFill>
                <a:effectLst/>
                <a:uLnTx/>
                <a:uFillTx/>
                <a:latin typeface="Calibri"/>
                <a:ea typeface="+mn-ea"/>
                <a:cs typeface="+mn-cs"/>
              </a:rPr>
              <a:t>1. Volet Technique : </a:t>
            </a:r>
            <a:r>
              <a:rPr kumimoji="0" lang="fr-FR" sz="3200" b="1" i="0" u="none" strike="noStrike" kern="1200" cap="none" spc="0" normalizeH="0" baseline="0" noProof="0" dirty="0">
                <a:ln>
                  <a:noFill/>
                </a:ln>
                <a:solidFill>
                  <a:srgbClr val="FFC000"/>
                </a:solidFill>
                <a:effectLst/>
                <a:uLnTx/>
                <a:uFillTx/>
                <a:latin typeface="Calibri"/>
                <a:ea typeface="+mn-ea"/>
                <a:cs typeface="+mn-cs"/>
              </a:rPr>
              <a:t>Rappel sur la consistance du contrat ES-12-C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3200" b="1" i="0" u="none" strike="noStrike" kern="1200" cap="none" spc="0" normalizeH="0" baseline="0" noProof="0" dirty="0">
              <a:ln>
                <a:noFill/>
              </a:ln>
              <a:solidFill>
                <a:srgbClr val="FFC000"/>
              </a:solidFill>
              <a:effectLst/>
              <a:uLnTx/>
              <a:uFillTx/>
              <a:latin typeface="Calibri"/>
              <a:ea typeface="+mn-ea"/>
              <a:cs typeface="+mn-cs"/>
            </a:endParaRPr>
          </a:p>
        </p:txBody>
      </p:sp>
      <p:sp>
        <p:nvSpPr>
          <p:cNvPr id="8" name="Chevron 7"/>
          <p:cNvSpPr/>
          <p:nvPr/>
        </p:nvSpPr>
        <p:spPr>
          <a:xfrm>
            <a:off x="475888" y="1340946"/>
            <a:ext cx="9980181" cy="609576"/>
          </a:xfrm>
          <a:prstGeom prst="chevron">
            <a:avLst/>
          </a:prstGeom>
          <a:solidFill>
            <a:schemeClr val="accent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2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MA" sz="2200" b="1" i="0" u="none" strike="noStrike" kern="1200" cap="none" spc="0" normalizeH="0" baseline="0" noProof="0" dirty="0">
                <a:ln>
                  <a:noFill/>
                </a:ln>
                <a:solidFill>
                  <a:prstClr val="white"/>
                </a:solidFill>
                <a:effectLst/>
                <a:uLnTx/>
                <a:uFillTx/>
                <a:latin typeface="Calibri"/>
                <a:ea typeface="+mn-ea"/>
                <a:cs typeface="+mn-cs"/>
              </a:rPr>
              <a:t>Dimensionnement des prestations dans les locaux des établissements scolaires </a:t>
            </a:r>
            <a:endParaRPr kumimoji="0" lang="fr-FR" sz="22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200" b="1"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1845469" y="2442538"/>
            <a:ext cx="8252801" cy="2514600"/>
          </a:xfrm>
          <a:prstGeom prst="rect">
            <a:avLst/>
          </a:prstGeom>
          <a:solidFill>
            <a:schemeClr val="accent2">
              <a:lumMod val="20000"/>
              <a:lumOff val="80000"/>
            </a:schemeClr>
          </a:solidFill>
          <a:ln>
            <a:solidFill>
              <a:schemeClr val="accent2"/>
            </a:solidFill>
          </a:ln>
        </p:spPr>
        <p:txBody>
          <a:bodyPr wrap="square" anchor="ctr" anchorCtr="0">
            <a:noAutofit/>
          </a:bodyPr>
          <a:lstStyle/>
          <a:p>
            <a:pPr marL="285750" lvl="0" indent="-285750">
              <a:lnSpc>
                <a:spcPct val="150000"/>
              </a:lnSpc>
              <a:buFont typeface="Arial" panose="020B0604020202020204" pitchFamily="34" charset="0"/>
              <a:buChar char="•"/>
            </a:pPr>
            <a:r>
              <a:rPr lang="fr-FR" sz="2400" dirty="0"/>
              <a:t>Les salles de cours ;</a:t>
            </a:r>
            <a:endParaRPr lang="fr-FR" sz="2800" dirty="0"/>
          </a:p>
          <a:p>
            <a:pPr marL="285750" lvl="0" indent="-285750">
              <a:lnSpc>
                <a:spcPct val="150000"/>
              </a:lnSpc>
              <a:buFont typeface="Arial" panose="020B0604020202020204" pitchFamily="34" charset="0"/>
              <a:buChar char="•"/>
            </a:pPr>
            <a:r>
              <a:rPr lang="fr-FR" sz="2400" dirty="0"/>
              <a:t>Salles réservées aux activités des clubs scolaires ;</a:t>
            </a:r>
            <a:endParaRPr lang="fr-FR" sz="2800" dirty="0"/>
          </a:p>
          <a:p>
            <a:pPr marL="285750" indent="-285750">
              <a:lnSpc>
                <a:spcPct val="150000"/>
              </a:lnSpc>
              <a:buFont typeface="Arial" panose="020B0604020202020204" pitchFamily="34" charset="0"/>
              <a:buChar char="•"/>
            </a:pPr>
            <a:r>
              <a:rPr lang="fr-FR" sz="2400" dirty="0"/>
              <a:t>Magasins et tout autre espace désigné par le Directeur de l’établissement scolaire.</a:t>
            </a:r>
            <a:r>
              <a:rPr lang="fr-FR" sz="2800" dirty="0"/>
              <a:t>          </a:t>
            </a:r>
            <a:endParaRPr kumimoji="0" lang="fr-MA" sz="2800" i="0" u="none" strike="noStrike" kern="1200" cap="none" spc="0" normalizeH="0" baseline="0" noProof="0" dirty="0">
              <a:ln>
                <a:noFill/>
              </a:ln>
              <a:effectLst/>
              <a:uLnTx/>
              <a:uFillTx/>
              <a:latin typeface="Calibri"/>
            </a:endParaRPr>
          </a:p>
        </p:txBody>
      </p:sp>
      <p:pic>
        <p:nvPicPr>
          <p:cNvPr id="6" name="Picture 7"/>
          <p:cNvPicPr>
            <a:picLocks noChangeAspect="1"/>
          </p:cNvPicPr>
          <p:nvPr/>
        </p:nvPicPr>
        <p:blipFill rotWithShape="1">
          <a:blip r:embed="rId3"/>
          <a:srcRect t="33898" r="24347"/>
          <a:stretch/>
        </p:blipFill>
        <p:spPr>
          <a:xfrm>
            <a:off x="9477727" y="5108625"/>
            <a:ext cx="3966547" cy="2454077"/>
          </a:xfrm>
          <a:prstGeom prst="rect">
            <a:avLst/>
          </a:prstGeom>
        </p:spPr>
      </p:pic>
    </p:spTree>
    <p:extLst>
      <p:ext uri="{BB962C8B-B14F-4D97-AF65-F5344CB8AC3E}">
        <p14:creationId xmlns:p14="http://schemas.microsoft.com/office/powerpoint/2010/main" val="1887086875"/>
      </p:ext>
    </p:extLst>
  </p:cSld>
  <p:clrMapOvr>
    <a:masterClrMapping/>
  </p:clrMapOvr>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19385</TotalTime>
  <Words>4030</Words>
  <Application>Microsoft Office PowerPoint</Application>
  <PresentationFormat>Custom</PresentationFormat>
  <Paragraphs>425</Paragraphs>
  <Slides>43</Slides>
  <Notes>15</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43</vt:i4>
      </vt:variant>
    </vt:vector>
  </HeadingPairs>
  <TitlesOfParts>
    <vt:vector size="57" baseType="lpstr">
      <vt:lpstr>Arial</vt:lpstr>
      <vt:lpstr>Bell MT</vt:lpstr>
      <vt:lpstr>Berlin Sans FB Demi</vt:lpstr>
      <vt:lpstr>Calibri</vt:lpstr>
      <vt:lpstr>Calibri Light</vt:lpstr>
      <vt:lpstr>Corbel</vt:lpstr>
      <vt:lpstr>Courier New</vt:lpstr>
      <vt:lpstr>Sakkal Majalla</vt:lpstr>
      <vt:lpstr>Times New Roman</vt:lpstr>
      <vt:lpstr>Trebuchet MS</vt:lpstr>
      <vt:lpstr>Tw Cen MT</vt:lpstr>
      <vt:lpstr>Tw Cen MT Condensed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 o n d</dc:title>
  <dc:creator>Ikrame Elhoudali</dc:creator>
  <cp:lastModifiedBy>PA</cp:lastModifiedBy>
  <cp:revision>1125</cp:revision>
  <cp:lastPrinted>2019-05-14T08:51:41Z</cp:lastPrinted>
  <dcterms:created xsi:type="dcterms:W3CDTF">2017-11-15T23:11:54Z</dcterms:created>
  <dcterms:modified xsi:type="dcterms:W3CDTF">2020-12-08T04:07:55Z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2017-10-31T00:00:00Z</vt:filetime>
  </property>
  <property fmtid="{D5CDD505-2E9C-101B-9397-08002B2CF9AE}" pid="3" name="Creator">
    <vt:lpwstr>Adobe InDesign CC 2017 (Macintosh)</vt:lpwstr>
  </property>
  <property fmtid="{D5CDD505-2E9C-101B-9397-08002B2CF9AE}" pid="4" name="LastSaved">
    <vt:filetime>2017-11-15T00:00:00Z</vt:filetime>
  </property>
</Properties>
</file>