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9" r:id="rId13"/>
    <p:sldId id="271" r:id="rId14"/>
    <p:sldId id="272" r:id="rId15"/>
    <p:sldId id="273" r:id="rId16"/>
    <p:sldId id="274" r:id="rId17"/>
    <p:sldId id="275" r:id="rId18"/>
    <p:sldId id="276" r:id="rId19"/>
    <p:sldId id="277" r:id="rId20"/>
    <p:sldId id="278" r:id="rId21"/>
    <p:sldId id="279" r:id="rId22"/>
    <p:sldId id="266" r:id="rId23"/>
    <p:sldId id="280" r:id="rId24"/>
    <p:sldId id="283" r:id="rId25"/>
    <p:sldId id="282" r:id="rId26"/>
    <p:sldId id="267"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92607-E43D-41C0-B3CF-34CB030AACD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F5D37D02-9F7A-440A-A0E8-BA9EB53E60E0}">
      <dgm:prSet phldrT="[Texte]" custT="1">
        <dgm:style>
          <a:lnRef idx="0">
            <a:scrgbClr r="0" g="0" b="0"/>
          </a:lnRef>
          <a:fillRef idx="0">
            <a:scrgbClr r="0" g="0" b="0"/>
          </a:fillRef>
          <a:effectRef idx="0">
            <a:scrgbClr r="0" g="0" b="0"/>
          </a:effectRef>
          <a:fontRef idx="minor">
            <a:schemeClr val="accent2"/>
          </a:fontRef>
        </dgm:style>
      </dgm:prSet>
      <dgm:spPr>
        <a:noFill/>
        <a:ln w="9525" cap="flat" cmpd="sng" algn="ctr">
          <a:solidFill>
            <a:schemeClr val="accent2"/>
          </a:solidFill>
          <a:prstDash val="solid"/>
          <a:round/>
          <a:headEnd type="none" w="med" len="med"/>
          <a:tailEnd type="none" w="med" len="med"/>
        </a:ln>
      </dgm:spPr>
      <dgm:t>
        <a:bodyPr/>
        <a:lstStyle/>
        <a:p>
          <a:pPr algn="just">
            <a:spcAft>
              <a:spcPts val="0"/>
            </a:spcAft>
          </a:pPr>
          <a:r>
            <a:rPr lang="fr-FR" sz="1800" b="1" u="sng" dirty="0" smtClean="0"/>
            <a:t>Etat des Lieux: </a:t>
          </a:r>
          <a:r>
            <a:rPr lang="fr-FR" sz="1600" dirty="0" smtClean="0">
              <a:solidFill>
                <a:schemeClr val="accent1">
                  <a:lumMod val="50000"/>
                </a:schemeClr>
              </a:solidFill>
            </a:rPr>
            <a:t>Diagnostic de la situation actuelle en termes de dispositions légales &amp; réglementaires, de problématiques et d’intervenants ( revue documentaire, consultation des parties prenantes et priorisation des interventions)</a:t>
          </a:r>
          <a:endParaRPr lang="fr-FR" sz="1600" dirty="0">
            <a:solidFill>
              <a:schemeClr val="accent1">
                <a:lumMod val="50000"/>
              </a:schemeClr>
            </a:solidFill>
          </a:endParaRPr>
        </a:p>
      </dgm:t>
    </dgm:pt>
    <dgm:pt modelId="{4BB4E2B3-E5ED-4010-929B-0B2C6D12D27E}" type="parTrans" cxnId="{06B8420B-0417-446F-8FEC-782F1D8428F8}">
      <dgm:prSet/>
      <dgm:spPr/>
      <dgm:t>
        <a:bodyPr/>
        <a:lstStyle/>
        <a:p>
          <a:endParaRPr lang="fr-FR"/>
        </a:p>
      </dgm:t>
    </dgm:pt>
    <dgm:pt modelId="{3618EADA-C345-4E71-AE1D-A8B9A5C13D99}" type="sibTrans" cxnId="{06B8420B-0417-446F-8FEC-782F1D8428F8}">
      <dgm:prSet/>
      <dgm:spPr/>
      <dgm:t>
        <a:bodyPr/>
        <a:lstStyle/>
        <a:p>
          <a:endParaRPr lang="fr-FR"/>
        </a:p>
      </dgm:t>
    </dgm:pt>
    <dgm:pt modelId="{A149A26A-C243-4A62-B824-F3EB56396A6F}">
      <dgm:prSet phldrT="[Texte]" custT="1">
        <dgm:style>
          <a:lnRef idx="0">
            <a:scrgbClr r="0" g="0" b="0"/>
          </a:lnRef>
          <a:fillRef idx="0">
            <a:scrgbClr r="0" g="0" b="0"/>
          </a:fillRef>
          <a:effectRef idx="0">
            <a:scrgbClr r="0" g="0" b="0"/>
          </a:effectRef>
          <a:fontRef idx="minor">
            <a:schemeClr val="accent2"/>
          </a:fontRef>
        </dgm:style>
      </dgm:prSet>
      <dgm:spPr>
        <a:noFill/>
        <a:ln w="9525" cap="flat" cmpd="sng" algn="ctr">
          <a:solidFill>
            <a:schemeClr val="accent2"/>
          </a:solidFill>
          <a:prstDash val="solid"/>
          <a:round/>
          <a:headEnd type="none" w="med" len="med"/>
          <a:tailEnd type="none" w="med" len="med"/>
        </a:ln>
      </dgm:spPr>
      <dgm:t>
        <a:bodyPr/>
        <a:lstStyle/>
        <a:p>
          <a:pPr algn="just"/>
          <a:r>
            <a:rPr lang="fr-FR" sz="1800" b="1" u="sng" dirty="0" smtClean="0"/>
            <a:t>Benchmark: </a:t>
          </a:r>
          <a:r>
            <a:rPr lang="fr-FR" sz="1600" dirty="0" smtClean="0">
              <a:solidFill>
                <a:schemeClr val="accent1">
                  <a:lumMod val="50000"/>
                </a:schemeClr>
              </a:solidFill>
            </a:rPr>
            <a:t>analyse des lois relatives au foncier industriel d’autres pays (problématiques et économies similaires au Maroc, réforme du cadre juridique, présentant les meilleurs pratiques).</a:t>
          </a:r>
          <a:endParaRPr lang="fr-FR" sz="1600" dirty="0">
            <a:solidFill>
              <a:schemeClr val="accent1">
                <a:lumMod val="50000"/>
              </a:schemeClr>
            </a:solidFill>
          </a:endParaRPr>
        </a:p>
      </dgm:t>
    </dgm:pt>
    <dgm:pt modelId="{214F6AF8-8A85-4D64-B92F-20FF5A6C8AD3}" type="parTrans" cxnId="{1819C1AA-B66B-4C7C-87B9-124F1E506772}">
      <dgm:prSet/>
      <dgm:spPr/>
      <dgm:t>
        <a:bodyPr/>
        <a:lstStyle/>
        <a:p>
          <a:endParaRPr lang="fr-FR"/>
        </a:p>
      </dgm:t>
    </dgm:pt>
    <dgm:pt modelId="{9278364C-B199-4116-A164-B17E092DD134}" type="sibTrans" cxnId="{1819C1AA-B66B-4C7C-87B9-124F1E506772}">
      <dgm:prSet/>
      <dgm:spPr/>
      <dgm:t>
        <a:bodyPr/>
        <a:lstStyle/>
        <a:p>
          <a:endParaRPr lang="fr-FR"/>
        </a:p>
      </dgm:t>
    </dgm:pt>
    <dgm:pt modelId="{359178F3-FAD2-47F8-9726-0D297FE291A1}">
      <dgm:prSet phldrT="[Texte]" custT="1">
        <dgm:style>
          <a:lnRef idx="0">
            <a:scrgbClr r="0" g="0" b="0"/>
          </a:lnRef>
          <a:fillRef idx="0">
            <a:scrgbClr r="0" g="0" b="0"/>
          </a:fillRef>
          <a:effectRef idx="0">
            <a:scrgbClr r="0" g="0" b="0"/>
          </a:effectRef>
          <a:fontRef idx="minor">
            <a:schemeClr val="accent2"/>
          </a:fontRef>
        </dgm:style>
      </dgm:prSet>
      <dgm:spPr>
        <a:noFill/>
        <a:ln w="9525" cap="flat" cmpd="sng" algn="ctr">
          <a:solidFill>
            <a:schemeClr val="accent2"/>
          </a:solidFill>
          <a:prstDash val="solid"/>
          <a:round/>
          <a:headEnd type="none" w="med" len="med"/>
          <a:tailEnd type="none" w="med" len="med"/>
        </a:ln>
      </dgm:spPr>
      <dgm:t>
        <a:bodyPr/>
        <a:lstStyle/>
        <a:p>
          <a:r>
            <a:rPr lang="fr-FR" sz="1800" b="1" u="sng" dirty="0" smtClean="0"/>
            <a:t>Recommandations et plan de sensibilisation des parties prenantes</a:t>
          </a:r>
          <a:endParaRPr lang="fr-FR" sz="1800" b="1" u="sng" dirty="0"/>
        </a:p>
      </dgm:t>
    </dgm:pt>
    <dgm:pt modelId="{DDD5039B-4A70-42EA-8885-C0D8E5652EDA}" type="parTrans" cxnId="{7D431E0E-ABB9-42CB-B7AE-2728D2B99FC6}">
      <dgm:prSet/>
      <dgm:spPr/>
      <dgm:t>
        <a:bodyPr/>
        <a:lstStyle/>
        <a:p>
          <a:endParaRPr lang="fr-FR"/>
        </a:p>
      </dgm:t>
    </dgm:pt>
    <dgm:pt modelId="{3B265111-A7F1-4AAE-BC0A-D566588F71B5}" type="sibTrans" cxnId="{7D431E0E-ABB9-42CB-B7AE-2728D2B99FC6}">
      <dgm:prSet/>
      <dgm:spPr/>
      <dgm:t>
        <a:bodyPr/>
        <a:lstStyle/>
        <a:p>
          <a:endParaRPr lang="fr-FR"/>
        </a:p>
      </dgm:t>
    </dgm:pt>
    <dgm:pt modelId="{D430CD81-E076-4D76-AB7B-D2C76F1F7D4C}">
      <dgm:prSet custT="1">
        <dgm:style>
          <a:lnRef idx="0">
            <a:scrgbClr r="0" g="0" b="0"/>
          </a:lnRef>
          <a:fillRef idx="0">
            <a:scrgbClr r="0" g="0" b="0"/>
          </a:fillRef>
          <a:effectRef idx="0">
            <a:scrgbClr r="0" g="0" b="0"/>
          </a:effectRef>
          <a:fontRef idx="minor">
            <a:schemeClr val="accent2"/>
          </a:fontRef>
        </dgm:style>
      </dgm:prSet>
      <dgm:spPr>
        <a:noFill/>
        <a:ln w="9525" cap="flat" cmpd="sng" algn="ctr">
          <a:solidFill>
            <a:schemeClr val="accent2"/>
          </a:solidFill>
          <a:prstDash val="solid"/>
          <a:round/>
          <a:headEnd type="none" w="med" len="med"/>
          <a:tailEnd type="none" w="med" len="med"/>
        </a:ln>
      </dgm:spPr>
      <dgm:t>
        <a:bodyPr/>
        <a:lstStyle/>
        <a:p>
          <a:r>
            <a:rPr lang="fr-FR" sz="1800" b="1" u="sng" dirty="0" smtClean="0"/>
            <a:t>Traduction des recommandations en un dispositif juridique</a:t>
          </a:r>
          <a:endParaRPr lang="fr-FR" sz="1800" b="1" u="sng" dirty="0"/>
        </a:p>
      </dgm:t>
    </dgm:pt>
    <dgm:pt modelId="{38505020-F860-4BD6-9D73-1EA782EE0FAD}" type="parTrans" cxnId="{65C8DA6A-2B4B-4C21-9CC3-68F7145B9AD8}">
      <dgm:prSet/>
      <dgm:spPr/>
      <dgm:t>
        <a:bodyPr/>
        <a:lstStyle/>
        <a:p>
          <a:endParaRPr lang="fr-FR"/>
        </a:p>
      </dgm:t>
    </dgm:pt>
    <dgm:pt modelId="{84358EAF-06DD-42A4-8C82-3AF0E7617466}" type="sibTrans" cxnId="{65C8DA6A-2B4B-4C21-9CC3-68F7145B9AD8}">
      <dgm:prSet/>
      <dgm:spPr/>
      <dgm:t>
        <a:bodyPr/>
        <a:lstStyle/>
        <a:p>
          <a:endParaRPr lang="fr-FR"/>
        </a:p>
      </dgm:t>
    </dgm:pt>
    <dgm:pt modelId="{F5E2D774-5052-4149-9060-53FB3F7D593D}">
      <dgm:prSet custT="1">
        <dgm:style>
          <a:lnRef idx="0">
            <a:scrgbClr r="0" g="0" b="0"/>
          </a:lnRef>
          <a:fillRef idx="0">
            <a:scrgbClr r="0" g="0" b="0"/>
          </a:fillRef>
          <a:effectRef idx="0">
            <a:scrgbClr r="0" g="0" b="0"/>
          </a:effectRef>
          <a:fontRef idx="minor">
            <a:schemeClr val="accent2"/>
          </a:fontRef>
        </dgm:style>
      </dgm:prSet>
      <dgm:spPr>
        <a:noFill/>
        <a:ln w="9525" cap="flat" cmpd="sng" algn="ctr">
          <a:solidFill>
            <a:schemeClr val="accent2"/>
          </a:solidFill>
          <a:prstDash val="solid"/>
          <a:round/>
          <a:headEnd type="none" w="med" len="med"/>
          <a:tailEnd type="none" w="med" len="med"/>
        </a:ln>
      </dgm:spPr>
      <dgm:t>
        <a:bodyPr/>
        <a:lstStyle/>
        <a:p>
          <a:r>
            <a:rPr lang="fr-FR" sz="1800" b="1" u="sng" dirty="0" smtClean="0"/>
            <a:t>Gestion des négociations, finalisation des textes juridiques et communication </a:t>
          </a:r>
          <a:endParaRPr lang="fr-FR" sz="1800" b="1" u="sng" dirty="0"/>
        </a:p>
      </dgm:t>
    </dgm:pt>
    <dgm:pt modelId="{EC0B8F72-B926-42B4-8C17-A3B1F5C2965C}" type="parTrans" cxnId="{D32ED5E6-8DCC-4016-B3B6-2FDA7B85296A}">
      <dgm:prSet/>
      <dgm:spPr/>
      <dgm:t>
        <a:bodyPr/>
        <a:lstStyle/>
        <a:p>
          <a:endParaRPr lang="fr-FR"/>
        </a:p>
      </dgm:t>
    </dgm:pt>
    <dgm:pt modelId="{8CA31EE5-1FD0-4B7F-ADD0-B66FBD711C9E}" type="sibTrans" cxnId="{D32ED5E6-8DCC-4016-B3B6-2FDA7B85296A}">
      <dgm:prSet/>
      <dgm:spPr/>
      <dgm:t>
        <a:bodyPr/>
        <a:lstStyle/>
        <a:p>
          <a:endParaRPr lang="fr-FR"/>
        </a:p>
      </dgm:t>
    </dgm:pt>
    <dgm:pt modelId="{98196477-9F55-4258-A666-757B090F249B}" type="pres">
      <dgm:prSet presAssocID="{11492607-E43D-41C0-B3CF-34CB030AACD0}" presName="Name0" presStyleCnt="0">
        <dgm:presLayoutVars>
          <dgm:chMax val="7"/>
          <dgm:chPref val="7"/>
          <dgm:dir/>
        </dgm:presLayoutVars>
      </dgm:prSet>
      <dgm:spPr/>
      <dgm:t>
        <a:bodyPr/>
        <a:lstStyle/>
        <a:p>
          <a:endParaRPr lang="fr-FR"/>
        </a:p>
      </dgm:t>
    </dgm:pt>
    <dgm:pt modelId="{3B4215E7-C1A9-475C-80FF-F85246CCF825}" type="pres">
      <dgm:prSet presAssocID="{11492607-E43D-41C0-B3CF-34CB030AACD0}" presName="Name1" presStyleCnt="0"/>
      <dgm:spPr/>
    </dgm:pt>
    <dgm:pt modelId="{071E181C-A00B-422B-81A8-6E2A041639D6}" type="pres">
      <dgm:prSet presAssocID="{11492607-E43D-41C0-B3CF-34CB030AACD0}" presName="cycle" presStyleCnt="0"/>
      <dgm:spPr/>
    </dgm:pt>
    <dgm:pt modelId="{9C747F7F-9219-4BF2-B160-E3179F6757D5}" type="pres">
      <dgm:prSet presAssocID="{11492607-E43D-41C0-B3CF-34CB030AACD0}" presName="srcNode" presStyleLbl="node1" presStyleIdx="0" presStyleCnt="5"/>
      <dgm:spPr/>
    </dgm:pt>
    <dgm:pt modelId="{C295B9D5-9EF4-4759-86DA-7AB2D0A34243}" type="pres">
      <dgm:prSet presAssocID="{11492607-E43D-41C0-B3CF-34CB030AACD0}" presName="conn" presStyleLbl="parChTrans1D2" presStyleIdx="0" presStyleCnt="1"/>
      <dgm:spPr/>
      <dgm:t>
        <a:bodyPr/>
        <a:lstStyle/>
        <a:p>
          <a:endParaRPr lang="fr-FR"/>
        </a:p>
      </dgm:t>
    </dgm:pt>
    <dgm:pt modelId="{366908E8-1B1F-47A3-89ED-3A7EC35E8B89}" type="pres">
      <dgm:prSet presAssocID="{11492607-E43D-41C0-B3CF-34CB030AACD0}" presName="extraNode" presStyleLbl="node1" presStyleIdx="0" presStyleCnt="5"/>
      <dgm:spPr/>
    </dgm:pt>
    <dgm:pt modelId="{0E06EA93-BA2A-4889-8427-0D732B09010F}" type="pres">
      <dgm:prSet presAssocID="{11492607-E43D-41C0-B3CF-34CB030AACD0}" presName="dstNode" presStyleLbl="node1" presStyleIdx="0" presStyleCnt="5"/>
      <dgm:spPr/>
    </dgm:pt>
    <dgm:pt modelId="{395CA9B8-1283-4E92-A99B-44A5E1C5E449}" type="pres">
      <dgm:prSet presAssocID="{F5D37D02-9F7A-440A-A0E8-BA9EB53E60E0}" presName="text_1" presStyleLbl="node1" presStyleIdx="0" presStyleCnt="5">
        <dgm:presLayoutVars>
          <dgm:bulletEnabled val="1"/>
        </dgm:presLayoutVars>
      </dgm:prSet>
      <dgm:spPr/>
      <dgm:t>
        <a:bodyPr/>
        <a:lstStyle/>
        <a:p>
          <a:endParaRPr lang="fr-FR"/>
        </a:p>
      </dgm:t>
    </dgm:pt>
    <dgm:pt modelId="{7CE2DCDC-EA6F-4C18-9259-8196591BFC06}" type="pres">
      <dgm:prSet presAssocID="{F5D37D02-9F7A-440A-A0E8-BA9EB53E60E0}" presName="accent_1" presStyleCnt="0"/>
      <dgm:spPr/>
    </dgm:pt>
    <dgm:pt modelId="{C8B0C45E-CB32-4BBF-931A-277209685359}" type="pres">
      <dgm:prSet presAssocID="{F5D37D02-9F7A-440A-A0E8-BA9EB53E60E0}" presName="accentRepeatNode" presStyleLbl="solidFgAcc1" presStyleIdx="0" presStyleCnt="5"/>
      <dgm:spPr>
        <a:solidFill>
          <a:schemeClr val="accent2">
            <a:lumMod val="75000"/>
          </a:schemeClr>
        </a:solidFill>
        <a:ln>
          <a:noFill/>
        </a:ln>
      </dgm:spPr>
    </dgm:pt>
    <dgm:pt modelId="{65981BA1-CDF7-4A26-B551-F40CDAD13DA0}" type="pres">
      <dgm:prSet presAssocID="{A149A26A-C243-4A62-B824-F3EB56396A6F}" presName="text_2" presStyleLbl="node1" presStyleIdx="1" presStyleCnt="5">
        <dgm:presLayoutVars>
          <dgm:bulletEnabled val="1"/>
        </dgm:presLayoutVars>
      </dgm:prSet>
      <dgm:spPr/>
      <dgm:t>
        <a:bodyPr/>
        <a:lstStyle/>
        <a:p>
          <a:endParaRPr lang="fr-FR"/>
        </a:p>
      </dgm:t>
    </dgm:pt>
    <dgm:pt modelId="{5E344A6C-8DA3-4A34-A613-70EA9A9D5FA9}" type="pres">
      <dgm:prSet presAssocID="{A149A26A-C243-4A62-B824-F3EB56396A6F}" presName="accent_2" presStyleCnt="0"/>
      <dgm:spPr/>
    </dgm:pt>
    <dgm:pt modelId="{8B668E96-0FCF-49DE-AB8E-A470BA0EDDC3}" type="pres">
      <dgm:prSet presAssocID="{A149A26A-C243-4A62-B824-F3EB56396A6F}" presName="accentRepeatNode" presStyleLbl="solidFgAcc1" presStyleIdx="1" presStyleCnt="5"/>
      <dgm:spPr>
        <a:solidFill>
          <a:schemeClr val="accent2">
            <a:lumMod val="75000"/>
          </a:schemeClr>
        </a:solidFill>
        <a:ln>
          <a:solidFill>
            <a:schemeClr val="accent2">
              <a:lumMod val="75000"/>
            </a:schemeClr>
          </a:solidFill>
        </a:ln>
      </dgm:spPr>
    </dgm:pt>
    <dgm:pt modelId="{CD7E7466-121D-4B5B-8FC3-E5BF03D23152}" type="pres">
      <dgm:prSet presAssocID="{359178F3-FAD2-47F8-9726-0D297FE291A1}" presName="text_3" presStyleLbl="node1" presStyleIdx="2" presStyleCnt="5">
        <dgm:presLayoutVars>
          <dgm:bulletEnabled val="1"/>
        </dgm:presLayoutVars>
      </dgm:prSet>
      <dgm:spPr/>
      <dgm:t>
        <a:bodyPr/>
        <a:lstStyle/>
        <a:p>
          <a:endParaRPr lang="fr-FR"/>
        </a:p>
      </dgm:t>
    </dgm:pt>
    <dgm:pt modelId="{207D2F08-4C22-4E7E-840A-86E247FD6C67}" type="pres">
      <dgm:prSet presAssocID="{359178F3-FAD2-47F8-9726-0D297FE291A1}" presName="accent_3" presStyleCnt="0"/>
      <dgm:spPr/>
    </dgm:pt>
    <dgm:pt modelId="{E9183661-59E5-4725-9F7D-D601C8BA8424}" type="pres">
      <dgm:prSet presAssocID="{359178F3-FAD2-47F8-9726-0D297FE291A1}" presName="accentRepeatNode" presStyleLbl="solidFgAcc1" presStyleIdx="2" presStyleCnt="5"/>
      <dgm:spPr>
        <a:solidFill>
          <a:schemeClr val="accent2">
            <a:lumMod val="75000"/>
          </a:schemeClr>
        </a:solidFill>
        <a:ln>
          <a:solidFill>
            <a:schemeClr val="accent2">
              <a:lumMod val="75000"/>
            </a:schemeClr>
          </a:solidFill>
        </a:ln>
      </dgm:spPr>
    </dgm:pt>
    <dgm:pt modelId="{8D1B9364-DAAE-43C7-90C2-1DB3096A515B}" type="pres">
      <dgm:prSet presAssocID="{D430CD81-E076-4D76-AB7B-D2C76F1F7D4C}" presName="text_4" presStyleLbl="node1" presStyleIdx="3" presStyleCnt="5">
        <dgm:presLayoutVars>
          <dgm:bulletEnabled val="1"/>
        </dgm:presLayoutVars>
      </dgm:prSet>
      <dgm:spPr/>
      <dgm:t>
        <a:bodyPr/>
        <a:lstStyle/>
        <a:p>
          <a:endParaRPr lang="fr-FR"/>
        </a:p>
      </dgm:t>
    </dgm:pt>
    <dgm:pt modelId="{7DDDBDF5-2DA4-4955-AAED-8C8C0FCDB156}" type="pres">
      <dgm:prSet presAssocID="{D430CD81-E076-4D76-AB7B-D2C76F1F7D4C}" presName="accent_4" presStyleCnt="0"/>
      <dgm:spPr/>
    </dgm:pt>
    <dgm:pt modelId="{8CB5EF61-3A43-4522-AA02-92AC23D0F25A}" type="pres">
      <dgm:prSet presAssocID="{D430CD81-E076-4D76-AB7B-D2C76F1F7D4C}" presName="accentRepeatNode" presStyleLbl="solidFgAcc1" presStyleIdx="3" presStyleCnt="5"/>
      <dgm:spPr>
        <a:solidFill>
          <a:schemeClr val="accent2">
            <a:lumMod val="75000"/>
          </a:schemeClr>
        </a:solidFill>
        <a:ln>
          <a:solidFill>
            <a:schemeClr val="accent2">
              <a:lumMod val="75000"/>
            </a:schemeClr>
          </a:solidFill>
        </a:ln>
      </dgm:spPr>
    </dgm:pt>
    <dgm:pt modelId="{7B2CAAB0-76BF-466F-BDB8-6954490D8B8D}" type="pres">
      <dgm:prSet presAssocID="{F5E2D774-5052-4149-9060-53FB3F7D593D}" presName="text_5" presStyleLbl="node1" presStyleIdx="4" presStyleCnt="5">
        <dgm:presLayoutVars>
          <dgm:bulletEnabled val="1"/>
        </dgm:presLayoutVars>
      </dgm:prSet>
      <dgm:spPr/>
      <dgm:t>
        <a:bodyPr/>
        <a:lstStyle/>
        <a:p>
          <a:endParaRPr lang="fr-FR"/>
        </a:p>
      </dgm:t>
    </dgm:pt>
    <dgm:pt modelId="{70016558-4BEB-4DD4-B1EC-DCAD4E865D71}" type="pres">
      <dgm:prSet presAssocID="{F5E2D774-5052-4149-9060-53FB3F7D593D}" presName="accent_5" presStyleCnt="0"/>
      <dgm:spPr/>
    </dgm:pt>
    <dgm:pt modelId="{0851EC2C-375F-4C2F-A04F-A55A684882B7}" type="pres">
      <dgm:prSet presAssocID="{F5E2D774-5052-4149-9060-53FB3F7D593D}" presName="accentRepeatNode" presStyleLbl="solidFgAcc1" presStyleIdx="4" presStyleCnt="5"/>
      <dgm:spPr>
        <a:solidFill>
          <a:schemeClr val="accent2">
            <a:lumMod val="75000"/>
          </a:schemeClr>
        </a:solidFill>
        <a:ln>
          <a:solidFill>
            <a:schemeClr val="accent2">
              <a:lumMod val="75000"/>
            </a:schemeClr>
          </a:solidFill>
        </a:ln>
      </dgm:spPr>
    </dgm:pt>
  </dgm:ptLst>
  <dgm:cxnLst>
    <dgm:cxn modelId="{A877E1CA-FB8C-4792-995E-EAFB5EE1D609}" type="presOf" srcId="{3618EADA-C345-4E71-AE1D-A8B9A5C13D99}" destId="{C295B9D5-9EF4-4759-86DA-7AB2D0A34243}" srcOrd="0" destOrd="0" presId="urn:microsoft.com/office/officeart/2008/layout/VerticalCurvedList"/>
    <dgm:cxn modelId="{65C8DA6A-2B4B-4C21-9CC3-68F7145B9AD8}" srcId="{11492607-E43D-41C0-B3CF-34CB030AACD0}" destId="{D430CD81-E076-4D76-AB7B-D2C76F1F7D4C}" srcOrd="3" destOrd="0" parTransId="{38505020-F860-4BD6-9D73-1EA782EE0FAD}" sibTransId="{84358EAF-06DD-42A4-8C82-3AF0E7617466}"/>
    <dgm:cxn modelId="{06B8420B-0417-446F-8FEC-782F1D8428F8}" srcId="{11492607-E43D-41C0-B3CF-34CB030AACD0}" destId="{F5D37D02-9F7A-440A-A0E8-BA9EB53E60E0}" srcOrd="0" destOrd="0" parTransId="{4BB4E2B3-E5ED-4010-929B-0B2C6D12D27E}" sibTransId="{3618EADA-C345-4E71-AE1D-A8B9A5C13D99}"/>
    <dgm:cxn modelId="{0858742A-AE06-48CA-B483-7865C263310B}" type="presOf" srcId="{F5E2D774-5052-4149-9060-53FB3F7D593D}" destId="{7B2CAAB0-76BF-466F-BDB8-6954490D8B8D}" srcOrd="0" destOrd="0" presId="urn:microsoft.com/office/officeart/2008/layout/VerticalCurvedList"/>
    <dgm:cxn modelId="{401CB6B3-0BCE-4411-8AF8-358E33C4631A}" type="presOf" srcId="{D430CD81-E076-4D76-AB7B-D2C76F1F7D4C}" destId="{8D1B9364-DAAE-43C7-90C2-1DB3096A515B}" srcOrd="0" destOrd="0" presId="urn:microsoft.com/office/officeart/2008/layout/VerticalCurvedList"/>
    <dgm:cxn modelId="{D32ED5E6-8DCC-4016-B3B6-2FDA7B85296A}" srcId="{11492607-E43D-41C0-B3CF-34CB030AACD0}" destId="{F5E2D774-5052-4149-9060-53FB3F7D593D}" srcOrd="4" destOrd="0" parTransId="{EC0B8F72-B926-42B4-8C17-A3B1F5C2965C}" sibTransId="{8CA31EE5-1FD0-4B7F-ADD0-B66FBD711C9E}"/>
    <dgm:cxn modelId="{33355BB7-47A1-44C2-A8E3-E54B8BE8B465}" type="presOf" srcId="{359178F3-FAD2-47F8-9726-0D297FE291A1}" destId="{CD7E7466-121D-4B5B-8FC3-E5BF03D23152}" srcOrd="0" destOrd="0" presId="urn:microsoft.com/office/officeart/2008/layout/VerticalCurvedList"/>
    <dgm:cxn modelId="{4625CD45-EDCA-4285-A4ED-20EA9C861CD4}" type="presOf" srcId="{11492607-E43D-41C0-B3CF-34CB030AACD0}" destId="{98196477-9F55-4258-A666-757B090F249B}" srcOrd="0" destOrd="0" presId="urn:microsoft.com/office/officeart/2008/layout/VerticalCurvedList"/>
    <dgm:cxn modelId="{A6839F19-2985-4BEB-8B84-B1FDEC53A1AE}" type="presOf" srcId="{A149A26A-C243-4A62-B824-F3EB56396A6F}" destId="{65981BA1-CDF7-4A26-B551-F40CDAD13DA0}" srcOrd="0" destOrd="0" presId="urn:microsoft.com/office/officeart/2008/layout/VerticalCurvedList"/>
    <dgm:cxn modelId="{6B72773B-B057-41EA-8F87-F71EBB955D28}" type="presOf" srcId="{F5D37D02-9F7A-440A-A0E8-BA9EB53E60E0}" destId="{395CA9B8-1283-4E92-A99B-44A5E1C5E449}" srcOrd="0" destOrd="0" presId="urn:microsoft.com/office/officeart/2008/layout/VerticalCurvedList"/>
    <dgm:cxn modelId="{1819C1AA-B66B-4C7C-87B9-124F1E506772}" srcId="{11492607-E43D-41C0-B3CF-34CB030AACD0}" destId="{A149A26A-C243-4A62-B824-F3EB56396A6F}" srcOrd="1" destOrd="0" parTransId="{214F6AF8-8A85-4D64-B92F-20FF5A6C8AD3}" sibTransId="{9278364C-B199-4116-A164-B17E092DD134}"/>
    <dgm:cxn modelId="{7D431E0E-ABB9-42CB-B7AE-2728D2B99FC6}" srcId="{11492607-E43D-41C0-B3CF-34CB030AACD0}" destId="{359178F3-FAD2-47F8-9726-0D297FE291A1}" srcOrd="2" destOrd="0" parTransId="{DDD5039B-4A70-42EA-8885-C0D8E5652EDA}" sibTransId="{3B265111-A7F1-4AAE-BC0A-D566588F71B5}"/>
    <dgm:cxn modelId="{EB4B206D-EA68-457C-91F2-DE88E06774F0}" type="presParOf" srcId="{98196477-9F55-4258-A666-757B090F249B}" destId="{3B4215E7-C1A9-475C-80FF-F85246CCF825}" srcOrd="0" destOrd="0" presId="urn:microsoft.com/office/officeart/2008/layout/VerticalCurvedList"/>
    <dgm:cxn modelId="{B860EFDB-5CC4-494D-9200-6CA77142C7D6}" type="presParOf" srcId="{3B4215E7-C1A9-475C-80FF-F85246CCF825}" destId="{071E181C-A00B-422B-81A8-6E2A041639D6}" srcOrd="0" destOrd="0" presId="urn:microsoft.com/office/officeart/2008/layout/VerticalCurvedList"/>
    <dgm:cxn modelId="{0E158BB5-5CBA-4E5E-BE1F-4EE4D3F5E1E5}" type="presParOf" srcId="{071E181C-A00B-422B-81A8-6E2A041639D6}" destId="{9C747F7F-9219-4BF2-B160-E3179F6757D5}" srcOrd="0" destOrd="0" presId="urn:microsoft.com/office/officeart/2008/layout/VerticalCurvedList"/>
    <dgm:cxn modelId="{3A695DC5-4060-4671-AC2E-44666D627B9C}" type="presParOf" srcId="{071E181C-A00B-422B-81A8-6E2A041639D6}" destId="{C295B9D5-9EF4-4759-86DA-7AB2D0A34243}" srcOrd="1" destOrd="0" presId="urn:microsoft.com/office/officeart/2008/layout/VerticalCurvedList"/>
    <dgm:cxn modelId="{AAFAEF0A-0468-4292-A0B0-095FA514256E}" type="presParOf" srcId="{071E181C-A00B-422B-81A8-6E2A041639D6}" destId="{366908E8-1B1F-47A3-89ED-3A7EC35E8B89}" srcOrd="2" destOrd="0" presId="urn:microsoft.com/office/officeart/2008/layout/VerticalCurvedList"/>
    <dgm:cxn modelId="{6FB83514-AD3D-458B-B442-5226DE937A39}" type="presParOf" srcId="{071E181C-A00B-422B-81A8-6E2A041639D6}" destId="{0E06EA93-BA2A-4889-8427-0D732B09010F}" srcOrd="3" destOrd="0" presId="urn:microsoft.com/office/officeart/2008/layout/VerticalCurvedList"/>
    <dgm:cxn modelId="{29E7D2F5-BF33-41DD-A70D-2429BC00181C}" type="presParOf" srcId="{3B4215E7-C1A9-475C-80FF-F85246CCF825}" destId="{395CA9B8-1283-4E92-A99B-44A5E1C5E449}" srcOrd="1" destOrd="0" presId="urn:microsoft.com/office/officeart/2008/layout/VerticalCurvedList"/>
    <dgm:cxn modelId="{717E7465-7DD5-4287-9246-5444FB10107D}" type="presParOf" srcId="{3B4215E7-C1A9-475C-80FF-F85246CCF825}" destId="{7CE2DCDC-EA6F-4C18-9259-8196591BFC06}" srcOrd="2" destOrd="0" presId="urn:microsoft.com/office/officeart/2008/layout/VerticalCurvedList"/>
    <dgm:cxn modelId="{D86B1F9F-72A0-4C99-ACCB-88FCD4950E4B}" type="presParOf" srcId="{7CE2DCDC-EA6F-4C18-9259-8196591BFC06}" destId="{C8B0C45E-CB32-4BBF-931A-277209685359}" srcOrd="0" destOrd="0" presId="urn:microsoft.com/office/officeart/2008/layout/VerticalCurvedList"/>
    <dgm:cxn modelId="{7A49E06E-F28D-4BB6-A111-440C03D2894B}" type="presParOf" srcId="{3B4215E7-C1A9-475C-80FF-F85246CCF825}" destId="{65981BA1-CDF7-4A26-B551-F40CDAD13DA0}" srcOrd="3" destOrd="0" presId="urn:microsoft.com/office/officeart/2008/layout/VerticalCurvedList"/>
    <dgm:cxn modelId="{031484B8-C32E-4431-BF0D-7FA8B0C9A17A}" type="presParOf" srcId="{3B4215E7-C1A9-475C-80FF-F85246CCF825}" destId="{5E344A6C-8DA3-4A34-A613-70EA9A9D5FA9}" srcOrd="4" destOrd="0" presId="urn:microsoft.com/office/officeart/2008/layout/VerticalCurvedList"/>
    <dgm:cxn modelId="{0497AC99-8DA1-44F5-BA1E-44274CD6FA5A}" type="presParOf" srcId="{5E344A6C-8DA3-4A34-A613-70EA9A9D5FA9}" destId="{8B668E96-0FCF-49DE-AB8E-A470BA0EDDC3}" srcOrd="0" destOrd="0" presId="urn:microsoft.com/office/officeart/2008/layout/VerticalCurvedList"/>
    <dgm:cxn modelId="{416521A3-8A81-48C0-B9D1-DF2AFD606800}" type="presParOf" srcId="{3B4215E7-C1A9-475C-80FF-F85246CCF825}" destId="{CD7E7466-121D-4B5B-8FC3-E5BF03D23152}" srcOrd="5" destOrd="0" presId="urn:microsoft.com/office/officeart/2008/layout/VerticalCurvedList"/>
    <dgm:cxn modelId="{DA948464-9A99-4C4A-B370-CEC984C1FD9A}" type="presParOf" srcId="{3B4215E7-C1A9-475C-80FF-F85246CCF825}" destId="{207D2F08-4C22-4E7E-840A-86E247FD6C67}" srcOrd="6" destOrd="0" presId="urn:microsoft.com/office/officeart/2008/layout/VerticalCurvedList"/>
    <dgm:cxn modelId="{751A6603-3DD7-4ADB-AA95-A4F107310CDA}" type="presParOf" srcId="{207D2F08-4C22-4E7E-840A-86E247FD6C67}" destId="{E9183661-59E5-4725-9F7D-D601C8BA8424}" srcOrd="0" destOrd="0" presId="urn:microsoft.com/office/officeart/2008/layout/VerticalCurvedList"/>
    <dgm:cxn modelId="{FFA33388-59BF-44B5-8981-96414A95D2BC}" type="presParOf" srcId="{3B4215E7-C1A9-475C-80FF-F85246CCF825}" destId="{8D1B9364-DAAE-43C7-90C2-1DB3096A515B}" srcOrd="7" destOrd="0" presId="urn:microsoft.com/office/officeart/2008/layout/VerticalCurvedList"/>
    <dgm:cxn modelId="{C40E9B71-7806-4A61-B850-B26CD7D764F1}" type="presParOf" srcId="{3B4215E7-C1A9-475C-80FF-F85246CCF825}" destId="{7DDDBDF5-2DA4-4955-AAED-8C8C0FCDB156}" srcOrd="8" destOrd="0" presId="urn:microsoft.com/office/officeart/2008/layout/VerticalCurvedList"/>
    <dgm:cxn modelId="{A066FD3D-E339-4C6F-B7F5-C7282219BFCD}" type="presParOf" srcId="{7DDDBDF5-2DA4-4955-AAED-8C8C0FCDB156}" destId="{8CB5EF61-3A43-4522-AA02-92AC23D0F25A}" srcOrd="0" destOrd="0" presId="urn:microsoft.com/office/officeart/2008/layout/VerticalCurvedList"/>
    <dgm:cxn modelId="{E6FA1517-B0D8-49D9-8D7B-4526F32556CF}" type="presParOf" srcId="{3B4215E7-C1A9-475C-80FF-F85246CCF825}" destId="{7B2CAAB0-76BF-466F-BDB8-6954490D8B8D}" srcOrd="9" destOrd="0" presId="urn:microsoft.com/office/officeart/2008/layout/VerticalCurvedList"/>
    <dgm:cxn modelId="{C18C07D3-8408-4E1A-92E5-0395D49045B6}" type="presParOf" srcId="{3B4215E7-C1A9-475C-80FF-F85246CCF825}" destId="{70016558-4BEB-4DD4-B1EC-DCAD4E865D71}" srcOrd="10" destOrd="0" presId="urn:microsoft.com/office/officeart/2008/layout/VerticalCurvedList"/>
    <dgm:cxn modelId="{022006F5-5155-4E76-BB86-77E0AB4C8A49}" type="presParOf" srcId="{70016558-4BEB-4DD4-B1EC-DCAD4E865D71}" destId="{0851EC2C-375F-4C2F-A04F-A55A684882B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5B9D5-9EF4-4759-86DA-7AB2D0A34243}">
      <dsp:nvSpPr>
        <dsp:cNvPr id="0" name=""/>
        <dsp:cNvSpPr/>
      </dsp:nvSpPr>
      <dsp:spPr>
        <a:xfrm>
          <a:off x="-6126739" y="-937373"/>
          <a:ext cx="7293200" cy="7293200"/>
        </a:xfrm>
        <a:prstGeom prst="blockArc">
          <a:avLst>
            <a:gd name="adj1" fmla="val 18900000"/>
            <a:gd name="adj2" fmla="val 2700000"/>
            <a:gd name="adj3" fmla="val 29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5CA9B8-1283-4E92-A99B-44A5E1C5E449}">
      <dsp:nvSpPr>
        <dsp:cNvPr id="0" name=""/>
        <dsp:cNvSpPr/>
      </dsp:nvSpPr>
      <dsp:spPr>
        <a:xfrm>
          <a:off x="509697" y="338544"/>
          <a:ext cx="7541403" cy="677523"/>
        </a:xfrm>
        <a:prstGeom prst="rect">
          <a:avLst/>
        </a:prstGeom>
        <a:noFill/>
        <a:ln w="9525" cap="flat" cmpd="sng" algn="ctr">
          <a:solidFill>
            <a:schemeClr val="accent2"/>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2"/>
        </a:fontRef>
      </dsp:style>
      <dsp:txBody>
        <a:bodyPr spcFirstLastPara="0" vert="horz" wrap="square" lIns="537784" tIns="45720" rIns="45720" bIns="45720" numCol="1" spcCol="1270" anchor="ctr" anchorCtr="0">
          <a:noAutofit/>
        </a:bodyPr>
        <a:lstStyle/>
        <a:p>
          <a:pPr lvl="0" algn="just" defTabSz="800100">
            <a:lnSpc>
              <a:spcPct val="90000"/>
            </a:lnSpc>
            <a:spcBef>
              <a:spcPct val="0"/>
            </a:spcBef>
            <a:spcAft>
              <a:spcPts val="0"/>
            </a:spcAft>
          </a:pPr>
          <a:r>
            <a:rPr lang="fr-FR" sz="1800" b="1" u="sng" kern="1200" dirty="0" smtClean="0"/>
            <a:t>Etat des Lieux: </a:t>
          </a:r>
          <a:r>
            <a:rPr lang="fr-FR" sz="1600" kern="1200" dirty="0" smtClean="0">
              <a:solidFill>
                <a:schemeClr val="accent1">
                  <a:lumMod val="50000"/>
                </a:schemeClr>
              </a:solidFill>
            </a:rPr>
            <a:t>Diagnostic de la situation actuelle en termes de dispositions légales &amp; réglementaires, de problématiques et d’intervenants ( revue documentaire, consultation des parties prenantes et priorisation des interventions)</a:t>
          </a:r>
          <a:endParaRPr lang="fr-FR" sz="1600" kern="1200" dirty="0">
            <a:solidFill>
              <a:schemeClr val="accent1">
                <a:lumMod val="50000"/>
              </a:schemeClr>
            </a:solidFill>
          </a:endParaRPr>
        </a:p>
      </dsp:txBody>
      <dsp:txXfrm>
        <a:off x="509697" y="338544"/>
        <a:ext cx="7541403" cy="677523"/>
      </dsp:txXfrm>
    </dsp:sp>
    <dsp:sp modelId="{C8B0C45E-CB32-4BBF-931A-277209685359}">
      <dsp:nvSpPr>
        <dsp:cNvPr id="0" name=""/>
        <dsp:cNvSpPr/>
      </dsp:nvSpPr>
      <dsp:spPr>
        <a:xfrm>
          <a:off x="86245" y="253854"/>
          <a:ext cx="846904" cy="846904"/>
        </a:xfrm>
        <a:prstGeom prst="ellipse">
          <a:avLst/>
        </a:prstGeom>
        <a:solidFill>
          <a:schemeClr val="accent2">
            <a:lumMod val="75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65981BA1-CDF7-4A26-B551-F40CDAD13DA0}">
      <dsp:nvSpPr>
        <dsp:cNvPr id="0" name=""/>
        <dsp:cNvSpPr/>
      </dsp:nvSpPr>
      <dsp:spPr>
        <a:xfrm>
          <a:off x="995191" y="1354504"/>
          <a:ext cx="7055909" cy="677523"/>
        </a:xfrm>
        <a:prstGeom prst="rect">
          <a:avLst/>
        </a:prstGeom>
        <a:noFill/>
        <a:ln w="9525" cap="flat" cmpd="sng" algn="ctr">
          <a:solidFill>
            <a:schemeClr val="accent2"/>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2"/>
        </a:fontRef>
      </dsp:style>
      <dsp:txBody>
        <a:bodyPr spcFirstLastPara="0" vert="horz" wrap="square" lIns="537784" tIns="45720" rIns="45720" bIns="45720" numCol="1" spcCol="1270" anchor="ctr" anchorCtr="0">
          <a:noAutofit/>
        </a:bodyPr>
        <a:lstStyle/>
        <a:p>
          <a:pPr lvl="0" algn="just" defTabSz="800100">
            <a:lnSpc>
              <a:spcPct val="90000"/>
            </a:lnSpc>
            <a:spcBef>
              <a:spcPct val="0"/>
            </a:spcBef>
            <a:spcAft>
              <a:spcPct val="35000"/>
            </a:spcAft>
          </a:pPr>
          <a:r>
            <a:rPr lang="fr-FR" sz="1800" b="1" u="sng" kern="1200" dirty="0" smtClean="0"/>
            <a:t>Benchmark: </a:t>
          </a:r>
          <a:r>
            <a:rPr lang="fr-FR" sz="1600" kern="1200" dirty="0" smtClean="0">
              <a:solidFill>
                <a:schemeClr val="accent1">
                  <a:lumMod val="50000"/>
                </a:schemeClr>
              </a:solidFill>
            </a:rPr>
            <a:t>analyse des lois relatives au foncier industriel d’autres pays (problématiques et économies similaires au Maroc, réforme du cadre juridique, présentant les meilleurs pratiques).</a:t>
          </a:r>
          <a:endParaRPr lang="fr-FR" sz="1600" kern="1200" dirty="0">
            <a:solidFill>
              <a:schemeClr val="accent1">
                <a:lumMod val="50000"/>
              </a:schemeClr>
            </a:solidFill>
          </a:endParaRPr>
        </a:p>
      </dsp:txBody>
      <dsp:txXfrm>
        <a:off x="995191" y="1354504"/>
        <a:ext cx="7055909" cy="677523"/>
      </dsp:txXfrm>
    </dsp:sp>
    <dsp:sp modelId="{8B668E96-0FCF-49DE-AB8E-A470BA0EDDC3}">
      <dsp:nvSpPr>
        <dsp:cNvPr id="0" name=""/>
        <dsp:cNvSpPr/>
      </dsp:nvSpPr>
      <dsp:spPr>
        <a:xfrm>
          <a:off x="571739" y="1269814"/>
          <a:ext cx="846904" cy="846904"/>
        </a:xfrm>
        <a:prstGeom prst="ellipse">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CD7E7466-121D-4B5B-8FC3-E5BF03D23152}">
      <dsp:nvSpPr>
        <dsp:cNvPr id="0" name=""/>
        <dsp:cNvSpPr/>
      </dsp:nvSpPr>
      <dsp:spPr>
        <a:xfrm>
          <a:off x="1144198" y="2370464"/>
          <a:ext cx="6906902" cy="677523"/>
        </a:xfrm>
        <a:prstGeom prst="rect">
          <a:avLst/>
        </a:prstGeom>
        <a:noFill/>
        <a:ln w="9525" cap="flat" cmpd="sng" algn="ctr">
          <a:solidFill>
            <a:schemeClr val="accent2"/>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2"/>
        </a:fontRef>
      </dsp:style>
      <dsp:txBody>
        <a:bodyPr spcFirstLastPara="0" vert="horz" wrap="square" lIns="537784" tIns="45720" rIns="45720" bIns="45720" numCol="1" spcCol="1270" anchor="ctr" anchorCtr="0">
          <a:noAutofit/>
        </a:bodyPr>
        <a:lstStyle/>
        <a:p>
          <a:pPr lvl="0" algn="l" defTabSz="800100">
            <a:lnSpc>
              <a:spcPct val="90000"/>
            </a:lnSpc>
            <a:spcBef>
              <a:spcPct val="0"/>
            </a:spcBef>
            <a:spcAft>
              <a:spcPct val="35000"/>
            </a:spcAft>
          </a:pPr>
          <a:r>
            <a:rPr lang="fr-FR" sz="1800" b="1" u="sng" kern="1200" dirty="0" smtClean="0"/>
            <a:t>Recommandations et plan de sensibilisation des parties prenantes</a:t>
          </a:r>
          <a:endParaRPr lang="fr-FR" sz="1800" b="1" u="sng" kern="1200" dirty="0"/>
        </a:p>
      </dsp:txBody>
      <dsp:txXfrm>
        <a:off x="1144198" y="2370464"/>
        <a:ext cx="6906902" cy="677523"/>
      </dsp:txXfrm>
    </dsp:sp>
    <dsp:sp modelId="{E9183661-59E5-4725-9F7D-D601C8BA8424}">
      <dsp:nvSpPr>
        <dsp:cNvPr id="0" name=""/>
        <dsp:cNvSpPr/>
      </dsp:nvSpPr>
      <dsp:spPr>
        <a:xfrm>
          <a:off x="720746" y="2285774"/>
          <a:ext cx="846904" cy="846904"/>
        </a:xfrm>
        <a:prstGeom prst="ellipse">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8D1B9364-DAAE-43C7-90C2-1DB3096A515B}">
      <dsp:nvSpPr>
        <dsp:cNvPr id="0" name=""/>
        <dsp:cNvSpPr/>
      </dsp:nvSpPr>
      <dsp:spPr>
        <a:xfrm>
          <a:off x="995191" y="3386424"/>
          <a:ext cx="7055909" cy="677523"/>
        </a:xfrm>
        <a:prstGeom prst="rect">
          <a:avLst/>
        </a:prstGeom>
        <a:noFill/>
        <a:ln w="9525" cap="flat" cmpd="sng" algn="ctr">
          <a:solidFill>
            <a:schemeClr val="accent2"/>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2"/>
        </a:fontRef>
      </dsp:style>
      <dsp:txBody>
        <a:bodyPr spcFirstLastPara="0" vert="horz" wrap="square" lIns="537784" tIns="45720" rIns="45720" bIns="45720" numCol="1" spcCol="1270" anchor="ctr" anchorCtr="0">
          <a:noAutofit/>
        </a:bodyPr>
        <a:lstStyle/>
        <a:p>
          <a:pPr lvl="0" algn="l" defTabSz="800100">
            <a:lnSpc>
              <a:spcPct val="90000"/>
            </a:lnSpc>
            <a:spcBef>
              <a:spcPct val="0"/>
            </a:spcBef>
            <a:spcAft>
              <a:spcPct val="35000"/>
            </a:spcAft>
          </a:pPr>
          <a:r>
            <a:rPr lang="fr-FR" sz="1800" b="1" u="sng" kern="1200" dirty="0" smtClean="0"/>
            <a:t>Traduction des recommandations en un dispositif juridique</a:t>
          </a:r>
          <a:endParaRPr lang="fr-FR" sz="1800" b="1" u="sng" kern="1200" dirty="0"/>
        </a:p>
      </dsp:txBody>
      <dsp:txXfrm>
        <a:off x="995191" y="3386424"/>
        <a:ext cx="7055909" cy="677523"/>
      </dsp:txXfrm>
    </dsp:sp>
    <dsp:sp modelId="{8CB5EF61-3A43-4522-AA02-92AC23D0F25A}">
      <dsp:nvSpPr>
        <dsp:cNvPr id="0" name=""/>
        <dsp:cNvSpPr/>
      </dsp:nvSpPr>
      <dsp:spPr>
        <a:xfrm>
          <a:off x="571739" y="3301734"/>
          <a:ext cx="846904" cy="846904"/>
        </a:xfrm>
        <a:prstGeom prst="ellipse">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7B2CAAB0-76BF-466F-BDB8-6954490D8B8D}">
      <dsp:nvSpPr>
        <dsp:cNvPr id="0" name=""/>
        <dsp:cNvSpPr/>
      </dsp:nvSpPr>
      <dsp:spPr>
        <a:xfrm>
          <a:off x="509697" y="4402384"/>
          <a:ext cx="7541403" cy="677523"/>
        </a:xfrm>
        <a:prstGeom prst="rect">
          <a:avLst/>
        </a:prstGeom>
        <a:noFill/>
        <a:ln w="9525" cap="flat" cmpd="sng" algn="ctr">
          <a:solidFill>
            <a:schemeClr val="accent2"/>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2"/>
        </a:fontRef>
      </dsp:style>
      <dsp:txBody>
        <a:bodyPr spcFirstLastPara="0" vert="horz" wrap="square" lIns="537784" tIns="45720" rIns="45720" bIns="45720" numCol="1" spcCol="1270" anchor="ctr" anchorCtr="0">
          <a:noAutofit/>
        </a:bodyPr>
        <a:lstStyle/>
        <a:p>
          <a:pPr lvl="0" algn="l" defTabSz="800100">
            <a:lnSpc>
              <a:spcPct val="90000"/>
            </a:lnSpc>
            <a:spcBef>
              <a:spcPct val="0"/>
            </a:spcBef>
            <a:spcAft>
              <a:spcPct val="35000"/>
            </a:spcAft>
          </a:pPr>
          <a:r>
            <a:rPr lang="fr-FR" sz="1800" b="1" u="sng" kern="1200" dirty="0" smtClean="0"/>
            <a:t>Gestion des négociations, finalisation des textes juridiques et communication </a:t>
          </a:r>
          <a:endParaRPr lang="fr-FR" sz="1800" b="1" u="sng" kern="1200" dirty="0"/>
        </a:p>
      </dsp:txBody>
      <dsp:txXfrm>
        <a:off x="509697" y="4402384"/>
        <a:ext cx="7541403" cy="677523"/>
      </dsp:txXfrm>
    </dsp:sp>
    <dsp:sp modelId="{0851EC2C-375F-4C2F-A04F-A55A684882B7}">
      <dsp:nvSpPr>
        <dsp:cNvPr id="0" name=""/>
        <dsp:cNvSpPr/>
      </dsp:nvSpPr>
      <dsp:spPr>
        <a:xfrm>
          <a:off x="86245" y="4317694"/>
          <a:ext cx="846904" cy="846904"/>
        </a:xfrm>
        <a:prstGeom prst="ellipse">
          <a:avLst/>
        </a:prstGeom>
        <a:solidFill>
          <a:schemeClr val="accent2">
            <a:lumMod val="75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M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FF7543-C4FD-4854-A283-F03A96C169B3}" type="datetimeFigureOut">
              <a:rPr lang="fr-MA" smtClean="0"/>
              <a:t>13/08/2018</a:t>
            </a:fld>
            <a:endParaRPr lang="fr-M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M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M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1AEB92-EDC5-403F-8A2C-B302EA4A11E8}" type="slidenum">
              <a:rPr lang="fr-MA" smtClean="0"/>
              <a:t>‹#›</a:t>
            </a:fld>
            <a:endParaRPr lang="fr-MA"/>
          </a:p>
        </p:txBody>
      </p:sp>
    </p:spTree>
    <p:extLst>
      <p:ext uri="{BB962C8B-B14F-4D97-AF65-F5344CB8AC3E}">
        <p14:creationId xmlns:p14="http://schemas.microsoft.com/office/powerpoint/2010/main" val="91850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49950" cy="3348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36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49950" cy="3348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3AB2B-189A-4C92-A457-C6A3833631A7}"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172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M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MA"/>
          </a:p>
        </p:txBody>
      </p:sp>
      <p:sp>
        <p:nvSpPr>
          <p:cNvPr id="4" name="Espace réservé de la date 3"/>
          <p:cNvSpPr>
            <a:spLocks noGrp="1"/>
          </p:cNvSpPr>
          <p:nvPr>
            <p:ph type="dt" sz="half" idx="10"/>
          </p:nvPr>
        </p:nvSpPr>
        <p:spPr/>
        <p:txBody>
          <a:bodyPr/>
          <a:lstStyle/>
          <a:p>
            <a:fld id="{71948C32-ADEC-4192-83AC-ACB48882D3C1}" type="datetimeFigureOut">
              <a:rPr lang="fr-MA" smtClean="0"/>
              <a:t>13/08/2018</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253401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10"/>
          </p:nvPr>
        </p:nvSpPr>
        <p:spPr/>
        <p:txBody>
          <a:bodyPr/>
          <a:lstStyle/>
          <a:p>
            <a:fld id="{71948C32-ADEC-4192-83AC-ACB48882D3C1}" type="datetimeFigureOut">
              <a:rPr lang="fr-MA" smtClean="0"/>
              <a:t>13/08/2018</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191541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M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10"/>
          </p:nvPr>
        </p:nvSpPr>
        <p:spPr/>
        <p:txBody>
          <a:bodyPr/>
          <a:lstStyle/>
          <a:p>
            <a:fld id="{71948C32-ADEC-4192-83AC-ACB48882D3C1}" type="datetimeFigureOut">
              <a:rPr lang="fr-MA" smtClean="0"/>
              <a:t>13/08/2018</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3482541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1" y="2125980"/>
            <a:ext cx="10363200" cy="89255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1" y="3840480"/>
            <a:ext cx="8534400" cy="152349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EDE1F89-3D7A-465F-877C-AC05988B69E5}" type="datetime1">
              <a:rPr lang="en-US" smtClean="0"/>
              <a:t>8/13/2018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4330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8912830" y="907856"/>
            <a:ext cx="1799117" cy="1017582"/>
          </a:xfrm>
        </p:spPr>
        <p:txBody>
          <a:bodyPr lIns="0" tIns="0" rIns="0" bIns="0"/>
          <a:lstStyle>
            <a:lvl1pPr>
              <a:defRPr sz="6612" b="1" i="0">
                <a:solidFill>
                  <a:srgbClr val="56595A"/>
                </a:solidFill>
                <a:latin typeface="Trebuchet MS"/>
                <a:cs typeface="Trebuchet MS"/>
              </a:defRPr>
            </a:lvl1pPr>
          </a:lstStyle>
          <a:p>
            <a:endParaRPr/>
          </a:p>
        </p:txBody>
      </p:sp>
      <p:sp>
        <p:nvSpPr>
          <p:cNvPr id="3" name="Holder 3"/>
          <p:cNvSpPr>
            <a:spLocks noGrp="1"/>
          </p:cNvSpPr>
          <p:nvPr>
            <p:ph type="body" idx="1"/>
          </p:nvPr>
        </p:nvSpPr>
        <p:spPr>
          <a:xfrm>
            <a:off x="4737185" y="2392697"/>
            <a:ext cx="6434828" cy="1736942"/>
          </a:xfrm>
        </p:spPr>
        <p:txBody>
          <a:bodyPr lIns="0" tIns="0" rIns="0" bIns="0"/>
          <a:lstStyle>
            <a:lvl1pPr>
              <a:defRPr sz="11287" b="1" i="0">
                <a:solidFill>
                  <a:srgbClr val="184578"/>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E8A6078-5532-4B56-8212-E9510AD7A7B3}" type="datetime1">
              <a:rPr lang="en-US" smtClean="0"/>
              <a:t>8/13/2018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22517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8912830" y="907856"/>
            <a:ext cx="1799117" cy="1017582"/>
          </a:xfrm>
        </p:spPr>
        <p:txBody>
          <a:bodyPr lIns="0" tIns="0" rIns="0" bIns="0"/>
          <a:lstStyle>
            <a:lvl1pPr>
              <a:defRPr sz="6612" b="1" i="0">
                <a:solidFill>
                  <a:srgbClr val="56595A"/>
                </a:solidFill>
                <a:latin typeface="Trebuchet MS"/>
                <a:cs typeface="Trebuchet MS"/>
              </a:defRPr>
            </a:lvl1pPr>
          </a:lstStyle>
          <a:p>
            <a:endParaRPr/>
          </a:p>
        </p:txBody>
      </p:sp>
      <p:sp>
        <p:nvSpPr>
          <p:cNvPr id="3" name="Holder 3"/>
          <p:cNvSpPr>
            <a:spLocks noGrp="1"/>
          </p:cNvSpPr>
          <p:nvPr>
            <p:ph sz="half" idx="2"/>
          </p:nvPr>
        </p:nvSpPr>
        <p:spPr>
          <a:xfrm>
            <a:off x="609601" y="1577340"/>
            <a:ext cx="5303520" cy="152349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1" y="1577340"/>
            <a:ext cx="5303520" cy="152349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4F12D79-D2D8-469F-95BE-6011E5FD98DB}" type="datetime1">
              <a:rPr lang="en-US" smtClean="0"/>
              <a:t>8/13/2018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9279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8912830" y="907856"/>
            <a:ext cx="1799117" cy="1017582"/>
          </a:xfrm>
        </p:spPr>
        <p:txBody>
          <a:bodyPr lIns="0" tIns="0" rIns="0" bIns="0"/>
          <a:lstStyle>
            <a:lvl1pPr>
              <a:defRPr sz="6612" b="1" i="0">
                <a:solidFill>
                  <a:srgbClr val="56595A"/>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38901E3-7144-43CC-B827-DDE335A2BF5A}" type="datetime1">
              <a:rPr lang="en-US" smtClean="0"/>
              <a:t>8/13/2018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53534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B19459A9-BF71-4869-8140-0A694E4B773B}" type="datetime1">
              <a:rPr lang="en-US" smtClean="0"/>
              <a:t>8/13/2018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92094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2">
    <p:spTree>
      <p:nvGrpSpPr>
        <p:cNvPr id="1" name=""/>
        <p:cNvGrpSpPr/>
        <p:nvPr/>
      </p:nvGrpSpPr>
      <p:grpSpPr>
        <a:xfrm>
          <a:off x="0" y="0"/>
          <a:ext cx="0" cy="0"/>
          <a:chOff x="0" y="0"/>
          <a:chExt cx="0" cy="0"/>
        </a:xfrm>
      </p:grpSpPr>
      <p:sp>
        <p:nvSpPr>
          <p:cNvPr id="38" name="Title 1"/>
          <p:cNvSpPr>
            <a:spLocks noGrp="1"/>
          </p:cNvSpPr>
          <p:nvPr>
            <p:ph type="ctrTitle"/>
          </p:nvPr>
        </p:nvSpPr>
        <p:spPr>
          <a:xfrm>
            <a:off x="4757683" y="4074661"/>
            <a:ext cx="6964465" cy="1067644"/>
          </a:xfrm>
          <a:prstGeom prst="rect">
            <a:avLst/>
          </a:prstGeom>
        </p:spPr>
        <p:txBody>
          <a:bodyPr lIns="274320" rIns="0" anchor="b">
            <a:noAutofit/>
          </a:bodyPr>
          <a:lstStyle>
            <a:lvl1pPr algn="l">
              <a:defRPr sz="3200" b="1" cap="all" baseline="0">
                <a:solidFill>
                  <a:schemeClr val="accent2"/>
                </a:solidFill>
                <a:latin typeface="+mn-lt"/>
              </a:defRPr>
            </a:lvl1pPr>
          </a:lstStyle>
          <a:p>
            <a:r>
              <a:rPr lang="en-US"/>
              <a:t>Click to edit Master title style</a:t>
            </a:r>
          </a:p>
        </p:txBody>
      </p:sp>
      <p:sp>
        <p:nvSpPr>
          <p:cNvPr id="39" name="Subtitle 2"/>
          <p:cNvSpPr>
            <a:spLocks noGrp="1"/>
          </p:cNvSpPr>
          <p:nvPr>
            <p:ph type="subTitle" idx="1"/>
          </p:nvPr>
        </p:nvSpPr>
        <p:spPr>
          <a:xfrm>
            <a:off x="4757683" y="5172814"/>
            <a:ext cx="6964465" cy="369391"/>
          </a:xfrm>
          <a:prstGeom prst="rect">
            <a:avLst/>
          </a:prstGeom>
        </p:spPr>
        <p:txBody>
          <a:bodyPr lIns="274320" rIns="0"/>
          <a:lstStyle>
            <a:lvl1pPr marL="0" indent="0" algn="l">
              <a:buNone/>
              <a:defRPr sz="2400">
                <a:solidFill>
                  <a:schemeClr val="accent3"/>
                </a:solidFill>
              </a:defRPr>
            </a:lvl1pPr>
            <a:lvl2pPr marL="457199" indent="0" algn="ctr">
              <a:buNone/>
              <a:defRPr sz="1999"/>
            </a:lvl2pPr>
            <a:lvl3pPr marL="914399" indent="0" algn="ctr">
              <a:buNone/>
              <a:defRPr sz="1800"/>
            </a:lvl3pPr>
            <a:lvl4pPr marL="1371598" indent="0" algn="ctr">
              <a:buNone/>
              <a:defRPr sz="1600"/>
            </a:lvl4pPr>
            <a:lvl5pPr marL="1828797" indent="0" algn="ctr">
              <a:buNone/>
              <a:defRPr sz="1600"/>
            </a:lvl5pPr>
            <a:lvl6pPr marL="2285998" indent="0" algn="ctr">
              <a:buNone/>
              <a:defRPr sz="1600"/>
            </a:lvl6pPr>
            <a:lvl7pPr marL="2743197" indent="0" algn="ctr">
              <a:buNone/>
              <a:defRPr sz="1600"/>
            </a:lvl7pPr>
            <a:lvl8pPr marL="3200396" indent="0" algn="ctr">
              <a:buNone/>
              <a:defRPr sz="1600"/>
            </a:lvl8pPr>
            <a:lvl9pPr marL="3657596" indent="0" algn="ctr">
              <a:buNone/>
              <a:defRPr sz="1600"/>
            </a:lvl9pPr>
          </a:lstStyle>
          <a:p>
            <a:r>
              <a:rPr lang="en-US"/>
              <a:t>Click to edit Master subtitle style</a:t>
            </a:r>
          </a:p>
        </p:txBody>
      </p:sp>
      <p:sp>
        <p:nvSpPr>
          <p:cNvPr id="31" name="Freeform: Shape 30"/>
          <p:cNvSpPr/>
          <p:nvPr userDrawn="1"/>
        </p:nvSpPr>
        <p:spPr>
          <a:xfrm rot="5400000">
            <a:off x="-487320" y="3075509"/>
            <a:ext cx="4269815" cy="3295171"/>
          </a:xfrm>
          <a:custGeom>
            <a:avLst/>
            <a:gdLst>
              <a:gd name="connsiteX0" fmla="*/ 0 w 4269815"/>
              <a:gd name="connsiteY0" fmla="*/ 3295170 h 3295170"/>
              <a:gd name="connsiteX1" fmla="*/ 2383562 w 4269815"/>
              <a:gd name="connsiteY1" fmla="*/ 0 h 3295170"/>
              <a:gd name="connsiteX2" fmla="*/ 4269815 w 4269815"/>
              <a:gd name="connsiteY2" fmla="*/ 2529419 h 3295170"/>
              <a:gd name="connsiteX3" fmla="*/ 4269815 w 4269815"/>
              <a:gd name="connsiteY3" fmla="*/ 3295170 h 3295170"/>
            </a:gdLst>
            <a:ahLst/>
            <a:cxnLst>
              <a:cxn ang="0">
                <a:pos x="connsiteX0" y="connsiteY0"/>
              </a:cxn>
              <a:cxn ang="0">
                <a:pos x="connsiteX1" y="connsiteY1"/>
              </a:cxn>
              <a:cxn ang="0">
                <a:pos x="connsiteX2" y="connsiteY2"/>
              </a:cxn>
              <a:cxn ang="0">
                <a:pos x="connsiteX3" y="connsiteY3"/>
              </a:cxn>
            </a:cxnLst>
            <a:rect l="l" t="t" r="r" b="b"/>
            <a:pathLst>
              <a:path w="4269815" h="3295170">
                <a:moveTo>
                  <a:pt x="0" y="3295170"/>
                </a:moveTo>
                <a:lnTo>
                  <a:pt x="2383562" y="0"/>
                </a:lnTo>
                <a:lnTo>
                  <a:pt x="4269815" y="2529419"/>
                </a:lnTo>
                <a:lnTo>
                  <a:pt x="4269815" y="329517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5" name="Picture Placeholder 24"/>
          <p:cNvSpPr>
            <a:spLocks noGrp="1"/>
          </p:cNvSpPr>
          <p:nvPr>
            <p:ph type="pic" sz="quarter" idx="13"/>
          </p:nvPr>
        </p:nvSpPr>
        <p:spPr>
          <a:xfrm>
            <a:off x="0" y="1"/>
            <a:ext cx="9962167" cy="4723331"/>
          </a:xfrm>
          <a:custGeom>
            <a:avLst/>
            <a:gdLst>
              <a:gd name="connsiteX0" fmla="*/ 0 w 9962166"/>
              <a:gd name="connsiteY0" fmla="*/ 0 h 4723331"/>
              <a:gd name="connsiteX1" fmla="*/ 9962166 w 9962166"/>
              <a:gd name="connsiteY1" fmla="*/ 0 h 4723331"/>
              <a:gd name="connsiteX2" fmla="*/ 3628293 w 9962166"/>
              <a:gd name="connsiteY2" fmla="*/ 4723331 h 4723331"/>
              <a:gd name="connsiteX3" fmla="*/ 0 w 9962166"/>
              <a:gd name="connsiteY3" fmla="*/ 2098805 h 4723331"/>
            </a:gdLst>
            <a:ahLst/>
            <a:cxnLst>
              <a:cxn ang="0">
                <a:pos x="connsiteX0" y="connsiteY0"/>
              </a:cxn>
              <a:cxn ang="0">
                <a:pos x="connsiteX1" y="connsiteY1"/>
              </a:cxn>
              <a:cxn ang="0">
                <a:pos x="connsiteX2" y="connsiteY2"/>
              </a:cxn>
              <a:cxn ang="0">
                <a:pos x="connsiteX3" y="connsiteY3"/>
              </a:cxn>
            </a:cxnLst>
            <a:rect l="l" t="t" r="r" b="b"/>
            <a:pathLst>
              <a:path w="9962166" h="4723331">
                <a:moveTo>
                  <a:pt x="0" y="0"/>
                </a:moveTo>
                <a:lnTo>
                  <a:pt x="9962166" y="0"/>
                </a:lnTo>
                <a:lnTo>
                  <a:pt x="3628293" y="4723331"/>
                </a:lnTo>
                <a:lnTo>
                  <a:pt x="0" y="2098805"/>
                </a:lnTo>
                <a:close/>
              </a:path>
            </a:pathLst>
          </a:custGeom>
        </p:spPr>
        <p:txBody>
          <a:bodyPr wrap="square">
            <a:noAutofit/>
          </a:bodyPr>
          <a:lstStyle/>
          <a:p>
            <a:endParaRPr lang="en-US"/>
          </a:p>
        </p:txBody>
      </p:sp>
      <p:sp>
        <p:nvSpPr>
          <p:cNvPr id="35" name="Freeform: Shape 34"/>
          <p:cNvSpPr/>
          <p:nvPr userDrawn="1"/>
        </p:nvSpPr>
        <p:spPr>
          <a:xfrm rot="10800000" flipV="1">
            <a:off x="1423478" y="5213253"/>
            <a:ext cx="4479354" cy="1644747"/>
          </a:xfrm>
          <a:custGeom>
            <a:avLst/>
            <a:gdLst>
              <a:gd name="connsiteX0" fmla="*/ 2273790 w 4479354"/>
              <a:gd name="connsiteY0" fmla="*/ 0 h 1644747"/>
              <a:gd name="connsiteX1" fmla="*/ 0 w 4479354"/>
              <a:gd name="connsiteY1" fmla="*/ 1644747 h 1644747"/>
              <a:gd name="connsiteX2" fmla="*/ 4479354 w 4479354"/>
              <a:gd name="connsiteY2" fmla="*/ 1644747 h 1644747"/>
            </a:gdLst>
            <a:ahLst/>
            <a:cxnLst>
              <a:cxn ang="0">
                <a:pos x="connsiteX0" y="connsiteY0"/>
              </a:cxn>
              <a:cxn ang="0">
                <a:pos x="connsiteX1" y="connsiteY1"/>
              </a:cxn>
              <a:cxn ang="0">
                <a:pos x="connsiteX2" y="connsiteY2"/>
              </a:cxn>
            </a:cxnLst>
            <a:rect l="l" t="t" r="r" b="b"/>
            <a:pathLst>
              <a:path w="4479354" h="1644747">
                <a:moveTo>
                  <a:pt x="2273790" y="0"/>
                </a:moveTo>
                <a:lnTo>
                  <a:pt x="0" y="1644747"/>
                </a:lnTo>
                <a:lnTo>
                  <a:pt x="4479354" y="164474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0" name="Date Placeholder 3"/>
          <p:cNvSpPr>
            <a:spLocks noGrp="1"/>
          </p:cNvSpPr>
          <p:nvPr>
            <p:ph type="dt" sz="half" idx="11"/>
          </p:nvPr>
        </p:nvSpPr>
        <p:spPr>
          <a:xfrm>
            <a:off x="2825808" y="6356351"/>
            <a:ext cx="1931877" cy="276999"/>
          </a:xfrm>
          <a:prstGeom prst="rect">
            <a:avLst/>
          </a:prstGeom>
        </p:spPr>
        <p:txBody>
          <a:bodyPr lIns="0" rIns="0"/>
          <a:lstStyle>
            <a:lvl1pPr algn="ctr">
              <a:defRPr>
                <a:solidFill>
                  <a:schemeClr val="bg2">
                    <a:lumMod val="75000"/>
                  </a:schemeClr>
                </a:solidFill>
              </a:defRPr>
            </a:lvl1pPr>
          </a:lstStyle>
          <a:p>
            <a:r>
              <a:rPr lang="en-US">
                <a:solidFill>
                  <a:srgbClr val="E9E5DC">
                    <a:lumMod val="75000"/>
                  </a:srgbClr>
                </a:solidFill>
              </a:rPr>
              <a:t>Your Date Here</a:t>
            </a:r>
          </a:p>
        </p:txBody>
      </p:sp>
      <p:sp>
        <p:nvSpPr>
          <p:cNvPr id="41" name="Footer Placeholder 4"/>
          <p:cNvSpPr>
            <a:spLocks noGrp="1"/>
          </p:cNvSpPr>
          <p:nvPr>
            <p:ph type="ftr" sz="quarter" idx="12"/>
          </p:nvPr>
        </p:nvSpPr>
        <p:spPr>
          <a:xfrm>
            <a:off x="6074435" y="6356352"/>
            <a:ext cx="5647713" cy="276999"/>
          </a:xfrm>
          <a:prstGeom prst="rect">
            <a:avLst/>
          </a:prstGeom>
        </p:spPr>
        <p:txBody>
          <a:bodyPr/>
          <a:lstStyle>
            <a:lvl1pPr algn="l">
              <a:defRPr cap="none" baseline="0">
                <a:solidFill>
                  <a:schemeClr val="bg2">
                    <a:lumMod val="75000"/>
                  </a:schemeClr>
                </a:solidFill>
              </a:defRPr>
            </a:lvl1pPr>
          </a:lstStyle>
          <a:p>
            <a:r>
              <a:rPr lang="en-US">
                <a:solidFill>
                  <a:srgbClr val="E9E5DC">
                    <a:lumMod val="75000"/>
                  </a:srgbClr>
                </a:solidFill>
              </a:rPr>
              <a:t>Your Footer Here</a:t>
            </a:r>
          </a:p>
        </p:txBody>
      </p:sp>
    </p:spTree>
    <p:extLst>
      <p:ext uri="{BB962C8B-B14F-4D97-AF65-F5344CB8AC3E}">
        <p14:creationId xmlns:p14="http://schemas.microsoft.com/office/powerpoint/2010/main" val="208027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10"/>
          </p:nvPr>
        </p:nvSpPr>
        <p:spPr/>
        <p:txBody>
          <a:bodyPr/>
          <a:lstStyle/>
          <a:p>
            <a:fld id="{71948C32-ADEC-4192-83AC-ACB48882D3C1}" type="datetimeFigureOut">
              <a:rPr lang="fr-MA" smtClean="0"/>
              <a:t>13/08/2018</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304030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M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1948C32-ADEC-4192-83AC-ACB48882D3C1}" type="datetimeFigureOut">
              <a:rPr lang="fr-MA" smtClean="0"/>
              <a:t>13/08/2018</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117031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5" name="Espace réservé de la date 4"/>
          <p:cNvSpPr>
            <a:spLocks noGrp="1"/>
          </p:cNvSpPr>
          <p:nvPr>
            <p:ph type="dt" sz="half" idx="10"/>
          </p:nvPr>
        </p:nvSpPr>
        <p:spPr/>
        <p:txBody>
          <a:bodyPr/>
          <a:lstStyle/>
          <a:p>
            <a:fld id="{71948C32-ADEC-4192-83AC-ACB48882D3C1}" type="datetimeFigureOut">
              <a:rPr lang="fr-MA" smtClean="0"/>
              <a:t>13/08/2018</a:t>
            </a:fld>
            <a:endParaRPr lang="fr-MA"/>
          </a:p>
        </p:txBody>
      </p:sp>
      <p:sp>
        <p:nvSpPr>
          <p:cNvPr id="6" name="Espace réservé du pied de page 5"/>
          <p:cNvSpPr>
            <a:spLocks noGrp="1"/>
          </p:cNvSpPr>
          <p:nvPr>
            <p:ph type="ftr" sz="quarter" idx="11"/>
          </p:nvPr>
        </p:nvSpPr>
        <p:spPr/>
        <p:txBody>
          <a:bodyPr/>
          <a:lstStyle/>
          <a:p>
            <a:endParaRPr lang="fr-MA"/>
          </a:p>
        </p:txBody>
      </p:sp>
      <p:sp>
        <p:nvSpPr>
          <p:cNvPr id="7" name="Espace réservé du numéro de diapositive 6"/>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81939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M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7" name="Espace réservé de la date 6"/>
          <p:cNvSpPr>
            <a:spLocks noGrp="1"/>
          </p:cNvSpPr>
          <p:nvPr>
            <p:ph type="dt" sz="half" idx="10"/>
          </p:nvPr>
        </p:nvSpPr>
        <p:spPr/>
        <p:txBody>
          <a:bodyPr/>
          <a:lstStyle/>
          <a:p>
            <a:fld id="{71948C32-ADEC-4192-83AC-ACB48882D3C1}" type="datetimeFigureOut">
              <a:rPr lang="fr-MA" smtClean="0"/>
              <a:t>13/08/2018</a:t>
            </a:fld>
            <a:endParaRPr lang="fr-MA"/>
          </a:p>
        </p:txBody>
      </p:sp>
      <p:sp>
        <p:nvSpPr>
          <p:cNvPr id="8" name="Espace réservé du pied de page 7"/>
          <p:cNvSpPr>
            <a:spLocks noGrp="1"/>
          </p:cNvSpPr>
          <p:nvPr>
            <p:ph type="ftr" sz="quarter" idx="11"/>
          </p:nvPr>
        </p:nvSpPr>
        <p:spPr/>
        <p:txBody>
          <a:bodyPr/>
          <a:lstStyle/>
          <a:p>
            <a:endParaRPr lang="fr-MA"/>
          </a:p>
        </p:txBody>
      </p:sp>
      <p:sp>
        <p:nvSpPr>
          <p:cNvPr id="9" name="Espace réservé du numéro de diapositive 8"/>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368435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e la date 2"/>
          <p:cNvSpPr>
            <a:spLocks noGrp="1"/>
          </p:cNvSpPr>
          <p:nvPr>
            <p:ph type="dt" sz="half" idx="10"/>
          </p:nvPr>
        </p:nvSpPr>
        <p:spPr/>
        <p:txBody>
          <a:bodyPr/>
          <a:lstStyle/>
          <a:p>
            <a:fld id="{71948C32-ADEC-4192-83AC-ACB48882D3C1}" type="datetimeFigureOut">
              <a:rPr lang="fr-MA" smtClean="0"/>
              <a:t>13/08/2018</a:t>
            </a:fld>
            <a:endParaRPr lang="fr-MA"/>
          </a:p>
        </p:txBody>
      </p:sp>
      <p:sp>
        <p:nvSpPr>
          <p:cNvPr id="4" name="Espace réservé du pied de page 3"/>
          <p:cNvSpPr>
            <a:spLocks noGrp="1"/>
          </p:cNvSpPr>
          <p:nvPr>
            <p:ph type="ftr" sz="quarter" idx="11"/>
          </p:nvPr>
        </p:nvSpPr>
        <p:spPr/>
        <p:txBody>
          <a:bodyPr/>
          <a:lstStyle/>
          <a:p>
            <a:endParaRPr lang="fr-MA"/>
          </a:p>
        </p:txBody>
      </p:sp>
      <p:sp>
        <p:nvSpPr>
          <p:cNvPr id="5" name="Espace réservé du numéro de diapositive 4"/>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295875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948C32-ADEC-4192-83AC-ACB48882D3C1}" type="datetimeFigureOut">
              <a:rPr lang="fr-MA" smtClean="0"/>
              <a:t>13/08/2018</a:t>
            </a:fld>
            <a:endParaRPr lang="fr-MA"/>
          </a:p>
        </p:txBody>
      </p:sp>
      <p:sp>
        <p:nvSpPr>
          <p:cNvPr id="3" name="Espace réservé du pied de page 2"/>
          <p:cNvSpPr>
            <a:spLocks noGrp="1"/>
          </p:cNvSpPr>
          <p:nvPr>
            <p:ph type="ftr" sz="quarter" idx="11"/>
          </p:nvPr>
        </p:nvSpPr>
        <p:spPr/>
        <p:txBody>
          <a:bodyPr/>
          <a:lstStyle/>
          <a:p>
            <a:endParaRPr lang="fr-MA"/>
          </a:p>
        </p:txBody>
      </p:sp>
      <p:sp>
        <p:nvSpPr>
          <p:cNvPr id="4" name="Espace réservé du numéro de diapositive 3"/>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121582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M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948C32-ADEC-4192-83AC-ACB48882D3C1}" type="datetimeFigureOut">
              <a:rPr lang="fr-MA" smtClean="0"/>
              <a:t>13/08/2018</a:t>
            </a:fld>
            <a:endParaRPr lang="fr-MA"/>
          </a:p>
        </p:txBody>
      </p:sp>
      <p:sp>
        <p:nvSpPr>
          <p:cNvPr id="6" name="Espace réservé du pied de page 5"/>
          <p:cNvSpPr>
            <a:spLocks noGrp="1"/>
          </p:cNvSpPr>
          <p:nvPr>
            <p:ph type="ftr" sz="quarter" idx="11"/>
          </p:nvPr>
        </p:nvSpPr>
        <p:spPr/>
        <p:txBody>
          <a:bodyPr/>
          <a:lstStyle/>
          <a:p>
            <a:endParaRPr lang="fr-MA"/>
          </a:p>
        </p:txBody>
      </p:sp>
      <p:sp>
        <p:nvSpPr>
          <p:cNvPr id="7" name="Espace réservé du numéro de diapositive 6"/>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126280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M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M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948C32-ADEC-4192-83AC-ACB48882D3C1}" type="datetimeFigureOut">
              <a:rPr lang="fr-MA" smtClean="0"/>
              <a:t>13/08/2018</a:t>
            </a:fld>
            <a:endParaRPr lang="fr-MA"/>
          </a:p>
        </p:txBody>
      </p:sp>
      <p:sp>
        <p:nvSpPr>
          <p:cNvPr id="6" name="Espace réservé du pied de page 5"/>
          <p:cNvSpPr>
            <a:spLocks noGrp="1"/>
          </p:cNvSpPr>
          <p:nvPr>
            <p:ph type="ftr" sz="quarter" idx="11"/>
          </p:nvPr>
        </p:nvSpPr>
        <p:spPr/>
        <p:txBody>
          <a:bodyPr/>
          <a:lstStyle/>
          <a:p>
            <a:endParaRPr lang="fr-MA"/>
          </a:p>
        </p:txBody>
      </p:sp>
      <p:sp>
        <p:nvSpPr>
          <p:cNvPr id="7" name="Espace réservé du numéro de diapositive 6"/>
          <p:cNvSpPr>
            <a:spLocks noGrp="1"/>
          </p:cNvSpPr>
          <p:nvPr>
            <p:ph type="sldNum" sz="quarter" idx="12"/>
          </p:nvPr>
        </p:nvSpPr>
        <p:spPr/>
        <p:txBody>
          <a:bodyPr/>
          <a:lstStyle/>
          <a:p>
            <a:fld id="{B3832E64-3770-4D30-A4F0-A3A77D5C2A35}" type="slidenum">
              <a:rPr lang="fr-MA" smtClean="0"/>
              <a:t>‹#›</a:t>
            </a:fld>
            <a:endParaRPr lang="fr-MA"/>
          </a:p>
        </p:txBody>
      </p:sp>
    </p:spTree>
    <p:extLst>
      <p:ext uri="{BB962C8B-B14F-4D97-AF65-F5344CB8AC3E}">
        <p14:creationId xmlns:p14="http://schemas.microsoft.com/office/powerpoint/2010/main" val="391737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M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48C32-ADEC-4192-83AC-ACB48882D3C1}" type="datetimeFigureOut">
              <a:rPr lang="fr-MA" smtClean="0"/>
              <a:t>13/08/2018</a:t>
            </a:fld>
            <a:endParaRPr lang="fr-M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M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32E64-3770-4D30-A4F0-A3A77D5C2A35}" type="slidenum">
              <a:rPr lang="fr-MA" smtClean="0"/>
              <a:t>‹#›</a:t>
            </a:fld>
            <a:endParaRPr lang="fr-MA"/>
          </a:p>
        </p:txBody>
      </p:sp>
    </p:spTree>
    <p:extLst>
      <p:ext uri="{BB962C8B-B14F-4D97-AF65-F5344CB8AC3E}">
        <p14:creationId xmlns:p14="http://schemas.microsoft.com/office/powerpoint/2010/main" val="576413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912830" y="907856"/>
            <a:ext cx="1799117" cy="892552"/>
          </a:xfrm>
          <a:prstGeom prst="rect">
            <a:avLst/>
          </a:prstGeom>
        </p:spPr>
        <p:txBody>
          <a:bodyPr wrap="square" lIns="0" tIns="0" rIns="0" bIns="0">
            <a:spAutoFit/>
          </a:bodyPr>
          <a:lstStyle>
            <a:lvl1pPr>
              <a:defRPr sz="5800" b="1" i="0">
                <a:solidFill>
                  <a:srgbClr val="56595A"/>
                </a:solidFill>
                <a:latin typeface="Trebuchet MS"/>
                <a:cs typeface="Trebuchet MS"/>
              </a:defRPr>
            </a:lvl1pPr>
          </a:lstStyle>
          <a:p>
            <a:endParaRPr/>
          </a:p>
        </p:txBody>
      </p:sp>
      <p:sp>
        <p:nvSpPr>
          <p:cNvPr id="3" name="Holder 3"/>
          <p:cNvSpPr>
            <a:spLocks noGrp="1"/>
          </p:cNvSpPr>
          <p:nvPr>
            <p:ph type="body" idx="1"/>
          </p:nvPr>
        </p:nvSpPr>
        <p:spPr>
          <a:xfrm>
            <a:off x="4737185" y="2392697"/>
            <a:ext cx="6434828" cy="1523494"/>
          </a:xfrm>
          <a:prstGeom prst="rect">
            <a:avLst/>
          </a:prstGeom>
        </p:spPr>
        <p:txBody>
          <a:bodyPr wrap="square" lIns="0" tIns="0" rIns="0" bIns="0">
            <a:spAutoFit/>
          </a:bodyPr>
          <a:lstStyle>
            <a:lvl1pPr>
              <a:defRPr sz="9900" b="1" i="0">
                <a:solidFill>
                  <a:srgbClr val="184578"/>
                </a:solidFill>
                <a:latin typeface="Trebuchet MS"/>
                <a:cs typeface="Trebuchet MS"/>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D520CEE6-CE3C-41B5-AEF9-3329B5F0CC09}" type="datetime1">
              <a:rPr lang="en-US" smtClean="0"/>
              <a:t>8/13/2018</a:t>
            </a:fld>
            <a:endParaRPr lang="en-US"/>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270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521263">
        <a:defRPr>
          <a:latin typeface="+mn-lt"/>
          <a:ea typeface="+mn-ea"/>
          <a:cs typeface="+mn-cs"/>
        </a:defRPr>
      </a:lvl2pPr>
      <a:lvl3pPr marL="1042525">
        <a:defRPr>
          <a:latin typeface="+mn-lt"/>
          <a:ea typeface="+mn-ea"/>
          <a:cs typeface="+mn-cs"/>
        </a:defRPr>
      </a:lvl3pPr>
      <a:lvl4pPr marL="1563788">
        <a:defRPr>
          <a:latin typeface="+mn-lt"/>
          <a:ea typeface="+mn-ea"/>
          <a:cs typeface="+mn-cs"/>
        </a:defRPr>
      </a:lvl4pPr>
      <a:lvl5pPr marL="2085051">
        <a:defRPr>
          <a:latin typeface="+mn-lt"/>
          <a:ea typeface="+mn-ea"/>
          <a:cs typeface="+mn-cs"/>
        </a:defRPr>
      </a:lvl5pPr>
      <a:lvl6pPr marL="2606314">
        <a:defRPr>
          <a:latin typeface="+mn-lt"/>
          <a:ea typeface="+mn-ea"/>
          <a:cs typeface="+mn-cs"/>
        </a:defRPr>
      </a:lvl6pPr>
      <a:lvl7pPr marL="3127576">
        <a:defRPr>
          <a:latin typeface="+mn-lt"/>
          <a:ea typeface="+mn-ea"/>
          <a:cs typeface="+mn-cs"/>
        </a:defRPr>
      </a:lvl7pPr>
      <a:lvl8pPr marL="3648839">
        <a:defRPr>
          <a:latin typeface="+mn-lt"/>
          <a:ea typeface="+mn-ea"/>
          <a:cs typeface="+mn-cs"/>
        </a:defRPr>
      </a:lvl8pPr>
      <a:lvl9pPr marL="4170101">
        <a:defRPr>
          <a:latin typeface="+mn-lt"/>
          <a:ea typeface="+mn-ea"/>
          <a:cs typeface="+mn-cs"/>
        </a:defRPr>
      </a:lvl9pPr>
    </p:bodyStyle>
    <p:otherStyle>
      <a:lvl1pPr marL="0">
        <a:defRPr>
          <a:latin typeface="+mn-lt"/>
          <a:ea typeface="+mn-ea"/>
          <a:cs typeface="+mn-cs"/>
        </a:defRPr>
      </a:lvl1pPr>
      <a:lvl2pPr marL="521263">
        <a:defRPr>
          <a:latin typeface="+mn-lt"/>
          <a:ea typeface="+mn-ea"/>
          <a:cs typeface="+mn-cs"/>
        </a:defRPr>
      </a:lvl2pPr>
      <a:lvl3pPr marL="1042525">
        <a:defRPr>
          <a:latin typeface="+mn-lt"/>
          <a:ea typeface="+mn-ea"/>
          <a:cs typeface="+mn-cs"/>
        </a:defRPr>
      </a:lvl3pPr>
      <a:lvl4pPr marL="1563788">
        <a:defRPr>
          <a:latin typeface="+mn-lt"/>
          <a:ea typeface="+mn-ea"/>
          <a:cs typeface="+mn-cs"/>
        </a:defRPr>
      </a:lvl4pPr>
      <a:lvl5pPr marL="2085051">
        <a:defRPr>
          <a:latin typeface="+mn-lt"/>
          <a:ea typeface="+mn-ea"/>
          <a:cs typeface="+mn-cs"/>
        </a:defRPr>
      </a:lvl5pPr>
      <a:lvl6pPr marL="2606314">
        <a:defRPr>
          <a:latin typeface="+mn-lt"/>
          <a:ea typeface="+mn-ea"/>
          <a:cs typeface="+mn-cs"/>
        </a:defRPr>
      </a:lvl6pPr>
      <a:lvl7pPr marL="3127576">
        <a:defRPr>
          <a:latin typeface="+mn-lt"/>
          <a:ea typeface="+mn-ea"/>
          <a:cs typeface="+mn-cs"/>
        </a:defRPr>
      </a:lvl7pPr>
      <a:lvl8pPr marL="3648839">
        <a:defRPr>
          <a:latin typeface="+mn-lt"/>
          <a:ea typeface="+mn-ea"/>
          <a:cs typeface="+mn-cs"/>
        </a:defRPr>
      </a:lvl8pPr>
      <a:lvl9pPr marL="417010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t="7506" b="7329"/>
          <a:stretch/>
        </p:blipFill>
        <p:spPr>
          <a:xfrm>
            <a:off x="5143402" y="166542"/>
            <a:ext cx="1905194" cy="1665399"/>
          </a:xfrm>
          <a:prstGeom prst="rect">
            <a:avLst/>
          </a:prstGeom>
        </p:spPr>
      </p:pic>
      <p:pic>
        <p:nvPicPr>
          <p:cNvPr id="18" name="Picture 17"/>
          <p:cNvPicPr>
            <a:picLocks noChangeAspect="1"/>
          </p:cNvPicPr>
          <p:nvPr/>
        </p:nvPicPr>
        <p:blipFill rotWithShape="1">
          <a:blip r:embed="rId4">
            <a:extLst>
              <a:ext uri="{BEBA8EAE-BF5A-486C-A8C5-ECC9F3942E4B}">
                <a14:imgProps xmlns:a14="http://schemas.microsoft.com/office/drawing/2010/main">
                  <a14:imgLayer r:embed="rId5">
                    <a14:imgEffect>
                      <a14:saturation sat="0"/>
                    </a14:imgEffect>
                  </a14:imgLayer>
                </a14:imgProps>
              </a:ext>
            </a:extLst>
          </a:blip>
          <a:srcRect t="33898" r="24347"/>
          <a:stretch/>
        </p:blipFill>
        <p:spPr>
          <a:xfrm>
            <a:off x="8594751" y="4617890"/>
            <a:ext cx="3597010" cy="2225447"/>
          </a:xfrm>
          <a:prstGeom prst="rect">
            <a:avLst/>
          </a:prstGeom>
        </p:spPr>
      </p:pic>
      <p:sp>
        <p:nvSpPr>
          <p:cNvPr id="8" name="ZoneTexte 7"/>
          <p:cNvSpPr txBox="1"/>
          <p:nvPr/>
        </p:nvSpPr>
        <p:spPr>
          <a:xfrm>
            <a:off x="4693340" y="1839741"/>
            <a:ext cx="2805320" cy="678647"/>
          </a:xfrm>
          <a:prstGeom prst="rect">
            <a:avLst/>
          </a:prstGeom>
          <a:noFill/>
        </p:spPr>
        <p:txBody>
          <a:bodyPr wrap="none" rtlCol="0">
            <a:spAutoFit/>
          </a:bodyPr>
          <a:lstStyle/>
          <a:p>
            <a:pPr algn="ctr" defTabSz="829178"/>
            <a:r>
              <a:rPr lang="fr-FR" sz="1270" b="1" dirty="0">
                <a:solidFill>
                  <a:prstClr val="black"/>
                </a:solidFill>
                <a:latin typeface="Calibri"/>
              </a:rPr>
              <a:t>Projet : « Productivité du foncier»</a:t>
            </a:r>
          </a:p>
          <a:p>
            <a:pPr algn="ctr" defTabSz="829178"/>
            <a:r>
              <a:rPr lang="fr-FR" sz="1270" b="1" dirty="0">
                <a:solidFill>
                  <a:prstClr val="black"/>
                </a:solidFill>
                <a:latin typeface="Calibri"/>
              </a:rPr>
              <a:t>Activité : « Foncier Industriel»</a:t>
            </a:r>
          </a:p>
          <a:p>
            <a:pPr algn="ctr" defTabSz="829178"/>
            <a:r>
              <a:rPr lang="fr-FR" sz="1270" b="1" dirty="0">
                <a:solidFill>
                  <a:prstClr val="black"/>
                </a:solidFill>
                <a:latin typeface="Calibri"/>
              </a:rPr>
              <a:t>Composante: « Assistance Technique »</a:t>
            </a:r>
          </a:p>
        </p:txBody>
      </p:sp>
      <p:sp>
        <p:nvSpPr>
          <p:cNvPr id="9" name="Rectangle 8"/>
          <p:cNvSpPr/>
          <p:nvPr/>
        </p:nvSpPr>
        <p:spPr>
          <a:xfrm>
            <a:off x="3492400" y="4432330"/>
            <a:ext cx="5207200" cy="678647"/>
          </a:xfrm>
          <a:prstGeom prst="rect">
            <a:avLst/>
          </a:prstGeom>
        </p:spPr>
        <p:txBody>
          <a:bodyPr wrap="square">
            <a:spAutoFit/>
          </a:bodyPr>
          <a:lstStyle/>
          <a:p>
            <a:pPr algn="ctr" defTabSz="829178"/>
            <a:r>
              <a:rPr lang="fr-FR" sz="1270" b="1" dirty="0">
                <a:solidFill>
                  <a:srgbClr val="002060"/>
                </a:solidFill>
                <a:latin typeface="Calibri"/>
              </a:rPr>
              <a:t>MARCHÉ DE SERVICES DE CONSULTANTS </a:t>
            </a:r>
          </a:p>
          <a:p>
            <a:pPr algn="ctr" defTabSz="829178"/>
            <a:r>
              <a:rPr lang="fr-FR" altLang="fr-FR" sz="1270" b="1" dirty="0">
                <a:solidFill>
                  <a:srgbClr val="002060"/>
                </a:solidFill>
                <a:latin typeface="Calibri"/>
                <a:cs typeface="Arial" panose="020B0604020202020204" pitchFamily="34" charset="0"/>
              </a:rPr>
              <a:t>Demande de Propositions </a:t>
            </a:r>
            <a:r>
              <a:rPr lang="fr-FR" sz="1270" b="1" dirty="0">
                <a:solidFill>
                  <a:srgbClr val="002060"/>
                </a:solidFill>
                <a:latin typeface="Calibri"/>
                <a:cs typeface="Arial" panose="020B0604020202020204" pitchFamily="34" charset="0"/>
              </a:rPr>
              <a:t>DP/QCBS/MCA-M/LI-13/CIF-Compact-PP-04</a:t>
            </a:r>
            <a:endParaRPr lang="fr-MA" sz="1270" b="1" dirty="0">
              <a:solidFill>
                <a:srgbClr val="002060"/>
              </a:solidFill>
              <a:latin typeface="Calibri"/>
              <a:cs typeface="Arial" panose="020B0604020202020204" pitchFamily="34" charset="0"/>
            </a:endParaRPr>
          </a:p>
          <a:p>
            <a:pPr algn="ctr" defTabSz="829178"/>
            <a:endParaRPr lang="fr-FR" sz="1270" b="1" dirty="0">
              <a:solidFill>
                <a:srgbClr val="002060"/>
              </a:solidFill>
              <a:latin typeface="Calibri"/>
              <a:cs typeface="Arial" panose="020B0604020202020204" pitchFamily="34" charset="0"/>
            </a:endParaRPr>
          </a:p>
        </p:txBody>
      </p:sp>
      <p:sp>
        <p:nvSpPr>
          <p:cNvPr id="10" name="Sous-titre 2"/>
          <p:cNvSpPr>
            <a:spLocks noGrp="1"/>
          </p:cNvSpPr>
          <p:nvPr>
            <p:ph type="subTitle" idx="1"/>
          </p:nvPr>
        </p:nvSpPr>
        <p:spPr>
          <a:xfrm>
            <a:off x="3492400" y="5227137"/>
            <a:ext cx="5643922" cy="551203"/>
          </a:xfrm>
          <a:noFill/>
        </p:spPr>
        <p:txBody>
          <a:bodyPr>
            <a:noAutofit/>
          </a:bodyPr>
          <a:lstStyle/>
          <a:p>
            <a:pPr algn="ctr"/>
            <a:r>
              <a:rPr lang="fr-FR" sz="1632" dirty="0">
                <a:solidFill>
                  <a:srgbClr val="C00000"/>
                </a:solidFill>
                <a:cs typeface="Times New Roman" panose="02020603050405020304" pitchFamily="18" charset="0"/>
              </a:rPr>
              <a:t>Réunion d’information</a:t>
            </a:r>
          </a:p>
          <a:p>
            <a:pPr algn="ctr"/>
            <a:r>
              <a:rPr lang="fr-FR" sz="1632" dirty="0">
                <a:solidFill>
                  <a:srgbClr val="C00000"/>
                </a:solidFill>
                <a:cs typeface="Times New Roman" panose="02020603050405020304" pitchFamily="18" charset="0"/>
              </a:rPr>
              <a:t>Préparatoire à la soumission des propositions</a:t>
            </a:r>
          </a:p>
        </p:txBody>
      </p:sp>
      <p:sp>
        <p:nvSpPr>
          <p:cNvPr id="11" name="Rectangle 10"/>
          <p:cNvSpPr/>
          <p:nvPr/>
        </p:nvSpPr>
        <p:spPr>
          <a:xfrm>
            <a:off x="5069922" y="5985635"/>
            <a:ext cx="2052165" cy="343492"/>
          </a:xfrm>
          <a:prstGeom prst="rect">
            <a:avLst/>
          </a:prstGeom>
        </p:spPr>
        <p:txBody>
          <a:bodyPr wrap="none">
            <a:spAutoFit/>
          </a:bodyPr>
          <a:lstStyle/>
          <a:p>
            <a:pPr algn="ctr" defTabSz="829178">
              <a:lnSpc>
                <a:spcPct val="150000"/>
              </a:lnSpc>
            </a:pPr>
            <a:r>
              <a:rPr lang="fr-FR" sz="1088" b="1" dirty="0">
                <a:solidFill>
                  <a:prstClr val="black"/>
                </a:solidFill>
                <a:latin typeface="Calibri"/>
                <a:cs typeface="Times New Roman" panose="02020603050405020304" pitchFamily="18" charset="0"/>
              </a:rPr>
              <a:t>Rabat, Jeudi 06 Septembre 2018</a:t>
            </a:r>
          </a:p>
        </p:txBody>
      </p:sp>
      <p:grpSp>
        <p:nvGrpSpPr>
          <p:cNvPr id="12" name="Groupe 11"/>
          <p:cNvGrpSpPr/>
          <p:nvPr/>
        </p:nvGrpSpPr>
        <p:grpSpPr>
          <a:xfrm>
            <a:off x="2436232" y="2649553"/>
            <a:ext cx="7319532" cy="1689998"/>
            <a:chOff x="1439652" y="2636910"/>
            <a:chExt cx="6264696" cy="1512169"/>
          </a:xfrm>
        </p:grpSpPr>
        <p:sp>
          <p:nvSpPr>
            <p:cNvPr id="13" name="Rectangle à coins arrondis 12"/>
            <p:cNvSpPr/>
            <p:nvPr/>
          </p:nvSpPr>
          <p:spPr>
            <a:xfrm>
              <a:off x="1439652" y="2636910"/>
              <a:ext cx="6264696" cy="1512169"/>
            </a:xfrm>
            <a:prstGeom prst="roundRect">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14" name="Rectangle 2"/>
            <p:cNvSpPr txBox="1">
              <a:spLocks noChangeArrowheads="1"/>
            </p:cNvSpPr>
            <p:nvPr/>
          </p:nvSpPr>
          <p:spPr>
            <a:xfrm>
              <a:off x="1439652" y="2827648"/>
              <a:ext cx="6264696" cy="1074128"/>
            </a:xfrm>
            <a:prstGeom prst="rect">
              <a:avLst/>
            </a:prstGeo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vert="horz" wrap="square" lIns="82918" tIns="41459" rIns="82918" bIns="41459"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829178"/>
              <a:r>
                <a:rPr lang="fr-FR" sz="1814" b="1" dirty="0">
                  <a:solidFill>
                    <a:prstClr val="white"/>
                  </a:solidFill>
                  <a:latin typeface="Calibri"/>
                </a:rPr>
                <a:t>Appui à la Conception et à l’Elaboration d’un Cadre Juridique pour </a:t>
              </a:r>
              <a:endParaRPr lang="fr-MA" sz="1814" dirty="0">
                <a:solidFill>
                  <a:prstClr val="white"/>
                </a:solidFill>
                <a:latin typeface="Calibri"/>
              </a:endParaRPr>
            </a:p>
            <a:p>
              <a:pPr defTabSz="829178"/>
              <a:r>
                <a:rPr lang="fr-FR" sz="1814" b="1" dirty="0">
                  <a:solidFill>
                    <a:prstClr val="white"/>
                  </a:solidFill>
                  <a:latin typeface="Calibri"/>
                </a:rPr>
                <a:t>la Planification, l’Aménagement, le Développement, la Valorisation, </a:t>
              </a:r>
              <a:endParaRPr lang="fr-MA" sz="1814" dirty="0">
                <a:solidFill>
                  <a:prstClr val="white"/>
                </a:solidFill>
                <a:latin typeface="Calibri"/>
              </a:endParaRPr>
            </a:p>
            <a:p>
              <a:pPr defTabSz="829178"/>
              <a:r>
                <a:rPr lang="fr-FR" sz="1814" b="1" dirty="0">
                  <a:solidFill>
                    <a:prstClr val="white"/>
                  </a:solidFill>
                  <a:latin typeface="Calibri"/>
                </a:rPr>
                <a:t>la Gestion et la Mise à Niveau des Infrastructures d’Accueil Industrielles </a:t>
              </a:r>
              <a:endParaRPr lang="fr-MA" sz="1814" dirty="0">
                <a:solidFill>
                  <a:prstClr val="white"/>
                </a:solidFill>
                <a:latin typeface="Calibri"/>
              </a:endParaRPr>
            </a:p>
            <a:p>
              <a:pPr defTabSz="829178"/>
              <a:r>
                <a:rPr lang="fr-FR" sz="1814" b="1" dirty="0">
                  <a:solidFill>
                    <a:prstClr val="white"/>
                  </a:solidFill>
                  <a:latin typeface="Calibri"/>
                </a:rPr>
                <a:t>au Maroc</a:t>
              </a:r>
              <a:endParaRPr lang="fr-MA" sz="1814" dirty="0">
                <a:solidFill>
                  <a:prstClr val="white"/>
                </a:solidFill>
                <a:latin typeface="Calibri"/>
              </a:endParaRPr>
            </a:p>
          </p:txBody>
        </p:sp>
      </p:grpSp>
      <p:pic>
        <p:nvPicPr>
          <p:cNvPr id="2" name="Imag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534" y="280611"/>
            <a:ext cx="1520161" cy="1520161"/>
          </a:xfrm>
          <a:prstGeom prst="rect">
            <a:avLst/>
          </a:prstGeom>
        </p:spPr>
      </p:pic>
      <p:pic>
        <p:nvPicPr>
          <p:cNvPr id="16" name="Image 15"/>
          <p:cNvPicPr/>
          <p:nvPr/>
        </p:nvPicPr>
        <p:blipFill>
          <a:blip r:embed="rId7"/>
          <a:stretch>
            <a:fillRect/>
          </a:stretch>
        </p:blipFill>
        <p:spPr>
          <a:xfrm>
            <a:off x="8307144" y="595972"/>
            <a:ext cx="3371416" cy="760081"/>
          </a:xfrm>
          <a:prstGeom prst="rect">
            <a:avLst/>
          </a:prstGeom>
        </p:spPr>
      </p:pic>
    </p:spTree>
    <p:extLst>
      <p:ext uri="{BB962C8B-B14F-4D97-AF65-F5344CB8AC3E}">
        <p14:creationId xmlns:p14="http://schemas.microsoft.com/office/powerpoint/2010/main" val="2386365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10</a:t>
            </a:fld>
            <a:r>
              <a:rPr lang="fr-FR" sz="1270" b="1" dirty="0">
                <a:solidFill>
                  <a:srgbClr val="2683C6">
                    <a:lumMod val="50000"/>
                  </a:srgbClr>
                </a:solidFill>
                <a:latin typeface="Calibri"/>
              </a:rPr>
              <a:t>-</a:t>
            </a:r>
          </a:p>
        </p:txBody>
      </p:sp>
      <p:sp>
        <p:nvSpPr>
          <p:cNvPr id="5" name="Rectangle 4"/>
          <p:cNvSpPr/>
          <p:nvPr/>
        </p:nvSpPr>
        <p:spPr>
          <a:xfrm>
            <a:off x="240" y="0"/>
            <a:ext cx="12191521" cy="10796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4897" b="1" dirty="0">
                <a:solidFill>
                  <a:prstClr val="white"/>
                </a:solidFill>
                <a:latin typeface="Calibri"/>
                <a:cs typeface="Sakkal Majalla" panose="02000000000000000000" pitchFamily="2" charset="-78"/>
              </a:rPr>
              <a:t>Plan</a:t>
            </a:r>
            <a:endParaRPr lang="ar-SA" sz="4897" b="1" dirty="0">
              <a:solidFill>
                <a:prstClr val="white"/>
              </a:solidFill>
              <a:latin typeface="Calibri"/>
              <a:cs typeface="Sakkal Majalla" panose="02000000000000000000" pitchFamily="2" charset="-78"/>
            </a:endParaRPr>
          </a:p>
        </p:txBody>
      </p:sp>
      <p:grpSp>
        <p:nvGrpSpPr>
          <p:cNvPr id="78" name="Groupe 77"/>
          <p:cNvGrpSpPr/>
          <p:nvPr/>
        </p:nvGrpSpPr>
        <p:grpSpPr>
          <a:xfrm>
            <a:off x="1264305" y="1681127"/>
            <a:ext cx="9392179" cy="1264387"/>
            <a:chOff x="526358" y="986563"/>
            <a:chExt cx="10357486" cy="1394337"/>
          </a:xfrm>
        </p:grpSpPr>
        <p:grpSp>
          <p:nvGrpSpPr>
            <p:cNvPr id="79" name="Groupe 78"/>
            <p:cNvGrpSpPr/>
            <p:nvPr/>
          </p:nvGrpSpPr>
          <p:grpSpPr>
            <a:xfrm>
              <a:off x="526358" y="1457509"/>
              <a:ext cx="688412" cy="923391"/>
              <a:chOff x="1907704" y="1527351"/>
              <a:chExt cx="688412" cy="923391"/>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2" name="Rectangle 8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3" name="Groupe 82"/>
          <p:cNvGrpSpPr/>
          <p:nvPr/>
        </p:nvGrpSpPr>
        <p:grpSpPr>
          <a:xfrm>
            <a:off x="1264305" y="3141208"/>
            <a:ext cx="9392179" cy="1265573"/>
            <a:chOff x="526358" y="2596706"/>
            <a:chExt cx="10357486" cy="1395645"/>
          </a:xfrm>
        </p:grpSpPr>
        <p:grpSp>
          <p:nvGrpSpPr>
            <p:cNvPr id="84" name="Groupe 83"/>
            <p:cNvGrpSpPr/>
            <p:nvPr/>
          </p:nvGrpSpPr>
          <p:grpSpPr>
            <a:xfrm>
              <a:off x="526358" y="3068960"/>
              <a:ext cx="688412" cy="923391"/>
              <a:chOff x="1907704" y="1527351"/>
              <a:chExt cx="688412" cy="923391"/>
            </a:xfrm>
          </p:grpSpPr>
          <p:sp>
            <p:nvSpPr>
              <p:cNvPr id="86" name="Parallélogramme 85"/>
              <p:cNvSpPr/>
              <p:nvPr/>
            </p:nvSpPr>
            <p:spPr>
              <a:xfrm rot="19219040">
                <a:off x="1907704" y="1697884"/>
                <a:ext cx="688412" cy="698376"/>
              </a:xfrm>
              <a:prstGeom prst="parallelogram">
                <a:avLst>
                  <a:gd name="adj" fmla="val 17064"/>
                </a:avLst>
              </a:prstGeom>
              <a:solidFill>
                <a:schemeClr val="accent2">
                  <a:lumMod val="20000"/>
                  <a:lumOff val="80000"/>
                </a:schemeClr>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7" name="Rectangle 86"/>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accent2">
                <a:lumMod val="20000"/>
                <a:lumOff val="80000"/>
              </a:schemeClr>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8" name="Groupe 87"/>
          <p:cNvGrpSpPr/>
          <p:nvPr/>
        </p:nvGrpSpPr>
        <p:grpSpPr>
          <a:xfrm>
            <a:off x="1259124" y="4632553"/>
            <a:ext cx="9397360" cy="1264387"/>
            <a:chOff x="520644" y="4194964"/>
            <a:chExt cx="10363200" cy="1394337"/>
          </a:xfrm>
        </p:grpSpPr>
        <p:grpSp>
          <p:nvGrpSpPr>
            <p:cNvPr id="89" name="Groupe 88"/>
            <p:cNvGrpSpPr/>
            <p:nvPr/>
          </p:nvGrpSpPr>
          <p:grpSpPr>
            <a:xfrm>
              <a:off x="520644" y="4665910"/>
              <a:ext cx="688412" cy="923391"/>
              <a:chOff x="1907704" y="1527351"/>
              <a:chExt cx="688412" cy="923391"/>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92" name="Rectangle 9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sp>
        <p:nvSpPr>
          <p:cNvPr id="93" name="Rectangle 92"/>
          <p:cNvSpPr/>
          <p:nvPr/>
        </p:nvSpPr>
        <p:spPr>
          <a:xfrm>
            <a:off x="2177775" y="1791056"/>
            <a:ext cx="1819729"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TECHNIQUE</a:t>
            </a:r>
            <a:endParaRPr lang="en-US" sz="1451" b="1" u="sng" dirty="0">
              <a:solidFill>
                <a:srgbClr val="002060"/>
              </a:solidFill>
              <a:latin typeface="Berlin Sans FB Demi" pitchFamily="34" charset="0"/>
            </a:endParaRPr>
          </a:p>
        </p:txBody>
      </p:sp>
      <p:sp>
        <p:nvSpPr>
          <p:cNvPr id="94" name="Rectangle 93"/>
          <p:cNvSpPr/>
          <p:nvPr/>
        </p:nvSpPr>
        <p:spPr>
          <a:xfrm>
            <a:off x="2172232" y="3251039"/>
            <a:ext cx="214353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172232" y="4735607"/>
            <a:ext cx="138050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154630" y="2095480"/>
            <a:ext cx="8308227" cy="594650"/>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termes de référence : contexte, objectif et étendue de la mission, durée, périodes et livrables de la mission ainsi que l’équipe à mobiliser pour cette mission.</a:t>
            </a:r>
            <a:r>
              <a:rPr lang="en-US" sz="1632" b="1" kern="0" dirty="0">
                <a:solidFill>
                  <a:prstClr val="black"/>
                </a:solidFill>
                <a:latin typeface="Calibri"/>
                <a:cs typeface="Arial" panose="020B0604020202020204" pitchFamily="34" charset="0"/>
              </a:rPr>
              <a:t>  </a:t>
            </a:r>
            <a:endParaRPr lang="en-US" sz="1632" b="1" dirty="0">
              <a:solidFill>
                <a:prstClr val="black"/>
              </a:solidFill>
              <a:latin typeface="Calibri"/>
            </a:endParaRPr>
          </a:p>
        </p:txBody>
      </p:sp>
      <p:sp>
        <p:nvSpPr>
          <p:cNvPr id="97" name="Rectangle 96"/>
          <p:cNvSpPr/>
          <p:nvPr/>
        </p:nvSpPr>
        <p:spPr>
          <a:xfrm>
            <a:off x="2177775" y="3613664"/>
            <a:ext cx="8285083"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Description du processus de passation des marchés selon les lignes directrices de MCC.</a:t>
            </a:r>
          </a:p>
        </p:txBody>
      </p:sp>
      <p:sp>
        <p:nvSpPr>
          <p:cNvPr id="98" name="Rectangle 97"/>
          <p:cNvSpPr/>
          <p:nvPr/>
        </p:nvSpPr>
        <p:spPr>
          <a:xfrm>
            <a:off x="2154631" y="5097938"/>
            <a:ext cx="6777849"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3326588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11</a:t>
            </a:fld>
            <a:r>
              <a:rPr lang="fr-FR" sz="1270" b="1" dirty="0">
                <a:solidFill>
                  <a:schemeClr val="accent2">
                    <a:lumMod val="50000"/>
                  </a:schemeClr>
                </a:solidFill>
              </a:rPr>
              <a:t>-</a:t>
            </a:r>
          </a:p>
        </p:txBody>
      </p:sp>
      <p:sp>
        <p:nvSpPr>
          <p:cNvPr id="5" name="Rectangle 4"/>
          <p:cNvSpPr/>
          <p:nvPr/>
        </p:nvSpPr>
        <p:spPr>
          <a:xfrm>
            <a:off x="240" y="-34192"/>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Processus de passation des marchés</a:t>
            </a:r>
          </a:p>
        </p:txBody>
      </p:sp>
      <p:sp>
        <p:nvSpPr>
          <p:cNvPr id="6" name="Content Placeholder 2"/>
          <p:cNvSpPr txBox="1">
            <a:spLocks/>
          </p:cNvSpPr>
          <p:nvPr/>
        </p:nvSpPr>
        <p:spPr>
          <a:xfrm>
            <a:off x="1991544" y="1819051"/>
            <a:ext cx="8229600" cy="368652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sp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endParaRPr lang="fr-FR" sz="2000" kern="0" dirty="0">
              <a:solidFill>
                <a:srgbClr val="002060"/>
              </a:solidFill>
            </a:endParaRPr>
          </a:p>
          <a:p>
            <a:pPr algn="just"/>
            <a:r>
              <a:rPr lang="fr-FR" sz="1814" kern="0" dirty="0">
                <a:solidFill>
                  <a:srgbClr val="002060"/>
                </a:solidFill>
              </a:rPr>
              <a:t>Les Directives de MCC ont les particularités suivantes:</a:t>
            </a:r>
          </a:p>
          <a:p>
            <a:pPr algn="just"/>
            <a:endParaRPr lang="fr-FR" sz="1814" kern="0" dirty="0">
              <a:solidFill>
                <a:srgbClr val="002060"/>
              </a:solidFill>
            </a:endParaRPr>
          </a:p>
          <a:p>
            <a:pPr algn="just">
              <a:buFont typeface="Wingdings" panose="05000000000000000000" pitchFamily="2" charset="2"/>
              <a:buChar char="§"/>
            </a:pPr>
            <a:r>
              <a:rPr lang="fr-FR" sz="1814" kern="0" dirty="0">
                <a:solidFill>
                  <a:srgbClr val="002060"/>
                </a:solidFill>
              </a:rPr>
              <a:t>Dispositions d’éligibilité: </a:t>
            </a:r>
            <a:r>
              <a:rPr lang="fr-FR" altLang="fr-FR" sz="1814" kern="0" dirty="0">
                <a:solidFill>
                  <a:srgbClr val="002060"/>
                </a:solidFill>
              </a:rPr>
              <a:t>Les Consultants (y compris leurs associés, le cas échéant), leurs Consultants sous-traitants et leur personnel, doivent satisfaire aux critères d’éligibilité: </a:t>
            </a:r>
          </a:p>
          <a:p>
            <a:pPr lvl="1" algn="just"/>
            <a:r>
              <a:rPr lang="fr-FR" altLang="fr-FR" sz="1814" kern="0" dirty="0">
                <a:solidFill>
                  <a:srgbClr val="002060"/>
                </a:solidFill>
              </a:rPr>
              <a:t>Vérification des Parties Exclues des Procédures de Passation de Marchés de l’Entité MCA.</a:t>
            </a:r>
          </a:p>
          <a:p>
            <a:pPr lvl="1" algn="just"/>
            <a:r>
              <a:rPr lang="fr-FR" altLang="fr-FR" sz="1814" kern="0" dirty="0">
                <a:solidFill>
                  <a:srgbClr val="002060"/>
                </a:solidFill>
              </a:rPr>
              <a:t>Pays objet de sanctions ou de restrictions en vertu des lois ou des politiques des États-Unis: </a:t>
            </a:r>
            <a:r>
              <a:rPr lang="fr-FR" altLang="fr-FR" sz="1814" b="1" kern="0" dirty="0">
                <a:solidFill>
                  <a:srgbClr val="002060"/>
                </a:solidFill>
              </a:rPr>
              <a:t>Cuba, Iran, Corée du Nord, Soudan et Syrie</a:t>
            </a:r>
            <a:r>
              <a:rPr lang="fr-FR" altLang="fr-FR" sz="1814" kern="0" dirty="0">
                <a:solidFill>
                  <a:srgbClr val="002060"/>
                </a:solidFill>
              </a:rPr>
              <a:t>.</a:t>
            </a:r>
            <a:r>
              <a:rPr lang="en-US" sz="1814" kern="0" dirty="0">
                <a:solidFill>
                  <a:srgbClr val="002060"/>
                </a:solidFill>
              </a:rPr>
              <a:t> </a:t>
            </a:r>
            <a:endParaRPr lang="fr-FR" altLang="fr-FR" sz="1814" kern="0" dirty="0">
              <a:solidFill>
                <a:srgbClr val="002060"/>
              </a:solidFill>
            </a:endParaRPr>
          </a:p>
          <a:p>
            <a:pPr algn="just">
              <a:buFont typeface="Wingdings" panose="05000000000000000000" pitchFamily="2" charset="2"/>
              <a:buChar char="§"/>
            </a:pPr>
            <a:r>
              <a:rPr lang="fr-FR" sz="1814" kern="0" dirty="0">
                <a:solidFill>
                  <a:srgbClr val="002060"/>
                </a:solidFill>
              </a:rPr>
              <a:t> Aucune préférence locale.</a:t>
            </a:r>
          </a:p>
          <a:p>
            <a:pPr algn="just">
              <a:buFont typeface="Wingdings" panose="05000000000000000000" pitchFamily="2" charset="2"/>
              <a:buChar char="§"/>
            </a:pPr>
            <a:r>
              <a:rPr lang="fr-FR" sz="1814" kern="0" dirty="0">
                <a:solidFill>
                  <a:srgbClr val="002060"/>
                </a:solidFill>
              </a:rPr>
              <a:t> Raisonnabilité des prix offerts.</a:t>
            </a:r>
          </a:p>
          <a:p>
            <a:pPr algn="just"/>
            <a:endParaRPr lang="fr-FR" sz="2000" kern="0" dirty="0">
              <a:solidFill>
                <a:srgbClr val="002060"/>
              </a:solidFill>
            </a:endParaRPr>
          </a:p>
        </p:txBody>
      </p:sp>
      <p:sp>
        <p:nvSpPr>
          <p:cNvPr id="7" name="Chevron 6"/>
          <p:cNvSpPr/>
          <p:nvPr/>
        </p:nvSpPr>
        <p:spPr>
          <a:xfrm>
            <a:off x="1991544" y="1052736"/>
            <a:ext cx="8208912" cy="504056"/>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814" b="1" dirty="0"/>
              <a:t>Directives de MCC </a:t>
            </a:r>
          </a:p>
        </p:txBody>
      </p:sp>
      <p:sp>
        <p:nvSpPr>
          <p:cNvPr id="3" name="Rectangle 2"/>
          <p:cNvSpPr/>
          <p:nvPr/>
        </p:nvSpPr>
        <p:spPr>
          <a:xfrm>
            <a:off x="1846459" y="1671224"/>
            <a:ext cx="8499083" cy="421499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4054102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12</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Élaboration</a:t>
            </a:r>
            <a:r>
              <a:rPr lang="fr-FR" sz="2902" b="1" dirty="0"/>
              <a:t> </a:t>
            </a:r>
            <a:r>
              <a:rPr lang="fr-FR" sz="2902" b="1" dirty="0">
                <a:solidFill>
                  <a:srgbClr val="FFC000"/>
                </a:solidFill>
              </a:rPr>
              <a:t>des propositions</a:t>
            </a:r>
          </a:p>
        </p:txBody>
      </p:sp>
      <p:sp>
        <p:nvSpPr>
          <p:cNvPr id="9" name="Content Placeholder 2"/>
          <p:cNvSpPr txBox="1">
            <a:spLocks/>
          </p:cNvSpPr>
          <p:nvPr/>
        </p:nvSpPr>
        <p:spPr>
          <a:xfrm>
            <a:off x="1981200" y="1563348"/>
            <a:ext cx="8229600" cy="45259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normAutofit lnSpcReduction="10000"/>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buFont typeface="Wingdings" panose="05000000000000000000" pitchFamily="2" charset="2"/>
              <a:buChar char="§"/>
            </a:pPr>
            <a:r>
              <a:rPr lang="fr-FR" sz="2000" kern="0" dirty="0">
                <a:solidFill>
                  <a:srgbClr val="002060"/>
                </a:solidFill>
              </a:rPr>
              <a:t>La proposition doit être rédigée en français.</a:t>
            </a:r>
          </a:p>
          <a:p>
            <a:pPr algn="just">
              <a:buFont typeface="Wingdings" panose="05000000000000000000" pitchFamily="2" charset="2"/>
              <a:buChar char="§"/>
            </a:pPr>
            <a:endParaRPr lang="fr-FR" sz="1814" kern="0" dirty="0">
              <a:solidFill>
                <a:srgbClr val="002060"/>
              </a:solidFill>
            </a:endParaRPr>
          </a:p>
          <a:p>
            <a:pPr algn="just">
              <a:buFont typeface="Wingdings" panose="05000000000000000000" pitchFamily="2" charset="2"/>
              <a:buChar char="§"/>
            </a:pPr>
            <a:r>
              <a:rPr lang="fr-FR" sz="2000" kern="0" dirty="0">
                <a:solidFill>
                  <a:srgbClr val="002060"/>
                </a:solidFill>
              </a:rPr>
              <a:t>La date limite de dépôt des Propositions est le 25 septembre 2018 à 16 heures , heure locale du Maroc.</a:t>
            </a:r>
          </a:p>
          <a:p>
            <a:pPr algn="just">
              <a:buFont typeface="Wingdings" panose="05000000000000000000" pitchFamily="2" charset="2"/>
              <a:buChar char="§"/>
            </a:pPr>
            <a:endParaRPr lang="fr-FR" sz="2000" kern="0" dirty="0">
              <a:solidFill>
                <a:srgbClr val="002060"/>
              </a:solidFill>
            </a:endParaRPr>
          </a:p>
          <a:p>
            <a:pPr algn="just">
              <a:buFont typeface="Wingdings" panose="05000000000000000000" pitchFamily="2" charset="2"/>
              <a:buChar char="§"/>
            </a:pPr>
            <a:r>
              <a:rPr lang="fr-FR" sz="2000" kern="0" dirty="0">
                <a:solidFill>
                  <a:srgbClr val="002060"/>
                </a:solidFill>
              </a:rPr>
              <a:t>Des clarifications peuvent être demandées par courriel dans un délai ne dépassant pas le 10 septembre 2018 </a:t>
            </a:r>
            <a:r>
              <a:rPr lang="fr-FR" altLang="fr-FR" sz="2000" kern="0" dirty="0">
                <a:solidFill>
                  <a:srgbClr val="002060"/>
                </a:solidFill>
              </a:rPr>
              <a:t>à 17h</a:t>
            </a:r>
            <a:r>
              <a:rPr lang="fr-FR" sz="2000" kern="0" dirty="0">
                <a:solidFill>
                  <a:srgbClr val="002060"/>
                </a:solidFill>
              </a:rPr>
              <a:t>.</a:t>
            </a:r>
          </a:p>
          <a:p>
            <a:pPr algn="just">
              <a:buFont typeface="Wingdings" panose="05000000000000000000" pitchFamily="2" charset="2"/>
              <a:buChar char="§"/>
            </a:pPr>
            <a:endParaRPr lang="fr-FR" sz="2000" kern="0" dirty="0">
              <a:solidFill>
                <a:srgbClr val="002060"/>
              </a:solidFill>
            </a:endParaRPr>
          </a:p>
          <a:p>
            <a:pPr algn="just">
              <a:buFont typeface="Wingdings" panose="05000000000000000000" pitchFamily="2" charset="2"/>
              <a:buChar char="§"/>
            </a:pPr>
            <a:r>
              <a:rPr lang="fr-FR" sz="2000" kern="0" dirty="0">
                <a:solidFill>
                  <a:srgbClr val="002060"/>
                </a:solidFill>
              </a:rPr>
              <a:t>L’Agence MCA-Morocco fournira des réponses à tous les Consultants dans un délai ne dépassant pas le 14 septembre 2018.</a:t>
            </a:r>
          </a:p>
          <a:p>
            <a:pPr algn="just">
              <a:buFont typeface="Wingdings" panose="05000000000000000000" pitchFamily="2" charset="2"/>
              <a:buChar char="§"/>
            </a:pPr>
            <a:endParaRPr lang="fr-FR" sz="2000" kern="0" dirty="0">
              <a:solidFill>
                <a:srgbClr val="002060"/>
              </a:solidFill>
            </a:endParaRPr>
          </a:p>
          <a:p>
            <a:pPr algn="just">
              <a:buFont typeface="Wingdings" panose="05000000000000000000" pitchFamily="2" charset="2"/>
              <a:buChar char="§"/>
            </a:pPr>
            <a:r>
              <a:rPr lang="fr-FR" sz="2000" kern="0" dirty="0">
                <a:solidFill>
                  <a:srgbClr val="002060"/>
                </a:solidFill>
              </a:rPr>
              <a:t>Les Consultants ne peuvent soumettre qu’une seule Proposition. Toutefois, ceci n’exclut pas la participation d’un même Consultant comme sous-traitant, y compris les experts individuels, à plus d’une proposition.</a:t>
            </a:r>
          </a:p>
        </p:txBody>
      </p:sp>
      <p:sp>
        <p:nvSpPr>
          <p:cNvPr id="3" name="Rectangle 2"/>
          <p:cNvSpPr/>
          <p:nvPr/>
        </p:nvSpPr>
        <p:spPr>
          <a:xfrm>
            <a:off x="1811910" y="1286955"/>
            <a:ext cx="8581345" cy="47677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2418672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13</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Forme et contenu</a:t>
            </a:r>
            <a:endParaRPr lang="fr-FR" sz="2539" b="1" dirty="0">
              <a:solidFill>
                <a:srgbClr val="FFC000"/>
              </a:solidFill>
            </a:endParaRPr>
          </a:p>
        </p:txBody>
      </p:sp>
      <p:sp>
        <p:nvSpPr>
          <p:cNvPr id="9" name="Content Placeholder 2"/>
          <p:cNvSpPr txBox="1">
            <a:spLocks/>
          </p:cNvSpPr>
          <p:nvPr/>
        </p:nvSpPr>
        <p:spPr>
          <a:xfrm>
            <a:off x="1987782" y="1407862"/>
            <a:ext cx="8229600" cy="45259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norm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lnSpc>
                <a:spcPct val="150000"/>
              </a:lnSpc>
            </a:pPr>
            <a:r>
              <a:rPr lang="fr-FR" altLang="fr-FR" sz="1814" dirty="0">
                <a:solidFill>
                  <a:srgbClr val="002060"/>
                </a:solidFill>
              </a:rPr>
              <a:t>Un consultant sera choisi conformément à la Sélection Basée sur la Qualité et le Coût (SBQC/QCBS) avec une pondération de points techniques et du prix. La procédure d’évaluation consiste à : </a:t>
            </a:r>
          </a:p>
          <a:p>
            <a:pPr algn="just">
              <a:lnSpc>
                <a:spcPct val="150000"/>
              </a:lnSpc>
            </a:pPr>
            <a:endParaRPr lang="fr-FR" altLang="fr-FR" sz="1814" dirty="0">
              <a:solidFill>
                <a:srgbClr val="002060"/>
              </a:solidFill>
            </a:endParaRPr>
          </a:p>
          <a:p>
            <a:pPr marL="914417" lvl="1" indent="-457209" algn="just">
              <a:buFont typeface="Times New Roman" panose="02020603050405020304" pitchFamily="18" charset="0"/>
              <a:buAutoNum type="arabicPeriod"/>
            </a:pPr>
            <a:r>
              <a:rPr lang="fr-FR" altLang="fr-FR" sz="2200" dirty="0">
                <a:solidFill>
                  <a:srgbClr val="002060"/>
                </a:solidFill>
              </a:rPr>
              <a:t>Analyse des documents administratifs et de la capacité financière.</a:t>
            </a:r>
          </a:p>
          <a:p>
            <a:pPr marL="914417" lvl="1" indent="-457209" algn="just">
              <a:buFont typeface="Times New Roman" panose="02020603050405020304" pitchFamily="18" charset="0"/>
              <a:buAutoNum type="arabicPeriod"/>
            </a:pPr>
            <a:r>
              <a:rPr lang="fr-FR" altLang="fr-FR" sz="2200" dirty="0">
                <a:solidFill>
                  <a:srgbClr val="002060"/>
                </a:solidFill>
              </a:rPr>
              <a:t>Analyse des propositions techniques.</a:t>
            </a:r>
          </a:p>
          <a:p>
            <a:pPr marL="914417" lvl="1" indent="-457209" algn="just">
              <a:buFont typeface="Times New Roman" panose="02020603050405020304" pitchFamily="18" charset="0"/>
              <a:buAutoNum type="arabicPeriod"/>
            </a:pPr>
            <a:r>
              <a:rPr lang="fr-FR" altLang="fr-FR" sz="2200" dirty="0">
                <a:solidFill>
                  <a:srgbClr val="002060"/>
                </a:solidFill>
              </a:rPr>
              <a:t>Approbation du rapport technique par MCC.</a:t>
            </a:r>
          </a:p>
          <a:p>
            <a:pPr marL="914417" lvl="1" indent="-457209" algn="just">
              <a:buFont typeface="Times New Roman" panose="02020603050405020304" pitchFamily="18" charset="0"/>
              <a:buAutoNum type="arabicPeriod"/>
            </a:pPr>
            <a:r>
              <a:rPr lang="fr-FR" altLang="fr-FR" sz="2200" dirty="0">
                <a:solidFill>
                  <a:srgbClr val="002060"/>
                </a:solidFill>
              </a:rPr>
              <a:t>Ouverture des propositions financières.</a:t>
            </a:r>
          </a:p>
          <a:p>
            <a:pPr marL="914417" lvl="1" indent="-457209" algn="just">
              <a:buFont typeface="Times New Roman" panose="02020603050405020304" pitchFamily="18" charset="0"/>
              <a:buAutoNum type="arabicPeriod"/>
            </a:pPr>
            <a:r>
              <a:rPr lang="fr-FR" altLang="fr-FR" sz="2200" dirty="0">
                <a:solidFill>
                  <a:srgbClr val="002060"/>
                </a:solidFill>
              </a:rPr>
              <a:t>Analyse des propositions financières.</a:t>
            </a:r>
          </a:p>
          <a:p>
            <a:pPr marL="914417" lvl="1" indent="-457209" algn="just">
              <a:buFont typeface="Times New Roman" panose="02020603050405020304" pitchFamily="18" charset="0"/>
              <a:buAutoNum type="arabicPeriod"/>
            </a:pPr>
            <a:r>
              <a:rPr lang="fr-FR" altLang="fr-FR" sz="2200" dirty="0">
                <a:solidFill>
                  <a:srgbClr val="002060"/>
                </a:solidFill>
              </a:rPr>
              <a:t>Pondération :  </a:t>
            </a:r>
            <a:r>
              <a:rPr lang="fr-FR" altLang="fr-FR" sz="2200" b="1" dirty="0">
                <a:solidFill>
                  <a:srgbClr val="002060"/>
                </a:solidFill>
              </a:rPr>
              <a:t>80%</a:t>
            </a:r>
            <a:r>
              <a:rPr lang="fr-FR" altLang="fr-FR" sz="2200" dirty="0">
                <a:solidFill>
                  <a:srgbClr val="002060"/>
                </a:solidFill>
              </a:rPr>
              <a:t> Qualité, </a:t>
            </a:r>
            <a:r>
              <a:rPr lang="fr-FR" altLang="fr-FR" sz="2200" b="1" dirty="0">
                <a:solidFill>
                  <a:srgbClr val="002060"/>
                </a:solidFill>
              </a:rPr>
              <a:t>20%</a:t>
            </a:r>
            <a:r>
              <a:rPr lang="fr-FR" altLang="fr-FR" sz="2200" dirty="0">
                <a:solidFill>
                  <a:srgbClr val="002060"/>
                </a:solidFill>
              </a:rPr>
              <a:t> Prix.</a:t>
            </a:r>
          </a:p>
          <a:p>
            <a:pPr marL="914417" lvl="1" indent="-457209" algn="just">
              <a:buFont typeface="Times New Roman" panose="02020603050405020304" pitchFamily="18" charset="0"/>
              <a:buAutoNum type="arabicPeriod"/>
            </a:pPr>
            <a:r>
              <a:rPr lang="fr-FR" altLang="fr-FR" sz="2200" dirty="0">
                <a:solidFill>
                  <a:srgbClr val="002060"/>
                </a:solidFill>
              </a:rPr>
              <a:t>Approbation du rapport d’évaluation combiné par MCC.</a:t>
            </a:r>
          </a:p>
        </p:txBody>
      </p:sp>
      <p:sp>
        <p:nvSpPr>
          <p:cNvPr id="3" name="Rectangle 2"/>
          <p:cNvSpPr/>
          <p:nvPr/>
        </p:nvSpPr>
        <p:spPr>
          <a:xfrm>
            <a:off x="1811910" y="1286955"/>
            <a:ext cx="8581345" cy="47677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2590287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14</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Méthode de sélection </a:t>
            </a:r>
          </a:p>
        </p:txBody>
      </p:sp>
      <p:sp>
        <p:nvSpPr>
          <p:cNvPr id="9" name="Content Placeholder 2"/>
          <p:cNvSpPr txBox="1">
            <a:spLocks/>
          </p:cNvSpPr>
          <p:nvPr/>
        </p:nvSpPr>
        <p:spPr>
          <a:xfrm>
            <a:off x="1981199" y="2844984"/>
            <a:ext cx="8229600" cy="264302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normAutofit lnSpcReduction="10000"/>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algn="just"/>
            <a:r>
              <a:rPr lang="fr-FR" altLang="fr-FR" sz="2200" dirty="0">
                <a:solidFill>
                  <a:srgbClr val="002060"/>
                </a:solidFill>
              </a:rPr>
              <a:t>La Proposition technique doit contenir les informations sur:</a:t>
            </a:r>
          </a:p>
          <a:p>
            <a:pPr algn="just"/>
            <a:endParaRPr lang="fr-FR" altLang="fr-FR" sz="2200" dirty="0">
              <a:solidFill>
                <a:srgbClr val="002060"/>
              </a:solidFill>
            </a:endParaRPr>
          </a:p>
          <a:p>
            <a:pPr lvl="1" algn="just">
              <a:buFont typeface="Wingdings" panose="05000000000000000000" pitchFamily="2" charset="2"/>
              <a:buChar char="§"/>
            </a:pPr>
            <a:r>
              <a:rPr lang="fr-FR" altLang="fr-FR" sz="2200" dirty="0">
                <a:solidFill>
                  <a:srgbClr val="002060"/>
                </a:solidFill>
              </a:rPr>
              <a:t> </a:t>
            </a:r>
            <a:r>
              <a:rPr lang="fr-FR" sz="2200" dirty="0">
                <a:solidFill>
                  <a:srgbClr val="002060"/>
                </a:solidFill>
              </a:rPr>
              <a:t>Capacité </a:t>
            </a:r>
            <a:r>
              <a:rPr lang="fr-FR" sz="2200" dirty="0" smtClean="0">
                <a:solidFill>
                  <a:srgbClr val="002060"/>
                </a:solidFill>
              </a:rPr>
              <a:t>organisationnelle </a:t>
            </a:r>
            <a:r>
              <a:rPr lang="fr-FR" sz="2200" dirty="0">
                <a:solidFill>
                  <a:srgbClr val="002060"/>
                </a:solidFill>
              </a:rPr>
              <a:t>et expérience du prestataire </a:t>
            </a:r>
            <a:r>
              <a:rPr lang="fr-FR" altLang="fr-FR" sz="2200" dirty="0">
                <a:solidFill>
                  <a:srgbClr val="002060"/>
                </a:solidFill>
              </a:rPr>
              <a:t> </a:t>
            </a:r>
            <a:r>
              <a:rPr lang="fr-FR" altLang="fr-FR" sz="2200" b="1" dirty="0">
                <a:solidFill>
                  <a:srgbClr val="002060"/>
                </a:solidFill>
              </a:rPr>
              <a:t>(30 points).</a:t>
            </a:r>
          </a:p>
          <a:p>
            <a:pPr lvl="1" algn="just">
              <a:buFont typeface="Wingdings" panose="05000000000000000000" pitchFamily="2" charset="2"/>
              <a:buChar char="§"/>
            </a:pPr>
            <a:r>
              <a:rPr lang="fr-FR" altLang="fr-FR" sz="2200" dirty="0">
                <a:solidFill>
                  <a:srgbClr val="002060"/>
                </a:solidFill>
              </a:rPr>
              <a:t> </a:t>
            </a:r>
            <a:r>
              <a:rPr lang="fr-FR" sz="2200" dirty="0">
                <a:solidFill>
                  <a:srgbClr val="002060"/>
                </a:solidFill>
              </a:rPr>
              <a:t>Approche méthodologique et plan de travail proposés </a:t>
            </a:r>
            <a:r>
              <a:rPr lang="fr-FR" altLang="fr-FR" sz="2200" b="1" dirty="0">
                <a:solidFill>
                  <a:srgbClr val="002060"/>
                </a:solidFill>
              </a:rPr>
              <a:t>(30 points).</a:t>
            </a:r>
          </a:p>
          <a:p>
            <a:pPr lvl="1" algn="just">
              <a:buFont typeface="Wingdings" panose="05000000000000000000" pitchFamily="2" charset="2"/>
              <a:buChar char="§"/>
            </a:pPr>
            <a:r>
              <a:rPr lang="fr-FR" altLang="fr-FR" sz="2200" dirty="0">
                <a:solidFill>
                  <a:srgbClr val="002060"/>
                </a:solidFill>
              </a:rPr>
              <a:t> Qualifications des profils </a:t>
            </a:r>
            <a:r>
              <a:rPr lang="fr-FR" altLang="fr-FR" sz="2200" b="1" dirty="0">
                <a:solidFill>
                  <a:srgbClr val="002060"/>
                </a:solidFill>
              </a:rPr>
              <a:t>(40 points).</a:t>
            </a:r>
          </a:p>
          <a:p>
            <a:pPr lvl="1" algn="just">
              <a:buFont typeface="Wingdings" panose="05000000000000000000" pitchFamily="2" charset="2"/>
              <a:buChar char="§"/>
            </a:pPr>
            <a:r>
              <a:rPr lang="fr-FR" altLang="fr-FR" sz="2200" dirty="0">
                <a:solidFill>
                  <a:srgbClr val="002060"/>
                </a:solidFill>
              </a:rPr>
              <a:t>Le seuil de qualification minimal requis est de </a:t>
            </a:r>
            <a:r>
              <a:rPr lang="fr-FR" altLang="fr-FR" sz="2200" b="1" dirty="0">
                <a:solidFill>
                  <a:srgbClr val="002060"/>
                </a:solidFill>
              </a:rPr>
              <a:t>80</a:t>
            </a:r>
            <a:r>
              <a:rPr lang="fr-FR" altLang="fr-FR" sz="2200" dirty="0">
                <a:solidFill>
                  <a:srgbClr val="002060"/>
                </a:solidFill>
              </a:rPr>
              <a:t> points sur 100.</a:t>
            </a:r>
          </a:p>
        </p:txBody>
      </p:sp>
      <p:sp>
        <p:nvSpPr>
          <p:cNvPr id="3" name="Rectangle 2"/>
          <p:cNvSpPr/>
          <p:nvPr/>
        </p:nvSpPr>
        <p:spPr>
          <a:xfrm>
            <a:off x="1805328" y="2225071"/>
            <a:ext cx="8581345" cy="366220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10" name="Chevron 9"/>
          <p:cNvSpPr/>
          <p:nvPr/>
        </p:nvSpPr>
        <p:spPr>
          <a:xfrm>
            <a:off x="2026976" y="1298215"/>
            <a:ext cx="8208912" cy="504056"/>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814" b="1" dirty="0"/>
              <a:t>Dossier technique</a:t>
            </a:r>
          </a:p>
        </p:txBody>
      </p:sp>
    </p:spTree>
    <p:extLst>
      <p:ext uri="{BB962C8B-B14F-4D97-AF65-F5344CB8AC3E}">
        <p14:creationId xmlns:p14="http://schemas.microsoft.com/office/powerpoint/2010/main" val="2481077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15</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Critères de sélections</a:t>
            </a:r>
          </a:p>
        </p:txBody>
      </p:sp>
      <p:sp>
        <p:nvSpPr>
          <p:cNvPr id="10" name="Chevron 9"/>
          <p:cNvSpPr/>
          <p:nvPr/>
        </p:nvSpPr>
        <p:spPr>
          <a:xfrm>
            <a:off x="2001887" y="1101417"/>
            <a:ext cx="8208912" cy="504056"/>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814" b="1" dirty="0" smtClean="0"/>
              <a:t>Critère obligatoire </a:t>
            </a:r>
            <a:endParaRPr lang="fr-FR" sz="1814" b="1" dirty="0"/>
          </a:p>
        </p:txBody>
      </p:sp>
      <p:graphicFrame>
        <p:nvGraphicFramePr>
          <p:cNvPr id="11" name="Table 4"/>
          <p:cNvGraphicFramePr>
            <a:graphicFrameLocks noGrp="1"/>
          </p:cNvGraphicFramePr>
          <p:nvPr>
            <p:extLst/>
          </p:nvPr>
        </p:nvGraphicFramePr>
        <p:xfrm>
          <a:off x="2001887" y="1875345"/>
          <a:ext cx="7114646" cy="1346361"/>
        </p:xfrm>
        <a:graphic>
          <a:graphicData uri="http://schemas.openxmlformats.org/drawingml/2006/table">
            <a:tbl>
              <a:tblPr firstRow="1" firstCol="1" bandRow="1">
                <a:tableStyleId>{5C22544A-7EE6-4342-B048-85BDC9FD1C3A}</a:tableStyleId>
              </a:tblPr>
              <a:tblGrid>
                <a:gridCol w="2319278">
                  <a:extLst>
                    <a:ext uri="{9D8B030D-6E8A-4147-A177-3AD203B41FA5}">
                      <a16:colId xmlns:a16="http://schemas.microsoft.com/office/drawing/2014/main" xmlns="" val="20000"/>
                    </a:ext>
                  </a:extLst>
                </a:gridCol>
                <a:gridCol w="4795368">
                  <a:extLst>
                    <a:ext uri="{9D8B030D-6E8A-4147-A177-3AD203B41FA5}">
                      <a16:colId xmlns:a16="http://schemas.microsoft.com/office/drawing/2014/main" xmlns="" val="20001"/>
                    </a:ext>
                  </a:extLst>
                </a:gridCol>
              </a:tblGrid>
              <a:tr h="276393">
                <a:tc>
                  <a:txBody>
                    <a:bodyPr/>
                    <a:lstStyle/>
                    <a:p>
                      <a:pPr algn="ctr">
                        <a:spcAft>
                          <a:spcPts val="0"/>
                        </a:spcAft>
                      </a:pPr>
                      <a:r>
                        <a:rPr lang="fr-FR" sz="1800" dirty="0">
                          <a:solidFill>
                            <a:srgbClr val="002060"/>
                          </a:solidFill>
                          <a:effectLst/>
                        </a:rPr>
                        <a:t>Réf</a:t>
                      </a:r>
                      <a:endParaRPr lang="fr-FR" sz="1800" dirty="0">
                        <a:solidFill>
                          <a:srgbClr val="002060"/>
                        </a:solidFill>
                        <a:effectLst/>
                        <a:latin typeface="Times New Roman" panose="02020603050405020304" pitchFamily="18" charset="0"/>
                        <a:ea typeface="SimSun" panose="02010600030101010101" pitchFamily="2" charset="-122"/>
                      </a:endParaRP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spcAft>
                          <a:spcPts val="0"/>
                        </a:spcAft>
                      </a:pPr>
                      <a:r>
                        <a:rPr lang="fr-FR" sz="1800" dirty="0">
                          <a:solidFill>
                            <a:srgbClr val="002060"/>
                          </a:solidFill>
                          <a:effectLst/>
                        </a:rPr>
                        <a:t>Éléments</a:t>
                      </a:r>
                      <a:endParaRPr lang="fr-FR" sz="1800" dirty="0">
                        <a:solidFill>
                          <a:srgbClr val="002060"/>
                        </a:solidFill>
                        <a:effectLst/>
                        <a:latin typeface="Times New Roman" panose="02020603050405020304" pitchFamily="18" charset="0"/>
                        <a:ea typeface="SimSun" panose="02010600030101010101" pitchFamily="2" charset="-122"/>
                      </a:endParaRP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0"/>
                  </a:ext>
                </a:extLst>
              </a:tr>
              <a:tr h="1069968">
                <a:tc>
                  <a:txBody>
                    <a:bodyPr/>
                    <a:lstStyle/>
                    <a:p>
                      <a:pPr marL="457200" indent="-457200" algn="just">
                        <a:spcBef>
                          <a:spcPts val="300"/>
                        </a:spcBef>
                        <a:spcAft>
                          <a:spcPts val="600"/>
                        </a:spcAft>
                        <a:tabLst>
                          <a:tab pos="457200" algn="l"/>
                          <a:tab pos="449580" algn="l"/>
                        </a:tabLst>
                      </a:pPr>
                      <a:r>
                        <a:rPr lang="fr-FR" sz="1600">
                          <a:effectLst/>
                          <a:latin typeface="Calibri" panose="020F0502020204030204" pitchFamily="34" charset="0"/>
                          <a:ea typeface="SimSun" panose="02010600030101010101" pitchFamily="2" charset="-122"/>
                        </a:rPr>
                        <a:t>Critère obligatoire 1</a:t>
                      </a:r>
                      <a:endParaRPr lang="fr-FR" sz="1600">
                        <a:effectLst/>
                        <a:latin typeface="Times New Roman" panose="02020603050405020304" pitchFamily="18" charset="0"/>
                        <a:ea typeface="SimSun" panose="02010600030101010101" pitchFamily="2" charset="-122"/>
                      </a:endParaRPr>
                    </a:p>
                  </a:txBody>
                  <a:tcPr marL="62188" marR="62188"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457200" indent="-457200" algn="just">
                        <a:spcBef>
                          <a:spcPts val="300"/>
                        </a:spcBef>
                        <a:spcAft>
                          <a:spcPts val="600"/>
                        </a:spcAft>
                        <a:tabLst>
                          <a:tab pos="457200" algn="l"/>
                          <a:tab pos="449580" algn="l"/>
                        </a:tabLst>
                      </a:pPr>
                      <a:r>
                        <a:rPr lang="fr-FR" sz="1600" dirty="0">
                          <a:effectLst/>
                          <a:latin typeface="Calibri" panose="020F0502020204030204" pitchFamily="34" charset="0"/>
                          <a:ea typeface="SimSun" panose="02010600030101010101" pitchFamily="2" charset="-122"/>
                        </a:rPr>
                        <a:t>Maîtrise de la langue française de l’ensemble du personnel clé</a:t>
                      </a:r>
                      <a:endParaRPr lang="fr-FR" sz="1600" dirty="0">
                        <a:effectLst/>
                        <a:latin typeface="Times New Roman" panose="02020603050405020304" pitchFamily="18" charset="0"/>
                        <a:ea typeface="SimSun" panose="02010600030101010101" pitchFamily="2" charset="-122"/>
                      </a:endParaRPr>
                    </a:p>
                  </a:txBody>
                  <a:tcPr marL="62188" marR="62188"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709379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16</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Critères de sélections</a:t>
            </a:r>
          </a:p>
        </p:txBody>
      </p:sp>
      <p:sp>
        <p:nvSpPr>
          <p:cNvPr id="10" name="Chevron 9"/>
          <p:cNvSpPr/>
          <p:nvPr/>
        </p:nvSpPr>
        <p:spPr>
          <a:xfrm>
            <a:off x="2001887" y="1101417"/>
            <a:ext cx="8208912" cy="504056"/>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814" b="1" dirty="0"/>
              <a:t>Documents administratifs à soumettre</a:t>
            </a:r>
          </a:p>
        </p:txBody>
      </p:sp>
      <p:sp>
        <p:nvSpPr>
          <p:cNvPr id="3" name="Rectangle 2"/>
          <p:cNvSpPr/>
          <p:nvPr/>
        </p:nvSpPr>
        <p:spPr>
          <a:xfrm>
            <a:off x="2537441" y="2365776"/>
            <a:ext cx="7117118" cy="2605200"/>
          </a:xfrm>
          <a:prstGeom prst="rect">
            <a:avLst/>
          </a:prstGeom>
        </p:spPr>
        <p:txBody>
          <a:bodyPr wrap="square">
            <a:spAutoFit/>
          </a:bodyPr>
          <a:lstStyle/>
          <a:p>
            <a:pPr indent="-259118" algn="just">
              <a:lnSpc>
                <a:spcPct val="90000"/>
              </a:lnSpc>
              <a:buFont typeface="Wingdings" panose="05000000000000000000" pitchFamily="2" charset="2"/>
              <a:buChar char="§"/>
            </a:pPr>
            <a:r>
              <a:rPr lang="fr-FR" altLang="fr-FR" sz="1814" b="1" kern="0" dirty="0">
                <a:solidFill>
                  <a:srgbClr val="002060"/>
                </a:solidFill>
                <a:latin typeface="Trebuchet MS"/>
                <a:cs typeface="Trebuchet MS"/>
              </a:rPr>
              <a:t>Le pouvoir de signature, les documents indiquant le statut juridique (Statut de l’Entreprise), les contrats de coentreprise ou d’association (le cas échéant).</a:t>
            </a:r>
          </a:p>
          <a:p>
            <a:pPr indent="-259118" algn="just">
              <a:lnSpc>
                <a:spcPct val="90000"/>
              </a:lnSpc>
              <a:buFont typeface="Wingdings" panose="05000000000000000000" pitchFamily="2" charset="2"/>
              <a:buChar char="§"/>
            </a:pPr>
            <a:endParaRPr lang="fr-FR" altLang="fr-FR" sz="1814" b="1" kern="0" dirty="0">
              <a:solidFill>
                <a:srgbClr val="002060"/>
              </a:solidFill>
              <a:latin typeface="Trebuchet MS"/>
              <a:cs typeface="Trebuchet MS"/>
            </a:endParaRPr>
          </a:p>
          <a:p>
            <a:pPr indent="-259118" algn="just">
              <a:lnSpc>
                <a:spcPct val="90000"/>
              </a:lnSpc>
              <a:buFont typeface="Wingdings" panose="05000000000000000000" pitchFamily="2" charset="2"/>
              <a:buChar char="§"/>
            </a:pPr>
            <a:r>
              <a:rPr lang="fr-FR" altLang="fr-FR" sz="1814" b="1" kern="0" dirty="0">
                <a:solidFill>
                  <a:srgbClr val="002060"/>
                </a:solidFill>
                <a:latin typeface="Trebuchet MS"/>
                <a:cs typeface="Trebuchet MS"/>
              </a:rPr>
              <a:t> Les Formulaires Types sont fournis dans la Section 4A du dossier de Demande de proposition («Proposition Technique »).</a:t>
            </a:r>
          </a:p>
          <a:p>
            <a:pPr indent="-259118" algn="just">
              <a:lnSpc>
                <a:spcPct val="90000"/>
              </a:lnSpc>
              <a:buFont typeface="Wingdings" panose="05000000000000000000" pitchFamily="2" charset="2"/>
              <a:buChar char="§"/>
            </a:pPr>
            <a:endParaRPr lang="fr-FR" altLang="fr-FR" sz="1814" b="1" kern="0" dirty="0">
              <a:solidFill>
                <a:srgbClr val="002060"/>
              </a:solidFill>
              <a:latin typeface="Trebuchet MS"/>
              <a:cs typeface="Trebuchet MS"/>
            </a:endParaRPr>
          </a:p>
          <a:p>
            <a:pPr indent="-259118" algn="just">
              <a:lnSpc>
                <a:spcPct val="90000"/>
              </a:lnSpc>
              <a:buFont typeface="Wingdings" panose="05000000000000000000" pitchFamily="2" charset="2"/>
              <a:buChar char="§"/>
            </a:pPr>
            <a:r>
              <a:rPr lang="fr-FR" sz="1814" b="1" kern="0" dirty="0">
                <a:solidFill>
                  <a:srgbClr val="002060"/>
                </a:solidFill>
                <a:latin typeface="Trebuchet MS"/>
                <a:cs typeface="Trebuchet MS"/>
              </a:rPr>
              <a:t> La Proposition technique ne doit inclure aucune information financière autre que l’information spécifiée dans le Formulaire TECH-2A. </a:t>
            </a:r>
          </a:p>
        </p:txBody>
      </p:sp>
      <p:sp>
        <p:nvSpPr>
          <p:cNvPr id="9" name="Rectangle 8"/>
          <p:cNvSpPr/>
          <p:nvPr/>
        </p:nvSpPr>
        <p:spPr>
          <a:xfrm>
            <a:off x="2364696" y="2198271"/>
            <a:ext cx="7462610" cy="330367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362711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17</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Évaluation des propositions </a:t>
            </a:r>
          </a:p>
        </p:txBody>
      </p:sp>
      <p:sp>
        <p:nvSpPr>
          <p:cNvPr id="3" name="Rectangle 2"/>
          <p:cNvSpPr/>
          <p:nvPr/>
        </p:nvSpPr>
        <p:spPr>
          <a:xfrm>
            <a:off x="2098645" y="2176272"/>
            <a:ext cx="8015395" cy="2049535"/>
          </a:xfrm>
          <a:prstGeom prst="rect">
            <a:avLst/>
          </a:prstGeom>
        </p:spPr>
        <p:txBody>
          <a:bodyPr wrap="square">
            <a:spAutoFit/>
          </a:bodyPr>
          <a:lstStyle/>
          <a:p>
            <a:pPr>
              <a:lnSpc>
                <a:spcPct val="150000"/>
              </a:lnSpc>
              <a:spcAft>
                <a:spcPts val="1088"/>
              </a:spcAft>
              <a:buFont typeface="Wingdings" panose="05000000000000000000" pitchFamily="2" charset="2"/>
              <a:buChar char="§"/>
            </a:pPr>
            <a:r>
              <a:rPr lang="fr-FR" altLang="fr-FR" sz="1814" dirty="0">
                <a:solidFill>
                  <a:srgbClr val="002060"/>
                </a:solidFill>
              </a:rPr>
              <a:t>Ouverture en séance publique des propositions financières des consultants ayant obtenu le score technique minimum de </a:t>
            </a:r>
            <a:r>
              <a:rPr lang="fr-FR" altLang="fr-FR" sz="1814" b="1" dirty="0">
                <a:solidFill>
                  <a:srgbClr val="002060"/>
                </a:solidFill>
              </a:rPr>
              <a:t>80</a:t>
            </a:r>
            <a:r>
              <a:rPr lang="fr-FR" altLang="fr-FR" sz="1814" dirty="0">
                <a:solidFill>
                  <a:srgbClr val="002060"/>
                </a:solidFill>
              </a:rPr>
              <a:t> points sur 100.</a:t>
            </a:r>
          </a:p>
          <a:p>
            <a:pPr>
              <a:lnSpc>
                <a:spcPct val="150000"/>
              </a:lnSpc>
              <a:spcAft>
                <a:spcPts val="1088"/>
              </a:spcAft>
              <a:buFont typeface="Wingdings" panose="05000000000000000000" pitchFamily="2" charset="2"/>
              <a:buChar char="§"/>
            </a:pPr>
            <a:r>
              <a:rPr lang="fr-FR" altLang="fr-FR" sz="1814" dirty="0">
                <a:solidFill>
                  <a:srgbClr val="002060"/>
                </a:solidFill>
              </a:rPr>
              <a:t> Attribution des scores financiers.</a:t>
            </a:r>
          </a:p>
          <a:p>
            <a:pPr>
              <a:lnSpc>
                <a:spcPct val="150000"/>
              </a:lnSpc>
              <a:spcAft>
                <a:spcPts val="1088"/>
              </a:spcAft>
              <a:buFont typeface="Wingdings" panose="05000000000000000000" pitchFamily="2" charset="2"/>
              <a:buChar char="§"/>
            </a:pPr>
            <a:r>
              <a:rPr lang="fr-FR" altLang="fr-FR" sz="1814" dirty="0">
                <a:solidFill>
                  <a:srgbClr val="002060"/>
                </a:solidFill>
              </a:rPr>
              <a:t> Attribution de la note combinée</a:t>
            </a:r>
          </a:p>
        </p:txBody>
      </p:sp>
      <p:sp>
        <p:nvSpPr>
          <p:cNvPr id="9" name="Rectangle 8"/>
          <p:cNvSpPr/>
          <p:nvPr/>
        </p:nvSpPr>
        <p:spPr>
          <a:xfrm>
            <a:off x="2001887" y="1918099"/>
            <a:ext cx="8208912" cy="351666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826652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18</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Négociations</a:t>
            </a:r>
          </a:p>
        </p:txBody>
      </p:sp>
      <p:sp>
        <p:nvSpPr>
          <p:cNvPr id="3" name="Rectangle 2"/>
          <p:cNvSpPr/>
          <p:nvPr/>
        </p:nvSpPr>
        <p:spPr>
          <a:xfrm>
            <a:off x="2088303" y="1356053"/>
            <a:ext cx="8015395" cy="4236929"/>
          </a:xfrm>
          <a:prstGeom prst="rect">
            <a:avLst/>
          </a:prstGeom>
        </p:spPr>
        <p:txBody>
          <a:bodyPr wrap="square">
            <a:spAutoFit/>
          </a:bodyPr>
          <a:lstStyle/>
          <a:p>
            <a:pPr algn="just">
              <a:lnSpc>
                <a:spcPct val="150000"/>
              </a:lnSpc>
            </a:pPr>
            <a:r>
              <a:rPr lang="fr-FR" altLang="fr-FR" sz="1995" dirty="0">
                <a:solidFill>
                  <a:srgbClr val="002060"/>
                </a:solidFill>
              </a:rPr>
              <a:t>Avec le consultant ayant obtenu le score combiné le plus élevé, il sera envisagé: </a:t>
            </a:r>
          </a:p>
          <a:p>
            <a:pPr algn="just">
              <a:lnSpc>
                <a:spcPct val="150000"/>
              </a:lnSpc>
            </a:pPr>
            <a:endParaRPr lang="fr-FR" altLang="fr-FR" sz="1995" dirty="0">
              <a:solidFill>
                <a:srgbClr val="002060"/>
              </a:solidFill>
            </a:endParaRPr>
          </a:p>
          <a:p>
            <a:pPr lvl="1" algn="just">
              <a:lnSpc>
                <a:spcPct val="150000"/>
              </a:lnSpc>
              <a:buFont typeface="Wingdings" panose="05000000000000000000" pitchFamily="2" charset="2"/>
              <a:buChar char="§"/>
            </a:pPr>
            <a:r>
              <a:rPr lang="fr-FR" altLang="fr-FR" sz="1995" dirty="0">
                <a:solidFill>
                  <a:srgbClr val="002060"/>
                </a:solidFill>
              </a:rPr>
              <a:t>La négociation de la Proposition technique: elle pourra porter sur la démarche, la méthodologie envisagée, le plan de travail, l’organisation et la dotation en personnel,</a:t>
            </a:r>
          </a:p>
          <a:p>
            <a:pPr lvl="1" algn="just">
              <a:lnSpc>
                <a:spcPct val="150000"/>
              </a:lnSpc>
              <a:buFont typeface="Wingdings" panose="05000000000000000000" pitchFamily="2" charset="2"/>
              <a:buChar char="§"/>
            </a:pPr>
            <a:r>
              <a:rPr lang="fr-FR" altLang="fr-FR" sz="1995" dirty="0">
                <a:solidFill>
                  <a:srgbClr val="002060"/>
                </a:solidFill>
              </a:rPr>
              <a:t>La négociation de la Proposition financière : Les négociations financières ne porteront ni sur les taux de rémunération du personnel, ni sur d’autres taux unitaires proposés. </a:t>
            </a:r>
          </a:p>
        </p:txBody>
      </p:sp>
      <p:sp>
        <p:nvSpPr>
          <p:cNvPr id="9" name="Rectangle 8"/>
          <p:cNvSpPr/>
          <p:nvPr/>
        </p:nvSpPr>
        <p:spPr>
          <a:xfrm>
            <a:off x="1906898" y="1217857"/>
            <a:ext cx="8378204" cy="464019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2593304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19</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Négociations</a:t>
            </a:r>
          </a:p>
        </p:txBody>
      </p:sp>
      <p:sp>
        <p:nvSpPr>
          <p:cNvPr id="3" name="Rectangle 2"/>
          <p:cNvSpPr/>
          <p:nvPr/>
        </p:nvSpPr>
        <p:spPr>
          <a:xfrm>
            <a:off x="2088303" y="1356053"/>
            <a:ext cx="8015395" cy="4236929"/>
          </a:xfrm>
          <a:prstGeom prst="rect">
            <a:avLst/>
          </a:prstGeom>
        </p:spPr>
        <p:txBody>
          <a:bodyPr wrap="square">
            <a:spAutoFit/>
          </a:bodyPr>
          <a:lstStyle/>
          <a:p>
            <a:pPr algn="just">
              <a:lnSpc>
                <a:spcPct val="150000"/>
              </a:lnSpc>
            </a:pPr>
            <a:r>
              <a:rPr lang="fr-FR" altLang="fr-FR" sz="1995" dirty="0">
                <a:solidFill>
                  <a:srgbClr val="002060"/>
                </a:solidFill>
              </a:rPr>
              <a:t>Avec le consultant ayant obtenu le score combiné le plus élevé, il sera envisagé: </a:t>
            </a:r>
          </a:p>
          <a:p>
            <a:pPr algn="just">
              <a:lnSpc>
                <a:spcPct val="150000"/>
              </a:lnSpc>
            </a:pPr>
            <a:endParaRPr lang="fr-FR" altLang="fr-FR" sz="1995" dirty="0">
              <a:solidFill>
                <a:srgbClr val="002060"/>
              </a:solidFill>
            </a:endParaRPr>
          </a:p>
          <a:p>
            <a:pPr lvl="1" algn="just">
              <a:lnSpc>
                <a:spcPct val="150000"/>
              </a:lnSpc>
              <a:buFont typeface="Wingdings" panose="05000000000000000000" pitchFamily="2" charset="2"/>
              <a:buChar char="§"/>
            </a:pPr>
            <a:r>
              <a:rPr lang="fr-FR" altLang="fr-FR" sz="1995" dirty="0">
                <a:solidFill>
                  <a:srgbClr val="002060"/>
                </a:solidFill>
              </a:rPr>
              <a:t>La négociation de la Proposition technique: elle pourra porter sur la démarche, la méthodologie envisagée, le plan de travail, l’organisation et la dotation en personnel,</a:t>
            </a:r>
          </a:p>
          <a:p>
            <a:pPr lvl="1" algn="just">
              <a:lnSpc>
                <a:spcPct val="150000"/>
              </a:lnSpc>
              <a:buFont typeface="Wingdings" panose="05000000000000000000" pitchFamily="2" charset="2"/>
              <a:buChar char="§"/>
            </a:pPr>
            <a:r>
              <a:rPr lang="fr-FR" altLang="fr-FR" sz="1995" dirty="0">
                <a:solidFill>
                  <a:srgbClr val="002060"/>
                </a:solidFill>
              </a:rPr>
              <a:t>La négociation de la Proposition financière : Les négociations financières ne porteront ni sur les taux de rémunération du personnel, ni sur d’autres taux unitaires proposés. </a:t>
            </a:r>
          </a:p>
        </p:txBody>
      </p:sp>
      <p:sp>
        <p:nvSpPr>
          <p:cNvPr id="9" name="Rectangle 8"/>
          <p:cNvSpPr/>
          <p:nvPr/>
        </p:nvSpPr>
        <p:spPr>
          <a:xfrm>
            <a:off x="1906898" y="1217857"/>
            <a:ext cx="8378204" cy="464019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2133543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2</a:t>
            </a:fld>
            <a:r>
              <a:rPr lang="fr-FR" sz="1270" b="1" dirty="0">
                <a:solidFill>
                  <a:srgbClr val="2683C6">
                    <a:lumMod val="50000"/>
                  </a:srgbClr>
                </a:solidFill>
                <a:latin typeface="Calibri"/>
              </a:rPr>
              <a:t>-</a:t>
            </a:r>
          </a:p>
        </p:txBody>
      </p:sp>
      <p:sp>
        <p:nvSpPr>
          <p:cNvPr id="5" name="Rectangle 4"/>
          <p:cNvSpPr/>
          <p:nvPr/>
        </p:nvSpPr>
        <p:spPr>
          <a:xfrm>
            <a:off x="240" y="0"/>
            <a:ext cx="12191521" cy="10796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4897" b="1" dirty="0">
                <a:solidFill>
                  <a:prstClr val="white"/>
                </a:solidFill>
                <a:latin typeface="Calibri"/>
                <a:cs typeface="Sakkal Majalla" panose="02000000000000000000" pitchFamily="2" charset="-78"/>
              </a:rPr>
              <a:t>Plan</a:t>
            </a:r>
            <a:endParaRPr lang="ar-SA" sz="4897" b="1" dirty="0">
              <a:solidFill>
                <a:prstClr val="white"/>
              </a:solidFill>
              <a:latin typeface="Calibri"/>
              <a:cs typeface="Sakkal Majalla" panose="02000000000000000000" pitchFamily="2" charset="-78"/>
            </a:endParaRPr>
          </a:p>
        </p:txBody>
      </p:sp>
      <p:grpSp>
        <p:nvGrpSpPr>
          <p:cNvPr id="78" name="Groupe 77"/>
          <p:cNvGrpSpPr/>
          <p:nvPr/>
        </p:nvGrpSpPr>
        <p:grpSpPr>
          <a:xfrm>
            <a:off x="1264305" y="1681127"/>
            <a:ext cx="9392179" cy="1264387"/>
            <a:chOff x="526358" y="986563"/>
            <a:chExt cx="10357486" cy="1394337"/>
          </a:xfrm>
        </p:grpSpPr>
        <p:grpSp>
          <p:nvGrpSpPr>
            <p:cNvPr id="79" name="Groupe 78"/>
            <p:cNvGrpSpPr/>
            <p:nvPr/>
          </p:nvGrpSpPr>
          <p:grpSpPr>
            <a:xfrm>
              <a:off x="526358" y="1457509"/>
              <a:ext cx="688412" cy="923391"/>
              <a:chOff x="1907704" y="1527351"/>
              <a:chExt cx="688412" cy="923391"/>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2" name="Rectangle 8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3" name="Groupe 82"/>
          <p:cNvGrpSpPr/>
          <p:nvPr/>
        </p:nvGrpSpPr>
        <p:grpSpPr>
          <a:xfrm>
            <a:off x="1264305" y="3141208"/>
            <a:ext cx="9392179" cy="1265573"/>
            <a:chOff x="526358" y="2596706"/>
            <a:chExt cx="10357486" cy="1395645"/>
          </a:xfrm>
        </p:grpSpPr>
        <p:grpSp>
          <p:nvGrpSpPr>
            <p:cNvPr id="84" name="Groupe 83"/>
            <p:cNvGrpSpPr/>
            <p:nvPr/>
          </p:nvGrpSpPr>
          <p:grpSpPr>
            <a:xfrm>
              <a:off x="526358" y="3068960"/>
              <a:ext cx="688412" cy="923391"/>
              <a:chOff x="1907704" y="1527351"/>
              <a:chExt cx="688412" cy="923391"/>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7" name="Rectangle 86"/>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8" name="Groupe 87"/>
          <p:cNvGrpSpPr/>
          <p:nvPr/>
        </p:nvGrpSpPr>
        <p:grpSpPr>
          <a:xfrm>
            <a:off x="1259124" y="4632553"/>
            <a:ext cx="9397360" cy="1264387"/>
            <a:chOff x="520644" y="4194964"/>
            <a:chExt cx="10363200" cy="1394337"/>
          </a:xfrm>
        </p:grpSpPr>
        <p:grpSp>
          <p:nvGrpSpPr>
            <p:cNvPr id="89" name="Groupe 88"/>
            <p:cNvGrpSpPr/>
            <p:nvPr/>
          </p:nvGrpSpPr>
          <p:grpSpPr>
            <a:xfrm>
              <a:off x="520644" y="4665910"/>
              <a:ext cx="688412" cy="923391"/>
              <a:chOff x="1907704" y="1527351"/>
              <a:chExt cx="688412" cy="923391"/>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92" name="Rectangle 9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sp>
        <p:nvSpPr>
          <p:cNvPr id="93" name="Rectangle 92"/>
          <p:cNvSpPr/>
          <p:nvPr/>
        </p:nvSpPr>
        <p:spPr>
          <a:xfrm>
            <a:off x="2177775" y="1791056"/>
            <a:ext cx="1819729"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TECHNIQUE</a:t>
            </a:r>
            <a:endParaRPr lang="en-US" sz="1451" b="1" u="sng" dirty="0">
              <a:solidFill>
                <a:srgbClr val="002060"/>
              </a:solidFill>
              <a:latin typeface="Berlin Sans FB Demi" pitchFamily="34" charset="0"/>
            </a:endParaRPr>
          </a:p>
        </p:txBody>
      </p:sp>
      <p:sp>
        <p:nvSpPr>
          <p:cNvPr id="94" name="Rectangle 93"/>
          <p:cNvSpPr/>
          <p:nvPr/>
        </p:nvSpPr>
        <p:spPr>
          <a:xfrm>
            <a:off x="2172232" y="3251039"/>
            <a:ext cx="214353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172232" y="4735607"/>
            <a:ext cx="138050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154630" y="2095480"/>
            <a:ext cx="8308227" cy="594650"/>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termes de référence : contexte, objectif et étendue de la mission, durée, périodes et livrables de la mission ainsi que l’équipe à mobiliser pour cette mission.</a:t>
            </a:r>
            <a:r>
              <a:rPr lang="en-US" sz="1632" b="1" kern="0" dirty="0">
                <a:solidFill>
                  <a:prstClr val="black"/>
                </a:solidFill>
                <a:latin typeface="Calibri"/>
                <a:cs typeface="Arial" panose="020B0604020202020204" pitchFamily="34" charset="0"/>
              </a:rPr>
              <a:t>  </a:t>
            </a:r>
            <a:endParaRPr lang="en-US" sz="1632" b="1" dirty="0">
              <a:solidFill>
                <a:prstClr val="black"/>
              </a:solidFill>
              <a:latin typeface="Calibri"/>
            </a:endParaRPr>
          </a:p>
        </p:txBody>
      </p:sp>
      <p:sp>
        <p:nvSpPr>
          <p:cNvPr id="97" name="Rectangle 96"/>
          <p:cNvSpPr/>
          <p:nvPr/>
        </p:nvSpPr>
        <p:spPr>
          <a:xfrm>
            <a:off x="2177775" y="3613664"/>
            <a:ext cx="8285083"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Description du processus de passation des marchés selon les lignes directrices de MCC.</a:t>
            </a:r>
          </a:p>
        </p:txBody>
      </p:sp>
      <p:sp>
        <p:nvSpPr>
          <p:cNvPr id="98" name="Rectangle 97"/>
          <p:cNvSpPr/>
          <p:nvPr/>
        </p:nvSpPr>
        <p:spPr>
          <a:xfrm>
            <a:off x="2154631" y="5097938"/>
            <a:ext cx="6777849"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431478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20</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2. Volet Administratif : </a:t>
            </a:r>
            <a:r>
              <a:rPr lang="fr-FR" sz="2902" b="1" dirty="0">
                <a:solidFill>
                  <a:srgbClr val="FFC000"/>
                </a:solidFill>
              </a:rPr>
              <a:t>Contrat</a:t>
            </a:r>
          </a:p>
        </p:txBody>
      </p:sp>
      <p:sp>
        <p:nvSpPr>
          <p:cNvPr id="3" name="Rectangle 2"/>
          <p:cNvSpPr/>
          <p:nvPr/>
        </p:nvSpPr>
        <p:spPr>
          <a:xfrm>
            <a:off x="2157401" y="2711662"/>
            <a:ext cx="8015395" cy="1013354"/>
          </a:xfrm>
          <a:prstGeom prst="rect">
            <a:avLst/>
          </a:prstGeom>
        </p:spPr>
        <p:txBody>
          <a:bodyPr wrap="square">
            <a:spAutoFit/>
          </a:bodyPr>
          <a:lstStyle/>
          <a:p>
            <a:pPr marL="323898" lvl="1" indent="-240404" algn="just">
              <a:lnSpc>
                <a:spcPct val="150000"/>
              </a:lnSpc>
              <a:buFont typeface="Wingdings" panose="05000000000000000000" pitchFamily="2" charset="2"/>
              <a:buChar char="§"/>
            </a:pPr>
            <a:r>
              <a:rPr lang="fr-FR" altLang="fr-FR" sz="1995" dirty="0">
                <a:solidFill>
                  <a:srgbClr val="002060"/>
                </a:solidFill>
              </a:rPr>
              <a:t>Le marché attribué sera sur la base d’un prix forfaitaire et engagera l’attributaire pour couvrir une durée de 11,25 mois maximum.</a:t>
            </a:r>
            <a:endParaRPr lang="fr-FR" sz="1632" dirty="0"/>
          </a:p>
        </p:txBody>
      </p:sp>
      <p:sp>
        <p:nvSpPr>
          <p:cNvPr id="9" name="Rectangle 8"/>
          <p:cNvSpPr/>
          <p:nvPr/>
        </p:nvSpPr>
        <p:spPr>
          <a:xfrm>
            <a:off x="1950106" y="2530723"/>
            <a:ext cx="8378204" cy="179655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1281200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21</a:t>
            </a:fld>
            <a:r>
              <a:rPr lang="fr-FR" sz="1270" b="1" dirty="0">
                <a:solidFill>
                  <a:srgbClr val="2683C6">
                    <a:lumMod val="50000"/>
                  </a:srgbClr>
                </a:solidFill>
                <a:latin typeface="Calibri"/>
              </a:rPr>
              <a:t>-</a:t>
            </a:r>
          </a:p>
        </p:txBody>
      </p:sp>
      <p:sp>
        <p:nvSpPr>
          <p:cNvPr id="5" name="Rectangle 4"/>
          <p:cNvSpPr/>
          <p:nvPr/>
        </p:nvSpPr>
        <p:spPr>
          <a:xfrm>
            <a:off x="240" y="0"/>
            <a:ext cx="12191521" cy="10796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4897" b="1" dirty="0">
                <a:solidFill>
                  <a:prstClr val="white"/>
                </a:solidFill>
                <a:latin typeface="Calibri"/>
                <a:cs typeface="Sakkal Majalla" panose="02000000000000000000" pitchFamily="2" charset="-78"/>
              </a:rPr>
              <a:t>Plan</a:t>
            </a:r>
            <a:endParaRPr lang="ar-SA" sz="4897" b="1" dirty="0">
              <a:solidFill>
                <a:prstClr val="white"/>
              </a:solidFill>
              <a:latin typeface="Calibri"/>
              <a:cs typeface="Sakkal Majalla" panose="02000000000000000000" pitchFamily="2" charset="-78"/>
            </a:endParaRPr>
          </a:p>
        </p:txBody>
      </p:sp>
      <p:grpSp>
        <p:nvGrpSpPr>
          <p:cNvPr id="78" name="Groupe 77"/>
          <p:cNvGrpSpPr/>
          <p:nvPr/>
        </p:nvGrpSpPr>
        <p:grpSpPr>
          <a:xfrm>
            <a:off x="1264305" y="1681127"/>
            <a:ext cx="9392179" cy="1264387"/>
            <a:chOff x="526358" y="986563"/>
            <a:chExt cx="10357486" cy="1394337"/>
          </a:xfrm>
        </p:grpSpPr>
        <p:grpSp>
          <p:nvGrpSpPr>
            <p:cNvPr id="79" name="Groupe 78"/>
            <p:cNvGrpSpPr/>
            <p:nvPr/>
          </p:nvGrpSpPr>
          <p:grpSpPr>
            <a:xfrm>
              <a:off x="526358" y="1457509"/>
              <a:ext cx="688412" cy="923391"/>
              <a:chOff x="1907704" y="1527351"/>
              <a:chExt cx="688412" cy="923391"/>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2" name="Rectangle 8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3" name="Groupe 82"/>
          <p:cNvGrpSpPr/>
          <p:nvPr/>
        </p:nvGrpSpPr>
        <p:grpSpPr>
          <a:xfrm>
            <a:off x="1264305" y="3141208"/>
            <a:ext cx="9392179" cy="1265573"/>
            <a:chOff x="526358" y="2596706"/>
            <a:chExt cx="10357486" cy="1395645"/>
          </a:xfrm>
        </p:grpSpPr>
        <p:grpSp>
          <p:nvGrpSpPr>
            <p:cNvPr id="84" name="Groupe 83"/>
            <p:cNvGrpSpPr/>
            <p:nvPr/>
          </p:nvGrpSpPr>
          <p:grpSpPr>
            <a:xfrm>
              <a:off x="526358" y="3068960"/>
              <a:ext cx="688412" cy="923391"/>
              <a:chOff x="1907704" y="1527351"/>
              <a:chExt cx="688412" cy="923391"/>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7" name="Rectangle 86"/>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8" name="Groupe 87"/>
          <p:cNvGrpSpPr/>
          <p:nvPr/>
        </p:nvGrpSpPr>
        <p:grpSpPr>
          <a:xfrm>
            <a:off x="1259124" y="4632553"/>
            <a:ext cx="9397360" cy="1264387"/>
            <a:chOff x="520644" y="4194964"/>
            <a:chExt cx="10363200" cy="1394337"/>
          </a:xfrm>
        </p:grpSpPr>
        <p:grpSp>
          <p:nvGrpSpPr>
            <p:cNvPr id="89" name="Groupe 88"/>
            <p:cNvGrpSpPr/>
            <p:nvPr/>
          </p:nvGrpSpPr>
          <p:grpSpPr>
            <a:xfrm>
              <a:off x="520644" y="4665910"/>
              <a:ext cx="688412" cy="923391"/>
              <a:chOff x="1907704" y="1527351"/>
              <a:chExt cx="688412" cy="923391"/>
            </a:xfrm>
          </p:grpSpPr>
          <p:sp>
            <p:nvSpPr>
              <p:cNvPr id="91" name="Parallélogramme 90"/>
              <p:cNvSpPr/>
              <p:nvPr/>
            </p:nvSpPr>
            <p:spPr>
              <a:xfrm rot="19219040">
                <a:off x="1907704" y="1697884"/>
                <a:ext cx="688412" cy="698376"/>
              </a:xfrm>
              <a:prstGeom prst="parallelogram">
                <a:avLst>
                  <a:gd name="adj" fmla="val 17064"/>
                </a:avLst>
              </a:prstGeom>
              <a:solidFill>
                <a:schemeClr val="accent2">
                  <a:lumMod val="20000"/>
                  <a:lumOff val="80000"/>
                </a:schemeClr>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92" name="Rectangle 9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accent2">
                <a:lumMod val="20000"/>
                <a:lumOff val="80000"/>
              </a:schemeClr>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sp>
        <p:nvSpPr>
          <p:cNvPr id="93" name="Rectangle 92"/>
          <p:cNvSpPr/>
          <p:nvPr/>
        </p:nvSpPr>
        <p:spPr>
          <a:xfrm>
            <a:off x="2177775" y="1791056"/>
            <a:ext cx="1819729"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TECHNIQUE</a:t>
            </a:r>
            <a:endParaRPr lang="en-US" sz="1451" b="1" u="sng" dirty="0">
              <a:solidFill>
                <a:srgbClr val="002060"/>
              </a:solidFill>
              <a:latin typeface="Berlin Sans FB Demi" pitchFamily="34" charset="0"/>
            </a:endParaRPr>
          </a:p>
        </p:txBody>
      </p:sp>
      <p:sp>
        <p:nvSpPr>
          <p:cNvPr id="94" name="Rectangle 93"/>
          <p:cNvSpPr/>
          <p:nvPr/>
        </p:nvSpPr>
        <p:spPr>
          <a:xfrm>
            <a:off x="2172232" y="3251039"/>
            <a:ext cx="214353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172232" y="4735607"/>
            <a:ext cx="138050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154630" y="2095480"/>
            <a:ext cx="8308227" cy="594650"/>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termes de référence : contexte, objectif et étendue de la mission, durée, périodes et livrables de la mission ainsi que l’équipe à mobiliser pour cette mission.</a:t>
            </a:r>
            <a:r>
              <a:rPr lang="en-US" sz="1632" b="1" kern="0" dirty="0">
                <a:solidFill>
                  <a:prstClr val="black"/>
                </a:solidFill>
                <a:latin typeface="Calibri"/>
                <a:cs typeface="Arial" panose="020B0604020202020204" pitchFamily="34" charset="0"/>
              </a:rPr>
              <a:t>  </a:t>
            </a:r>
            <a:endParaRPr lang="en-US" sz="1632" b="1" dirty="0">
              <a:solidFill>
                <a:prstClr val="black"/>
              </a:solidFill>
              <a:latin typeface="Calibri"/>
            </a:endParaRPr>
          </a:p>
        </p:txBody>
      </p:sp>
      <p:sp>
        <p:nvSpPr>
          <p:cNvPr id="97" name="Rectangle 96"/>
          <p:cNvSpPr/>
          <p:nvPr/>
        </p:nvSpPr>
        <p:spPr>
          <a:xfrm>
            <a:off x="2177775" y="3613664"/>
            <a:ext cx="8285083"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Description du processus de passation des marchés selon les lignes directrices de MCC.</a:t>
            </a:r>
          </a:p>
        </p:txBody>
      </p:sp>
      <p:sp>
        <p:nvSpPr>
          <p:cNvPr id="98" name="Rectangle 97"/>
          <p:cNvSpPr/>
          <p:nvPr/>
        </p:nvSpPr>
        <p:spPr>
          <a:xfrm>
            <a:off x="2154631" y="5097938"/>
            <a:ext cx="6777849"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2529883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22</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3. Volet Fiscal : </a:t>
            </a:r>
            <a:r>
              <a:rPr lang="fr-FR" sz="2902" b="1" dirty="0">
                <a:solidFill>
                  <a:srgbClr val="FFC000"/>
                </a:solidFill>
              </a:rPr>
              <a:t>Dispositions fiscales</a:t>
            </a:r>
          </a:p>
        </p:txBody>
      </p:sp>
      <p:sp>
        <p:nvSpPr>
          <p:cNvPr id="3" name="Rectangle 2"/>
          <p:cNvSpPr/>
          <p:nvPr/>
        </p:nvSpPr>
        <p:spPr>
          <a:xfrm>
            <a:off x="1289344" y="1354639"/>
            <a:ext cx="10019244" cy="4780732"/>
          </a:xfrm>
          <a:prstGeom prst="rect">
            <a:avLst/>
          </a:prstGeom>
        </p:spPr>
        <p:txBody>
          <a:bodyPr wrap="square">
            <a:spAutoFit/>
          </a:bodyPr>
          <a:lstStyle/>
          <a:p>
            <a:pPr marL="221852" lvl="1" algn="ctr">
              <a:lnSpc>
                <a:spcPct val="150000"/>
              </a:lnSpc>
            </a:pPr>
            <a:r>
              <a:rPr lang="fr-FR" sz="2176" b="1" dirty="0">
                <a:solidFill>
                  <a:schemeClr val="accent2">
                    <a:lumMod val="50000"/>
                  </a:schemeClr>
                </a:solidFill>
              </a:rPr>
              <a:t>Taxe sur la valeur ajoutée / droits et taxes à l’importation </a:t>
            </a:r>
          </a:p>
          <a:p>
            <a:pPr marL="423536" lvl="1" indent="-201684" algn="just">
              <a:lnSpc>
                <a:spcPct val="150000"/>
              </a:lnSpc>
              <a:buFont typeface="Wingdings" panose="05000000000000000000" pitchFamily="2" charset="2"/>
              <a:buChar char="§"/>
            </a:pPr>
            <a:r>
              <a:rPr lang="fr-FR" sz="1451" dirty="0">
                <a:solidFill>
                  <a:schemeClr val="accent2">
                    <a:lumMod val="50000"/>
                  </a:schemeClr>
                </a:solidFill>
              </a:rPr>
              <a:t>Les prestations financées dans le cadre de l’Accord 609(g) ou du Compact sont exonérées de la taxe sur la valeur ajoutée, y compris la TVA et les droits à l’importation.</a:t>
            </a:r>
          </a:p>
          <a:p>
            <a:pPr marL="423536" lvl="1" indent="-201684" algn="just">
              <a:lnSpc>
                <a:spcPct val="150000"/>
              </a:lnSpc>
              <a:buFont typeface="Wingdings" panose="05000000000000000000" pitchFamily="2" charset="2"/>
              <a:buChar char="§"/>
            </a:pPr>
            <a:r>
              <a:rPr lang="fr-FR" sz="1451" dirty="0">
                <a:solidFill>
                  <a:schemeClr val="accent2">
                    <a:lumMod val="50000"/>
                  </a:schemeClr>
                </a:solidFill>
              </a:rPr>
              <a:t>Afin de bénéficier de l’exonération de TVA, les fournisseurs ne disposant pas d’un identifiant fiscal au Maroc doivent demander un IF auprès du service des impôts.</a:t>
            </a:r>
          </a:p>
          <a:p>
            <a:pPr marL="423536" lvl="1" indent="-201684" algn="just">
              <a:lnSpc>
                <a:spcPct val="150000"/>
              </a:lnSpc>
              <a:buFont typeface="Wingdings" panose="05000000000000000000" pitchFamily="2" charset="2"/>
              <a:buChar char="§"/>
            </a:pPr>
            <a:r>
              <a:rPr lang="fr-FR" sz="1451" dirty="0">
                <a:solidFill>
                  <a:schemeClr val="accent2">
                    <a:lumMod val="50000"/>
                  </a:schemeClr>
                </a:solidFill>
              </a:rPr>
              <a:t>L’Agence MCA-Morocco se chargera de formuler les demandes pour l’obtention des exonérations fiscales auprès des administrations compétentes.</a:t>
            </a:r>
          </a:p>
          <a:p>
            <a:pPr marL="221852" lvl="1" algn="ctr">
              <a:lnSpc>
                <a:spcPct val="150000"/>
              </a:lnSpc>
            </a:pPr>
            <a:r>
              <a:rPr lang="fr-FR" sz="2176" b="1" dirty="0">
                <a:solidFill>
                  <a:schemeClr val="accent2">
                    <a:lumMod val="50000"/>
                  </a:schemeClr>
                </a:solidFill>
              </a:rPr>
              <a:t>Impôt sur les bénéfices / revenus </a:t>
            </a:r>
          </a:p>
          <a:p>
            <a:pPr marL="423536" lvl="1" indent="-201684" algn="just">
              <a:lnSpc>
                <a:spcPct val="150000"/>
              </a:lnSpc>
              <a:buFont typeface="Wingdings" panose="05000000000000000000" pitchFamily="2" charset="2"/>
              <a:buChar char="§"/>
            </a:pPr>
            <a:r>
              <a:rPr lang="fr-FR" sz="1451" dirty="0">
                <a:solidFill>
                  <a:schemeClr val="accent2">
                    <a:lumMod val="50000"/>
                  </a:schemeClr>
                </a:solidFill>
              </a:rPr>
              <a:t>L’Agence MCA-Morocco procèdera à la retenue à la source de l’impôt sur les sociétés (IS) de 10% sur tous les montants bruts réglés (HT), en contrepartie de prestations de services, en faveur des entreprises non résidentes ne disposant pas d’un identifiant fiscal à la signature des contrats.</a:t>
            </a:r>
          </a:p>
          <a:p>
            <a:pPr marL="423536" lvl="1" indent="-201684" algn="just">
              <a:lnSpc>
                <a:spcPct val="150000"/>
              </a:lnSpc>
              <a:buFont typeface="Wingdings" panose="05000000000000000000" pitchFamily="2" charset="2"/>
              <a:buChar char="§"/>
            </a:pPr>
            <a:r>
              <a:rPr lang="fr-FR" sz="1451" dirty="0">
                <a:solidFill>
                  <a:schemeClr val="accent2">
                    <a:lumMod val="50000"/>
                  </a:schemeClr>
                </a:solidFill>
              </a:rPr>
              <a:t>Pour tous les impôts sur les bénéfices, patrimoine, biens, taxes ad valorem, les retenues d'impôt, les entreprises concernées recevront du gouvernement du Maroc la preuve de paiement pour leur éviter la double imposition.</a:t>
            </a:r>
          </a:p>
        </p:txBody>
      </p:sp>
      <p:sp>
        <p:nvSpPr>
          <p:cNvPr id="6" name="Rectangle 5"/>
          <p:cNvSpPr/>
          <p:nvPr/>
        </p:nvSpPr>
        <p:spPr>
          <a:xfrm>
            <a:off x="1120927" y="1288825"/>
            <a:ext cx="10356077" cy="497320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Tree>
    <p:extLst>
      <p:ext uri="{BB962C8B-B14F-4D97-AF65-F5344CB8AC3E}">
        <p14:creationId xmlns:p14="http://schemas.microsoft.com/office/powerpoint/2010/main" val="4049565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23</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3. Volet Fiscal : </a:t>
            </a:r>
            <a:r>
              <a:rPr lang="fr-FR" sz="2902" b="1" dirty="0">
                <a:solidFill>
                  <a:srgbClr val="FFC000"/>
                </a:solidFill>
              </a:rPr>
              <a:t>Proposition financière</a:t>
            </a:r>
          </a:p>
        </p:txBody>
      </p:sp>
      <p:grpSp>
        <p:nvGrpSpPr>
          <p:cNvPr id="4" name="Groupe 3"/>
          <p:cNvGrpSpPr/>
          <p:nvPr/>
        </p:nvGrpSpPr>
        <p:grpSpPr>
          <a:xfrm>
            <a:off x="917962" y="1908839"/>
            <a:ext cx="10356077" cy="3453042"/>
            <a:chOff x="1235869" y="1421287"/>
            <a:chExt cx="11420452" cy="3807938"/>
          </a:xfrm>
        </p:grpSpPr>
        <p:sp>
          <p:nvSpPr>
            <p:cNvPr id="3" name="Rectangle 2"/>
            <p:cNvSpPr/>
            <p:nvPr/>
          </p:nvSpPr>
          <p:spPr>
            <a:xfrm>
              <a:off x="1421596" y="1643043"/>
              <a:ext cx="11049000" cy="3334484"/>
            </a:xfrm>
            <a:prstGeom prst="rect">
              <a:avLst/>
            </a:prstGeom>
          </p:spPr>
          <p:txBody>
            <a:bodyPr wrap="square">
              <a:spAutoFit/>
            </a:bodyPr>
            <a:lstStyle/>
            <a:p>
              <a:pPr marL="564759" lvl="1" indent="-342906">
                <a:lnSpc>
                  <a:spcPct val="150000"/>
                </a:lnSpc>
                <a:buFont typeface="Wingdings" panose="05000000000000000000" pitchFamily="2" charset="2"/>
                <a:buChar char="è"/>
              </a:pPr>
              <a:r>
                <a:rPr lang="fr-FR" sz="1814" dirty="0">
                  <a:solidFill>
                    <a:schemeClr val="accent2">
                      <a:lumMod val="50000"/>
                    </a:schemeClr>
                  </a:solidFill>
                </a:rPr>
                <a:t>Elle doit inclure tous les coûts, les prix, les frais, y compris toutes les taxes payées au Maroc ainsi que tous les droits et taxes payés dans le pays d’origine, y compris les droits de douane et autres prélèvements  que le consultant est susceptible de subir. </a:t>
              </a:r>
            </a:p>
            <a:p>
              <a:pPr marL="221852" lvl="1">
                <a:lnSpc>
                  <a:spcPct val="150000"/>
                </a:lnSpc>
              </a:pPr>
              <a:endParaRPr lang="fr-FR" sz="1814" dirty="0">
                <a:solidFill>
                  <a:schemeClr val="accent2">
                    <a:lumMod val="50000"/>
                  </a:schemeClr>
                </a:solidFill>
              </a:endParaRPr>
            </a:p>
            <a:p>
              <a:pPr marL="542936" lvl="1" indent="-322269">
                <a:lnSpc>
                  <a:spcPct val="150000"/>
                </a:lnSpc>
              </a:pPr>
              <a:r>
                <a:rPr lang="fr-FR" sz="1814" dirty="0">
                  <a:solidFill>
                    <a:schemeClr val="accent2">
                      <a:lumMod val="50000"/>
                    </a:schemeClr>
                  </a:solidFill>
                  <a:sym typeface="Wingdings" panose="05000000000000000000" pitchFamily="2" charset="2"/>
                </a:rPr>
                <a:t> </a:t>
              </a:r>
              <a:r>
                <a:rPr lang="fr-FR" sz="1814" dirty="0">
                  <a:solidFill>
                    <a:schemeClr val="accent2">
                      <a:lumMod val="50000"/>
                    </a:schemeClr>
                  </a:solidFill>
                </a:rPr>
                <a:t>Cette proposition ne devra pas inclure les montants de la TVA ainsi que les droits de douanes au Maroc quand ils existent et pour lesquels les fournisseurs recevront des certificats d’exonération et des franchises douanières.</a:t>
              </a:r>
            </a:p>
          </p:txBody>
        </p:sp>
        <p:sp>
          <p:nvSpPr>
            <p:cNvPr id="6" name="Rectangle 5"/>
            <p:cNvSpPr/>
            <p:nvPr/>
          </p:nvSpPr>
          <p:spPr>
            <a:xfrm>
              <a:off x="1235869" y="1421287"/>
              <a:ext cx="11420452" cy="380793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grpSp>
    </p:spTree>
    <p:extLst>
      <p:ext uri="{BB962C8B-B14F-4D97-AF65-F5344CB8AC3E}">
        <p14:creationId xmlns:p14="http://schemas.microsoft.com/office/powerpoint/2010/main" val="3277080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r>
              <a:rPr lang="fr-FR" sz="1270" b="1" dirty="0">
                <a:solidFill>
                  <a:schemeClr val="accent2">
                    <a:lumMod val="50000"/>
                  </a:schemeClr>
                </a:solidFill>
              </a:rPr>
              <a:t>-</a:t>
            </a:r>
            <a:fld id="{B6F15528-21DE-4FAA-801E-634DDDAF4B2B}" type="slidenum">
              <a:rPr lang="fr-FR" sz="1270" b="1">
                <a:solidFill>
                  <a:schemeClr val="accent2">
                    <a:lumMod val="50000"/>
                  </a:schemeClr>
                </a:solidFill>
              </a:rPr>
              <a:t>24</a:t>
            </a:fld>
            <a:r>
              <a:rPr lang="fr-FR" sz="1270" b="1" dirty="0">
                <a:solidFill>
                  <a:schemeClr val="accent2">
                    <a:lumMod val="50000"/>
                  </a:schemeClr>
                </a:solidFill>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a:r>
              <a:rPr lang="fr-FR" sz="2902" b="1" dirty="0"/>
              <a:t>3. Volet Fiscal : </a:t>
            </a:r>
            <a:r>
              <a:rPr lang="fr-FR" sz="2902" b="1" dirty="0">
                <a:solidFill>
                  <a:srgbClr val="FFC000"/>
                </a:solidFill>
              </a:rPr>
              <a:t>Remboursement de TAXES</a:t>
            </a:r>
          </a:p>
        </p:txBody>
      </p:sp>
      <p:grpSp>
        <p:nvGrpSpPr>
          <p:cNvPr id="4" name="Groupe 3"/>
          <p:cNvGrpSpPr/>
          <p:nvPr/>
        </p:nvGrpSpPr>
        <p:grpSpPr>
          <a:xfrm>
            <a:off x="917962" y="2199673"/>
            <a:ext cx="10356077" cy="2280242"/>
            <a:chOff x="1235869" y="1421287"/>
            <a:chExt cx="11420452" cy="2514600"/>
          </a:xfrm>
        </p:grpSpPr>
        <p:sp>
          <p:nvSpPr>
            <p:cNvPr id="3" name="Rectangle 2"/>
            <p:cNvSpPr/>
            <p:nvPr/>
          </p:nvSpPr>
          <p:spPr>
            <a:xfrm>
              <a:off x="1421596" y="1643043"/>
              <a:ext cx="10858500" cy="1949057"/>
            </a:xfrm>
            <a:prstGeom prst="rect">
              <a:avLst/>
            </a:prstGeom>
          </p:spPr>
          <p:txBody>
            <a:bodyPr wrap="square">
              <a:spAutoFit/>
            </a:bodyPr>
            <a:lstStyle/>
            <a:p>
              <a:pPr marL="221852" lvl="1" algn="ctr">
                <a:lnSpc>
                  <a:spcPct val="150000"/>
                </a:lnSpc>
              </a:pPr>
              <a:r>
                <a:rPr lang="fr-FR" sz="1814" dirty="0">
                  <a:solidFill>
                    <a:schemeClr val="accent2">
                      <a:lumMod val="50000"/>
                    </a:schemeClr>
                  </a:solidFill>
                </a:rPr>
                <a:t>Selon l’</a:t>
              </a:r>
              <a:r>
                <a:rPr lang="fr-FR" sz="1814" b="1" dirty="0">
                  <a:solidFill>
                    <a:schemeClr val="accent2">
                      <a:lumMod val="50000"/>
                    </a:schemeClr>
                  </a:solidFill>
                </a:rPr>
                <a:t>Article 103-5° </a:t>
              </a:r>
              <a:r>
                <a:rPr lang="fr-FR" sz="1814" dirty="0">
                  <a:solidFill>
                    <a:schemeClr val="accent2">
                      <a:lumMod val="50000"/>
                    </a:schemeClr>
                  </a:solidFill>
                </a:rPr>
                <a:t>du Code Général des  Impôts : les prestataires non-résidents ayant supporté la TVA  au nom de leur sous-traitants formuleront une demande de remboursement auprès du service local des Impôts à la fin de chaque trimestre de l’année civile au titre des opérations réalisées au cours du ou des trimestres écoulés.</a:t>
              </a:r>
            </a:p>
          </p:txBody>
        </p:sp>
        <p:sp>
          <p:nvSpPr>
            <p:cNvPr id="6" name="Rectangle 5"/>
            <p:cNvSpPr/>
            <p:nvPr/>
          </p:nvSpPr>
          <p:spPr>
            <a:xfrm>
              <a:off x="1235869" y="1421287"/>
              <a:ext cx="11420452" cy="2514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grpSp>
    </p:spTree>
    <p:extLst>
      <p:ext uri="{BB962C8B-B14F-4D97-AF65-F5344CB8AC3E}">
        <p14:creationId xmlns:p14="http://schemas.microsoft.com/office/powerpoint/2010/main" val="928607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t="7506" b="7329"/>
          <a:stretch/>
        </p:blipFill>
        <p:spPr>
          <a:xfrm>
            <a:off x="5143402" y="166542"/>
            <a:ext cx="1905194" cy="1665399"/>
          </a:xfrm>
          <a:prstGeom prst="rect">
            <a:avLst/>
          </a:prstGeom>
        </p:spPr>
      </p:pic>
      <p:pic>
        <p:nvPicPr>
          <p:cNvPr id="18" name="Picture 17"/>
          <p:cNvPicPr>
            <a:picLocks noChangeAspect="1"/>
          </p:cNvPicPr>
          <p:nvPr/>
        </p:nvPicPr>
        <p:blipFill rotWithShape="1">
          <a:blip r:embed="rId4">
            <a:extLst>
              <a:ext uri="{BEBA8EAE-BF5A-486C-A8C5-ECC9F3942E4B}">
                <a14:imgProps xmlns:a14="http://schemas.microsoft.com/office/drawing/2010/main">
                  <a14:imgLayer r:embed="rId5">
                    <a14:imgEffect>
                      <a14:saturation sat="0"/>
                    </a14:imgEffect>
                  </a14:imgLayer>
                </a14:imgProps>
              </a:ext>
            </a:extLst>
          </a:blip>
          <a:srcRect t="33898" r="24347"/>
          <a:stretch/>
        </p:blipFill>
        <p:spPr>
          <a:xfrm>
            <a:off x="8594751" y="4617890"/>
            <a:ext cx="3597010" cy="2225447"/>
          </a:xfrm>
          <a:prstGeom prst="rect">
            <a:avLst/>
          </a:prstGeom>
        </p:spPr>
      </p:pic>
      <p:sp>
        <p:nvSpPr>
          <p:cNvPr id="8" name="ZoneTexte 7"/>
          <p:cNvSpPr txBox="1"/>
          <p:nvPr/>
        </p:nvSpPr>
        <p:spPr>
          <a:xfrm>
            <a:off x="4137130" y="1839741"/>
            <a:ext cx="3917740" cy="678647"/>
          </a:xfrm>
          <a:prstGeom prst="rect">
            <a:avLst/>
          </a:prstGeom>
          <a:noFill/>
        </p:spPr>
        <p:txBody>
          <a:bodyPr wrap="none" rtlCol="0">
            <a:spAutoFit/>
          </a:bodyPr>
          <a:lstStyle/>
          <a:p>
            <a:pPr algn="ctr" defTabSz="829178"/>
            <a:r>
              <a:rPr lang="fr-FR" sz="1270" b="1" dirty="0">
                <a:solidFill>
                  <a:prstClr val="black"/>
                </a:solidFill>
                <a:latin typeface="Calibri"/>
              </a:rPr>
              <a:t>Projet : « Éducation et Formation pour l’Employabilité»</a:t>
            </a:r>
          </a:p>
          <a:p>
            <a:pPr algn="ctr" defTabSz="829178"/>
            <a:r>
              <a:rPr lang="fr-FR" sz="1270" b="1" dirty="0">
                <a:solidFill>
                  <a:prstClr val="black"/>
                </a:solidFill>
                <a:latin typeface="Calibri"/>
              </a:rPr>
              <a:t>Activité : « Éducation Secondaire »</a:t>
            </a:r>
          </a:p>
          <a:p>
            <a:pPr algn="ctr" defTabSz="829178"/>
            <a:r>
              <a:rPr lang="fr-FR" sz="1270" b="1" dirty="0">
                <a:solidFill>
                  <a:prstClr val="black"/>
                </a:solidFill>
                <a:latin typeface="Calibri"/>
              </a:rPr>
              <a:t>Sous - Composante : « Assistance Technique»</a:t>
            </a:r>
          </a:p>
        </p:txBody>
      </p:sp>
      <p:sp>
        <p:nvSpPr>
          <p:cNvPr id="9" name="Rectangle 8"/>
          <p:cNvSpPr/>
          <p:nvPr/>
        </p:nvSpPr>
        <p:spPr>
          <a:xfrm>
            <a:off x="3492400" y="4432331"/>
            <a:ext cx="5207200" cy="483209"/>
          </a:xfrm>
          <a:prstGeom prst="rect">
            <a:avLst/>
          </a:prstGeom>
        </p:spPr>
        <p:txBody>
          <a:bodyPr wrap="square">
            <a:spAutoFit/>
          </a:bodyPr>
          <a:lstStyle/>
          <a:p>
            <a:pPr algn="ctr" defTabSz="829178"/>
            <a:r>
              <a:rPr lang="fr-FR" sz="1270" b="1" dirty="0">
                <a:solidFill>
                  <a:srgbClr val="002060"/>
                </a:solidFill>
                <a:latin typeface="Calibri"/>
              </a:rPr>
              <a:t>MARCHÉ DE SERVICES DE CONSULTANTS </a:t>
            </a:r>
          </a:p>
          <a:p>
            <a:pPr algn="ctr" defTabSz="829178"/>
            <a:r>
              <a:rPr lang="fr-FR" altLang="fr-FR" sz="1270" b="1" dirty="0">
                <a:solidFill>
                  <a:srgbClr val="002060"/>
                </a:solidFill>
                <a:latin typeface="Calibri"/>
                <a:cs typeface="Arial" panose="020B0604020202020204" pitchFamily="34" charset="0"/>
              </a:rPr>
              <a:t>Demande de Propositions </a:t>
            </a:r>
            <a:r>
              <a:rPr lang="fr-FR" sz="1270" b="1" dirty="0">
                <a:solidFill>
                  <a:srgbClr val="002060"/>
                </a:solidFill>
                <a:latin typeface="Calibri"/>
                <a:cs typeface="Arial" panose="020B0604020202020204" pitchFamily="34" charset="0"/>
              </a:rPr>
              <a:t>DP/QCBS/MCA-M/LI-13/CIF-Compact-PP-04</a:t>
            </a:r>
          </a:p>
        </p:txBody>
      </p:sp>
      <p:sp>
        <p:nvSpPr>
          <p:cNvPr id="10" name="Sous-titre 2"/>
          <p:cNvSpPr>
            <a:spLocks noGrp="1"/>
          </p:cNvSpPr>
          <p:nvPr>
            <p:ph type="subTitle" idx="1"/>
          </p:nvPr>
        </p:nvSpPr>
        <p:spPr>
          <a:xfrm>
            <a:off x="3492400" y="5227137"/>
            <a:ext cx="5643922" cy="551203"/>
          </a:xfrm>
          <a:noFill/>
        </p:spPr>
        <p:txBody>
          <a:bodyPr>
            <a:noAutofit/>
          </a:bodyPr>
          <a:lstStyle/>
          <a:p>
            <a:pPr algn="ctr"/>
            <a:r>
              <a:rPr lang="fr-FR" sz="1632" dirty="0">
                <a:solidFill>
                  <a:srgbClr val="C00000"/>
                </a:solidFill>
                <a:cs typeface="Times New Roman" panose="02020603050405020304" pitchFamily="18" charset="0"/>
              </a:rPr>
              <a:t>Réunion d’information</a:t>
            </a:r>
          </a:p>
          <a:p>
            <a:pPr algn="ctr"/>
            <a:r>
              <a:rPr lang="fr-FR" sz="1632" dirty="0">
                <a:solidFill>
                  <a:srgbClr val="C00000"/>
                </a:solidFill>
                <a:cs typeface="Times New Roman" panose="02020603050405020304" pitchFamily="18" charset="0"/>
              </a:rPr>
              <a:t>Préparatoire à la soumission des propositions</a:t>
            </a:r>
          </a:p>
        </p:txBody>
      </p:sp>
      <p:grpSp>
        <p:nvGrpSpPr>
          <p:cNvPr id="12" name="Groupe 11"/>
          <p:cNvGrpSpPr/>
          <p:nvPr/>
        </p:nvGrpSpPr>
        <p:grpSpPr>
          <a:xfrm>
            <a:off x="2436232" y="2649553"/>
            <a:ext cx="7319532" cy="1689998"/>
            <a:chOff x="1439652" y="2636910"/>
            <a:chExt cx="6264696" cy="1512169"/>
          </a:xfrm>
        </p:grpSpPr>
        <p:sp>
          <p:nvSpPr>
            <p:cNvPr id="13" name="Rectangle à coins arrondis 12"/>
            <p:cNvSpPr/>
            <p:nvPr/>
          </p:nvSpPr>
          <p:spPr>
            <a:xfrm>
              <a:off x="1439652" y="2636910"/>
              <a:ext cx="6264696" cy="1512169"/>
            </a:xfrm>
            <a:prstGeom prst="roundRect">
              <a:avLst/>
            </a:prstGeom>
            <a:solidFill>
              <a:srgbClr val="0070C0"/>
            </a:solidFill>
          </p:spPr>
          <p:style>
            <a:lnRef idx="0">
              <a:schemeClr val="accent1"/>
            </a:lnRef>
            <a:fillRef idx="3">
              <a:schemeClr val="accent1"/>
            </a:fillRef>
            <a:effectRef idx="3">
              <a:schemeClr val="accent1"/>
            </a:effectRef>
            <a:fontRef idx="minor">
              <a:schemeClr val="lt1"/>
            </a:fontRef>
          </p:style>
          <p:txBody>
            <a:bodyPr rtlCol="0" anchor="ctr"/>
            <a:lstStyle/>
            <a:p>
              <a:pPr algn="ctr" defTabSz="829178"/>
              <a:endParaRPr lang="fr-FR" sz="1632">
                <a:solidFill>
                  <a:prstClr val="white"/>
                </a:solidFill>
                <a:latin typeface="Calibri"/>
              </a:endParaRPr>
            </a:p>
          </p:txBody>
        </p:sp>
        <p:sp>
          <p:nvSpPr>
            <p:cNvPr id="14" name="Rectangle 2"/>
            <p:cNvSpPr txBox="1">
              <a:spLocks noChangeArrowheads="1"/>
            </p:cNvSpPr>
            <p:nvPr/>
          </p:nvSpPr>
          <p:spPr>
            <a:xfrm>
              <a:off x="1439652" y="3102523"/>
              <a:ext cx="6264696" cy="524379"/>
            </a:xfrm>
            <a:prstGeom prst="rect">
              <a:avLst/>
            </a:prstGeo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vert="horz" wrap="square" lIns="82918" tIns="41459" rIns="82918" bIns="41459"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829178"/>
              <a:r>
                <a:rPr lang="fr-FR" sz="3264" b="1" dirty="0">
                  <a:solidFill>
                    <a:prstClr val="white"/>
                  </a:solidFill>
                  <a:latin typeface="Calibri"/>
                </a:rPr>
                <a:t>Merci pour votre attention </a:t>
              </a:r>
            </a:p>
          </p:txBody>
        </p:sp>
      </p:grpSp>
      <p:pic>
        <p:nvPicPr>
          <p:cNvPr id="2" name="Imag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534" y="280611"/>
            <a:ext cx="1520161" cy="1520161"/>
          </a:xfrm>
          <a:prstGeom prst="rect">
            <a:avLst/>
          </a:prstGeom>
        </p:spPr>
      </p:pic>
      <p:pic>
        <p:nvPicPr>
          <p:cNvPr id="16" name="Image 15"/>
          <p:cNvPicPr/>
          <p:nvPr/>
        </p:nvPicPr>
        <p:blipFill>
          <a:blip r:embed="rId7"/>
          <a:stretch>
            <a:fillRect/>
          </a:stretch>
        </p:blipFill>
        <p:spPr>
          <a:xfrm>
            <a:off x="8307144" y="595972"/>
            <a:ext cx="3371416" cy="760081"/>
          </a:xfrm>
          <a:prstGeom prst="rect">
            <a:avLst/>
          </a:prstGeom>
        </p:spPr>
      </p:pic>
      <p:sp>
        <p:nvSpPr>
          <p:cNvPr id="5" name="Rectangle 4"/>
          <p:cNvSpPr/>
          <p:nvPr/>
        </p:nvSpPr>
        <p:spPr>
          <a:xfrm>
            <a:off x="5288278" y="5808472"/>
            <a:ext cx="2052165" cy="343492"/>
          </a:xfrm>
          <a:prstGeom prst="rect">
            <a:avLst/>
          </a:prstGeom>
        </p:spPr>
        <p:txBody>
          <a:bodyPr wrap="none">
            <a:spAutoFit/>
          </a:bodyPr>
          <a:lstStyle/>
          <a:p>
            <a:pPr algn="ctr" defTabSz="829178">
              <a:lnSpc>
                <a:spcPct val="150000"/>
              </a:lnSpc>
            </a:pPr>
            <a:r>
              <a:rPr lang="fr-FR" sz="1088" b="1" dirty="0">
                <a:solidFill>
                  <a:prstClr val="black"/>
                </a:solidFill>
                <a:latin typeface="Calibri"/>
                <a:cs typeface="Times New Roman" panose="02020603050405020304" pitchFamily="18" charset="0"/>
              </a:rPr>
              <a:t>Rabat, Jeudi 06 Septembre 2018</a:t>
            </a:r>
          </a:p>
        </p:txBody>
      </p:sp>
    </p:spTree>
    <p:extLst>
      <p:ext uri="{BB962C8B-B14F-4D97-AF65-F5344CB8AC3E}">
        <p14:creationId xmlns:p14="http://schemas.microsoft.com/office/powerpoint/2010/main" val="70176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3</a:t>
            </a:fld>
            <a:r>
              <a:rPr lang="fr-FR" sz="1270" b="1" dirty="0">
                <a:solidFill>
                  <a:srgbClr val="2683C6">
                    <a:lumMod val="50000"/>
                  </a:srgbClr>
                </a:solidFill>
                <a:latin typeface="Calibri"/>
              </a:rPr>
              <a:t>-</a:t>
            </a:r>
          </a:p>
        </p:txBody>
      </p:sp>
      <p:sp>
        <p:nvSpPr>
          <p:cNvPr id="5" name="Rectangle 4"/>
          <p:cNvSpPr/>
          <p:nvPr/>
        </p:nvSpPr>
        <p:spPr>
          <a:xfrm>
            <a:off x="240" y="0"/>
            <a:ext cx="12191521" cy="10796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4897" b="1" dirty="0">
                <a:solidFill>
                  <a:prstClr val="white"/>
                </a:solidFill>
                <a:latin typeface="Calibri"/>
                <a:cs typeface="Sakkal Majalla" panose="02000000000000000000" pitchFamily="2" charset="-78"/>
              </a:rPr>
              <a:t>Plan</a:t>
            </a:r>
            <a:endParaRPr lang="ar-SA" sz="4897" b="1" dirty="0">
              <a:solidFill>
                <a:prstClr val="white"/>
              </a:solidFill>
              <a:latin typeface="Calibri"/>
              <a:cs typeface="Sakkal Majalla" panose="02000000000000000000" pitchFamily="2" charset="-78"/>
            </a:endParaRPr>
          </a:p>
        </p:txBody>
      </p:sp>
      <p:grpSp>
        <p:nvGrpSpPr>
          <p:cNvPr id="78" name="Groupe 77"/>
          <p:cNvGrpSpPr/>
          <p:nvPr/>
        </p:nvGrpSpPr>
        <p:grpSpPr>
          <a:xfrm>
            <a:off x="1264305" y="1681127"/>
            <a:ext cx="9392179" cy="1264387"/>
            <a:chOff x="526358" y="986563"/>
            <a:chExt cx="10357486" cy="1394337"/>
          </a:xfrm>
        </p:grpSpPr>
        <p:grpSp>
          <p:nvGrpSpPr>
            <p:cNvPr id="79" name="Groupe 78"/>
            <p:cNvGrpSpPr/>
            <p:nvPr/>
          </p:nvGrpSpPr>
          <p:grpSpPr>
            <a:xfrm>
              <a:off x="526358" y="1457509"/>
              <a:ext cx="688412" cy="923391"/>
              <a:chOff x="1907704" y="1527351"/>
              <a:chExt cx="688412" cy="923391"/>
            </a:xfrm>
          </p:grpSpPr>
          <p:sp>
            <p:nvSpPr>
              <p:cNvPr id="81" name="Parallélogramme 80"/>
              <p:cNvSpPr/>
              <p:nvPr/>
            </p:nvSpPr>
            <p:spPr>
              <a:xfrm rot="19219040">
                <a:off x="1907704" y="1697884"/>
                <a:ext cx="688412" cy="698376"/>
              </a:xfrm>
              <a:prstGeom prst="parallelogram">
                <a:avLst>
                  <a:gd name="adj" fmla="val 17064"/>
                </a:avLst>
              </a:prstGeom>
              <a:solidFill>
                <a:schemeClr val="accent2">
                  <a:lumMod val="20000"/>
                  <a:lumOff val="80000"/>
                </a:schemeClr>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2" name="Rectangle 8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accent2">
                <a:lumMod val="20000"/>
                <a:lumOff val="80000"/>
              </a:schemeClr>
            </a:solidFill>
            <a:ln>
              <a:solidFill>
                <a:schemeClr val="accent2"/>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3" name="Groupe 82"/>
          <p:cNvGrpSpPr/>
          <p:nvPr/>
        </p:nvGrpSpPr>
        <p:grpSpPr>
          <a:xfrm>
            <a:off x="1264305" y="3141208"/>
            <a:ext cx="9392179" cy="1265573"/>
            <a:chOff x="526358" y="2596706"/>
            <a:chExt cx="10357486" cy="1395645"/>
          </a:xfrm>
        </p:grpSpPr>
        <p:grpSp>
          <p:nvGrpSpPr>
            <p:cNvPr id="84" name="Groupe 83"/>
            <p:cNvGrpSpPr/>
            <p:nvPr/>
          </p:nvGrpSpPr>
          <p:grpSpPr>
            <a:xfrm>
              <a:off x="526358" y="3068960"/>
              <a:ext cx="688412" cy="923391"/>
              <a:chOff x="1907704" y="1527351"/>
              <a:chExt cx="688412" cy="923391"/>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87" name="Rectangle 86"/>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grpSp>
        <p:nvGrpSpPr>
          <p:cNvPr id="88" name="Groupe 87"/>
          <p:cNvGrpSpPr/>
          <p:nvPr/>
        </p:nvGrpSpPr>
        <p:grpSpPr>
          <a:xfrm>
            <a:off x="1259124" y="4632553"/>
            <a:ext cx="9397360" cy="1264387"/>
            <a:chOff x="520644" y="4194964"/>
            <a:chExt cx="10363200" cy="1394337"/>
          </a:xfrm>
        </p:grpSpPr>
        <p:grpSp>
          <p:nvGrpSpPr>
            <p:cNvPr id="89" name="Groupe 88"/>
            <p:cNvGrpSpPr/>
            <p:nvPr/>
          </p:nvGrpSpPr>
          <p:grpSpPr>
            <a:xfrm>
              <a:off x="520644" y="4665910"/>
              <a:ext cx="688412" cy="923391"/>
              <a:chOff x="1907704" y="1527351"/>
              <a:chExt cx="688412" cy="923391"/>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92" name="Rectangle 91"/>
              <p:cNvSpPr/>
              <p:nvPr/>
            </p:nvSpPr>
            <p:spPr>
              <a:xfrm>
                <a:off x="1983684" y="1527351"/>
                <a:ext cx="536450" cy="923391"/>
              </a:xfrm>
              <a:prstGeom prst="rect">
                <a:avLst/>
              </a:prstGeom>
              <a:noFill/>
            </p:spPr>
            <p:txBody>
              <a:bodyPr wrap="none" lIns="82918" tIns="41459" rIns="82918" bIns="4145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829178"/>
                <a:r>
                  <a:rPr lang="fr-FR" sz="4897" b="1" dirty="0">
                    <a:ln w="11430"/>
                    <a:solidFill>
                      <a:srgbClr val="0070C0"/>
                    </a:solidFill>
                    <a:effectLst>
                      <a:outerShdw blurRad="50800" dist="39000" dir="5460000" algn="tl">
                        <a:srgbClr val="000000">
                          <a:alpha val="38000"/>
                        </a:srgbClr>
                      </a:outerShdw>
                    </a:effectLst>
                    <a:latin typeface="Calibri"/>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endParaRPr lang="fr-FR" sz="1632" dirty="0">
                <a:solidFill>
                  <a:prstClr val="white"/>
                </a:solidFill>
                <a:latin typeface="Calibri"/>
              </a:endParaRPr>
            </a:p>
          </p:txBody>
        </p:sp>
      </p:grpSp>
      <p:sp>
        <p:nvSpPr>
          <p:cNvPr id="93" name="Rectangle 92"/>
          <p:cNvSpPr/>
          <p:nvPr/>
        </p:nvSpPr>
        <p:spPr>
          <a:xfrm>
            <a:off x="2177775" y="1791056"/>
            <a:ext cx="1819729"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TECHNIQUE</a:t>
            </a:r>
            <a:endParaRPr lang="en-US" sz="1451" b="1" u="sng" dirty="0">
              <a:solidFill>
                <a:srgbClr val="002060"/>
              </a:solidFill>
              <a:latin typeface="Berlin Sans FB Demi" pitchFamily="34" charset="0"/>
            </a:endParaRPr>
          </a:p>
        </p:txBody>
      </p:sp>
      <p:sp>
        <p:nvSpPr>
          <p:cNvPr id="94" name="Rectangle 93"/>
          <p:cNvSpPr/>
          <p:nvPr/>
        </p:nvSpPr>
        <p:spPr>
          <a:xfrm>
            <a:off x="2172232" y="3251039"/>
            <a:ext cx="214353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172232" y="4735607"/>
            <a:ext cx="1380506" cy="315599"/>
          </a:xfrm>
          <a:prstGeom prst="rect">
            <a:avLst/>
          </a:prstGeom>
        </p:spPr>
        <p:txBody>
          <a:bodyPr wrap="none">
            <a:spAutoFit/>
          </a:bodyPr>
          <a:lstStyle/>
          <a:p>
            <a:pPr defTabSz="829178"/>
            <a:r>
              <a:rPr lang="en-US" sz="1451"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154630" y="2095480"/>
            <a:ext cx="8308227" cy="594650"/>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termes de référence : contexte, objectif et étendue de la mission, durée, périodes et livrables de la mission ainsi que l’équipe à mobiliser pour cette mission.</a:t>
            </a:r>
            <a:r>
              <a:rPr lang="en-US" sz="1632" b="1" kern="0" dirty="0">
                <a:solidFill>
                  <a:prstClr val="black"/>
                </a:solidFill>
                <a:latin typeface="Calibri"/>
                <a:cs typeface="Arial" panose="020B0604020202020204" pitchFamily="34" charset="0"/>
              </a:rPr>
              <a:t>  </a:t>
            </a:r>
            <a:endParaRPr lang="en-US" sz="1632" b="1" dirty="0">
              <a:solidFill>
                <a:prstClr val="black"/>
              </a:solidFill>
              <a:latin typeface="Calibri"/>
            </a:endParaRPr>
          </a:p>
        </p:txBody>
      </p:sp>
      <p:sp>
        <p:nvSpPr>
          <p:cNvPr id="97" name="Rectangle 96"/>
          <p:cNvSpPr/>
          <p:nvPr/>
        </p:nvSpPr>
        <p:spPr>
          <a:xfrm>
            <a:off x="2177775" y="3613664"/>
            <a:ext cx="8285083"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Description du processus de passation des marchés selon les lignes directrices de MCC.</a:t>
            </a:r>
          </a:p>
        </p:txBody>
      </p:sp>
      <p:sp>
        <p:nvSpPr>
          <p:cNvPr id="98" name="Rectangle 97"/>
          <p:cNvSpPr/>
          <p:nvPr/>
        </p:nvSpPr>
        <p:spPr>
          <a:xfrm>
            <a:off x="2154631" y="5097938"/>
            <a:ext cx="6777849" cy="343492"/>
          </a:xfrm>
          <a:prstGeom prst="rect">
            <a:avLst/>
          </a:prstGeom>
        </p:spPr>
        <p:txBody>
          <a:bodyPr wrap="square">
            <a:spAutoFit/>
          </a:bodyPr>
          <a:lstStyle/>
          <a:p>
            <a:pPr algn="just" defTabSz="829178"/>
            <a:r>
              <a:rPr lang="fr-FR" sz="1632" b="1" kern="0" dirty="0">
                <a:solidFill>
                  <a:prstClr val="black"/>
                </a:solidFill>
                <a:latin typeface="Calibri"/>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277214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Connecteur droit 79"/>
          <p:cNvCxnSpPr/>
          <p:nvPr/>
        </p:nvCxnSpPr>
        <p:spPr>
          <a:xfrm flipV="1">
            <a:off x="8634002" y="3629370"/>
            <a:ext cx="0" cy="35241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flipV="1">
            <a:off x="10138787" y="3650318"/>
            <a:ext cx="0" cy="35241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flipV="1">
            <a:off x="11623859" y="3629370"/>
            <a:ext cx="0" cy="35241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4</a:t>
            </a:fld>
            <a:r>
              <a:rPr lang="fr-FR" sz="1270" b="1" dirty="0">
                <a:solidFill>
                  <a:srgbClr val="2683C6">
                    <a:lumMod val="50000"/>
                  </a:srgbClr>
                </a:solidFill>
                <a:latin typeface="Calibri"/>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2902" b="1" dirty="0">
                <a:solidFill>
                  <a:prstClr val="white"/>
                </a:solidFill>
                <a:latin typeface="Calibri"/>
              </a:rPr>
              <a:t>1. Volet Technique : </a:t>
            </a:r>
            <a:r>
              <a:rPr lang="fr-FR" sz="2902" b="1" dirty="0">
                <a:solidFill>
                  <a:srgbClr val="FFC000"/>
                </a:solidFill>
                <a:latin typeface="Calibri"/>
              </a:rPr>
              <a:t>Contexte de la mission</a:t>
            </a:r>
          </a:p>
        </p:txBody>
      </p:sp>
      <p:graphicFrame>
        <p:nvGraphicFramePr>
          <p:cNvPr id="18" name="Tableau 17"/>
          <p:cNvGraphicFramePr>
            <a:graphicFrameLocks noGrp="1"/>
          </p:cNvGraphicFramePr>
          <p:nvPr>
            <p:extLst/>
          </p:nvPr>
        </p:nvGraphicFramePr>
        <p:xfrm>
          <a:off x="316713" y="1356755"/>
          <a:ext cx="5557891" cy="2191028"/>
        </p:xfrm>
        <a:graphic>
          <a:graphicData uri="http://schemas.openxmlformats.org/drawingml/2006/table">
            <a:tbl>
              <a:tblPr firstRow="1" bandRow="1">
                <a:tableStyleId>{5C22544A-7EE6-4342-B048-85BDC9FD1C3A}</a:tableStyleId>
              </a:tblPr>
              <a:tblGrid>
                <a:gridCol w="3153555">
                  <a:extLst>
                    <a:ext uri="{9D8B030D-6E8A-4147-A177-3AD203B41FA5}">
                      <a16:colId xmlns="" xmlns:a16="http://schemas.microsoft.com/office/drawing/2014/main" val="20000"/>
                    </a:ext>
                  </a:extLst>
                </a:gridCol>
                <a:gridCol w="2404336">
                  <a:extLst>
                    <a:ext uri="{9D8B030D-6E8A-4147-A177-3AD203B41FA5}">
                      <a16:colId xmlns="" xmlns:a16="http://schemas.microsoft.com/office/drawing/2014/main" val="20001"/>
                    </a:ext>
                  </a:extLst>
                </a:gridCol>
              </a:tblGrid>
              <a:tr h="336278">
                <a:tc>
                  <a:txBody>
                    <a:bodyPr/>
                    <a:lstStyle/>
                    <a:p>
                      <a:pPr algn="l"/>
                      <a:r>
                        <a:rPr lang="fr-FR" sz="1400" u="sng" dirty="0">
                          <a:solidFill>
                            <a:schemeClr val="tx1"/>
                          </a:solidFill>
                        </a:rPr>
                        <a:t>Type de financement :</a:t>
                      </a:r>
                    </a:p>
                  </a:txBody>
                  <a:tcPr marL="82918" marR="82918" marT="41459" marB="41459"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a:solidFill>
                            <a:schemeClr val="tx1"/>
                          </a:solidFill>
                        </a:rPr>
                        <a:t>Don</a:t>
                      </a:r>
                    </a:p>
                  </a:txBody>
                  <a:tcPr marL="82918" marR="82918" marT="41459" marB="41459"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97507">
                <a:tc>
                  <a:txBody>
                    <a:bodyPr/>
                    <a:lstStyle/>
                    <a:p>
                      <a:pPr algn="l"/>
                      <a:r>
                        <a:rPr lang="fr-FR" sz="1400" b="1" u="sng" dirty="0">
                          <a:solidFill>
                            <a:schemeClr val="tx1"/>
                          </a:solidFill>
                        </a:rPr>
                        <a:t>Durée :</a:t>
                      </a:r>
                    </a:p>
                  </a:txBody>
                  <a:tcPr marL="82918" marR="82918" marT="41459" marB="41459"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400" dirty="0">
                          <a:solidFill>
                            <a:schemeClr val="tx1"/>
                          </a:solidFill>
                        </a:rPr>
                        <a:t>5 </a:t>
                      </a:r>
                      <a:r>
                        <a:rPr lang="fr-FR" sz="1400" dirty="0" smtClean="0">
                          <a:solidFill>
                            <a:schemeClr val="tx1"/>
                          </a:solidFill>
                        </a:rPr>
                        <a:t>ans à partir de la</a:t>
                      </a:r>
                      <a:r>
                        <a:rPr lang="fr-FR" sz="1400" baseline="0" dirty="0" smtClean="0">
                          <a:solidFill>
                            <a:schemeClr val="tx1"/>
                          </a:solidFill>
                        </a:rPr>
                        <a:t> date d’entrée en vigueur</a:t>
                      </a:r>
                      <a:endParaRPr lang="fr-FR" sz="1400" dirty="0">
                        <a:solidFill>
                          <a:schemeClr val="tx1"/>
                        </a:solidFill>
                      </a:endParaRPr>
                    </a:p>
                  </a:txBody>
                  <a:tcPr marL="82918" marR="82918" marT="41459" marB="41459"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139820320"/>
                  </a:ext>
                </a:extLst>
              </a:tr>
              <a:tr h="336278">
                <a:tc>
                  <a:txBody>
                    <a:bodyPr/>
                    <a:lstStyle/>
                    <a:p>
                      <a:pPr algn="l"/>
                      <a:r>
                        <a:rPr lang="fr-FR" sz="1400" b="1" u="sng" dirty="0">
                          <a:solidFill>
                            <a:schemeClr val="tx1"/>
                          </a:solidFill>
                        </a:rPr>
                        <a:t>Date de signature du Compact II:</a:t>
                      </a:r>
                    </a:p>
                  </a:txBody>
                  <a:tcPr marL="82918" marR="82918" marT="41459" marB="41459"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solidFill>
                            <a:schemeClr val="tx1"/>
                          </a:solidFill>
                        </a:rPr>
                        <a:t>30 novembre 2015</a:t>
                      </a:r>
                    </a:p>
                  </a:txBody>
                  <a:tcPr marL="82918" marR="82918" marT="41459" marB="41459"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36278">
                <a:tc>
                  <a:txBody>
                    <a:bodyPr/>
                    <a:lstStyle/>
                    <a:p>
                      <a:pPr algn="l"/>
                      <a:r>
                        <a:rPr lang="fr-FR" sz="1400" b="1" u="sng" dirty="0">
                          <a:solidFill>
                            <a:schemeClr val="tx1"/>
                          </a:solidFill>
                        </a:rPr>
                        <a:t>Date d’entrée en vigueur :</a:t>
                      </a:r>
                    </a:p>
                  </a:txBody>
                  <a:tcPr marL="82918" marR="82918" marT="41459" marB="41459"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400" dirty="0">
                          <a:solidFill>
                            <a:schemeClr val="tx1"/>
                          </a:solidFill>
                        </a:rPr>
                        <a:t>30 juin 2017</a:t>
                      </a:r>
                    </a:p>
                  </a:txBody>
                  <a:tcPr marL="82918" marR="82918" marT="41459" marB="41459"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36278">
                <a:tc>
                  <a:txBody>
                    <a:bodyPr/>
                    <a:lstStyle/>
                    <a:p>
                      <a:pPr algn="l"/>
                      <a:r>
                        <a:rPr lang="fr-FR" sz="1400" b="1" u="sng" dirty="0">
                          <a:solidFill>
                            <a:schemeClr val="tx1"/>
                          </a:solidFill>
                        </a:rPr>
                        <a:t>Montant - MCC :</a:t>
                      </a:r>
                    </a:p>
                  </a:txBody>
                  <a:tcPr marL="82918" marR="82918" marT="41459" marB="41459"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400" dirty="0">
                          <a:solidFill>
                            <a:schemeClr val="tx1"/>
                          </a:solidFill>
                        </a:rPr>
                        <a:t>450 M. USD</a:t>
                      </a:r>
                    </a:p>
                  </a:txBody>
                  <a:tcPr marL="82918" marR="82918" marT="41459" marB="41459"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36278">
                <a:tc>
                  <a:txBody>
                    <a:bodyPr/>
                    <a:lstStyle/>
                    <a:p>
                      <a:pPr algn="l"/>
                      <a:r>
                        <a:rPr lang="fr-FR" sz="1400" b="1" u="sng" dirty="0">
                          <a:solidFill>
                            <a:schemeClr val="tx1"/>
                          </a:solidFill>
                        </a:rPr>
                        <a:t>Montant - GM (15% au moins) :</a:t>
                      </a:r>
                    </a:p>
                  </a:txBody>
                  <a:tcPr marL="82918" marR="82918" marT="41459" marB="41459"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400" dirty="0">
                          <a:solidFill>
                            <a:schemeClr val="tx1"/>
                          </a:solidFill>
                        </a:rPr>
                        <a:t>82 M.</a:t>
                      </a:r>
                      <a:r>
                        <a:rPr lang="fr-FR" sz="1400" baseline="0" dirty="0">
                          <a:solidFill>
                            <a:schemeClr val="tx1"/>
                          </a:solidFill>
                        </a:rPr>
                        <a:t> </a:t>
                      </a:r>
                      <a:r>
                        <a:rPr lang="fr-FR" sz="1400" dirty="0">
                          <a:solidFill>
                            <a:schemeClr val="tx1"/>
                          </a:solidFill>
                        </a:rPr>
                        <a:t>USD</a:t>
                      </a:r>
                    </a:p>
                  </a:txBody>
                  <a:tcPr marL="82918" marR="82918" marT="41459" marB="41459"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bl>
          </a:graphicData>
        </a:graphic>
      </p:graphicFrame>
      <p:sp>
        <p:nvSpPr>
          <p:cNvPr id="19" name="Rectangle 18"/>
          <p:cNvSpPr/>
          <p:nvPr/>
        </p:nvSpPr>
        <p:spPr>
          <a:xfrm>
            <a:off x="222650" y="1064842"/>
            <a:ext cx="2762295" cy="315599"/>
          </a:xfrm>
          <a:prstGeom prst="rect">
            <a:avLst/>
          </a:prstGeom>
        </p:spPr>
        <p:txBody>
          <a:bodyPr wrap="none">
            <a:spAutoFit/>
          </a:bodyPr>
          <a:lstStyle/>
          <a:p>
            <a:pPr defTabSz="829178"/>
            <a:r>
              <a:rPr lang="fr-FR" sz="1451" b="1" u="sng" kern="0" dirty="0">
                <a:solidFill>
                  <a:srgbClr val="0070C0"/>
                </a:solidFill>
                <a:latin typeface="Berlin Sans FB Demi" pitchFamily="34" charset="0"/>
                <a:cs typeface="Arial" panose="020B0604020202020204" pitchFamily="34" charset="0"/>
              </a:rPr>
              <a:t>Caractéristiques</a:t>
            </a:r>
            <a:r>
              <a:rPr lang="en-US" sz="1451" b="1" u="sng" kern="0" dirty="0">
                <a:solidFill>
                  <a:srgbClr val="0070C0"/>
                </a:solidFill>
                <a:latin typeface="Berlin Sans FB Demi" pitchFamily="34" charset="0"/>
                <a:cs typeface="Arial" panose="020B0604020202020204" pitchFamily="34" charset="0"/>
              </a:rPr>
              <a:t> du Compact </a:t>
            </a:r>
            <a:r>
              <a:rPr lang="en-US" sz="1451" b="1" u="sng" kern="0" dirty="0">
                <a:solidFill>
                  <a:srgbClr val="0070C0"/>
                </a:solidFill>
                <a:latin typeface="Bell MT" pitchFamily="18" charset="0"/>
                <a:cs typeface="Arial" panose="020B0604020202020204" pitchFamily="34" charset="0"/>
              </a:rPr>
              <a:t>II</a:t>
            </a:r>
            <a:endParaRPr lang="en-US" sz="1451" b="1" u="sng" dirty="0">
              <a:solidFill>
                <a:srgbClr val="0070C0"/>
              </a:solidFill>
              <a:latin typeface="Bell MT" pitchFamily="18" charset="0"/>
            </a:endParaRPr>
          </a:p>
        </p:txBody>
      </p:sp>
      <p:cxnSp>
        <p:nvCxnSpPr>
          <p:cNvPr id="21" name="Connecteur droit 20"/>
          <p:cNvCxnSpPr/>
          <p:nvPr/>
        </p:nvCxnSpPr>
        <p:spPr>
          <a:xfrm>
            <a:off x="6096000" y="1217856"/>
            <a:ext cx="0" cy="4872476"/>
          </a:xfrm>
          <a:prstGeom prst="line">
            <a:avLst/>
          </a:prstGeom>
          <a:ln w="19050">
            <a:solidFill>
              <a:srgbClr val="0070C0"/>
            </a:solidFill>
            <a:prstDash val="dash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284052" y="2945102"/>
            <a:ext cx="3041217" cy="315599"/>
          </a:xfrm>
          <a:prstGeom prst="rect">
            <a:avLst/>
          </a:prstGeom>
        </p:spPr>
        <p:txBody>
          <a:bodyPr wrap="none">
            <a:spAutoFit/>
          </a:bodyPr>
          <a:lstStyle/>
          <a:p>
            <a:pPr defTabSz="829178"/>
            <a:r>
              <a:rPr lang="fr-FR" sz="1451" b="1" u="sng" kern="0" dirty="0">
                <a:solidFill>
                  <a:srgbClr val="0070C0"/>
                </a:solidFill>
                <a:latin typeface="Berlin Sans FB Demi" pitchFamily="34" charset="0"/>
                <a:cs typeface="Arial" panose="020B0604020202020204" pitchFamily="34" charset="0"/>
              </a:rPr>
              <a:t>Projets structurants</a:t>
            </a:r>
            <a:r>
              <a:rPr lang="en-US" sz="1451" b="1" u="sng" kern="0" dirty="0">
                <a:solidFill>
                  <a:srgbClr val="0070C0"/>
                </a:solidFill>
                <a:latin typeface="Berlin Sans FB Demi" pitchFamily="34" charset="0"/>
                <a:cs typeface="Arial" panose="020B0604020202020204" pitchFamily="34" charset="0"/>
              </a:rPr>
              <a:t> du Compact </a:t>
            </a:r>
            <a:r>
              <a:rPr lang="en-US" sz="1451" b="1" u="sng" kern="0" dirty="0">
                <a:solidFill>
                  <a:srgbClr val="0070C0"/>
                </a:solidFill>
                <a:latin typeface="Bell MT" pitchFamily="18" charset="0"/>
                <a:cs typeface="Arial" panose="020B0604020202020204" pitchFamily="34" charset="0"/>
              </a:rPr>
              <a:t>II</a:t>
            </a:r>
          </a:p>
        </p:txBody>
      </p:sp>
      <p:cxnSp>
        <p:nvCxnSpPr>
          <p:cNvPr id="23" name="Connecteur en angle 22"/>
          <p:cNvCxnSpPr>
            <a:stCxn id="29" idx="1"/>
          </p:cNvCxnSpPr>
          <p:nvPr/>
        </p:nvCxnSpPr>
        <p:spPr>
          <a:xfrm rot="10800000" flipH="1" flipV="1">
            <a:off x="6448184" y="3494031"/>
            <a:ext cx="11516" cy="1244165"/>
          </a:xfrm>
          <a:prstGeom prst="bentConnector3">
            <a:avLst>
              <a:gd name="adj1" fmla="val -1800000"/>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Rectangle à coins arrondis 23"/>
          <p:cNvSpPr/>
          <p:nvPr/>
        </p:nvSpPr>
        <p:spPr>
          <a:xfrm>
            <a:off x="8725031" y="3990406"/>
            <a:ext cx="1371083" cy="478171"/>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defTabSz="829178"/>
            <a:r>
              <a:rPr lang="fr-FR" sz="1270" b="1" dirty="0">
                <a:solidFill>
                  <a:prstClr val="white"/>
                </a:solidFill>
                <a:latin typeface="Calibri"/>
              </a:rPr>
              <a:t>Formation Professionnelle </a:t>
            </a:r>
          </a:p>
        </p:txBody>
      </p:sp>
      <p:sp>
        <p:nvSpPr>
          <p:cNvPr id="27" name="Rectangle 26"/>
          <p:cNvSpPr/>
          <p:nvPr/>
        </p:nvSpPr>
        <p:spPr>
          <a:xfrm>
            <a:off x="8739235" y="3722313"/>
            <a:ext cx="761747" cy="259751"/>
          </a:xfrm>
          <a:prstGeom prst="rect">
            <a:avLst/>
          </a:prstGeom>
        </p:spPr>
        <p:txBody>
          <a:bodyPr wrap="none">
            <a:spAutoFit/>
          </a:bodyPr>
          <a:lstStyle/>
          <a:p>
            <a:pPr defTabSz="829178"/>
            <a:r>
              <a:rPr lang="fr-FR" sz="1088" b="1" u="sng" dirty="0">
                <a:solidFill>
                  <a:srgbClr val="C00000"/>
                </a:solidFill>
                <a:latin typeface="Calibri"/>
                <a:ea typeface="Arial" pitchFamily="34" charset="0"/>
                <a:cs typeface="Times New Roman" pitchFamily="18" charset="0"/>
              </a:rPr>
              <a:t>Activité  2</a:t>
            </a:r>
            <a:endParaRPr lang="fr-FR" sz="1088" b="1" dirty="0">
              <a:solidFill>
                <a:srgbClr val="C00000"/>
              </a:solidFill>
              <a:latin typeface="Calibri"/>
              <a:ea typeface="Arial" pitchFamily="34" charset="0"/>
              <a:cs typeface="Times New Roman" pitchFamily="18" charset="0"/>
            </a:endParaRPr>
          </a:p>
        </p:txBody>
      </p:sp>
      <p:grpSp>
        <p:nvGrpSpPr>
          <p:cNvPr id="28" name="Groupe 27"/>
          <p:cNvGrpSpPr/>
          <p:nvPr/>
        </p:nvGrpSpPr>
        <p:grpSpPr>
          <a:xfrm>
            <a:off x="6448185" y="3312803"/>
            <a:ext cx="5452068" cy="360774"/>
            <a:chOff x="4082458" y="1414687"/>
            <a:chExt cx="6012419" cy="397854"/>
          </a:xfrm>
        </p:grpSpPr>
        <p:sp>
          <p:nvSpPr>
            <p:cNvPr id="29" name="Rectangle à coins arrondis 28"/>
            <p:cNvSpPr/>
            <p:nvPr/>
          </p:nvSpPr>
          <p:spPr>
            <a:xfrm>
              <a:off x="4082458" y="1416541"/>
              <a:ext cx="1008000" cy="396000"/>
            </a:xfrm>
            <a:prstGeom prst="roundRect">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algn="ctr" defTabSz="829178"/>
              <a:endParaRPr lang="fr-FR" sz="1451" b="1" dirty="0">
                <a:solidFill>
                  <a:prstClr val="white"/>
                </a:solidFill>
                <a:latin typeface="Calibri"/>
              </a:endParaRPr>
            </a:p>
          </p:txBody>
        </p:sp>
        <p:sp>
          <p:nvSpPr>
            <p:cNvPr id="30" name="Rectangle 29"/>
            <p:cNvSpPr/>
            <p:nvPr/>
          </p:nvSpPr>
          <p:spPr>
            <a:xfrm>
              <a:off x="4136042" y="1444389"/>
              <a:ext cx="926516" cy="332621"/>
            </a:xfrm>
            <a:prstGeom prst="rect">
              <a:avLst/>
            </a:prstGeom>
          </p:spPr>
          <p:txBody>
            <a:bodyPr wrap="none">
              <a:spAutoFit/>
            </a:bodyPr>
            <a:lstStyle/>
            <a:p>
              <a:pPr algn="ctr" defTabSz="829178"/>
              <a:r>
                <a:rPr lang="fr-FR" sz="1360" b="1" dirty="0">
                  <a:solidFill>
                    <a:prstClr val="white"/>
                  </a:solidFill>
                  <a:latin typeface="Calibri"/>
                </a:rPr>
                <a:t>Projet 1 :</a:t>
              </a:r>
            </a:p>
          </p:txBody>
        </p:sp>
        <p:sp>
          <p:nvSpPr>
            <p:cNvPr id="31" name="Rectangle à coins arrondis 30"/>
            <p:cNvSpPr/>
            <p:nvPr/>
          </p:nvSpPr>
          <p:spPr>
            <a:xfrm>
              <a:off x="5159177" y="1416541"/>
              <a:ext cx="4935700" cy="396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defTabSz="829178"/>
              <a:endParaRPr lang="fr-FR" sz="1451" b="1" dirty="0">
                <a:solidFill>
                  <a:prstClr val="black"/>
                </a:solidFill>
                <a:latin typeface="Calibri"/>
              </a:endParaRPr>
            </a:p>
          </p:txBody>
        </p:sp>
        <p:sp>
          <p:nvSpPr>
            <p:cNvPr id="32" name="Rectangle 31"/>
            <p:cNvSpPr/>
            <p:nvPr/>
          </p:nvSpPr>
          <p:spPr>
            <a:xfrm>
              <a:off x="5760149" y="1414687"/>
              <a:ext cx="3692347" cy="332621"/>
            </a:xfrm>
            <a:prstGeom prst="rect">
              <a:avLst/>
            </a:prstGeom>
          </p:spPr>
          <p:txBody>
            <a:bodyPr wrap="none">
              <a:spAutoFit/>
            </a:bodyPr>
            <a:lstStyle/>
            <a:p>
              <a:pPr algn="ctr" defTabSz="829178"/>
              <a:r>
                <a:rPr lang="fr-FR" sz="1360" b="1" dirty="0">
                  <a:solidFill>
                    <a:srgbClr val="0070C0"/>
                  </a:solidFill>
                  <a:latin typeface="Calibri"/>
                </a:rPr>
                <a:t>Éducation et formation pour l’employabilité</a:t>
              </a:r>
            </a:p>
          </p:txBody>
        </p:sp>
      </p:grpSp>
      <p:sp>
        <p:nvSpPr>
          <p:cNvPr id="35" name="Rectangle 34"/>
          <p:cNvSpPr/>
          <p:nvPr/>
        </p:nvSpPr>
        <p:spPr>
          <a:xfrm>
            <a:off x="7304442" y="3724913"/>
            <a:ext cx="761747" cy="259751"/>
          </a:xfrm>
          <a:prstGeom prst="rect">
            <a:avLst/>
          </a:prstGeom>
        </p:spPr>
        <p:txBody>
          <a:bodyPr wrap="none">
            <a:spAutoFit/>
          </a:bodyPr>
          <a:lstStyle/>
          <a:p>
            <a:pPr defTabSz="829178"/>
            <a:r>
              <a:rPr lang="fr-FR" sz="1088" b="1" u="sng" dirty="0">
                <a:solidFill>
                  <a:srgbClr val="C00000"/>
                </a:solidFill>
                <a:latin typeface="Calibri"/>
                <a:ea typeface="Arial" pitchFamily="34" charset="0"/>
                <a:cs typeface="Times New Roman" pitchFamily="18" charset="0"/>
              </a:rPr>
              <a:t>Activité  1</a:t>
            </a:r>
            <a:endParaRPr lang="fr-FR" sz="1088" b="1" dirty="0">
              <a:solidFill>
                <a:srgbClr val="C00000"/>
              </a:solidFill>
              <a:latin typeface="Calibri"/>
              <a:ea typeface="Arial" pitchFamily="34" charset="0"/>
              <a:cs typeface="Times New Roman" pitchFamily="18" charset="0"/>
            </a:endParaRPr>
          </a:p>
        </p:txBody>
      </p:sp>
      <p:cxnSp>
        <p:nvCxnSpPr>
          <p:cNvPr id="38" name="Connecteur droit 37"/>
          <p:cNvCxnSpPr/>
          <p:nvPr/>
        </p:nvCxnSpPr>
        <p:spPr>
          <a:xfrm flipV="1">
            <a:off x="11620455" y="4876947"/>
            <a:ext cx="0" cy="35241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10153175" y="4882849"/>
            <a:ext cx="0" cy="35241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flipV="1">
            <a:off x="8638402" y="4824974"/>
            <a:ext cx="0" cy="35241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1" name="Groupe 40"/>
          <p:cNvGrpSpPr/>
          <p:nvPr/>
        </p:nvGrpSpPr>
        <p:grpSpPr>
          <a:xfrm>
            <a:off x="6459701" y="4558648"/>
            <a:ext cx="5440551" cy="359093"/>
            <a:chOff x="4082458" y="3702518"/>
            <a:chExt cx="5895042" cy="396000"/>
          </a:xfrm>
        </p:grpSpPr>
        <p:sp>
          <p:nvSpPr>
            <p:cNvPr id="42" name="Rectangle à coins arrondis 41"/>
            <p:cNvSpPr/>
            <p:nvPr/>
          </p:nvSpPr>
          <p:spPr>
            <a:xfrm>
              <a:off x="4082458" y="3702518"/>
              <a:ext cx="1008000" cy="396000"/>
            </a:xfrm>
            <a:prstGeom prst="roundRect">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algn="ctr" defTabSz="829178"/>
              <a:endParaRPr lang="fr-FR" sz="1451" b="1" dirty="0">
                <a:solidFill>
                  <a:prstClr val="white"/>
                </a:solidFill>
                <a:latin typeface="Calibri"/>
              </a:endParaRPr>
            </a:p>
          </p:txBody>
        </p:sp>
        <p:sp>
          <p:nvSpPr>
            <p:cNvPr id="43" name="Rectangle 42"/>
            <p:cNvSpPr/>
            <p:nvPr/>
          </p:nvSpPr>
          <p:spPr>
            <a:xfrm>
              <a:off x="4144125" y="3730366"/>
              <a:ext cx="910352" cy="332621"/>
            </a:xfrm>
            <a:prstGeom prst="rect">
              <a:avLst/>
            </a:prstGeom>
          </p:spPr>
          <p:txBody>
            <a:bodyPr wrap="none">
              <a:spAutoFit/>
            </a:bodyPr>
            <a:lstStyle/>
            <a:p>
              <a:pPr algn="ctr" defTabSz="829178"/>
              <a:r>
                <a:rPr lang="fr-FR" sz="1360" b="1" dirty="0">
                  <a:solidFill>
                    <a:prstClr val="white"/>
                  </a:solidFill>
                  <a:latin typeface="Calibri"/>
                </a:rPr>
                <a:t>Projet 2 :</a:t>
              </a:r>
            </a:p>
          </p:txBody>
        </p:sp>
        <p:sp>
          <p:nvSpPr>
            <p:cNvPr id="44" name="Rectangle à coins arrondis 43"/>
            <p:cNvSpPr/>
            <p:nvPr/>
          </p:nvSpPr>
          <p:spPr>
            <a:xfrm>
              <a:off x="5159177" y="3702518"/>
              <a:ext cx="4818323" cy="396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algn="ctr" defTabSz="829178"/>
              <a:endParaRPr lang="fr-FR" sz="1451" b="1" dirty="0">
                <a:solidFill>
                  <a:prstClr val="black"/>
                </a:solidFill>
                <a:latin typeface="Calibri"/>
              </a:endParaRPr>
            </a:p>
          </p:txBody>
        </p:sp>
        <p:sp>
          <p:nvSpPr>
            <p:cNvPr id="45" name="Rectangle 44"/>
            <p:cNvSpPr/>
            <p:nvPr/>
          </p:nvSpPr>
          <p:spPr>
            <a:xfrm>
              <a:off x="6491020" y="3705094"/>
              <a:ext cx="1992102" cy="332621"/>
            </a:xfrm>
            <a:prstGeom prst="rect">
              <a:avLst/>
            </a:prstGeom>
          </p:spPr>
          <p:txBody>
            <a:bodyPr wrap="none">
              <a:spAutoFit/>
            </a:bodyPr>
            <a:lstStyle/>
            <a:p>
              <a:pPr algn="ctr" defTabSz="829178"/>
              <a:r>
                <a:rPr lang="fr-FR" sz="1360" b="1" dirty="0">
                  <a:solidFill>
                    <a:srgbClr val="0070C0"/>
                  </a:solidFill>
                  <a:latin typeface="Calibri"/>
                </a:rPr>
                <a:t>Productivité du foncier</a:t>
              </a:r>
            </a:p>
          </p:txBody>
        </p:sp>
      </p:grpSp>
      <p:grpSp>
        <p:nvGrpSpPr>
          <p:cNvPr id="46" name="Groupe 45"/>
          <p:cNvGrpSpPr/>
          <p:nvPr/>
        </p:nvGrpSpPr>
        <p:grpSpPr>
          <a:xfrm>
            <a:off x="7190389" y="5040413"/>
            <a:ext cx="1381122" cy="708297"/>
            <a:chOff x="4347015" y="3271278"/>
            <a:chExt cx="1523071" cy="781094"/>
          </a:xfrm>
        </p:grpSpPr>
        <p:sp>
          <p:nvSpPr>
            <p:cNvPr id="47" name="Rectangle à coins arrondis 46"/>
            <p:cNvSpPr/>
            <p:nvPr/>
          </p:nvSpPr>
          <p:spPr>
            <a:xfrm>
              <a:off x="4358086" y="3523172"/>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48" name="Rectangle 47"/>
            <p:cNvSpPr/>
            <p:nvPr/>
          </p:nvSpPr>
          <p:spPr>
            <a:xfrm>
              <a:off x="4347015" y="3271278"/>
              <a:ext cx="840038" cy="286448"/>
            </a:xfrm>
            <a:prstGeom prst="rect">
              <a:avLst/>
            </a:prstGeom>
          </p:spPr>
          <p:txBody>
            <a:bodyPr wrap="none">
              <a:spAutoFit/>
            </a:bodyPr>
            <a:lstStyle/>
            <a:p>
              <a:pPr defTabSz="829178"/>
              <a:r>
                <a:rPr lang="fr-FR" sz="1088" b="1" u="sng" dirty="0">
                  <a:solidFill>
                    <a:srgbClr val="C00000"/>
                  </a:solidFill>
                  <a:latin typeface="Calibri"/>
                  <a:ea typeface="Arial" pitchFamily="34" charset="0"/>
                  <a:cs typeface="Times New Roman" pitchFamily="18" charset="0"/>
                </a:rPr>
                <a:t>Activité  1</a:t>
              </a:r>
              <a:endParaRPr lang="fr-FR" sz="1088" b="1" dirty="0">
                <a:solidFill>
                  <a:srgbClr val="C00000"/>
                </a:solidFill>
                <a:latin typeface="Calibri"/>
                <a:ea typeface="Arial" pitchFamily="34" charset="0"/>
                <a:cs typeface="Times New Roman" pitchFamily="18" charset="0"/>
              </a:endParaRPr>
            </a:p>
          </p:txBody>
        </p:sp>
        <p:sp>
          <p:nvSpPr>
            <p:cNvPr id="49" name="Rectangle 48"/>
            <p:cNvSpPr/>
            <p:nvPr/>
          </p:nvSpPr>
          <p:spPr>
            <a:xfrm>
              <a:off x="4388844" y="3624356"/>
              <a:ext cx="1441753" cy="317347"/>
            </a:xfrm>
            <a:prstGeom prst="rect">
              <a:avLst/>
            </a:prstGeom>
          </p:spPr>
          <p:txBody>
            <a:bodyPr wrap="square">
              <a:spAutoFit/>
            </a:bodyPr>
            <a:lstStyle/>
            <a:p>
              <a:pPr algn="ctr" defTabSz="829178"/>
              <a:r>
                <a:rPr lang="fr-FR" sz="1270" b="1" dirty="0">
                  <a:solidFill>
                    <a:prstClr val="white"/>
                  </a:solidFill>
                  <a:latin typeface="Calibri"/>
                  <a:cs typeface="Times New Roman" pitchFamily="18" charset="0"/>
                </a:rPr>
                <a:t>Gouvernance</a:t>
              </a:r>
            </a:p>
          </p:txBody>
        </p:sp>
      </p:grpSp>
      <p:grpSp>
        <p:nvGrpSpPr>
          <p:cNvPr id="50" name="Groupe 49"/>
          <p:cNvGrpSpPr/>
          <p:nvPr/>
        </p:nvGrpSpPr>
        <p:grpSpPr>
          <a:xfrm>
            <a:off x="8755285" y="5065823"/>
            <a:ext cx="1388359" cy="703393"/>
            <a:chOff x="5924462" y="3281741"/>
            <a:chExt cx="1531052" cy="775686"/>
          </a:xfrm>
        </p:grpSpPr>
        <p:sp>
          <p:nvSpPr>
            <p:cNvPr id="51" name="Rectangle à coins arrondis 50"/>
            <p:cNvSpPr/>
            <p:nvPr/>
          </p:nvSpPr>
          <p:spPr>
            <a:xfrm>
              <a:off x="5943514" y="3528227"/>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52" name="Rectangle 51"/>
            <p:cNvSpPr/>
            <p:nvPr/>
          </p:nvSpPr>
          <p:spPr>
            <a:xfrm>
              <a:off x="5924462" y="3281741"/>
              <a:ext cx="840038" cy="286448"/>
            </a:xfrm>
            <a:prstGeom prst="rect">
              <a:avLst/>
            </a:prstGeom>
          </p:spPr>
          <p:txBody>
            <a:bodyPr wrap="none">
              <a:spAutoFit/>
            </a:bodyPr>
            <a:lstStyle/>
            <a:p>
              <a:pPr defTabSz="829178"/>
              <a:r>
                <a:rPr lang="fr-FR" sz="1088" b="1" u="sng" dirty="0">
                  <a:solidFill>
                    <a:srgbClr val="C00000"/>
                  </a:solidFill>
                  <a:latin typeface="Calibri"/>
                  <a:ea typeface="Arial" pitchFamily="34" charset="0"/>
                  <a:cs typeface="Times New Roman" pitchFamily="18" charset="0"/>
                </a:rPr>
                <a:t>Activité  2</a:t>
              </a:r>
              <a:endParaRPr lang="fr-FR" sz="1088" b="1" dirty="0">
                <a:solidFill>
                  <a:srgbClr val="C00000"/>
                </a:solidFill>
                <a:latin typeface="Calibri"/>
                <a:ea typeface="Arial" pitchFamily="34" charset="0"/>
                <a:cs typeface="Times New Roman" pitchFamily="18" charset="0"/>
              </a:endParaRPr>
            </a:p>
          </p:txBody>
        </p:sp>
        <p:sp>
          <p:nvSpPr>
            <p:cNvPr id="53" name="Rectangle 52"/>
            <p:cNvSpPr/>
            <p:nvPr/>
          </p:nvSpPr>
          <p:spPr>
            <a:xfrm>
              <a:off x="5976629" y="3624356"/>
              <a:ext cx="1441753" cy="317347"/>
            </a:xfrm>
            <a:prstGeom prst="rect">
              <a:avLst/>
            </a:prstGeom>
          </p:spPr>
          <p:txBody>
            <a:bodyPr wrap="square">
              <a:spAutoFit/>
            </a:bodyPr>
            <a:lstStyle/>
            <a:p>
              <a:pPr algn="ctr" defTabSz="829178"/>
              <a:r>
                <a:rPr lang="fr-FR" sz="1270" b="1" dirty="0">
                  <a:solidFill>
                    <a:prstClr val="white"/>
                  </a:solidFill>
                  <a:latin typeface="Calibri"/>
                  <a:cs typeface="Times New Roman" pitchFamily="18" charset="0"/>
                </a:rPr>
                <a:t>Foncier Rural</a:t>
              </a:r>
            </a:p>
          </p:txBody>
        </p:sp>
      </p:grpSp>
      <p:grpSp>
        <p:nvGrpSpPr>
          <p:cNvPr id="54" name="Groupe 53"/>
          <p:cNvGrpSpPr/>
          <p:nvPr/>
        </p:nvGrpSpPr>
        <p:grpSpPr>
          <a:xfrm>
            <a:off x="10302126" y="5059058"/>
            <a:ext cx="1376246" cy="708298"/>
            <a:chOff x="7530940" y="3271277"/>
            <a:chExt cx="1517694" cy="781095"/>
          </a:xfrm>
        </p:grpSpPr>
        <p:sp>
          <p:nvSpPr>
            <p:cNvPr id="55" name="Rectangle à coins arrondis 54"/>
            <p:cNvSpPr/>
            <p:nvPr/>
          </p:nvSpPr>
          <p:spPr>
            <a:xfrm>
              <a:off x="7536634" y="3523172"/>
              <a:ext cx="1512000" cy="529200"/>
            </a:xfrm>
            <a:prstGeom prst="roundRec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defTabSz="829178"/>
              <a:endParaRPr lang="fr-FR" sz="1632" dirty="0">
                <a:solidFill>
                  <a:prstClr val="white"/>
                </a:solidFill>
                <a:latin typeface="Calibri"/>
              </a:endParaRPr>
            </a:p>
          </p:txBody>
        </p:sp>
        <p:sp>
          <p:nvSpPr>
            <p:cNvPr id="56" name="Rectangle 55"/>
            <p:cNvSpPr/>
            <p:nvPr/>
          </p:nvSpPr>
          <p:spPr>
            <a:xfrm>
              <a:off x="7530940" y="3271277"/>
              <a:ext cx="840038" cy="286448"/>
            </a:xfrm>
            <a:prstGeom prst="rect">
              <a:avLst/>
            </a:prstGeom>
          </p:spPr>
          <p:txBody>
            <a:bodyPr wrap="none">
              <a:spAutoFit/>
            </a:bodyPr>
            <a:lstStyle/>
            <a:p>
              <a:pPr defTabSz="829178"/>
              <a:r>
                <a:rPr lang="fr-FR" sz="1088" b="1" u="sng" dirty="0">
                  <a:solidFill>
                    <a:srgbClr val="C00000"/>
                  </a:solidFill>
                  <a:latin typeface="Calibri"/>
                  <a:ea typeface="Arial" pitchFamily="34" charset="0"/>
                  <a:cs typeface="Times New Roman" pitchFamily="18" charset="0"/>
                </a:rPr>
                <a:t>Activité  3</a:t>
              </a:r>
              <a:endParaRPr lang="fr-FR" sz="1088" b="1" dirty="0">
                <a:solidFill>
                  <a:srgbClr val="C00000"/>
                </a:solidFill>
                <a:latin typeface="Calibri"/>
                <a:ea typeface="Arial" pitchFamily="34" charset="0"/>
                <a:cs typeface="Times New Roman" pitchFamily="18" charset="0"/>
              </a:endParaRPr>
            </a:p>
          </p:txBody>
        </p:sp>
        <p:sp>
          <p:nvSpPr>
            <p:cNvPr id="57" name="Rectangle 56"/>
            <p:cNvSpPr/>
            <p:nvPr/>
          </p:nvSpPr>
          <p:spPr>
            <a:xfrm>
              <a:off x="7571757" y="3511871"/>
              <a:ext cx="1441753" cy="532872"/>
            </a:xfrm>
            <a:prstGeom prst="rect">
              <a:avLst/>
            </a:prstGeom>
          </p:spPr>
          <p:txBody>
            <a:bodyPr wrap="square">
              <a:spAutoFit/>
            </a:bodyPr>
            <a:lstStyle/>
            <a:p>
              <a:pPr algn="ctr" defTabSz="829178"/>
              <a:r>
                <a:rPr lang="fr-FR" sz="1270" b="1" dirty="0">
                  <a:solidFill>
                    <a:prstClr val="white"/>
                  </a:solidFill>
                  <a:latin typeface="Calibri"/>
                  <a:cs typeface="Times New Roman" pitchFamily="18" charset="0"/>
                </a:rPr>
                <a:t>Foncier Industriel</a:t>
              </a:r>
            </a:p>
          </p:txBody>
        </p:sp>
      </p:grpSp>
      <p:sp>
        <p:nvSpPr>
          <p:cNvPr id="74" name="Rectangle à coins arrondis 73"/>
          <p:cNvSpPr/>
          <p:nvPr/>
        </p:nvSpPr>
        <p:spPr>
          <a:xfrm>
            <a:off x="10241435" y="3988538"/>
            <a:ext cx="1371083" cy="478171"/>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defTabSz="829178"/>
            <a:r>
              <a:rPr lang="fr-FR" sz="1270" b="1" dirty="0">
                <a:solidFill>
                  <a:prstClr val="white"/>
                </a:solidFill>
                <a:latin typeface="Calibri"/>
              </a:rPr>
              <a:t>Emploi</a:t>
            </a:r>
            <a:endParaRPr lang="fr-FR" sz="1632" b="1" dirty="0">
              <a:solidFill>
                <a:prstClr val="white"/>
              </a:solidFill>
              <a:latin typeface="Calibri"/>
            </a:endParaRPr>
          </a:p>
        </p:txBody>
      </p:sp>
      <p:sp>
        <p:nvSpPr>
          <p:cNvPr id="76" name="Rectangle 75"/>
          <p:cNvSpPr/>
          <p:nvPr/>
        </p:nvSpPr>
        <p:spPr>
          <a:xfrm>
            <a:off x="10182672" y="3724913"/>
            <a:ext cx="761747" cy="259751"/>
          </a:xfrm>
          <a:prstGeom prst="rect">
            <a:avLst/>
          </a:prstGeom>
        </p:spPr>
        <p:txBody>
          <a:bodyPr wrap="none">
            <a:spAutoFit/>
          </a:bodyPr>
          <a:lstStyle/>
          <a:p>
            <a:pPr defTabSz="829178"/>
            <a:r>
              <a:rPr lang="fr-FR" sz="1088" b="1" u="sng" dirty="0">
                <a:solidFill>
                  <a:srgbClr val="C00000"/>
                </a:solidFill>
                <a:latin typeface="Calibri"/>
                <a:ea typeface="Arial" pitchFamily="34" charset="0"/>
                <a:cs typeface="Times New Roman" pitchFamily="18" charset="0"/>
              </a:rPr>
              <a:t>Activité  3</a:t>
            </a:r>
            <a:endParaRPr lang="fr-FR" sz="1088" b="1" dirty="0">
              <a:solidFill>
                <a:srgbClr val="C00000"/>
              </a:solidFill>
              <a:latin typeface="Calibri"/>
              <a:ea typeface="Arial" pitchFamily="34" charset="0"/>
              <a:cs typeface="Times New Roman" pitchFamily="18" charset="0"/>
            </a:endParaRPr>
          </a:p>
        </p:txBody>
      </p:sp>
      <p:sp>
        <p:nvSpPr>
          <p:cNvPr id="58" name="Rectangle à coins arrondis 57"/>
          <p:cNvSpPr/>
          <p:nvPr/>
        </p:nvSpPr>
        <p:spPr>
          <a:xfrm>
            <a:off x="7195408" y="4006328"/>
            <a:ext cx="1371083" cy="478171"/>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defTabSz="829178"/>
            <a:r>
              <a:rPr lang="fr-FR" sz="1270" b="1" dirty="0">
                <a:solidFill>
                  <a:prstClr val="white"/>
                </a:solidFill>
                <a:latin typeface="Calibri"/>
              </a:rPr>
              <a:t>Education Secondaire</a:t>
            </a:r>
          </a:p>
        </p:txBody>
      </p:sp>
    </p:spTree>
    <p:extLst>
      <p:ext uri="{BB962C8B-B14F-4D97-AF65-F5344CB8AC3E}">
        <p14:creationId xmlns:p14="http://schemas.microsoft.com/office/powerpoint/2010/main" val="2847573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Connecteur droit 16"/>
          <p:cNvCxnSpPr/>
          <p:nvPr/>
        </p:nvCxnSpPr>
        <p:spPr>
          <a:xfrm>
            <a:off x="5888705" y="1949686"/>
            <a:ext cx="0" cy="1064725"/>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Rectangle 2"/>
          <p:cNvSpPr/>
          <p:nvPr/>
        </p:nvSpPr>
        <p:spPr>
          <a:xfrm>
            <a:off x="481" y="136"/>
            <a:ext cx="12191041" cy="110190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46" tIns="52124" rIns="104246" bIns="52124" numCol="1" spcCol="0" rtlCol="0" fromWordArt="0" anchor="ctr" anchorCtr="0" forceAA="0" compatLnSpc="1">
            <a:prstTxWarp prst="textNoShape">
              <a:avLst/>
            </a:prstTxWarp>
            <a:noAutofit/>
          </a:bodyPr>
          <a:lstStyle/>
          <a:p>
            <a:pPr algn="ctr" defTabSz="829178"/>
            <a:r>
              <a:rPr lang="fr-FR" sz="2902" b="1" dirty="0">
                <a:solidFill>
                  <a:prstClr val="white"/>
                </a:solidFill>
                <a:latin typeface="Calibri"/>
              </a:rPr>
              <a:t>1. Volet Technique : </a:t>
            </a:r>
            <a:r>
              <a:rPr lang="fr-FR" sz="2902" b="1" dirty="0">
                <a:solidFill>
                  <a:srgbClr val="FFC000"/>
                </a:solidFill>
                <a:latin typeface="Calibri"/>
              </a:rPr>
              <a:t>Contexte de la mission</a:t>
            </a:r>
          </a:p>
        </p:txBody>
      </p:sp>
      <p:sp>
        <p:nvSpPr>
          <p:cNvPr id="13" name="Rectangle 12"/>
          <p:cNvSpPr/>
          <p:nvPr/>
        </p:nvSpPr>
        <p:spPr>
          <a:xfrm>
            <a:off x="2214312" y="2047036"/>
            <a:ext cx="7763377" cy="483209"/>
          </a:xfrm>
          <a:prstGeom prst="rect">
            <a:avLst/>
          </a:prstGeom>
          <a:solidFill>
            <a:schemeClr val="bg1">
              <a:lumMod val="95000"/>
            </a:schemeClr>
          </a:solidFill>
          <a:ln>
            <a:solidFill>
              <a:srgbClr val="C00000"/>
            </a:solidFill>
            <a:prstDash val="dash"/>
          </a:ln>
        </p:spPr>
        <p:txBody>
          <a:bodyPr wrap="square">
            <a:spAutoFit/>
          </a:bodyPr>
          <a:lstStyle/>
          <a:p>
            <a:pPr defTabSz="829178">
              <a:defRPr/>
            </a:pPr>
            <a:r>
              <a:rPr lang="fr-FR" sz="1270" b="1" dirty="0">
                <a:solidFill>
                  <a:srgbClr val="C00000"/>
                </a:solidFill>
                <a:latin typeface="Calibri"/>
                <a:cs typeface="Arial" pitchFamily="34" charset="0"/>
              </a:rPr>
              <a:t>Objectif : Introduire une nouvelle approche en matière de développement et de revitalisation des parcs industriels, axée sur la demande et privilégiant le Partenariat Public Privé et la durabilité de ces projets.</a:t>
            </a:r>
          </a:p>
        </p:txBody>
      </p:sp>
      <p:sp>
        <p:nvSpPr>
          <p:cNvPr id="6" name="Rectangle à coins arrondis 5"/>
          <p:cNvSpPr/>
          <p:nvPr/>
        </p:nvSpPr>
        <p:spPr>
          <a:xfrm>
            <a:off x="4161249" y="1396900"/>
            <a:ext cx="3454912" cy="552786"/>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829178"/>
            <a:r>
              <a:rPr lang="fr-MA" sz="1632" b="1" dirty="0">
                <a:solidFill>
                  <a:prstClr val="white"/>
                </a:solidFill>
                <a:latin typeface="Calibri"/>
              </a:rPr>
              <a:t>Foncier Industriel</a:t>
            </a:r>
          </a:p>
          <a:p>
            <a:pPr algn="ctr" defTabSz="829178"/>
            <a:r>
              <a:rPr lang="fr-MA" sz="1270" b="1" dirty="0">
                <a:solidFill>
                  <a:prstClr val="white"/>
                </a:solidFill>
                <a:latin typeface="Calibri"/>
              </a:rPr>
              <a:t>127 millions de dollars</a:t>
            </a:r>
          </a:p>
        </p:txBody>
      </p:sp>
      <p:cxnSp>
        <p:nvCxnSpPr>
          <p:cNvPr id="24" name="Connecteur droit 23"/>
          <p:cNvCxnSpPr/>
          <p:nvPr/>
        </p:nvCxnSpPr>
        <p:spPr>
          <a:xfrm>
            <a:off x="3124776" y="3014411"/>
            <a:ext cx="0" cy="414589"/>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6" name="Connecteur droit 25"/>
          <p:cNvCxnSpPr/>
          <p:nvPr/>
        </p:nvCxnSpPr>
        <p:spPr>
          <a:xfrm>
            <a:off x="8556544" y="3014411"/>
            <a:ext cx="0" cy="414589"/>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8" name="Connecteur droit 27"/>
          <p:cNvCxnSpPr/>
          <p:nvPr/>
        </p:nvCxnSpPr>
        <p:spPr>
          <a:xfrm>
            <a:off x="5888705" y="3014411"/>
            <a:ext cx="0" cy="414589"/>
          </a:xfrm>
          <a:prstGeom prst="line">
            <a:avLst/>
          </a:prstGeom>
          <a:ln/>
        </p:spPr>
        <p:style>
          <a:lnRef idx="1">
            <a:schemeClr val="accent2"/>
          </a:lnRef>
          <a:fillRef idx="0">
            <a:schemeClr val="accent2"/>
          </a:fillRef>
          <a:effectRef idx="0">
            <a:schemeClr val="accent2"/>
          </a:effectRef>
          <a:fontRef idx="minor">
            <a:schemeClr val="tx1"/>
          </a:fontRef>
        </p:style>
      </p:cxnSp>
      <p:sp>
        <p:nvSpPr>
          <p:cNvPr id="29" name="Rectangle à coins arrondis 28"/>
          <p:cNvSpPr/>
          <p:nvPr/>
        </p:nvSpPr>
        <p:spPr>
          <a:xfrm>
            <a:off x="2165599" y="3716250"/>
            <a:ext cx="2129090" cy="552786"/>
          </a:xfrm>
          <a:prstGeom prst="roundRect">
            <a:avLst/>
          </a:prstGeom>
          <a:gradFill flip="none" rotWithShape="1">
            <a:gsLst>
              <a:gs pos="0">
                <a:srgbClr val="1F69A1">
                  <a:shade val="30000"/>
                  <a:satMod val="115000"/>
                </a:srgbClr>
              </a:gs>
              <a:gs pos="50000">
                <a:srgbClr val="1F69A1">
                  <a:shade val="67500"/>
                  <a:satMod val="115000"/>
                </a:srgbClr>
              </a:gs>
              <a:gs pos="100000">
                <a:srgbClr val="1F69A1">
                  <a:shade val="100000"/>
                  <a:satMod val="115000"/>
                </a:srgb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829178"/>
            <a:r>
              <a:rPr lang="fr-MA" sz="1632" dirty="0">
                <a:solidFill>
                  <a:prstClr val="white"/>
                </a:solidFill>
                <a:latin typeface="Calibri"/>
              </a:rPr>
              <a:t>Assistance Technique</a:t>
            </a:r>
          </a:p>
        </p:txBody>
      </p:sp>
      <p:sp>
        <p:nvSpPr>
          <p:cNvPr id="32" name="Rectangle à coins arrondis 31"/>
          <p:cNvSpPr/>
          <p:nvPr/>
        </p:nvSpPr>
        <p:spPr>
          <a:xfrm>
            <a:off x="4833440" y="3724991"/>
            <a:ext cx="2129090" cy="552786"/>
          </a:xfrm>
          <a:prstGeom prst="roundRect">
            <a:avLst/>
          </a:prstGeom>
          <a:gradFill flip="none" rotWithShape="1">
            <a:gsLst>
              <a:gs pos="0">
                <a:srgbClr val="1F69A1">
                  <a:shade val="30000"/>
                  <a:satMod val="115000"/>
                </a:srgbClr>
              </a:gs>
              <a:gs pos="50000">
                <a:srgbClr val="1F69A1">
                  <a:shade val="67500"/>
                  <a:satMod val="115000"/>
                </a:srgbClr>
              </a:gs>
              <a:gs pos="100000">
                <a:srgbClr val="1F69A1">
                  <a:shade val="100000"/>
                  <a:satMod val="115000"/>
                </a:srgb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829178"/>
            <a:r>
              <a:rPr lang="fr-MA" sz="1632" dirty="0">
                <a:solidFill>
                  <a:prstClr val="white"/>
                </a:solidFill>
                <a:latin typeface="Calibri"/>
              </a:rPr>
              <a:t>Sites pilotes</a:t>
            </a:r>
          </a:p>
        </p:txBody>
      </p:sp>
      <p:sp>
        <p:nvSpPr>
          <p:cNvPr id="33" name="Rectangle à coins arrondis 32"/>
          <p:cNvSpPr/>
          <p:nvPr/>
        </p:nvSpPr>
        <p:spPr>
          <a:xfrm>
            <a:off x="7501279" y="3716250"/>
            <a:ext cx="2129090" cy="552786"/>
          </a:xfrm>
          <a:prstGeom prst="roundRect">
            <a:avLst/>
          </a:prstGeom>
          <a:gradFill flip="none" rotWithShape="1">
            <a:gsLst>
              <a:gs pos="0">
                <a:srgbClr val="1F69A1">
                  <a:shade val="30000"/>
                  <a:satMod val="115000"/>
                </a:srgbClr>
              </a:gs>
              <a:gs pos="50000">
                <a:srgbClr val="1F69A1">
                  <a:shade val="67500"/>
                  <a:satMod val="115000"/>
                </a:srgbClr>
              </a:gs>
              <a:gs pos="100000">
                <a:srgbClr val="1F69A1">
                  <a:shade val="100000"/>
                  <a:satMod val="115000"/>
                </a:srgbClr>
              </a:gs>
            </a:gsLst>
            <a:lin ang="135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829178"/>
            <a:r>
              <a:rPr lang="fr-MA" sz="1632" dirty="0">
                <a:solidFill>
                  <a:prstClr val="white"/>
                </a:solidFill>
                <a:latin typeface="Calibri"/>
              </a:rPr>
              <a:t>FONZID</a:t>
            </a:r>
          </a:p>
        </p:txBody>
      </p:sp>
      <p:sp>
        <p:nvSpPr>
          <p:cNvPr id="34" name="Rectangle à coins arrondis 33"/>
          <p:cNvSpPr/>
          <p:nvPr/>
        </p:nvSpPr>
        <p:spPr>
          <a:xfrm>
            <a:off x="2165598" y="4456417"/>
            <a:ext cx="2129090" cy="1796554"/>
          </a:xfrm>
          <a:prstGeom prst="roundRect">
            <a:avLst/>
          </a:prstGeom>
          <a:ln>
            <a:solidFill>
              <a:srgbClr val="1F69A1"/>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29178"/>
            <a:r>
              <a:rPr lang="fr-MA" sz="1632" b="1" dirty="0">
                <a:solidFill>
                  <a:prstClr val="black"/>
                </a:solidFill>
                <a:latin typeface="Calibri"/>
              </a:rPr>
              <a:t>Assistance technique/juridique des parties prenantes et mutualisation des bonnes pratiques</a:t>
            </a:r>
          </a:p>
        </p:txBody>
      </p:sp>
      <p:sp>
        <p:nvSpPr>
          <p:cNvPr id="35" name="Rectangle à coins arrondis 34"/>
          <p:cNvSpPr/>
          <p:nvPr/>
        </p:nvSpPr>
        <p:spPr>
          <a:xfrm>
            <a:off x="4833440" y="4456417"/>
            <a:ext cx="2129090" cy="1796554"/>
          </a:xfrm>
          <a:prstGeom prst="roundRect">
            <a:avLst/>
          </a:prstGeom>
          <a:ln>
            <a:solidFill>
              <a:srgbClr val="1F69A1"/>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29119"/>
            <a:r>
              <a:rPr lang="fr-FR" sz="1632" b="1" dirty="0">
                <a:solidFill>
                  <a:prstClr val="black"/>
                </a:solidFill>
                <a:latin typeface="Calibri"/>
              </a:rPr>
              <a:t>Développement &amp; revitalisation de trois zones industrielles</a:t>
            </a:r>
          </a:p>
        </p:txBody>
      </p:sp>
      <p:sp>
        <p:nvSpPr>
          <p:cNvPr id="36" name="Rectangle à coins arrondis 35"/>
          <p:cNvSpPr/>
          <p:nvPr/>
        </p:nvSpPr>
        <p:spPr>
          <a:xfrm>
            <a:off x="7501247" y="4439022"/>
            <a:ext cx="2129090" cy="1796554"/>
          </a:xfrm>
          <a:prstGeom prst="roundRect">
            <a:avLst/>
          </a:prstGeom>
          <a:ln>
            <a:solidFill>
              <a:srgbClr val="1F69A1"/>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29119"/>
            <a:r>
              <a:rPr lang="fr-FR" sz="1632" b="1">
                <a:solidFill>
                  <a:prstClr val="black"/>
                </a:solidFill>
                <a:latin typeface="Corbel" panose="020B0503020204020204" pitchFamily="34" charset="0"/>
              </a:rPr>
              <a:t>Mise en place d’un fonds pour la promotion des zones industrielles durables</a:t>
            </a:r>
            <a:endParaRPr lang="fr-FR" sz="1632" b="1" dirty="0">
              <a:solidFill>
                <a:prstClr val="black"/>
              </a:solidFill>
              <a:latin typeface="Corbel" panose="020B0503020204020204" pitchFamily="34" charset="0"/>
            </a:endParaRPr>
          </a:p>
        </p:txBody>
      </p:sp>
      <p:cxnSp>
        <p:nvCxnSpPr>
          <p:cNvPr id="42" name="Connecteur droit 41"/>
          <p:cNvCxnSpPr/>
          <p:nvPr/>
        </p:nvCxnSpPr>
        <p:spPr>
          <a:xfrm>
            <a:off x="3124776" y="3014411"/>
            <a:ext cx="5431768" cy="0"/>
          </a:xfrm>
          <a:prstGeom prst="line">
            <a:avLst/>
          </a:prstGeom>
        </p:spPr>
        <p:style>
          <a:lnRef idx="1">
            <a:schemeClr val="accent2"/>
          </a:lnRef>
          <a:fillRef idx="0">
            <a:schemeClr val="accent2"/>
          </a:fillRef>
          <a:effectRef idx="0">
            <a:schemeClr val="accent2"/>
          </a:effectRef>
          <a:fontRef idx="minor">
            <a:schemeClr val="tx1"/>
          </a:fontRef>
        </p:style>
      </p:cxnSp>
      <p:sp>
        <p:nvSpPr>
          <p:cNvPr id="43" name="ZoneTexte 42"/>
          <p:cNvSpPr txBox="1"/>
          <p:nvPr/>
        </p:nvSpPr>
        <p:spPr>
          <a:xfrm>
            <a:off x="2297124" y="3429000"/>
            <a:ext cx="1722698" cy="287771"/>
          </a:xfrm>
          <a:prstGeom prst="rect">
            <a:avLst/>
          </a:prstGeom>
          <a:noFill/>
        </p:spPr>
        <p:txBody>
          <a:bodyPr wrap="square" rtlCol="0">
            <a:spAutoFit/>
          </a:bodyPr>
          <a:lstStyle/>
          <a:p>
            <a:pPr algn="ctr" defTabSz="829178"/>
            <a:r>
              <a:rPr lang="fr-MA" sz="1270" dirty="0">
                <a:solidFill>
                  <a:prstClr val="black"/>
                </a:solidFill>
                <a:latin typeface="Calibri"/>
              </a:rPr>
              <a:t>Composante 1</a:t>
            </a:r>
          </a:p>
        </p:txBody>
      </p:sp>
      <p:sp>
        <p:nvSpPr>
          <p:cNvPr id="44" name="ZoneTexte 43"/>
          <p:cNvSpPr txBox="1"/>
          <p:nvPr/>
        </p:nvSpPr>
        <p:spPr>
          <a:xfrm>
            <a:off x="5034286" y="3447623"/>
            <a:ext cx="1722698" cy="287771"/>
          </a:xfrm>
          <a:prstGeom prst="rect">
            <a:avLst/>
          </a:prstGeom>
          <a:noFill/>
        </p:spPr>
        <p:txBody>
          <a:bodyPr wrap="square" rtlCol="0">
            <a:spAutoFit/>
          </a:bodyPr>
          <a:lstStyle/>
          <a:p>
            <a:pPr algn="ctr" defTabSz="829178"/>
            <a:r>
              <a:rPr lang="fr-MA" sz="1270" dirty="0">
                <a:solidFill>
                  <a:prstClr val="black"/>
                </a:solidFill>
                <a:latin typeface="Calibri"/>
              </a:rPr>
              <a:t>Composante 2</a:t>
            </a:r>
          </a:p>
        </p:txBody>
      </p:sp>
      <p:sp>
        <p:nvSpPr>
          <p:cNvPr id="45" name="ZoneTexte 44"/>
          <p:cNvSpPr txBox="1"/>
          <p:nvPr/>
        </p:nvSpPr>
        <p:spPr>
          <a:xfrm>
            <a:off x="7717449" y="3447623"/>
            <a:ext cx="1722698" cy="287771"/>
          </a:xfrm>
          <a:prstGeom prst="rect">
            <a:avLst/>
          </a:prstGeom>
          <a:noFill/>
        </p:spPr>
        <p:txBody>
          <a:bodyPr wrap="square" rtlCol="0">
            <a:spAutoFit/>
          </a:bodyPr>
          <a:lstStyle/>
          <a:p>
            <a:pPr algn="ctr" defTabSz="829178"/>
            <a:r>
              <a:rPr lang="fr-MA" sz="1270" dirty="0">
                <a:solidFill>
                  <a:prstClr val="black"/>
                </a:solidFill>
                <a:latin typeface="Calibri"/>
              </a:rPr>
              <a:t>Composante 3</a:t>
            </a:r>
          </a:p>
        </p:txBody>
      </p:sp>
    </p:spTree>
    <p:extLst>
      <p:ext uri="{BB962C8B-B14F-4D97-AF65-F5344CB8AC3E}">
        <p14:creationId xmlns:p14="http://schemas.microsoft.com/office/powerpoint/2010/main" val="438984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6</a:t>
            </a:fld>
            <a:r>
              <a:rPr lang="fr-FR" sz="1270" b="1" dirty="0">
                <a:solidFill>
                  <a:srgbClr val="2683C6">
                    <a:lumMod val="50000"/>
                  </a:srgbClr>
                </a:solidFill>
                <a:latin typeface="Calibri"/>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2902" b="1" dirty="0">
                <a:solidFill>
                  <a:prstClr val="white"/>
                </a:solidFill>
                <a:latin typeface="Calibri"/>
              </a:rPr>
              <a:t>1. Volet Technique : </a:t>
            </a:r>
            <a:r>
              <a:rPr lang="fr-FR" sz="2902" b="1" dirty="0">
                <a:solidFill>
                  <a:srgbClr val="FFC000"/>
                </a:solidFill>
                <a:latin typeface="Calibri"/>
              </a:rPr>
              <a:t>Contexte de la mission</a:t>
            </a:r>
          </a:p>
        </p:txBody>
      </p:sp>
      <p:sp>
        <p:nvSpPr>
          <p:cNvPr id="7" name="ZoneTexte 6"/>
          <p:cNvSpPr txBox="1"/>
          <p:nvPr/>
        </p:nvSpPr>
        <p:spPr>
          <a:xfrm>
            <a:off x="1328222" y="1079660"/>
            <a:ext cx="10019244" cy="734175"/>
          </a:xfrm>
          <a:prstGeom prst="rect">
            <a:avLst/>
          </a:prstGeom>
          <a:noFill/>
        </p:spPr>
        <p:txBody>
          <a:bodyPr wrap="square" rtlCol="0">
            <a:spAutoFit/>
          </a:bodyPr>
          <a:lstStyle/>
          <a:p>
            <a:pPr algn="just" defTabSz="829178"/>
            <a:r>
              <a:rPr lang="fr-FR" sz="2176" b="1" dirty="0">
                <a:solidFill>
                  <a:prstClr val="black"/>
                </a:solidFill>
                <a:latin typeface="Corbel" panose="020B0503020204020204" pitchFamily="34" charset="0"/>
                <a:ea typeface="Calibri" panose="020F0502020204030204" pitchFamily="34" charset="0"/>
                <a:cs typeface="Calibri" panose="020F0502020204030204" pitchFamily="34" charset="0"/>
              </a:rPr>
              <a:t>Elaboration du cadre juridique propre aux infrastructures d’accueil industrielles</a:t>
            </a:r>
            <a:r>
              <a:rPr lang="fr-FR" sz="1995" b="1" u="sng" dirty="0">
                <a:solidFill>
                  <a:prstClr val="white"/>
                </a:solidFill>
                <a:latin typeface="Calibri"/>
              </a:rPr>
              <a:t>:</a:t>
            </a:r>
            <a:r>
              <a:rPr lang="fr-FR" sz="1995" b="1" dirty="0">
                <a:solidFill>
                  <a:prstClr val="white"/>
                </a:solidFill>
                <a:latin typeface="Calibri"/>
              </a:rPr>
              <a:t> Éducation Secondaire</a:t>
            </a:r>
          </a:p>
        </p:txBody>
      </p:sp>
      <p:sp>
        <p:nvSpPr>
          <p:cNvPr id="4" name="Rectangle à coins arrondis 3"/>
          <p:cNvSpPr/>
          <p:nvPr/>
        </p:nvSpPr>
        <p:spPr>
          <a:xfrm>
            <a:off x="1535517" y="2530723"/>
            <a:ext cx="8844574" cy="2348755"/>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0942" indent="-310942" algn="just" defTabSz="829178">
              <a:buFont typeface="Wingdings" panose="05000000000000000000" pitchFamily="2" charset="2"/>
              <a:buChar char="q"/>
            </a:pPr>
            <a:r>
              <a:rPr lang="fr-FR" sz="1814" dirty="0">
                <a:solidFill>
                  <a:prstClr val="black"/>
                </a:solidFill>
                <a:latin typeface="Calibri"/>
              </a:rPr>
              <a:t>Elaboration d’un dispositif juridique (législatif et réglementaire) encadrant la planification, l’aménagement, le développement, la gestion et la mise à niveau des infrastructures industrielles;</a:t>
            </a:r>
          </a:p>
          <a:p>
            <a:pPr marL="310942" indent="-310942" algn="just" defTabSz="829178">
              <a:buFont typeface="Wingdings" panose="05000000000000000000" pitchFamily="2" charset="2"/>
              <a:buChar char="q"/>
            </a:pPr>
            <a:r>
              <a:rPr lang="fr-FR" sz="1814" dirty="0">
                <a:solidFill>
                  <a:prstClr val="black"/>
                </a:solidFill>
                <a:latin typeface="Calibri"/>
              </a:rPr>
              <a:t>Appui au renforcement de la performance globale et la durabilité (économique, sociale y compris les aspects de genre et d’inclusion sociale et environnementale) des infrastructures industrielles, et ce, sur l’ensemble des étapes de leur cycle de vie.</a:t>
            </a:r>
            <a:endParaRPr lang="fr-MA" sz="1814" dirty="0">
              <a:solidFill>
                <a:prstClr val="black"/>
              </a:solidFill>
              <a:latin typeface="Calibri"/>
            </a:endParaRPr>
          </a:p>
        </p:txBody>
      </p:sp>
      <p:sp>
        <p:nvSpPr>
          <p:cNvPr id="12" name="Rectangle avec coins arrondis en diagonale 11"/>
          <p:cNvSpPr/>
          <p:nvPr/>
        </p:nvSpPr>
        <p:spPr>
          <a:xfrm>
            <a:off x="568141" y="1833209"/>
            <a:ext cx="1520161" cy="483688"/>
          </a:xfrm>
          <a:prstGeom prst="round2Diag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9178"/>
            <a:r>
              <a:rPr lang="fr-MA" sz="1632" dirty="0">
                <a:solidFill>
                  <a:prstClr val="white"/>
                </a:solidFill>
                <a:latin typeface="Calibri"/>
              </a:rPr>
              <a:t>Objectif</a:t>
            </a:r>
          </a:p>
        </p:txBody>
      </p:sp>
    </p:spTree>
    <p:extLst>
      <p:ext uri="{BB962C8B-B14F-4D97-AF65-F5344CB8AC3E}">
        <p14:creationId xmlns:p14="http://schemas.microsoft.com/office/powerpoint/2010/main" val="3423658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7</a:t>
            </a:fld>
            <a:r>
              <a:rPr lang="fr-FR" sz="1270" b="1" dirty="0">
                <a:solidFill>
                  <a:srgbClr val="2683C6">
                    <a:lumMod val="50000"/>
                  </a:srgbClr>
                </a:solidFill>
                <a:latin typeface="Calibri"/>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2902" b="1" dirty="0">
                <a:solidFill>
                  <a:prstClr val="white"/>
                </a:solidFill>
                <a:latin typeface="Calibri"/>
              </a:rPr>
              <a:t>1. Volet Technique : </a:t>
            </a:r>
            <a:r>
              <a:rPr lang="fr-FR" sz="2902" b="1" dirty="0">
                <a:solidFill>
                  <a:srgbClr val="FFC000"/>
                </a:solidFill>
                <a:latin typeface="Calibri"/>
              </a:rPr>
              <a:t>Description de la mission</a:t>
            </a:r>
          </a:p>
        </p:txBody>
      </p:sp>
      <p:sp>
        <p:nvSpPr>
          <p:cNvPr id="22" name="Rectangle 21"/>
          <p:cNvSpPr/>
          <p:nvPr/>
        </p:nvSpPr>
        <p:spPr>
          <a:xfrm>
            <a:off x="2835407" y="5004697"/>
            <a:ext cx="1162588" cy="371512"/>
          </a:xfrm>
          <a:prstGeom prst="rect">
            <a:avLst/>
          </a:prstGeom>
        </p:spPr>
        <p:txBody>
          <a:bodyPr wrap="square">
            <a:spAutoFit/>
          </a:bodyPr>
          <a:lstStyle/>
          <a:p>
            <a:pPr defTabSz="829178"/>
            <a:r>
              <a:rPr lang="fr-FR" sz="1814"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endParaRPr lang="fr-FR" sz="1814" b="1" dirty="0">
              <a:solidFill>
                <a:prstClr val="black"/>
              </a:solidFill>
              <a:latin typeface="Calibri"/>
            </a:endParaRPr>
          </a:p>
        </p:txBody>
      </p:sp>
      <p:graphicFrame>
        <p:nvGraphicFramePr>
          <p:cNvPr id="4" name="Diagramme 3"/>
          <p:cNvGraphicFramePr/>
          <p:nvPr>
            <p:extLst/>
          </p:nvPr>
        </p:nvGraphicFramePr>
        <p:xfrm>
          <a:off x="1950106" y="941464"/>
          <a:ext cx="8127680" cy="5418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2019204" y="1425151"/>
            <a:ext cx="885302" cy="343492"/>
          </a:xfrm>
          <a:prstGeom prst="rect">
            <a:avLst/>
          </a:prstGeom>
          <a:noFill/>
        </p:spPr>
        <p:txBody>
          <a:bodyPr wrap="square" rtlCol="0">
            <a:spAutoFit/>
          </a:bodyPr>
          <a:lstStyle/>
          <a:p>
            <a:pPr defTabSz="829178"/>
            <a:r>
              <a:rPr lang="fr-MA" sz="1632" dirty="0">
                <a:solidFill>
                  <a:prstClr val="white"/>
                </a:solidFill>
                <a:latin typeface="Calibri"/>
              </a:rPr>
              <a:t>Tâche 1</a:t>
            </a:r>
          </a:p>
        </p:txBody>
      </p:sp>
      <p:sp>
        <p:nvSpPr>
          <p:cNvPr id="11" name="ZoneTexte 10"/>
          <p:cNvSpPr txBox="1"/>
          <p:nvPr/>
        </p:nvSpPr>
        <p:spPr>
          <a:xfrm>
            <a:off x="2531400" y="2473657"/>
            <a:ext cx="885302" cy="343492"/>
          </a:xfrm>
          <a:prstGeom prst="rect">
            <a:avLst/>
          </a:prstGeom>
          <a:noFill/>
        </p:spPr>
        <p:txBody>
          <a:bodyPr wrap="square" rtlCol="0">
            <a:spAutoFit/>
          </a:bodyPr>
          <a:lstStyle/>
          <a:p>
            <a:pPr defTabSz="829178"/>
            <a:r>
              <a:rPr lang="fr-MA" sz="1632" dirty="0">
                <a:solidFill>
                  <a:prstClr val="white"/>
                </a:solidFill>
                <a:latin typeface="Calibri"/>
              </a:rPr>
              <a:t>Tâche 2</a:t>
            </a:r>
          </a:p>
        </p:txBody>
      </p:sp>
      <p:sp>
        <p:nvSpPr>
          <p:cNvPr id="12" name="ZoneTexte 11"/>
          <p:cNvSpPr txBox="1"/>
          <p:nvPr/>
        </p:nvSpPr>
        <p:spPr>
          <a:xfrm>
            <a:off x="2641088" y="3483235"/>
            <a:ext cx="885302" cy="343492"/>
          </a:xfrm>
          <a:prstGeom prst="rect">
            <a:avLst/>
          </a:prstGeom>
          <a:noFill/>
        </p:spPr>
        <p:txBody>
          <a:bodyPr wrap="square" rtlCol="0">
            <a:spAutoFit/>
          </a:bodyPr>
          <a:lstStyle/>
          <a:p>
            <a:pPr defTabSz="829178"/>
            <a:r>
              <a:rPr lang="fr-MA" sz="1632" dirty="0">
                <a:solidFill>
                  <a:prstClr val="white"/>
                </a:solidFill>
                <a:latin typeface="Calibri"/>
              </a:rPr>
              <a:t>Tâche 3</a:t>
            </a:r>
          </a:p>
        </p:txBody>
      </p:sp>
      <p:sp>
        <p:nvSpPr>
          <p:cNvPr id="13" name="ZoneTexte 12"/>
          <p:cNvSpPr txBox="1"/>
          <p:nvPr/>
        </p:nvSpPr>
        <p:spPr>
          <a:xfrm>
            <a:off x="2531400" y="4483979"/>
            <a:ext cx="885302" cy="343492"/>
          </a:xfrm>
          <a:prstGeom prst="rect">
            <a:avLst/>
          </a:prstGeom>
          <a:noFill/>
        </p:spPr>
        <p:txBody>
          <a:bodyPr wrap="square" rtlCol="0">
            <a:spAutoFit/>
          </a:bodyPr>
          <a:lstStyle/>
          <a:p>
            <a:pPr defTabSz="829178"/>
            <a:r>
              <a:rPr lang="fr-MA" sz="1632" dirty="0">
                <a:solidFill>
                  <a:prstClr val="white"/>
                </a:solidFill>
                <a:latin typeface="Calibri"/>
              </a:rPr>
              <a:t>Tâche 4</a:t>
            </a:r>
          </a:p>
        </p:txBody>
      </p:sp>
      <p:sp>
        <p:nvSpPr>
          <p:cNvPr id="15" name="ZoneTexte 14"/>
          <p:cNvSpPr txBox="1"/>
          <p:nvPr/>
        </p:nvSpPr>
        <p:spPr>
          <a:xfrm>
            <a:off x="2046469" y="5495319"/>
            <a:ext cx="885302" cy="343492"/>
          </a:xfrm>
          <a:prstGeom prst="rect">
            <a:avLst/>
          </a:prstGeom>
          <a:noFill/>
        </p:spPr>
        <p:txBody>
          <a:bodyPr wrap="square" rtlCol="0">
            <a:spAutoFit/>
          </a:bodyPr>
          <a:lstStyle/>
          <a:p>
            <a:pPr defTabSz="829178"/>
            <a:r>
              <a:rPr lang="fr-MA" sz="1632" dirty="0">
                <a:solidFill>
                  <a:prstClr val="white"/>
                </a:solidFill>
                <a:latin typeface="Calibri"/>
              </a:rPr>
              <a:t>Tâche 5</a:t>
            </a:r>
          </a:p>
        </p:txBody>
      </p:sp>
    </p:spTree>
    <p:extLst>
      <p:ext uri="{BB962C8B-B14F-4D97-AF65-F5344CB8AC3E}">
        <p14:creationId xmlns:p14="http://schemas.microsoft.com/office/powerpoint/2010/main" val="4015351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8099280" y="2799122"/>
            <a:ext cx="3731874" cy="3600881"/>
          </a:xfrm>
          <a:prstGeom prst="rect">
            <a:avLst/>
          </a:prstGeom>
          <a:solidFill>
            <a:schemeClr val="bg2"/>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88" name="Rectangle 87"/>
          <p:cNvSpPr/>
          <p:nvPr/>
        </p:nvSpPr>
        <p:spPr>
          <a:xfrm>
            <a:off x="8099280" y="1031473"/>
            <a:ext cx="3731874" cy="158964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grpSp>
        <p:nvGrpSpPr>
          <p:cNvPr id="65" name="Groupe 64"/>
          <p:cNvGrpSpPr/>
          <p:nvPr/>
        </p:nvGrpSpPr>
        <p:grpSpPr>
          <a:xfrm>
            <a:off x="4205285" y="903963"/>
            <a:ext cx="3618171" cy="1717155"/>
            <a:chOff x="4637230" y="996870"/>
            <a:chExt cx="3990039" cy="1893640"/>
          </a:xfrm>
        </p:grpSpPr>
        <p:sp>
          <p:nvSpPr>
            <p:cNvPr id="15" name="Rectangle 14"/>
            <p:cNvSpPr/>
            <p:nvPr/>
          </p:nvSpPr>
          <p:spPr>
            <a:xfrm>
              <a:off x="4736289" y="1157867"/>
              <a:ext cx="3890980" cy="1732643"/>
            </a:xfrm>
            <a:prstGeom prst="rect">
              <a:avLst/>
            </a:prstGeom>
            <a:solidFill>
              <a:schemeClr val="bg1">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31" name="ZoneTexte 30"/>
            <p:cNvSpPr txBox="1"/>
            <p:nvPr/>
          </p:nvSpPr>
          <p:spPr>
            <a:xfrm>
              <a:off x="5240522" y="1723411"/>
              <a:ext cx="3096567" cy="471071"/>
            </a:xfrm>
            <a:prstGeom prst="rect">
              <a:avLst/>
            </a:prstGeom>
            <a:noFill/>
          </p:spPr>
          <p:txBody>
            <a:bodyPr wrap="square" rtlCol="0">
              <a:spAutoFit/>
            </a:bodyPr>
            <a:lstStyle/>
            <a:p>
              <a:pPr algn="just" defTabSz="829178"/>
              <a:r>
                <a:rPr lang="fr-MA" sz="1088" dirty="0">
                  <a:solidFill>
                    <a:prstClr val="black"/>
                  </a:solidFill>
                  <a:latin typeface="Calibri"/>
                </a:rPr>
                <a:t>Rapport sur les législations et bonnes pratiques du foncier industriel de 5 à 8 pays.</a:t>
              </a:r>
              <a:endParaRPr lang="fr-MA" sz="952" b="1" dirty="0">
                <a:solidFill>
                  <a:prstClr val="white"/>
                </a:solidFill>
                <a:latin typeface="Calibri"/>
              </a:endParaRPr>
            </a:p>
          </p:txBody>
        </p:sp>
        <p:sp>
          <p:nvSpPr>
            <p:cNvPr id="34" name="Rectangle 33"/>
            <p:cNvSpPr/>
            <p:nvPr/>
          </p:nvSpPr>
          <p:spPr>
            <a:xfrm>
              <a:off x="4908089" y="1434647"/>
              <a:ext cx="3477567" cy="1321193"/>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35" name="Rectangle 34"/>
            <p:cNvSpPr/>
            <p:nvPr/>
          </p:nvSpPr>
          <p:spPr>
            <a:xfrm>
              <a:off x="4893469" y="1434646"/>
              <a:ext cx="338641" cy="1321192"/>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4</a:t>
              </a:r>
            </a:p>
          </p:txBody>
        </p:sp>
        <p:sp>
          <p:nvSpPr>
            <p:cNvPr id="36" name="Rectangle 35"/>
            <p:cNvSpPr/>
            <p:nvPr/>
          </p:nvSpPr>
          <p:spPr>
            <a:xfrm>
              <a:off x="5367921" y="1310021"/>
              <a:ext cx="3103688" cy="316892"/>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FR" sz="1088" b="1" dirty="0">
                  <a:solidFill>
                    <a:prstClr val="black"/>
                  </a:solidFill>
                  <a:latin typeface="Calibri"/>
                </a:rPr>
                <a:t>L2 Rapport de Benchmark</a:t>
              </a:r>
              <a:endParaRPr lang="fr-MA" sz="1088" b="1" dirty="0">
                <a:solidFill>
                  <a:prstClr val="black"/>
                </a:solidFill>
                <a:latin typeface="Calibri"/>
              </a:endParaRPr>
            </a:p>
          </p:txBody>
        </p:sp>
        <p:sp>
          <p:nvSpPr>
            <p:cNvPr id="86" name="Rectangle à coins arrondis 85"/>
            <p:cNvSpPr/>
            <p:nvPr/>
          </p:nvSpPr>
          <p:spPr>
            <a:xfrm>
              <a:off x="4637230" y="996870"/>
              <a:ext cx="1018239" cy="281232"/>
            </a:xfrm>
            <a:prstGeom prst="roundRect">
              <a:avLst/>
            </a:prstGeom>
            <a:solidFill>
              <a:schemeClr val="accent2">
                <a:lumMod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270" b="1" dirty="0">
                  <a:solidFill>
                    <a:prstClr val="white"/>
                  </a:solidFill>
                  <a:latin typeface="Calibri"/>
                </a:rPr>
                <a:t>Tâche 2</a:t>
              </a:r>
            </a:p>
          </p:txBody>
        </p:sp>
      </p:gr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2902" b="1" dirty="0">
                <a:solidFill>
                  <a:prstClr val="white"/>
                </a:solidFill>
                <a:latin typeface="Calibri"/>
              </a:rPr>
              <a:t>1. Volet Technique : </a:t>
            </a:r>
            <a:r>
              <a:rPr lang="fr-FR" sz="2902" b="1" dirty="0">
                <a:solidFill>
                  <a:srgbClr val="FFC000"/>
                </a:solidFill>
                <a:latin typeface="Calibri"/>
              </a:rPr>
              <a:t>Livrables et Echéancier de paiement</a:t>
            </a:r>
          </a:p>
        </p:txBody>
      </p:sp>
      <p:sp>
        <p:nvSpPr>
          <p:cNvPr id="50" name="ZoneTexte 49"/>
          <p:cNvSpPr txBox="1"/>
          <p:nvPr/>
        </p:nvSpPr>
        <p:spPr>
          <a:xfrm>
            <a:off x="10062632" y="1927957"/>
            <a:ext cx="885302" cy="287771"/>
          </a:xfrm>
          <a:prstGeom prst="rect">
            <a:avLst/>
          </a:prstGeom>
          <a:noFill/>
        </p:spPr>
        <p:txBody>
          <a:bodyPr wrap="square" rtlCol="0">
            <a:spAutoFit/>
          </a:bodyPr>
          <a:lstStyle/>
          <a:p>
            <a:pPr defTabSz="829178"/>
            <a:r>
              <a:rPr lang="fr-MA" sz="1270" b="1" dirty="0">
                <a:solidFill>
                  <a:prstClr val="white"/>
                </a:solidFill>
                <a:latin typeface="Calibri"/>
              </a:rPr>
              <a:t>Livrable 3</a:t>
            </a:r>
          </a:p>
        </p:txBody>
      </p:sp>
      <p:sp>
        <p:nvSpPr>
          <p:cNvPr id="54" name="ZoneTexte 53"/>
          <p:cNvSpPr txBox="1"/>
          <p:nvPr/>
        </p:nvSpPr>
        <p:spPr>
          <a:xfrm>
            <a:off x="8649884" y="1562791"/>
            <a:ext cx="2807970" cy="762003"/>
          </a:xfrm>
          <a:prstGeom prst="rect">
            <a:avLst/>
          </a:prstGeom>
          <a:noFill/>
        </p:spPr>
        <p:txBody>
          <a:bodyPr wrap="square" rtlCol="0">
            <a:spAutoFit/>
          </a:bodyPr>
          <a:lstStyle/>
          <a:p>
            <a:pPr algn="just" defTabSz="829178"/>
            <a:r>
              <a:rPr lang="fr-MA" sz="1088" dirty="0">
                <a:solidFill>
                  <a:prstClr val="black"/>
                </a:solidFill>
                <a:latin typeface="Calibri"/>
              </a:rPr>
              <a:t>Premières versions du dispositif juridique proposé par le Consultant (projet de loi, ses texte(s) d’application et propositions d’amendements de textes existants).</a:t>
            </a:r>
            <a:endParaRPr lang="fr-MA" sz="952" b="1" dirty="0">
              <a:solidFill>
                <a:prstClr val="white"/>
              </a:solidFill>
              <a:latin typeface="Calibri"/>
            </a:endParaRPr>
          </a:p>
        </p:txBody>
      </p:sp>
      <p:sp>
        <p:nvSpPr>
          <p:cNvPr id="57" name="Rectangle 56"/>
          <p:cNvSpPr/>
          <p:nvPr/>
        </p:nvSpPr>
        <p:spPr>
          <a:xfrm>
            <a:off x="8348434" y="1300940"/>
            <a:ext cx="3153461" cy="1198059"/>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58" name="Rectangle 57"/>
          <p:cNvSpPr/>
          <p:nvPr/>
        </p:nvSpPr>
        <p:spPr>
          <a:xfrm>
            <a:off x="8312672" y="1300940"/>
            <a:ext cx="314840" cy="1198058"/>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7</a:t>
            </a:r>
          </a:p>
        </p:txBody>
      </p:sp>
      <p:sp>
        <p:nvSpPr>
          <p:cNvPr id="59" name="Rectangle 58"/>
          <p:cNvSpPr/>
          <p:nvPr/>
        </p:nvSpPr>
        <p:spPr>
          <a:xfrm>
            <a:off x="8711049" y="1187929"/>
            <a:ext cx="2977721" cy="304370"/>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MA" sz="1088" b="1" dirty="0">
                <a:solidFill>
                  <a:prstClr val="black"/>
                </a:solidFill>
                <a:latin typeface="Calibri"/>
              </a:rPr>
              <a:t>L 4 Dispositif juridique – Version première</a:t>
            </a:r>
          </a:p>
        </p:txBody>
      </p:sp>
      <p:grpSp>
        <p:nvGrpSpPr>
          <p:cNvPr id="68" name="Groupe 67"/>
          <p:cNvGrpSpPr/>
          <p:nvPr/>
        </p:nvGrpSpPr>
        <p:grpSpPr>
          <a:xfrm>
            <a:off x="8401979" y="3009138"/>
            <a:ext cx="3159821" cy="3286562"/>
            <a:chOff x="9166765" y="2908347"/>
            <a:chExt cx="3718116" cy="3624347"/>
          </a:xfrm>
        </p:grpSpPr>
        <p:sp>
          <p:nvSpPr>
            <p:cNvPr id="60" name="ZoneTexte 59"/>
            <p:cNvSpPr txBox="1"/>
            <p:nvPr/>
          </p:nvSpPr>
          <p:spPr>
            <a:xfrm>
              <a:off x="9551685" y="3317325"/>
              <a:ext cx="3096567" cy="655696"/>
            </a:xfrm>
            <a:prstGeom prst="rect">
              <a:avLst/>
            </a:prstGeom>
            <a:noFill/>
          </p:spPr>
          <p:txBody>
            <a:bodyPr wrap="square" rtlCol="0">
              <a:spAutoFit/>
            </a:bodyPr>
            <a:lstStyle/>
            <a:p>
              <a:pPr algn="just" defTabSz="829178"/>
              <a:r>
                <a:rPr lang="fr-MA" sz="1088" dirty="0">
                  <a:solidFill>
                    <a:prstClr val="black"/>
                  </a:solidFill>
                  <a:latin typeface="Calibri"/>
                </a:rPr>
                <a:t>Rapport synthétisant le déroulé des différentes négociations avec les parties prenantes.</a:t>
              </a:r>
              <a:endParaRPr lang="fr-MA" sz="952" b="1" dirty="0">
                <a:solidFill>
                  <a:prstClr val="white"/>
                </a:solidFill>
                <a:latin typeface="Calibri"/>
              </a:endParaRPr>
            </a:p>
          </p:txBody>
        </p:sp>
        <p:sp>
          <p:nvSpPr>
            <p:cNvPr id="61" name="Rectangle 60"/>
            <p:cNvSpPr/>
            <p:nvPr/>
          </p:nvSpPr>
          <p:spPr>
            <a:xfrm>
              <a:off x="9206202" y="3089052"/>
              <a:ext cx="3477567" cy="954233"/>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62" name="Rectangle 61"/>
            <p:cNvSpPr/>
            <p:nvPr/>
          </p:nvSpPr>
          <p:spPr>
            <a:xfrm>
              <a:off x="9166765" y="3086809"/>
              <a:ext cx="347200" cy="956476"/>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8</a:t>
              </a:r>
            </a:p>
          </p:txBody>
        </p:sp>
        <p:sp>
          <p:nvSpPr>
            <p:cNvPr id="63" name="Rectangle 62"/>
            <p:cNvSpPr/>
            <p:nvPr/>
          </p:nvSpPr>
          <p:spPr>
            <a:xfrm>
              <a:off x="9601117" y="2908347"/>
              <a:ext cx="3283764" cy="360453"/>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MA" sz="1088" b="1" dirty="0">
                  <a:solidFill>
                    <a:prstClr val="black"/>
                  </a:solidFill>
                  <a:latin typeface="Calibri"/>
                </a:rPr>
                <a:t>L 5.1 Rapport de négociation</a:t>
              </a:r>
            </a:p>
          </p:txBody>
        </p:sp>
        <p:sp>
          <p:nvSpPr>
            <p:cNvPr id="64" name="ZoneTexte 63"/>
            <p:cNvSpPr txBox="1"/>
            <p:nvPr/>
          </p:nvSpPr>
          <p:spPr>
            <a:xfrm>
              <a:off x="10406923" y="5376912"/>
              <a:ext cx="976291" cy="317347"/>
            </a:xfrm>
            <a:prstGeom prst="rect">
              <a:avLst/>
            </a:prstGeom>
            <a:noFill/>
          </p:spPr>
          <p:txBody>
            <a:bodyPr wrap="square" rtlCol="0">
              <a:spAutoFit/>
            </a:bodyPr>
            <a:lstStyle/>
            <a:p>
              <a:pPr defTabSz="829178"/>
              <a:r>
                <a:rPr lang="fr-MA" sz="1270" b="1" dirty="0">
                  <a:solidFill>
                    <a:prstClr val="white"/>
                  </a:solidFill>
                  <a:latin typeface="Calibri"/>
                </a:rPr>
                <a:t>Livrable 2</a:t>
              </a:r>
            </a:p>
          </p:txBody>
        </p:sp>
        <p:sp>
          <p:nvSpPr>
            <p:cNvPr id="75" name="ZoneTexte 74"/>
            <p:cNvSpPr txBox="1"/>
            <p:nvPr/>
          </p:nvSpPr>
          <p:spPr>
            <a:xfrm>
              <a:off x="9587202" y="4584682"/>
              <a:ext cx="3096567" cy="655696"/>
            </a:xfrm>
            <a:prstGeom prst="rect">
              <a:avLst/>
            </a:prstGeom>
            <a:noFill/>
          </p:spPr>
          <p:txBody>
            <a:bodyPr wrap="square" rtlCol="0">
              <a:spAutoFit/>
            </a:bodyPr>
            <a:lstStyle/>
            <a:p>
              <a:pPr algn="just" defTabSz="829178"/>
              <a:r>
                <a:rPr lang="fr-MA" sz="1088" dirty="0">
                  <a:solidFill>
                    <a:prstClr val="black"/>
                  </a:solidFill>
                  <a:latin typeface="Calibri"/>
                </a:rPr>
                <a:t>Proposition de version finale du dispositif juridique tenant compte des observations des parties prenantes. </a:t>
              </a:r>
              <a:endParaRPr lang="fr-MA" sz="952" b="1" dirty="0">
                <a:solidFill>
                  <a:prstClr val="white"/>
                </a:solidFill>
                <a:latin typeface="Calibri"/>
              </a:endParaRPr>
            </a:p>
          </p:txBody>
        </p:sp>
        <p:sp>
          <p:nvSpPr>
            <p:cNvPr id="76" name="Rectangle 75"/>
            <p:cNvSpPr/>
            <p:nvPr/>
          </p:nvSpPr>
          <p:spPr>
            <a:xfrm>
              <a:off x="9170685" y="4363125"/>
              <a:ext cx="3477567" cy="897867"/>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77" name="Rectangle 76"/>
            <p:cNvSpPr/>
            <p:nvPr/>
          </p:nvSpPr>
          <p:spPr>
            <a:xfrm>
              <a:off x="9170685" y="4363126"/>
              <a:ext cx="343279" cy="897866"/>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9</a:t>
              </a:r>
            </a:p>
          </p:txBody>
        </p:sp>
        <p:sp>
          <p:nvSpPr>
            <p:cNvPr id="78" name="Rectangle 77"/>
            <p:cNvSpPr/>
            <p:nvPr/>
          </p:nvSpPr>
          <p:spPr>
            <a:xfrm>
              <a:off x="9601117" y="4133362"/>
              <a:ext cx="3283764" cy="437020"/>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MA" sz="1088" b="1" dirty="0">
                  <a:solidFill>
                    <a:prstClr val="black"/>
                  </a:solidFill>
                  <a:latin typeface="Calibri"/>
                </a:rPr>
                <a:t>L 5.2 Dispositif juridique - version finale</a:t>
              </a:r>
            </a:p>
          </p:txBody>
        </p:sp>
        <p:sp>
          <p:nvSpPr>
            <p:cNvPr id="82" name="ZoneTexte 81"/>
            <p:cNvSpPr txBox="1"/>
            <p:nvPr/>
          </p:nvSpPr>
          <p:spPr>
            <a:xfrm>
              <a:off x="9572546" y="5692374"/>
              <a:ext cx="3096568" cy="840320"/>
            </a:xfrm>
            <a:prstGeom prst="rect">
              <a:avLst/>
            </a:prstGeom>
            <a:noFill/>
          </p:spPr>
          <p:txBody>
            <a:bodyPr wrap="square" rtlCol="0">
              <a:spAutoFit/>
            </a:bodyPr>
            <a:lstStyle/>
            <a:p>
              <a:pPr algn="just" defTabSz="829178"/>
              <a:r>
                <a:rPr lang="fr-MA" sz="1088" dirty="0">
                  <a:solidFill>
                    <a:prstClr val="black"/>
                  </a:solidFill>
                  <a:latin typeface="Calibri"/>
                </a:rPr>
                <a:t>Plan de com post-approbation pour informer les parties prenantes des nouvelles réformes introduites par le nouveau dispositif juridique.</a:t>
              </a:r>
              <a:endParaRPr lang="fr-MA" sz="952" b="1" dirty="0">
                <a:solidFill>
                  <a:prstClr val="white"/>
                </a:solidFill>
                <a:latin typeface="Calibri"/>
              </a:endParaRPr>
            </a:p>
          </p:txBody>
        </p:sp>
        <p:sp>
          <p:nvSpPr>
            <p:cNvPr id="83" name="Rectangle 82"/>
            <p:cNvSpPr/>
            <p:nvPr/>
          </p:nvSpPr>
          <p:spPr>
            <a:xfrm>
              <a:off x="9170685" y="5445295"/>
              <a:ext cx="3477567" cy="1055369"/>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84" name="Rectangle 83"/>
            <p:cNvSpPr/>
            <p:nvPr/>
          </p:nvSpPr>
          <p:spPr>
            <a:xfrm>
              <a:off x="9170685" y="5445295"/>
              <a:ext cx="367950" cy="1055369"/>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088" b="1" dirty="0">
                  <a:solidFill>
                    <a:prstClr val="white"/>
                  </a:solidFill>
                  <a:latin typeface="Calibri"/>
                </a:rPr>
                <a:t>10</a:t>
              </a:r>
            </a:p>
          </p:txBody>
        </p:sp>
        <p:sp>
          <p:nvSpPr>
            <p:cNvPr id="85" name="Rectangle 84"/>
            <p:cNvSpPr/>
            <p:nvPr/>
          </p:nvSpPr>
          <p:spPr>
            <a:xfrm>
              <a:off x="9601117" y="5330176"/>
              <a:ext cx="3283764" cy="327504"/>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MA" sz="1088" b="1" dirty="0">
                  <a:solidFill>
                    <a:prstClr val="black"/>
                  </a:solidFill>
                  <a:latin typeface="Calibri"/>
                </a:rPr>
                <a:t>L 5.3 Plan de communication</a:t>
              </a:r>
            </a:p>
          </p:txBody>
        </p:sp>
      </p:grpSp>
      <p:grpSp>
        <p:nvGrpSpPr>
          <p:cNvPr id="11" name="Groupe 10"/>
          <p:cNvGrpSpPr/>
          <p:nvPr/>
        </p:nvGrpSpPr>
        <p:grpSpPr>
          <a:xfrm>
            <a:off x="83244" y="913903"/>
            <a:ext cx="8845784" cy="5486099"/>
            <a:chOff x="45246" y="873775"/>
            <a:chExt cx="9754934" cy="6049948"/>
          </a:xfrm>
        </p:grpSpPr>
        <p:sp>
          <p:nvSpPr>
            <p:cNvPr id="4" name="Rectangle 3"/>
            <p:cNvSpPr/>
            <p:nvPr/>
          </p:nvSpPr>
          <p:spPr>
            <a:xfrm>
              <a:off x="231218" y="1017101"/>
              <a:ext cx="4248680" cy="5906622"/>
            </a:xfrm>
            <a:prstGeom prst="rect">
              <a:avLst/>
            </a:prstGeom>
            <a:solidFill>
              <a:schemeClr val="bg1">
                <a:lumMod val="9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22" name="Rectangle 21"/>
            <p:cNvSpPr/>
            <p:nvPr/>
          </p:nvSpPr>
          <p:spPr>
            <a:xfrm>
              <a:off x="2836380" y="5960846"/>
              <a:ext cx="1282076" cy="409695"/>
            </a:xfrm>
            <a:prstGeom prst="rect">
              <a:avLst/>
            </a:prstGeom>
          </p:spPr>
          <p:txBody>
            <a:bodyPr wrap="square">
              <a:spAutoFit/>
            </a:bodyPr>
            <a:lstStyle/>
            <a:p>
              <a:pPr defTabSz="829178"/>
              <a:r>
                <a:rPr lang="fr-FR" sz="1814"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endParaRPr lang="fr-FR" sz="1814" b="1" dirty="0">
                <a:solidFill>
                  <a:prstClr val="black"/>
                </a:solidFill>
                <a:latin typeface="Calibri"/>
              </a:endParaRPr>
            </a:p>
          </p:txBody>
        </p:sp>
        <p:sp>
          <p:nvSpPr>
            <p:cNvPr id="6" name="ZoneTexte 5"/>
            <p:cNvSpPr txBox="1"/>
            <p:nvPr/>
          </p:nvSpPr>
          <p:spPr>
            <a:xfrm>
              <a:off x="961558" y="1640678"/>
              <a:ext cx="3096567" cy="1024946"/>
            </a:xfrm>
            <a:prstGeom prst="rect">
              <a:avLst/>
            </a:prstGeom>
            <a:noFill/>
          </p:spPr>
          <p:txBody>
            <a:bodyPr wrap="square" rtlCol="0">
              <a:spAutoFit/>
            </a:bodyPr>
            <a:lstStyle/>
            <a:p>
              <a:pPr algn="just" defTabSz="829178"/>
              <a:r>
                <a:rPr lang="fr-FR" sz="1088" dirty="0">
                  <a:solidFill>
                    <a:prstClr val="black"/>
                  </a:solidFill>
                  <a:latin typeface="Calibri"/>
                </a:rPr>
                <a:t>Rapport recueillant tout l’arsenal juridique relatif au foncier industriel et synthétisant l’ensemble des rapports et études pertinents produits sur le secteur du foncier industriel au Maroc</a:t>
              </a:r>
              <a:r>
                <a:rPr lang="fr-MA" sz="952" b="1" dirty="0">
                  <a:solidFill>
                    <a:prstClr val="white"/>
                  </a:solidFill>
                  <a:latin typeface="Calibri"/>
                </a:rPr>
                <a:t>.</a:t>
              </a:r>
            </a:p>
          </p:txBody>
        </p:sp>
        <p:sp>
          <p:nvSpPr>
            <p:cNvPr id="3" name="Rectangle 2"/>
            <p:cNvSpPr/>
            <p:nvPr/>
          </p:nvSpPr>
          <p:spPr>
            <a:xfrm>
              <a:off x="640889" y="1435261"/>
              <a:ext cx="3477567" cy="1321193"/>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7" name="Rectangle 6"/>
            <p:cNvSpPr/>
            <p:nvPr/>
          </p:nvSpPr>
          <p:spPr>
            <a:xfrm>
              <a:off x="640889" y="1435262"/>
              <a:ext cx="358570" cy="1321192"/>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1</a:t>
              </a:r>
            </a:p>
          </p:txBody>
        </p:sp>
        <p:sp>
          <p:nvSpPr>
            <p:cNvPr id="10" name="Rectangle 9"/>
            <p:cNvSpPr/>
            <p:nvPr/>
          </p:nvSpPr>
          <p:spPr>
            <a:xfrm>
              <a:off x="1148420" y="1124369"/>
              <a:ext cx="3073868" cy="563696"/>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FR" sz="1088" b="1" dirty="0">
                  <a:solidFill>
                    <a:prstClr val="black"/>
                  </a:solidFill>
                  <a:latin typeface="Calibri"/>
                </a:rPr>
                <a:t>L1.1 Rapport de synthèse sur le foncier industriel au Maroc</a:t>
              </a:r>
              <a:endParaRPr lang="fr-MA" sz="1088" b="1" dirty="0">
                <a:solidFill>
                  <a:prstClr val="black"/>
                </a:solidFill>
                <a:latin typeface="Calibri"/>
              </a:endParaRPr>
            </a:p>
          </p:txBody>
        </p:sp>
        <p:sp>
          <p:nvSpPr>
            <p:cNvPr id="19" name="ZoneTexte 18"/>
            <p:cNvSpPr txBox="1"/>
            <p:nvPr/>
          </p:nvSpPr>
          <p:spPr>
            <a:xfrm>
              <a:off x="1047174" y="3643370"/>
              <a:ext cx="3096567" cy="655696"/>
            </a:xfrm>
            <a:prstGeom prst="rect">
              <a:avLst/>
            </a:prstGeom>
            <a:noFill/>
          </p:spPr>
          <p:txBody>
            <a:bodyPr wrap="square" rtlCol="0">
              <a:spAutoFit/>
            </a:bodyPr>
            <a:lstStyle/>
            <a:p>
              <a:pPr algn="just" defTabSz="829178"/>
              <a:r>
                <a:rPr lang="fr-MA" sz="1088" dirty="0">
                  <a:solidFill>
                    <a:prstClr val="black"/>
                  </a:solidFill>
                  <a:latin typeface="Calibri"/>
                </a:rPr>
                <a:t>Rapport synthétisant les résultats des consultations avec les parties prenantes (avec en annexe le détail des consultations). </a:t>
              </a:r>
              <a:endParaRPr lang="fr-MA" sz="952" b="1" dirty="0">
                <a:solidFill>
                  <a:prstClr val="white"/>
                </a:solidFill>
                <a:latin typeface="Calibri"/>
              </a:endParaRPr>
            </a:p>
          </p:txBody>
        </p:sp>
        <p:sp>
          <p:nvSpPr>
            <p:cNvPr id="20" name="Rectangle 19"/>
            <p:cNvSpPr/>
            <p:nvPr/>
          </p:nvSpPr>
          <p:spPr>
            <a:xfrm>
              <a:off x="640889" y="3102717"/>
              <a:ext cx="3477567" cy="163432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21" name="Rectangle 20"/>
            <p:cNvSpPr/>
            <p:nvPr/>
          </p:nvSpPr>
          <p:spPr>
            <a:xfrm>
              <a:off x="640888" y="3102718"/>
              <a:ext cx="358571" cy="1634322"/>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2</a:t>
              </a:r>
            </a:p>
          </p:txBody>
        </p:sp>
        <p:sp>
          <p:nvSpPr>
            <p:cNvPr id="23" name="Rectangle 22"/>
            <p:cNvSpPr/>
            <p:nvPr/>
          </p:nvSpPr>
          <p:spPr>
            <a:xfrm>
              <a:off x="1213262" y="2856508"/>
              <a:ext cx="3096971" cy="563696"/>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FR" sz="1088" b="1" dirty="0">
                  <a:solidFill>
                    <a:prstClr val="black"/>
                  </a:solidFill>
                  <a:latin typeface="Calibri"/>
                </a:rPr>
                <a:t>L 1.2 Rapport de consultation des parties prenantes </a:t>
              </a:r>
              <a:endParaRPr lang="fr-MA" sz="1088" b="1" dirty="0">
                <a:solidFill>
                  <a:prstClr val="black"/>
                </a:solidFill>
                <a:latin typeface="Calibri"/>
              </a:endParaRPr>
            </a:p>
          </p:txBody>
        </p:sp>
        <p:sp>
          <p:nvSpPr>
            <p:cNvPr id="24" name="ZoneTexte 23"/>
            <p:cNvSpPr txBox="1"/>
            <p:nvPr/>
          </p:nvSpPr>
          <p:spPr>
            <a:xfrm>
              <a:off x="1841611" y="5819304"/>
              <a:ext cx="976291" cy="317347"/>
            </a:xfrm>
            <a:prstGeom prst="rect">
              <a:avLst/>
            </a:prstGeom>
            <a:noFill/>
          </p:spPr>
          <p:txBody>
            <a:bodyPr wrap="square" rtlCol="0">
              <a:spAutoFit/>
            </a:bodyPr>
            <a:lstStyle/>
            <a:p>
              <a:pPr defTabSz="829178"/>
              <a:r>
                <a:rPr lang="fr-MA" sz="1270" b="1" dirty="0">
                  <a:solidFill>
                    <a:prstClr val="white"/>
                  </a:solidFill>
                  <a:latin typeface="Calibri"/>
                </a:rPr>
                <a:t>Livrable 2</a:t>
              </a:r>
            </a:p>
          </p:txBody>
        </p:sp>
        <p:sp>
          <p:nvSpPr>
            <p:cNvPr id="25" name="ZoneTexte 24"/>
            <p:cNvSpPr txBox="1"/>
            <p:nvPr/>
          </p:nvSpPr>
          <p:spPr>
            <a:xfrm>
              <a:off x="947319" y="5637679"/>
              <a:ext cx="3096567" cy="655696"/>
            </a:xfrm>
            <a:prstGeom prst="rect">
              <a:avLst/>
            </a:prstGeom>
            <a:noFill/>
          </p:spPr>
          <p:txBody>
            <a:bodyPr wrap="square" rtlCol="0">
              <a:spAutoFit/>
            </a:bodyPr>
            <a:lstStyle/>
            <a:p>
              <a:pPr algn="just" defTabSz="829178"/>
              <a:r>
                <a:rPr lang="fr-MA" sz="1088" dirty="0">
                  <a:solidFill>
                    <a:prstClr val="black"/>
                  </a:solidFill>
                  <a:latin typeface="Calibri"/>
                </a:rPr>
                <a:t>Rapport structuré et consolidé de 1 et 2, en plus d’une priorisation des problématiques soulevées.</a:t>
              </a:r>
              <a:endParaRPr lang="fr-MA" sz="952" b="1" dirty="0">
                <a:solidFill>
                  <a:prstClr val="white"/>
                </a:solidFill>
                <a:latin typeface="Calibri"/>
              </a:endParaRPr>
            </a:p>
          </p:txBody>
        </p:sp>
        <p:sp>
          <p:nvSpPr>
            <p:cNvPr id="26" name="Rectangle 25"/>
            <p:cNvSpPr/>
            <p:nvPr/>
          </p:nvSpPr>
          <p:spPr>
            <a:xfrm>
              <a:off x="640888" y="5152641"/>
              <a:ext cx="3451565" cy="1473978"/>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27" name="Rectangle 26"/>
            <p:cNvSpPr/>
            <p:nvPr/>
          </p:nvSpPr>
          <p:spPr>
            <a:xfrm>
              <a:off x="617551" y="5138629"/>
              <a:ext cx="343429" cy="1487989"/>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3</a:t>
              </a:r>
            </a:p>
          </p:txBody>
        </p:sp>
        <p:sp>
          <p:nvSpPr>
            <p:cNvPr id="28" name="Rectangle 27"/>
            <p:cNvSpPr/>
            <p:nvPr/>
          </p:nvSpPr>
          <p:spPr>
            <a:xfrm>
              <a:off x="1131153" y="4939441"/>
              <a:ext cx="3176182" cy="563696"/>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MA" sz="1088" b="1" dirty="0">
                  <a:solidFill>
                    <a:prstClr val="black"/>
                  </a:solidFill>
                  <a:latin typeface="Calibri"/>
                </a:rPr>
                <a:t>L1 Rapport d’état des lieux des infrastructures d’accueil Industrielles</a:t>
              </a:r>
            </a:p>
          </p:txBody>
        </p:sp>
        <p:sp>
          <p:nvSpPr>
            <p:cNvPr id="8" name="Rectangle à coins arrondis 7"/>
            <p:cNvSpPr/>
            <p:nvPr/>
          </p:nvSpPr>
          <p:spPr>
            <a:xfrm>
              <a:off x="45246" y="894732"/>
              <a:ext cx="1028693" cy="281232"/>
            </a:xfrm>
            <a:prstGeom prst="roundRect">
              <a:avLst/>
            </a:prstGeom>
            <a:solidFill>
              <a:schemeClr val="accent2">
                <a:lumMod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270" b="1" dirty="0">
                  <a:solidFill>
                    <a:prstClr val="white"/>
                  </a:solidFill>
                  <a:latin typeface="Calibri"/>
                </a:rPr>
                <a:t>Tâche 1</a:t>
              </a:r>
            </a:p>
          </p:txBody>
        </p:sp>
        <p:sp>
          <p:nvSpPr>
            <p:cNvPr id="96" name="Rectangle à coins arrondis 95"/>
            <p:cNvSpPr/>
            <p:nvPr/>
          </p:nvSpPr>
          <p:spPr>
            <a:xfrm>
              <a:off x="8649660" y="873775"/>
              <a:ext cx="1150520" cy="281232"/>
            </a:xfrm>
            <a:prstGeom prst="roundRect">
              <a:avLst/>
            </a:prstGeom>
            <a:solidFill>
              <a:schemeClr val="accent2">
                <a:lumMod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270" b="1" dirty="0">
                  <a:solidFill>
                    <a:prstClr val="white"/>
                  </a:solidFill>
                  <a:latin typeface="Calibri"/>
                </a:rPr>
                <a:t>Tâche 4 </a:t>
              </a:r>
            </a:p>
          </p:txBody>
        </p:sp>
      </p:grpSp>
      <p:grpSp>
        <p:nvGrpSpPr>
          <p:cNvPr id="66" name="Groupe 65"/>
          <p:cNvGrpSpPr/>
          <p:nvPr/>
        </p:nvGrpSpPr>
        <p:grpSpPr>
          <a:xfrm>
            <a:off x="4245285" y="2680088"/>
            <a:ext cx="3597906" cy="3719914"/>
            <a:chOff x="4659578" y="2955542"/>
            <a:chExt cx="3967691" cy="4102238"/>
          </a:xfrm>
        </p:grpSpPr>
        <p:sp>
          <p:nvSpPr>
            <p:cNvPr id="53" name="Rectangle 52"/>
            <p:cNvSpPr/>
            <p:nvPr/>
          </p:nvSpPr>
          <p:spPr>
            <a:xfrm>
              <a:off x="4741069" y="3086809"/>
              <a:ext cx="3886200" cy="3970971"/>
            </a:xfrm>
            <a:prstGeom prst="rect">
              <a:avLst/>
            </a:prstGeom>
            <a:solidFill>
              <a:schemeClr val="tx2">
                <a:lumMod val="40000"/>
                <a:lumOff val="60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30" name="Rectangle 29"/>
            <p:cNvSpPr/>
            <p:nvPr/>
          </p:nvSpPr>
          <p:spPr>
            <a:xfrm>
              <a:off x="7103580" y="6239853"/>
              <a:ext cx="1282076" cy="409695"/>
            </a:xfrm>
            <a:prstGeom prst="rect">
              <a:avLst/>
            </a:prstGeom>
          </p:spPr>
          <p:txBody>
            <a:bodyPr wrap="square">
              <a:spAutoFit/>
            </a:bodyPr>
            <a:lstStyle/>
            <a:p>
              <a:pPr defTabSz="829178"/>
              <a:r>
                <a:rPr lang="fr-FR" sz="1814"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endParaRPr lang="fr-FR" sz="1814" b="1" dirty="0">
                <a:solidFill>
                  <a:prstClr val="black"/>
                </a:solidFill>
                <a:latin typeface="Calibri"/>
              </a:endParaRPr>
            </a:p>
          </p:txBody>
        </p:sp>
        <p:sp>
          <p:nvSpPr>
            <p:cNvPr id="37" name="ZoneTexte 36"/>
            <p:cNvSpPr txBox="1"/>
            <p:nvPr/>
          </p:nvSpPr>
          <p:spPr>
            <a:xfrm>
              <a:off x="5299936" y="3966190"/>
              <a:ext cx="3096567" cy="655696"/>
            </a:xfrm>
            <a:prstGeom prst="rect">
              <a:avLst/>
            </a:prstGeom>
            <a:noFill/>
          </p:spPr>
          <p:txBody>
            <a:bodyPr wrap="square" rtlCol="0">
              <a:spAutoFit/>
            </a:bodyPr>
            <a:lstStyle/>
            <a:p>
              <a:pPr algn="just" defTabSz="829178"/>
              <a:r>
                <a:rPr lang="fr-MA" sz="1088" dirty="0">
                  <a:solidFill>
                    <a:prstClr val="black"/>
                  </a:solidFill>
                  <a:latin typeface="Calibri"/>
                </a:rPr>
                <a:t>Rapport des recommandations avec énoncé exhaustif des mesures législatives et réglementaires suggérées.</a:t>
              </a:r>
              <a:endParaRPr lang="fr-MA" sz="952" b="1" dirty="0">
                <a:solidFill>
                  <a:prstClr val="white"/>
                </a:solidFill>
                <a:latin typeface="Calibri"/>
              </a:endParaRPr>
            </a:p>
          </p:txBody>
        </p:sp>
        <p:sp>
          <p:nvSpPr>
            <p:cNvPr id="38" name="Rectangle 37"/>
            <p:cNvSpPr/>
            <p:nvPr/>
          </p:nvSpPr>
          <p:spPr>
            <a:xfrm>
              <a:off x="4908089" y="3627947"/>
              <a:ext cx="3477567" cy="1331463"/>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39" name="Rectangle 38"/>
            <p:cNvSpPr/>
            <p:nvPr/>
          </p:nvSpPr>
          <p:spPr>
            <a:xfrm>
              <a:off x="4897242" y="3627947"/>
              <a:ext cx="370015" cy="1331463"/>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5</a:t>
              </a:r>
            </a:p>
          </p:txBody>
        </p:sp>
        <p:sp>
          <p:nvSpPr>
            <p:cNvPr id="40" name="Rectangle 39"/>
            <p:cNvSpPr/>
            <p:nvPr/>
          </p:nvSpPr>
          <p:spPr>
            <a:xfrm>
              <a:off x="5391174" y="3434769"/>
              <a:ext cx="3098315" cy="357913"/>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MA" sz="1088" b="1" dirty="0">
                  <a:solidFill>
                    <a:prstClr val="black"/>
                  </a:solidFill>
                  <a:latin typeface="Calibri"/>
                </a:rPr>
                <a:t>L 3.1 Rapport de recommandations</a:t>
              </a:r>
            </a:p>
          </p:txBody>
        </p:sp>
        <p:sp>
          <p:nvSpPr>
            <p:cNvPr id="42" name="ZoneTexte 41"/>
            <p:cNvSpPr txBox="1"/>
            <p:nvPr/>
          </p:nvSpPr>
          <p:spPr>
            <a:xfrm>
              <a:off x="5258639" y="6007608"/>
              <a:ext cx="3096567" cy="655696"/>
            </a:xfrm>
            <a:prstGeom prst="rect">
              <a:avLst/>
            </a:prstGeom>
            <a:noFill/>
          </p:spPr>
          <p:txBody>
            <a:bodyPr wrap="square" rtlCol="0">
              <a:spAutoFit/>
            </a:bodyPr>
            <a:lstStyle/>
            <a:p>
              <a:pPr algn="just" defTabSz="829178"/>
              <a:r>
                <a:rPr lang="fr-MA" sz="1088" dirty="0">
                  <a:solidFill>
                    <a:prstClr val="black"/>
                  </a:solidFill>
                  <a:latin typeface="Calibri"/>
                </a:rPr>
                <a:t>plan de négociation intégrative adapté à chacun des départements/organismes et autres parties prenantes concernés.</a:t>
              </a:r>
              <a:endParaRPr lang="fr-MA" sz="952" b="1" dirty="0">
                <a:solidFill>
                  <a:prstClr val="white"/>
                </a:solidFill>
                <a:latin typeface="Calibri"/>
              </a:endParaRPr>
            </a:p>
          </p:txBody>
        </p:sp>
        <p:sp>
          <p:nvSpPr>
            <p:cNvPr id="43" name="Rectangle 42"/>
            <p:cNvSpPr/>
            <p:nvPr/>
          </p:nvSpPr>
          <p:spPr>
            <a:xfrm>
              <a:off x="4893470" y="5348739"/>
              <a:ext cx="3494224" cy="1565215"/>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endParaRPr lang="fr-MA" sz="1632">
                <a:solidFill>
                  <a:srgbClr val="2683C6"/>
                </a:solidFill>
                <a:latin typeface="Calibri"/>
              </a:endParaRPr>
            </a:p>
          </p:txBody>
        </p:sp>
        <p:sp>
          <p:nvSpPr>
            <p:cNvPr id="44" name="Rectangle 43"/>
            <p:cNvSpPr/>
            <p:nvPr/>
          </p:nvSpPr>
          <p:spPr>
            <a:xfrm>
              <a:off x="4893469" y="5348739"/>
              <a:ext cx="385084" cy="1565215"/>
            </a:xfrm>
            <a:prstGeom prst="rect">
              <a:avLst/>
            </a:prstGeom>
            <a:solidFill>
              <a:schemeClr val="accent2">
                <a:lumMod val="75000"/>
              </a:schemeClr>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6</a:t>
              </a:r>
            </a:p>
          </p:txBody>
        </p:sp>
        <p:sp>
          <p:nvSpPr>
            <p:cNvPr id="45" name="Rectangle 44"/>
            <p:cNvSpPr/>
            <p:nvPr/>
          </p:nvSpPr>
          <p:spPr>
            <a:xfrm>
              <a:off x="5391174" y="5144339"/>
              <a:ext cx="3072312" cy="563696"/>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defTabSz="829178"/>
              <a:r>
                <a:rPr lang="fr-MA" sz="1088" b="1" dirty="0">
                  <a:solidFill>
                    <a:prstClr val="black"/>
                  </a:solidFill>
                  <a:latin typeface="Calibri"/>
                </a:rPr>
                <a:t>L 3.2 Plan de sensibilisation des parties prenantes</a:t>
              </a:r>
            </a:p>
          </p:txBody>
        </p:sp>
        <p:sp>
          <p:nvSpPr>
            <p:cNvPr id="87" name="Rectangle à coins arrondis 86"/>
            <p:cNvSpPr/>
            <p:nvPr/>
          </p:nvSpPr>
          <p:spPr>
            <a:xfrm>
              <a:off x="4659578" y="2955542"/>
              <a:ext cx="974128" cy="281232"/>
            </a:xfrm>
            <a:prstGeom prst="roundRect">
              <a:avLst/>
            </a:prstGeom>
            <a:solidFill>
              <a:schemeClr val="accent2">
                <a:lumMod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270" b="1" dirty="0">
                  <a:solidFill>
                    <a:prstClr val="white"/>
                  </a:solidFill>
                  <a:latin typeface="Calibri"/>
                </a:rPr>
                <a:t>Tâche 3</a:t>
              </a:r>
            </a:p>
          </p:txBody>
        </p:sp>
      </p:grpSp>
      <p:sp>
        <p:nvSpPr>
          <p:cNvPr id="98" name="Rectangle à coins arrondis 97"/>
          <p:cNvSpPr/>
          <p:nvPr/>
        </p:nvSpPr>
        <p:spPr>
          <a:xfrm>
            <a:off x="7976794" y="2680089"/>
            <a:ext cx="952234" cy="255021"/>
          </a:xfrm>
          <a:prstGeom prst="roundRect">
            <a:avLst/>
          </a:prstGeom>
          <a:solidFill>
            <a:schemeClr val="accent2">
              <a:lumMod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270" b="1" dirty="0">
                <a:solidFill>
                  <a:prstClr val="white"/>
                </a:solidFill>
                <a:latin typeface="Calibri"/>
              </a:rPr>
              <a:t>Tâche 5 </a:t>
            </a:r>
          </a:p>
        </p:txBody>
      </p:sp>
      <p:sp>
        <p:nvSpPr>
          <p:cNvPr id="2" name="Ellipse 1"/>
          <p:cNvSpPr/>
          <p:nvPr/>
        </p:nvSpPr>
        <p:spPr>
          <a:xfrm>
            <a:off x="3262973" y="6021126"/>
            <a:ext cx="831802" cy="38039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20%</a:t>
            </a:r>
          </a:p>
        </p:txBody>
      </p:sp>
      <p:sp>
        <p:nvSpPr>
          <p:cNvPr id="67" name="Ellipse 66"/>
          <p:cNvSpPr/>
          <p:nvPr/>
        </p:nvSpPr>
        <p:spPr>
          <a:xfrm>
            <a:off x="7009729" y="2235575"/>
            <a:ext cx="831802" cy="38039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5%</a:t>
            </a:r>
          </a:p>
        </p:txBody>
      </p:sp>
      <p:sp>
        <p:nvSpPr>
          <p:cNvPr id="69" name="Ellipse 68"/>
          <p:cNvSpPr/>
          <p:nvPr/>
        </p:nvSpPr>
        <p:spPr>
          <a:xfrm>
            <a:off x="7025195" y="6021126"/>
            <a:ext cx="831802" cy="38039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20%</a:t>
            </a:r>
          </a:p>
        </p:txBody>
      </p:sp>
      <p:sp>
        <p:nvSpPr>
          <p:cNvPr id="70" name="Ellipse 69"/>
          <p:cNvSpPr/>
          <p:nvPr/>
        </p:nvSpPr>
        <p:spPr>
          <a:xfrm>
            <a:off x="10997040" y="2235575"/>
            <a:ext cx="831802" cy="38039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15%</a:t>
            </a:r>
          </a:p>
        </p:txBody>
      </p:sp>
      <p:sp>
        <p:nvSpPr>
          <p:cNvPr id="71" name="Ellipse 70"/>
          <p:cNvSpPr/>
          <p:nvPr/>
        </p:nvSpPr>
        <p:spPr>
          <a:xfrm>
            <a:off x="11008217" y="6018829"/>
            <a:ext cx="831802" cy="38039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451" b="1" dirty="0">
                <a:solidFill>
                  <a:prstClr val="white"/>
                </a:solidFill>
                <a:latin typeface="Calibri"/>
              </a:rPr>
              <a:t>40%</a:t>
            </a:r>
          </a:p>
        </p:txBody>
      </p:sp>
    </p:spTree>
    <p:extLst>
      <p:ext uri="{BB962C8B-B14F-4D97-AF65-F5344CB8AC3E}">
        <p14:creationId xmlns:p14="http://schemas.microsoft.com/office/powerpoint/2010/main" val="2036947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blip>
          <a:srcRect t="33898" r="24347"/>
          <a:stretch/>
        </p:blipFill>
        <p:spPr>
          <a:xfrm>
            <a:off x="8594751" y="4632553"/>
            <a:ext cx="3597010" cy="2225447"/>
          </a:xfrm>
          <a:prstGeom prst="rect">
            <a:avLst/>
          </a:prstGeom>
        </p:spPr>
      </p:pic>
      <p:sp>
        <p:nvSpPr>
          <p:cNvPr id="2" name="Slide Number Placeholder 1"/>
          <p:cNvSpPr>
            <a:spLocks noGrp="1"/>
          </p:cNvSpPr>
          <p:nvPr>
            <p:ph type="sldNum" sz="quarter" idx="7"/>
          </p:nvPr>
        </p:nvSpPr>
        <p:spPr>
          <a:xfrm>
            <a:off x="9205421" y="6607519"/>
            <a:ext cx="2804050" cy="195438"/>
          </a:xfrm>
        </p:spPr>
        <p:txBody>
          <a:bodyPr/>
          <a:lstStyle/>
          <a:p>
            <a:pPr defTabSz="829178"/>
            <a:r>
              <a:rPr lang="fr-FR" sz="1270" b="1" dirty="0">
                <a:solidFill>
                  <a:srgbClr val="2683C6">
                    <a:lumMod val="50000"/>
                  </a:srgbClr>
                </a:solidFill>
                <a:latin typeface="Calibri"/>
              </a:rPr>
              <a:t>-</a:t>
            </a:r>
            <a:fld id="{B6F15528-21DE-4FAA-801E-634DDDAF4B2B}" type="slidenum">
              <a:rPr lang="fr-FR" sz="1270" b="1">
                <a:solidFill>
                  <a:srgbClr val="2683C6">
                    <a:lumMod val="50000"/>
                  </a:srgbClr>
                </a:solidFill>
                <a:latin typeface="Calibri"/>
              </a:rPr>
              <a:pPr defTabSz="829178"/>
              <a:t>9</a:t>
            </a:fld>
            <a:r>
              <a:rPr lang="fr-FR" sz="1270" b="1" dirty="0">
                <a:solidFill>
                  <a:srgbClr val="2683C6">
                    <a:lumMod val="50000"/>
                  </a:srgbClr>
                </a:solidFill>
                <a:latin typeface="Calibri"/>
              </a:rPr>
              <a:t>-</a:t>
            </a:r>
          </a:p>
        </p:txBody>
      </p:sp>
      <p:sp>
        <p:nvSpPr>
          <p:cNvPr id="5" name="Rectangle 4"/>
          <p:cNvSpPr/>
          <p:nvPr/>
        </p:nvSpPr>
        <p:spPr>
          <a:xfrm>
            <a:off x="240" y="0"/>
            <a:ext cx="12191521" cy="80326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250" tIns="52126" rIns="104250" bIns="52126" numCol="1" spcCol="0" rtlCol="0" fromWordArt="0" anchor="ctr" anchorCtr="0" forceAA="0" compatLnSpc="1">
            <a:prstTxWarp prst="textNoShape">
              <a:avLst/>
            </a:prstTxWarp>
            <a:noAutofit/>
          </a:bodyPr>
          <a:lstStyle/>
          <a:p>
            <a:pPr algn="ctr" defTabSz="829178"/>
            <a:r>
              <a:rPr lang="fr-FR" sz="2902" b="1" dirty="0">
                <a:solidFill>
                  <a:prstClr val="white"/>
                </a:solidFill>
                <a:latin typeface="Calibri"/>
              </a:rPr>
              <a:t>1. Volet Technique : </a:t>
            </a:r>
            <a:r>
              <a:rPr lang="fr-FR" sz="2902" b="1" dirty="0">
                <a:solidFill>
                  <a:srgbClr val="FFC000"/>
                </a:solidFill>
                <a:latin typeface="Calibri"/>
              </a:rPr>
              <a:t>Composition des équipes</a:t>
            </a:r>
          </a:p>
        </p:txBody>
      </p:sp>
      <p:sp>
        <p:nvSpPr>
          <p:cNvPr id="22" name="Rectangle 21"/>
          <p:cNvSpPr/>
          <p:nvPr/>
        </p:nvSpPr>
        <p:spPr>
          <a:xfrm>
            <a:off x="2835407" y="5004697"/>
            <a:ext cx="1162588" cy="371512"/>
          </a:xfrm>
          <a:prstGeom prst="rect">
            <a:avLst/>
          </a:prstGeom>
        </p:spPr>
        <p:txBody>
          <a:bodyPr wrap="square">
            <a:spAutoFit/>
          </a:bodyPr>
          <a:lstStyle/>
          <a:p>
            <a:pPr defTabSz="829178"/>
            <a:r>
              <a:rPr lang="fr-FR" sz="1814"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endParaRPr lang="fr-FR" sz="1814" b="1" dirty="0">
              <a:solidFill>
                <a:prstClr val="black"/>
              </a:solidFill>
              <a:latin typeface="Calibri"/>
            </a:endParaRPr>
          </a:p>
        </p:txBody>
      </p:sp>
      <p:sp>
        <p:nvSpPr>
          <p:cNvPr id="6" name="ZoneTexte 5"/>
          <p:cNvSpPr txBox="1"/>
          <p:nvPr/>
        </p:nvSpPr>
        <p:spPr>
          <a:xfrm>
            <a:off x="2019204" y="1425151"/>
            <a:ext cx="885302" cy="343492"/>
          </a:xfrm>
          <a:prstGeom prst="rect">
            <a:avLst/>
          </a:prstGeom>
          <a:noFill/>
        </p:spPr>
        <p:txBody>
          <a:bodyPr wrap="square" rtlCol="0">
            <a:spAutoFit/>
          </a:bodyPr>
          <a:lstStyle/>
          <a:p>
            <a:pPr defTabSz="829178"/>
            <a:r>
              <a:rPr lang="fr-MA" sz="1632" dirty="0">
                <a:solidFill>
                  <a:prstClr val="white"/>
                </a:solidFill>
                <a:latin typeface="Calibri"/>
              </a:rPr>
              <a:t>Tâche 1</a:t>
            </a:r>
          </a:p>
        </p:txBody>
      </p:sp>
      <p:sp>
        <p:nvSpPr>
          <p:cNvPr id="11" name="ZoneTexte 10"/>
          <p:cNvSpPr txBox="1"/>
          <p:nvPr/>
        </p:nvSpPr>
        <p:spPr>
          <a:xfrm>
            <a:off x="2531400" y="2473657"/>
            <a:ext cx="885302" cy="343492"/>
          </a:xfrm>
          <a:prstGeom prst="rect">
            <a:avLst/>
          </a:prstGeom>
          <a:noFill/>
        </p:spPr>
        <p:txBody>
          <a:bodyPr wrap="square" rtlCol="0">
            <a:spAutoFit/>
          </a:bodyPr>
          <a:lstStyle/>
          <a:p>
            <a:pPr defTabSz="829178"/>
            <a:r>
              <a:rPr lang="fr-MA" sz="1632" dirty="0">
                <a:solidFill>
                  <a:prstClr val="white"/>
                </a:solidFill>
                <a:latin typeface="Calibri"/>
              </a:rPr>
              <a:t>Tâche 2</a:t>
            </a:r>
          </a:p>
        </p:txBody>
      </p:sp>
      <p:sp>
        <p:nvSpPr>
          <p:cNvPr id="12" name="ZoneTexte 11"/>
          <p:cNvSpPr txBox="1"/>
          <p:nvPr/>
        </p:nvSpPr>
        <p:spPr>
          <a:xfrm>
            <a:off x="2641088" y="3483235"/>
            <a:ext cx="885302" cy="343492"/>
          </a:xfrm>
          <a:prstGeom prst="rect">
            <a:avLst/>
          </a:prstGeom>
          <a:noFill/>
        </p:spPr>
        <p:txBody>
          <a:bodyPr wrap="square" rtlCol="0">
            <a:spAutoFit/>
          </a:bodyPr>
          <a:lstStyle/>
          <a:p>
            <a:pPr defTabSz="829178"/>
            <a:r>
              <a:rPr lang="fr-MA" sz="1632" dirty="0">
                <a:solidFill>
                  <a:prstClr val="white"/>
                </a:solidFill>
                <a:latin typeface="Calibri"/>
              </a:rPr>
              <a:t>Tâche 3</a:t>
            </a:r>
          </a:p>
        </p:txBody>
      </p:sp>
      <p:sp>
        <p:nvSpPr>
          <p:cNvPr id="13" name="ZoneTexte 12"/>
          <p:cNvSpPr txBox="1"/>
          <p:nvPr/>
        </p:nvSpPr>
        <p:spPr>
          <a:xfrm>
            <a:off x="2531400" y="4483979"/>
            <a:ext cx="885302" cy="343492"/>
          </a:xfrm>
          <a:prstGeom prst="rect">
            <a:avLst/>
          </a:prstGeom>
          <a:noFill/>
        </p:spPr>
        <p:txBody>
          <a:bodyPr wrap="square" rtlCol="0">
            <a:spAutoFit/>
          </a:bodyPr>
          <a:lstStyle/>
          <a:p>
            <a:pPr defTabSz="829178"/>
            <a:r>
              <a:rPr lang="fr-MA" sz="1632" dirty="0">
                <a:solidFill>
                  <a:prstClr val="white"/>
                </a:solidFill>
                <a:latin typeface="Calibri"/>
              </a:rPr>
              <a:t>Tâche 4</a:t>
            </a:r>
          </a:p>
        </p:txBody>
      </p:sp>
      <p:sp>
        <p:nvSpPr>
          <p:cNvPr id="15" name="ZoneTexte 14"/>
          <p:cNvSpPr txBox="1"/>
          <p:nvPr/>
        </p:nvSpPr>
        <p:spPr>
          <a:xfrm>
            <a:off x="2046469" y="5495319"/>
            <a:ext cx="885302" cy="343492"/>
          </a:xfrm>
          <a:prstGeom prst="rect">
            <a:avLst/>
          </a:prstGeom>
          <a:noFill/>
        </p:spPr>
        <p:txBody>
          <a:bodyPr wrap="square" rtlCol="0">
            <a:spAutoFit/>
          </a:bodyPr>
          <a:lstStyle/>
          <a:p>
            <a:pPr defTabSz="829178"/>
            <a:r>
              <a:rPr lang="fr-MA" sz="1632" dirty="0">
                <a:solidFill>
                  <a:prstClr val="white"/>
                </a:solidFill>
                <a:latin typeface="Calibri"/>
              </a:rPr>
              <a:t>Tâche 5</a:t>
            </a:r>
          </a:p>
        </p:txBody>
      </p:sp>
      <p:grpSp>
        <p:nvGrpSpPr>
          <p:cNvPr id="24" name="Groupe 23"/>
          <p:cNvGrpSpPr/>
          <p:nvPr/>
        </p:nvGrpSpPr>
        <p:grpSpPr>
          <a:xfrm>
            <a:off x="2019205" y="925531"/>
            <a:ext cx="7711293" cy="5450318"/>
            <a:chOff x="2226469" y="1020655"/>
            <a:chExt cx="8503843" cy="6010490"/>
          </a:xfrm>
        </p:grpSpPr>
        <p:sp>
          <p:nvSpPr>
            <p:cNvPr id="14" name="Rectangle à coins arrondis 13"/>
            <p:cNvSpPr/>
            <p:nvPr/>
          </p:nvSpPr>
          <p:spPr>
            <a:xfrm>
              <a:off x="2256536" y="5770032"/>
              <a:ext cx="6311084" cy="1261113"/>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just" defTabSz="829178"/>
              <a:r>
                <a:rPr lang="fr-MA" sz="1270" dirty="0">
                  <a:solidFill>
                    <a:prstClr val="black"/>
                  </a:solidFill>
                  <a:latin typeface="Calibri"/>
                </a:rPr>
                <a:t>Autres services d’experts sont encouragés dans des domaines spécifiques: fiscalité, communication, aspects sociaux et environnementaux, genre et inclusion sociale.</a:t>
              </a:r>
            </a:p>
          </p:txBody>
        </p:sp>
        <p:grpSp>
          <p:nvGrpSpPr>
            <p:cNvPr id="16" name="Groupe 15"/>
            <p:cNvGrpSpPr/>
            <p:nvPr/>
          </p:nvGrpSpPr>
          <p:grpSpPr>
            <a:xfrm>
              <a:off x="2226469" y="1020655"/>
              <a:ext cx="8503843" cy="6010490"/>
              <a:chOff x="1714673" y="964652"/>
              <a:chExt cx="8503843" cy="6010490"/>
            </a:xfrm>
          </p:grpSpPr>
          <p:sp>
            <p:nvSpPr>
              <p:cNvPr id="3" name="Rectangle à coins arrondis 2"/>
              <p:cNvSpPr/>
              <p:nvPr/>
            </p:nvSpPr>
            <p:spPr>
              <a:xfrm>
                <a:off x="8313515" y="5658901"/>
                <a:ext cx="1905000" cy="1316241"/>
              </a:xfrm>
              <a:prstGeom prst="roundRect">
                <a:avLst/>
              </a:prstGeom>
              <a:solidFill>
                <a:schemeClr val="bg1">
                  <a:lumMod val="75000"/>
                </a:schemeClr>
              </a:solidFill>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270" b="1" dirty="0">
                    <a:solidFill>
                      <a:prstClr val="black"/>
                    </a:solidFill>
                    <a:latin typeface="Calibri"/>
                  </a:rPr>
                  <a:t>Niveau d’effort</a:t>
                </a:r>
              </a:p>
              <a:p>
                <a:pPr algn="ctr" defTabSz="829178"/>
                <a:r>
                  <a:rPr lang="fr-MA" sz="1270" b="1" dirty="0">
                    <a:solidFill>
                      <a:prstClr val="black"/>
                    </a:solidFill>
                    <a:latin typeface="Calibri"/>
                  </a:rPr>
                  <a:t>565 J.H</a:t>
                </a:r>
              </a:p>
            </p:txBody>
          </p:sp>
          <p:sp>
            <p:nvSpPr>
              <p:cNvPr id="9" name="Rectangle à coins arrondis 8"/>
              <p:cNvSpPr/>
              <p:nvPr/>
            </p:nvSpPr>
            <p:spPr>
              <a:xfrm>
                <a:off x="3888560" y="964652"/>
                <a:ext cx="4101179" cy="600568"/>
              </a:xfrm>
              <a:prstGeom prst="roundRect">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ctr" defTabSz="829178"/>
                <a:r>
                  <a:rPr lang="fr-MA" sz="1632" dirty="0">
                    <a:solidFill>
                      <a:prstClr val="white"/>
                    </a:solidFill>
                    <a:latin typeface="Calibri"/>
                  </a:rPr>
                  <a:t>Equipe (Personnes clés)</a:t>
                </a:r>
              </a:p>
            </p:txBody>
          </p:sp>
          <p:sp>
            <p:nvSpPr>
              <p:cNvPr id="10" name="Rectangle à coins arrondis 9"/>
              <p:cNvSpPr/>
              <p:nvPr/>
            </p:nvSpPr>
            <p:spPr>
              <a:xfrm>
                <a:off x="1714674" y="1713123"/>
                <a:ext cx="4105847" cy="1698674"/>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just" defTabSz="829178"/>
                <a:r>
                  <a:rPr lang="fr-MA" sz="1360" b="1" u="sng" dirty="0">
                    <a:solidFill>
                      <a:prstClr val="black"/>
                    </a:solidFill>
                    <a:latin typeface="Calibri"/>
                  </a:rPr>
                  <a:t>Directeur de projet</a:t>
                </a:r>
              </a:p>
              <a:p>
                <a:pPr marL="259118" indent="-259118" algn="just" defTabSz="829178">
                  <a:buFont typeface="Arial" panose="020B0604020202020204" pitchFamily="34" charset="0"/>
                  <a:buChar char="•"/>
                </a:pPr>
                <a:r>
                  <a:rPr lang="fr-FR" sz="1270" dirty="0">
                    <a:solidFill>
                      <a:prstClr val="black"/>
                    </a:solidFill>
                    <a:latin typeface="Calibri"/>
                  </a:rPr>
                  <a:t>Expérience minimum de 10 ans</a:t>
                </a:r>
              </a:p>
              <a:p>
                <a:pPr marL="259118" indent="-259118" algn="just" defTabSz="829178">
                  <a:buFont typeface="Arial" panose="020B0604020202020204" pitchFamily="34" charset="0"/>
                  <a:buChar char="•"/>
                </a:pPr>
                <a:r>
                  <a:rPr lang="fr-FR" sz="1270" dirty="0">
                    <a:solidFill>
                      <a:prstClr val="black"/>
                    </a:solidFill>
                    <a:latin typeface="Calibri"/>
                  </a:rPr>
                  <a:t>Parfaite connaissance de la question du foncier industriel et des normes juridiques </a:t>
                </a:r>
              </a:p>
              <a:p>
                <a:pPr marL="259118" indent="-259118" algn="just" defTabSz="829178">
                  <a:buFont typeface="Arial" panose="020B0604020202020204" pitchFamily="34" charset="0"/>
                  <a:buChar char="•"/>
                </a:pPr>
                <a:r>
                  <a:rPr lang="fr-FR" sz="1270" dirty="0">
                    <a:solidFill>
                      <a:prstClr val="black"/>
                    </a:solidFill>
                    <a:latin typeface="Calibri"/>
                  </a:rPr>
                  <a:t>Capacités avérées de modération, de médiation et de négociation constructive, impliquant plusieurs parties prenantes. </a:t>
                </a:r>
                <a:r>
                  <a:rPr lang="fr-MA" sz="1270" b="1" dirty="0">
                    <a:solidFill>
                      <a:prstClr val="black"/>
                    </a:solidFill>
                    <a:latin typeface="Calibri"/>
                  </a:rPr>
                  <a:t> </a:t>
                </a:r>
              </a:p>
            </p:txBody>
          </p:sp>
          <p:sp>
            <p:nvSpPr>
              <p:cNvPr id="19" name="Rectangle à coins arrondis 18"/>
              <p:cNvSpPr/>
              <p:nvPr/>
            </p:nvSpPr>
            <p:spPr>
              <a:xfrm>
                <a:off x="6112668" y="3698587"/>
                <a:ext cx="4105847" cy="1698674"/>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just" defTabSz="829178"/>
                <a:r>
                  <a:rPr lang="fr-MA" sz="1360" b="1" u="sng" dirty="0">
                    <a:solidFill>
                      <a:prstClr val="black"/>
                    </a:solidFill>
                    <a:latin typeface="Calibri"/>
                  </a:rPr>
                  <a:t>Expert en Développement Durable</a:t>
                </a:r>
              </a:p>
              <a:p>
                <a:pPr marL="259118" indent="-259118" algn="just" defTabSz="829178">
                  <a:buFont typeface="Arial" panose="020B0604020202020204" pitchFamily="34" charset="0"/>
                  <a:buChar char="•"/>
                </a:pPr>
                <a:r>
                  <a:rPr lang="fr-FR" sz="1270" dirty="0">
                    <a:solidFill>
                      <a:prstClr val="black"/>
                    </a:solidFill>
                    <a:latin typeface="Calibri"/>
                  </a:rPr>
                  <a:t>Expérience minimum de 10 ans</a:t>
                </a:r>
              </a:p>
              <a:p>
                <a:pPr marL="259118" indent="-259118" algn="just" defTabSz="829178">
                  <a:buFont typeface="Arial" panose="020B0604020202020204" pitchFamily="34" charset="0"/>
                  <a:buChar char="•"/>
                </a:pPr>
                <a:r>
                  <a:rPr lang="fr-FR" sz="1270" dirty="0">
                    <a:solidFill>
                      <a:prstClr val="black"/>
                    </a:solidFill>
                    <a:latin typeface="Calibri"/>
                  </a:rPr>
                  <a:t>Connaissances et expérience pratique dans le domaine de développement durable</a:t>
                </a:r>
              </a:p>
              <a:p>
                <a:pPr marL="259118" indent="-259118" algn="just" defTabSz="829178">
                  <a:buFont typeface="Arial" panose="020B0604020202020204" pitchFamily="34" charset="0"/>
                  <a:buChar char="•"/>
                </a:pPr>
                <a:r>
                  <a:rPr lang="fr-FR" sz="1270" dirty="0">
                    <a:solidFill>
                      <a:prstClr val="black"/>
                    </a:solidFill>
                    <a:latin typeface="Calibri"/>
                  </a:rPr>
                  <a:t>Connaissance des stratégies intersectorielles et sectorielles.</a:t>
                </a:r>
                <a:endParaRPr lang="fr-MA" sz="1270" dirty="0">
                  <a:solidFill>
                    <a:prstClr val="black"/>
                  </a:solidFill>
                  <a:latin typeface="Calibri"/>
                </a:endParaRPr>
              </a:p>
              <a:p>
                <a:pPr algn="just" defTabSz="829178"/>
                <a:r>
                  <a:rPr lang="fr-MA" sz="1632" b="1" u="sng" dirty="0">
                    <a:solidFill>
                      <a:prstClr val="black"/>
                    </a:solidFill>
                    <a:latin typeface="Calibri"/>
                  </a:rPr>
                  <a:t> </a:t>
                </a:r>
              </a:p>
            </p:txBody>
          </p:sp>
          <p:sp>
            <p:nvSpPr>
              <p:cNvPr id="21" name="Rectangle à coins arrondis 20"/>
              <p:cNvSpPr/>
              <p:nvPr/>
            </p:nvSpPr>
            <p:spPr>
              <a:xfrm>
                <a:off x="6112669" y="1730344"/>
                <a:ext cx="4105847" cy="1698674"/>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just" defTabSz="829178"/>
                <a:endParaRPr lang="fr-MA" sz="1360" b="1" u="sng" dirty="0">
                  <a:solidFill>
                    <a:prstClr val="black"/>
                  </a:solidFill>
                  <a:latin typeface="Calibri"/>
                </a:endParaRPr>
              </a:p>
              <a:p>
                <a:pPr algn="just" defTabSz="829178"/>
                <a:r>
                  <a:rPr lang="fr-MA" sz="1360" b="1" u="sng" dirty="0">
                    <a:solidFill>
                      <a:prstClr val="black"/>
                    </a:solidFill>
                    <a:latin typeface="Calibri"/>
                  </a:rPr>
                  <a:t>Expert en Foncier</a:t>
                </a:r>
              </a:p>
              <a:p>
                <a:pPr marL="259118" indent="-259118" algn="just" defTabSz="829178">
                  <a:buFont typeface="Arial" panose="020B0604020202020204" pitchFamily="34" charset="0"/>
                  <a:buChar char="•"/>
                </a:pPr>
                <a:r>
                  <a:rPr lang="fr-FR" sz="1270" dirty="0">
                    <a:solidFill>
                      <a:prstClr val="black"/>
                    </a:solidFill>
                    <a:latin typeface="Calibri"/>
                  </a:rPr>
                  <a:t>Expérience minimum de 10 ans</a:t>
                </a:r>
              </a:p>
              <a:p>
                <a:pPr marL="259118" indent="-259118" algn="just" defTabSz="829178">
                  <a:buFont typeface="Arial" panose="020B0604020202020204" pitchFamily="34" charset="0"/>
                  <a:buChar char="•"/>
                </a:pPr>
                <a:r>
                  <a:rPr lang="fr-FR" sz="1270" dirty="0">
                    <a:solidFill>
                      <a:prstClr val="black"/>
                    </a:solidFill>
                    <a:latin typeface="Calibri"/>
                  </a:rPr>
                  <a:t>Parfaite connaissance de la question du foncier industriel et des normes juridiques </a:t>
                </a:r>
              </a:p>
              <a:p>
                <a:pPr marL="259118" indent="-259118" algn="just" defTabSz="829178">
                  <a:buFont typeface="Arial" panose="020B0604020202020204" pitchFamily="34" charset="0"/>
                  <a:buChar char="•"/>
                </a:pPr>
                <a:r>
                  <a:rPr lang="fr-FR" sz="1270" dirty="0">
                    <a:solidFill>
                      <a:prstClr val="black"/>
                    </a:solidFill>
                    <a:latin typeface="Calibri"/>
                  </a:rPr>
                  <a:t>Bonne connaissance des dimensions relatives aux performances environnementales et sociales. </a:t>
                </a:r>
              </a:p>
              <a:p>
                <a:pPr algn="just" defTabSz="829178"/>
                <a:endParaRPr lang="fr-MA" sz="1360" b="1" u="sng" dirty="0">
                  <a:solidFill>
                    <a:prstClr val="black"/>
                  </a:solidFill>
                  <a:latin typeface="Calibri"/>
                </a:endParaRPr>
              </a:p>
            </p:txBody>
          </p:sp>
          <p:sp>
            <p:nvSpPr>
              <p:cNvPr id="23" name="Rectangle à coins arrondis 22"/>
              <p:cNvSpPr/>
              <p:nvPr/>
            </p:nvSpPr>
            <p:spPr>
              <a:xfrm>
                <a:off x="1714673" y="3698587"/>
                <a:ext cx="4105847" cy="1698674"/>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2918" tIns="41459" rIns="82918" bIns="41459" numCol="1" spcCol="0" rtlCol="0" fromWordArt="0" anchor="ctr" anchorCtr="0" forceAA="0" compatLnSpc="1">
                <a:prstTxWarp prst="textNoShape">
                  <a:avLst/>
                </a:prstTxWarp>
                <a:noAutofit/>
              </a:bodyPr>
              <a:lstStyle/>
              <a:p>
                <a:pPr algn="just" defTabSz="829178"/>
                <a:r>
                  <a:rPr lang="fr-MA" sz="1360" b="1" u="sng" dirty="0">
                    <a:solidFill>
                      <a:prstClr val="black"/>
                    </a:solidFill>
                    <a:latin typeface="Calibri"/>
                  </a:rPr>
                  <a:t>Expert juridique</a:t>
                </a:r>
              </a:p>
              <a:p>
                <a:pPr marL="259118" indent="-259118" algn="just" defTabSz="829178">
                  <a:buFont typeface="Arial" panose="020B0604020202020204" pitchFamily="34" charset="0"/>
                  <a:buChar char="•"/>
                </a:pPr>
                <a:r>
                  <a:rPr lang="fr-FR" sz="1270" dirty="0">
                    <a:solidFill>
                      <a:prstClr val="black"/>
                    </a:solidFill>
                    <a:latin typeface="Calibri"/>
                  </a:rPr>
                  <a:t>Expérience minimum de 10 ans</a:t>
                </a:r>
              </a:p>
              <a:p>
                <a:pPr marL="259118" indent="-259118" algn="just" defTabSz="829178">
                  <a:buFont typeface="Arial" panose="020B0604020202020204" pitchFamily="34" charset="0"/>
                  <a:buChar char="•"/>
                </a:pPr>
                <a:r>
                  <a:rPr lang="fr-FR" sz="1270" dirty="0">
                    <a:solidFill>
                      <a:prstClr val="black"/>
                    </a:solidFill>
                    <a:latin typeface="Calibri"/>
                  </a:rPr>
                  <a:t>Expérience en droit public et en droit foncier</a:t>
                </a:r>
              </a:p>
              <a:p>
                <a:pPr marL="259118" indent="-259118" algn="just" defTabSz="829178">
                  <a:buFont typeface="Arial" panose="020B0604020202020204" pitchFamily="34" charset="0"/>
                  <a:buChar char="•"/>
                </a:pPr>
                <a:r>
                  <a:rPr lang="fr-FR" sz="1270" dirty="0">
                    <a:solidFill>
                      <a:prstClr val="black"/>
                    </a:solidFill>
                    <a:latin typeface="Calibri"/>
                  </a:rPr>
                  <a:t>Expérience dans la préparation et la rédaction des textes législatifs.</a:t>
                </a:r>
              </a:p>
              <a:p>
                <a:pPr algn="just" defTabSz="829178"/>
                <a:endParaRPr lang="fr-MA" sz="1360" b="1" u="sng" dirty="0">
                  <a:solidFill>
                    <a:prstClr val="black"/>
                  </a:solidFill>
                  <a:latin typeface="Calibri"/>
                </a:endParaRPr>
              </a:p>
            </p:txBody>
          </p:sp>
        </p:grpSp>
      </p:grpSp>
    </p:spTree>
    <p:extLst>
      <p:ext uri="{BB962C8B-B14F-4D97-AF65-F5344CB8AC3E}">
        <p14:creationId xmlns:p14="http://schemas.microsoft.com/office/powerpoint/2010/main" val="1853915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2254</Words>
  <Application>Microsoft Office PowerPoint</Application>
  <PresentationFormat>Widescreen</PresentationFormat>
  <Paragraphs>301</Paragraphs>
  <Slides>25</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25</vt:i4>
      </vt:variant>
    </vt:vector>
  </HeadingPairs>
  <TitlesOfParts>
    <vt:vector size="38" baseType="lpstr">
      <vt:lpstr>SimSun</vt:lpstr>
      <vt:lpstr>Arial</vt:lpstr>
      <vt:lpstr>Bell MT</vt:lpstr>
      <vt:lpstr>Berlin Sans FB Demi</vt:lpstr>
      <vt:lpstr>Calibri</vt:lpstr>
      <vt:lpstr>Calibri Light</vt:lpstr>
      <vt:lpstr>Corbel</vt:lpstr>
      <vt:lpstr>Sakkal Majalla</vt:lpstr>
      <vt:lpstr>Times New Roman</vt:lpstr>
      <vt:lpstr>Trebuchet MS</vt:lpstr>
      <vt:lpstr>Wingdings</vt:lpstr>
      <vt:lpstr>Thème Office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Sarra Mouhim</dc:creator>
  <cp:lastModifiedBy>Carole Ravoajarison</cp:lastModifiedBy>
  <cp:revision>3</cp:revision>
  <dcterms:created xsi:type="dcterms:W3CDTF">2018-08-13T14:42:23Z</dcterms:created>
  <dcterms:modified xsi:type="dcterms:W3CDTF">2018-08-13T16:04:55Z</dcterms:modified>
</cp:coreProperties>
</file>