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92" r:id="rId2"/>
    <p:sldMasterId id="2147483747" r:id="rId3"/>
    <p:sldMasterId id="2147483760" r:id="rId4"/>
    <p:sldMasterId id="2147483769" r:id="rId5"/>
  </p:sldMasterIdLst>
  <p:notesMasterIdLst>
    <p:notesMasterId r:id="rId45"/>
  </p:notesMasterIdLst>
  <p:sldIdLst>
    <p:sldId id="303" r:id="rId6"/>
    <p:sldId id="651" r:id="rId7"/>
    <p:sldId id="65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5" r:id="rId21"/>
    <p:sldId id="646" r:id="rId22"/>
    <p:sldId id="647" r:id="rId23"/>
    <p:sldId id="648" r:id="rId24"/>
    <p:sldId id="649" r:id="rId25"/>
    <p:sldId id="650" r:id="rId26"/>
    <p:sldId id="373" r:id="rId27"/>
    <p:sldId id="415" r:id="rId28"/>
    <p:sldId id="413" r:id="rId29"/>
    <p:sldId id="375" r:id="rId30"/>
    <p:sldId id="388" r:id="rId31"/>
    <p:sldId id="408" r:id="rId32"/>
    <p:sldId id="407" r:id="rId33"/>
    <p:sldId id="389" r:id="rId34"/>
    <p:sldId id="390" r:id="rId35"/>
    <p:sldId id="398" r:id="rId36"/>
    <p:sldId id="374" r:id="rId37"/>
    <p:sldId id="376" r:id="rId38"/>
    <p:sldId id="402" r:id="rId39"/>
    <p:sldId id="656" r:id="rId40"/>
    <p:sldId id="629" r:id="rId41"/>
    <p:sldId id="658" r:id="rId42"/>
    <p:sldId id="628" r:id="rId43"/>
    <p:sldId id="372" r:id="rId44"/>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errafi Issami" initials="AI" lastIdx="1" clrIdx="0">
    <p:extLst>
      <p:ext uri="{19B8F6BF-5375-455C-9EA6-DF929625EA0E}">
        <p15:presenceInfo xmlns:p15="http://schemas.microsoft.com/office/powerpoint/2012/main" userId="S-1-5-21-1178779211-1430261201-1819217697-1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FFFF"/>
    <a:srgbClr val="8B2F0F"/>
    <a:srgbClr val="3333CC"/>
    <a:srgbClr val="0066FF"/>
    <a:srgbClr val="006600"/>
    <a:srgbClr val="CCECFF"/>
    <a:srgbClr val="99CCFF"/>
    <a:srgbClr val="66CC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50" autoAdjust="0"/>
    <p:restoredTop sz="93915" autoAdjust="0"/>
  </p:normalViewPr>
  <p:slideViewPr>
    <p:cSldViewPr snapToGrid="0">
      <p:cViewPr varScale="1">
        <p:scale>
          <a:sx n="67" d="100"/>
          <a:sy n="67" d="100"/>
        </p:scale>
        <p:origin x="5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AFA75-8D1C-334B-8DD1-920B01E4A087}" type="doc">
      <dgm:prSet loTypeId="urn:microsoft.com/office/officeart/2005/8/layout/hierarchy1" loCatId="" qsTypeId="urn:microsoft.com/office/officeart/2005/8/quickstyle/simple1" qsCatId="simple" csTypeId="urn:microsoft.com/office/officeart/2005/8/colors/colorful4" csCatId="colorful" phldr="1"/>
      <dgm:spPr/>
      <dgm:t>
        <a:bodyPr/>
        <a:lstStyle/>
        <a:p>
          <a:endParaRPr lang="fr-FR"/>
        </a:p>
      </dgm:t>
    </dgm:pt>
    <dgm:pt modelId="{824C800F-0587-714D-B5E1-9584A07A4DDA}">
      <dgm:prSet phldrT="[Texte]" custT="1"/>
      <dgm:spPr>
        <a:xfrm>
          <a:off x="116391" y="115204"/>
          <a:ext cx="1028525" cy="653113"/>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lgn="ctr"/>
          <a:r>
            <a:rPr lang="fr-FR" sz="1100" b="1" dirty="0">
              <a:solidFill>
                <a:sysClr val="windowText" lastClr="000000">
                  <a:hueOff val="0"/>
                  <a:satOff val="0"/>
                  <a:lumOff val="0"/>
                  <a:alphaOff val="0"/>
                </a:sysClr>
              </a:solidFill>
              <a:latin typeface="Calibri"/>
              <a:ea typeface="+mn-ea"/>
              <a:cs typeface="+mn-cs"/>
            </a:rPr>
            <a:t>PHASE I :                       </a:t>
          </a:r>
        </a:p>
        <a:p>
          <a:pPr algn="ctr"/>
          <a:r>
            <a:rPr lang="fr-FR" sz="1100" b="1" dirty="0">
              <a:solidFill>
                <a:sysClr val="windowText" lastClr="000000">
                  <a:hueOff val="0"/>
                  <a:satOff val="0"/>
                  <a:lumOff val="0"/>
                  <a:alphaOff val="0"/>
                </a:sysClr>
              </a:solidFill>
              <a:latin typeface="Calibri"/>
              <a:ea typeface="+mn-ea"/>
              <a:cs typeface="+mn-cs"/>
            </a:rPr>
            <a:t>Cadrage</a:t>
          </a:r>
        </a:p>
      </dgm:t>
    </dgm:pt>
    <dgm:pt modelId="{F9652EF6-3FB8-5B43-A9A0-FC250644B3C4}" type="parTrans" cxnId="{72FD20BB-CE05-194E-B854-E4661F855031}">
      <dgm:prSet/>
      <dgm:spPr/>
      <dgm:t>
        <a:bodyPr/>
        <a:lstStyle/>
        <a:p>
          <a:pPr algn="ctr"/>
          <a:endParaRPr lang="fr-FR" sz="3200" b="1"/>
        </a:p>
      </dgm:t>
    </dgm:pt>
    <dgm:pt modelId="{E8EE36BB-35D6-6849-8EBA-4989F906A785}" type="sibTrans" cxnId="{72FD20BB-CE05-194E-B854-E4661F855031}">
      <dgm:prSet/>
      <dgm:spPr/>
      <dgm:t>
        <a:bodyPr/>
        <a:lstStyle/>
        <a:p>
          <a:pPr algn="ctr"/>
          <a:endParaRPr lang="fr-FR" sz="3200" b="1"/>
        </a:p>
      </dgm:t>
    </dgm:pt>
    <dgm:pt modelId="{DB999CA3-B3A0-1D4C-8E5C-4889071D846B}">
      <dgm:prSet phldrT="[Texte]" custT="1"/>
      <dgm:spPr>
        <a:xfrm>
          <a:off x="1373478" y="115204"/>
          <a:ext cx="1028525" cy="653113"/>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lgn="ctr"/>
          <a:r>
            <a:rPr lang="fr-FR" sz="1100" b="1" dirty="0">
              <a:solidFill>
                <a:sysClr val="windowText" lastClr="000000">
                  <a:hueOff val="0"/>
                  <a:satOff val="0"/>
                  <a:lumOff val="0"/>
                  <a:alphaOff val="0"/>
                </a:sysClr>
              </a:solidFill>
              <a:latin typeface="Calibri"/>
              <a:ea typeface="+mn-ea"/>
              <a:cs typeface="+mn-cs"/>
            </a:rPr>
            <a:t>PHASE II : Ingénierie</a:t>
          </a:r>
        </a:p>
      </dgm:t>
    </dgm:pt>
    <dgm:pt modelId="{6DA89497-2CC7-0246-BB34-99F063633B57}" type="parTrans" cxnId="{393D0E0D-42A8-BA42-9A77-A1CF40CDCC79}">
      <dgm:prSet/>
      <dgm:spPr/>
      <dgm:t>
        <a:bodyPr/>
        <a:lstStyle/>
        <a:p>
          <a:pPr algn="ctr"/>
          <a:endParaRPr lang="fr-FR" sz="3200" b="1"/>
        </a:p>
      </dgm:t>
    </dgm:pt>
    <dgm:pt modelId="{93F1E622-B15F-6644-8BD8-C1E65351FC4B}" type="sibTrans" cxnId="{393D0E0D-42A8-BA42-9A77-A1CF40CDCC79}">
      <dgm:prSet/>
      <dgm:spPr/>
      <dgm:t>
        <a:bodyPr/>
        <a:lstStyle/>
        <a:p>
          <a:pPr algn="ctr"/>
          <a:endParaRPr lang="fr-FR" sz="3200" b="1"/>
        </a:p>
      </dgm:t>
    </dgm:pt>
    <dgm:pt modelId="{A0D33A34-1015-A74A-A410-728D7A3854CB}">
      <dgm:prSet phldrT="[Texte]" custT="1">
        <dgm:style>
          <a:lnRef idx="0">
            <a:schemeClr val="accent3"/>
          </a:lnRef>
          <a:fillRef idx="3">
            <a:schemeClr val="accent3"/>
          </a:fillRef>
          <a:effectRef idx="3">
            <a:schemeClr val="accent3"/>
          </a:effectRef>
          <a:fontRef idx="minor">
            <a:schemeClr val="lt1"/>
          </a:fontRef>
        </dgm:style>
      </dgm:prSet>
      <dgm:spPr>
        <a:solidFill>
          <a:schemeClr val="tx2">
            <a:lumMod val="20000"/>
            <a:lumOff val="8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dgm:spPr>
      <dgm:t>
        <a:bodyPr/>
        <a:lstStyle/>
        <a:p>
          <a:pPr algn="ctr"/>
          <a:r>
            <a:rPr lang="fr-FR" sz="1050" b="1" i="1" dirty="0">
              <a:solidFill>
                <a:srgbClr val="002060"/>
              </a:solidFill>
              <a:latin typeface="Calibri"/>
              <a:ea typeface="+mn-ea"/>
              <a:cs typeface="+mn-cs"/>
            </a:rPr>
            <a:t>Formation présentielle</a:t>
          </a:r>
        </a:p>
      </dgm:t>
    </dgm:pt>
    <dgm:pt modelId="{C38312E6-9AA5-634E-8F78-868BC5A78043}" type="parTrans" cxnId="{44DC374B-F3DF-8E40-81C1-FBDFF17DBC00}">
      <dgm:prSet>
        <dgm:style>
          <a:lnRef idx="2">
            <a:schemeClr val="dk1"/>
          </a:lnRef>
          <a:fillRef idx="0">
            <a:schemeClr val="dk1"/>
          </a:fillRef>
          <a:effectRef idx="1">
            <a:schemeClr val="dk1"/>
          </a:effectRef>
          <a:fontRef idx="minor">
            <a:schemeClr val="tx1"/>
          </a:fontRef>
        </dgm:style>
      </dgm:prSet>
      <dgm:spPr>
        <a:xfrm>
          <a:off x="2354912" y="659751"/>
          <a:ext cx="675634" cy="299129"/>
        </a:xfrm>
        <a:custGeom>
          <a:avLst/>
          <a:gdLst/>
          <a:ahLst/>
          <a:cxnLst/>
          <a:rect l="0" t="0" r="0" b="0"/>
          <a:pathLst>
            <a:path>
              <a:moveTo>
                <a:pt x="675634" y="0"/>
              </a:moveTo>
              <a:lnTo>
                <a:pt x="675634" y="203848"/>
              </a:lnTo>
              <a:lnTo>
                <a:pt x="0" y="203848"/>
              </a:lnTo>
              <a:lnTo>
                <a:pt x="0" y="299129"/>
              </a:lnTo>
            </a:path>
          </a:pathLst>
        </a:custGeom>
        <a:noFill/>
        <a:ln w="12700" cap="flat" cmpd="sng" algn="ctr">
          <a:solidFill>
            <a:sysClr val="windowText" lastClr="000000"/>
          </a:solidFill>
          <a:prstDash val="solid"/>
          <a:miter lim="800000"/>
        </a:ln>
        <a:effectLst/>
      </dgm:spPr>
      <dgm:t>
        <a:bodyPr/>
        <a:lstStyle/>
        <a:p>
          <a:pPr algn="ctr"/>
          <a:endParaRPr lang="fr-FR" sz="3200" b="1"/>
        </a:p>
      </dgm:t>
    </dgm:pt>
    <dgm:pt modelId="{D3EA14A8-3118-6647-9C90-E146D952B8AC}" type="sibTrans" cxnId="{44DC374B-F3DF-8E40-81C1-FBDFF17DBC00}">
      <dgm:prSet/>
      <dgm:spPr/>
      <dgm:t>
        <a:bodyPr/>
        <a:lstStyle/>
        <a:p>
          <a:pPr algn="ctr"/>
          <a:endParaRPr lang="fr-FR" sz="3200" b="1"/>
        </a:p>
      </dgm:t>
    </dgm:pt>
    <dgm:pt modelId="{AA676CB5-8AE6-F34F-9828-DD8357EA5FAC}">
      <dgm:prSet phldrT="[Texte]" custT="1">
        <dgm:style>
          <a:lnRef idx="0">
            <a:schemeClr val="accent3"/>
          </a:lnRef>
          <a:fillRef idx="3">
            <a:schemeClr val="accent3"/>
          </a:fillRef>
          <a:effectRef idx="3">
            <a:schemeClr val="accent3"/>
          </a:effectRef>
          <a:fontRef idx="minor">
            <a:schemeClr val="lt1"/>
          </a:fontRef>
        </dgm:style>
      </dgm:prSet>
      <dgm:spPr>
        <a:solidFill>
          <a:schemeClr val="tx2">
            <a:lumMod val="20000"/>
            <a:lumOff val="8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dgm:spPr>
      <dgm:t>
        <a:bodyPr/>
        <a:lstStyle/>
        <a:p>
          <a:pPr algn="ctr"/>
          <a:r>
            <a:rPr lang="fr-FR" sz="1050" b="1" i="1">
              <a:solidFill>
                <a:srgbClr val="002060"/>
              </a:solidFill>
              <a:latin typeface="Calibri"/>
              <a:ea typeface="+mn-ea"/>
              <a:cs typeface="+mn-cs"/>
            </a:rPr>
            <a:t>Accompagnement </a:t>
          </a:r>
        </a:p>
        <a:p>
          <a:pPr algn="ctr"/>
          <a:r>
            <a:rPr lang="fr-FR" sz="1050" b="1" i="1">
              <a:solidFill>
                <a:srgbClr val="002060"/>
              </a:solidFill>
              <a:latin typeface="Calibri"/>
              <a:ea typeface="+mn-ea"/>
              <a:cs typeface="+mn-cs"/>
            </a:rPr>
            <a:t>&amp; coaching</a:t>
          </a:r>
        </a:p>
      </dgm:t>
    </dgm:pt>
    <dgm:pt modelId="{8BCE35CE-81D9-D145-A6CE-F157AEC6006B}" type="parTrans" cxnId="{0ADC043F-28C5-DF4C-AEDD-7ED5AD5037D6}">
      <dgm:prSet>
        <dgm:style>
          <a:lnRef idx="2">
            <a:schemeClr val="dk1"/>
          </a:lnRef>
          <a:fillRef idx="0">
            <a:schemeClr val="dk1"/>
          </a:fillRef>
          <a:effectRef idx="1">
            <a:schemeClr val="dk1"/>
          </a:effectRef>
          <a:fontRef idx="minor">
            <a:schemeClr val="tx1"/>
          </a:fontRef>
        </dgm:style>
      </dgm:prSet>
      <dgm:spPr>
        <a:xfrm>
          <a:off x="3030547" y="659751"/>
          <a:ext cx="639692" cy="299129"/>
        </a:xfrm>
        <a:custGeom>
          <a:avLst/>
          <a:gdLst/>
          <a:ahLst/>
          <a:cxnLst/>
          <a:rect l="0" t="0" r="0" b="0"/>
          <a:pathLst>
            <a:path>
              <a:moveTo>
                <a:pt x="0" y="0"/>
              </a:moveTo>
              <a:lnTo>
                <a:pt x="0" y="203848"/>
              </a:lnTo>
              <a:lnTo>
                <a:pt x="639692" y="203848"/>
              </a:lnTo>
              <a:lnTo>
                <a:pt x="639692" y="299129"/>
              </a:lnTo>
            </a:path>
          </a:pathLst>
        </a:custGeom>
        <a:noFill/>
        <a:ln w="12700" cap="flat" cmpd="sng" algn="ctr">
          <a:solidFill>
            <a:sysClr val="windowText" lastClr="000000"/>
          </a:solidFill>
          <a:prstDash val="solid"/>
          <a:miter lim="800000"/>
        </a:ln>
        <a:effectLst/>
      </dgm:spPr>
      <dgm:t>
        <a:bodyPr/>
        <a:lstStyle/>
        <a:p>
          <a:pPr algn="ctr"/>
          <a:endParaRPr lang="fr-FR" sz="3200" b="1"/>
        </a:p>
      </dgm:t>
    </dgm:pt>
    <dgm:pt modelId="{5852B72F-24C0-D74C-ABDA-905A6B3E4557}" type="sibTrans" cxnId="{0ADC043F-28C5-DF4C-AEDD-7ED5AD5037D6}">
      <dgm:prSet/>
      <dgm:spPr/>
      <dgm:t>
        <a:bodyPr/>
        <a:lstStyle/>
        <a:p>
          <a:pPr algn="ctr"/>
          <a:endParaRPr lang="fr-FR" sz="3200" b="1"/>
        </a:p>
      </dgm:t>
    </dgm:pt>
    <dgm:pt modelId="{871DB600-9482-AE47-95E9-3F3617E993BE}">
      <dgm:prSet phldrT="[Texte]" custT="1">
        <dgm:style>
          <a:lnRef idx="0">
            <a:schemeClr val="accent3"/>
          </a:lnRef>
          <a:fillRef idx="3">
            <a:schemeClr val="accent3"/>
          </a:fillRef>
          <a:effectRef idx="3">
            <a:schemeClr val="accent3"/>
          </a:effectRef>
          <a:fontRef idx="minor">
            <a:schemeClr val="lt1"/>
          </a:fontRef>
        </dgm:style>
      </dgm:prSet>
      <dgm:spPr>
        <a:solidFill>
          <a:schemeClr val="tx2">
            <a:lumMod val="20000"/>
            <a:lumOff val="8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dgm:spPr>
      <dgm:t>
        <a:bodyPr/>
        <a:lstStyle/>
        <a:p>
          <a:pPr algn="ctr"/>
          <a:r>
            <a:rPr lang="fr-FR" sz="1050" b="1" i="1">
              <a:solidFill>
                <a:srgbClr val="002060"/>
              </a:solidFill>
              <a:latin typeface="Calibri"/>
              <a:ea typeface="+mn-ea"/>
              <a:cs typeface="+mn-cs"/>
            </a:rPr>
            <a:t>Consolidation</a:t>
          </a:r>
        </a:p>
      </dgm:t>
    </dgm:pt>
    <dgm:pt modelId="{27C4D558-444E-2944-A3AF-32B3EF836B27}" type="parTrans" cxnId="{243988AB-A942-A74B-881F-A97BAC74E7CE}">
      <dgm:prSet>
        <dgm:style>
          <a:lnRef idx="2">
            <a:schemeClr val="dk1"/>
          </a:lnRef>
          <a:fillRef idx="0">
            <a:schemeClr val="dk1"/>
          </a:fillRef>
          <a:effectRef idx="1">
            <a:schemeClr val="dk1"/>
          </a:effectRef>
          <a:fontRef idx="minor">
            <a:schemeClr val="tx1"/>
          </a:fontRef>
        </dgm:style>
      </dgm:prSet>
      <dgm:spPr>
        <a:xfrm>
          <a:off x="3030547" y="659751"/>
          <a:ext cx="1974530" cy="299129"/>
        </a:xfrm>
        <a:custGeom>
          <a:avLst/>
          <a:gdLst/>
          <a:ahLst/>
          <a:cxnLst/>
          <a:rect l="0" t="0" r="0" b="0"/>
          <a:pathLst>
            <a:path>
              <a:moveTo>
                <a:pt x="0" y="0"/>
              </a:moveTo>
              <a:lnTo>
                <a:pt x="0" y="203848"/>
              </a:lnTo>
              <a:lnTo>
                <a:pt x="1974530" y="203848"/>
              </a:lnTo>
              <a:lnTo>
                <a:pt x="1974530" y="299129"/>
              </a:lnTo>
            </a:path>
          </a:pathLst>
        </a:custGeom>
        <a:noFill/>
        <a:ln w="12700" cap="flat" cmpd="sng" algn="ctr">
          <a:solidFill>
            <a:sysClr val="windowText" lastClr="000000"/>
          </a:solidFill>
          <a:prstDash val="solid"/>
          <a:miter lim="800000"/>
        </a:ln>
        <a:effectLst/>
      </dgm:spPr>
      <dgm:t>
        <a:bodyPr/>
        <a:lstStyle/>
        <a:p>
          <a:pPr algn="ctr"/>
          <a:endParaRPr lang="fr-FR" sz="3200" b="1"/>
        </a:p>
      </dgm:t>
    </dgm:pt>
    <dgm:pt modelId="{807C4625-2F45-E74E-A63C-E6003A06D49A}" type="sibTrans" cxnId="{243988AB-A942-A74B-881F-A97BAC74E7CE}">
      <dgm:prSet/>
      <dgm:spPr/>
      <dgm:t>
        <a:bodyPr/>
        <a:lstStyle/>
        <a:p>
          <a:pPr algn="ctr"/>
          <a:endParaRPr lang="fr-FR" sz="3200" b="1"/>
        </a:p>
      </dgm:t>
    </dgm:pt>
    <dgm:pt modelId="{7F3B7E12-9912-9642-AA57-3BB4091D4CC7}">
      <dgm:prSet phldrT="[Texte]" custT="1">
        <dgm:style>
          <a:lnRef idx="0">
            <a:schemeClr val="accent3"/>
          </a:lnRef>
          <a:fillRef idx="3">
            <a:schemeClr val="accent3"/>
          </a:fillRef>
          <a:effectRef idx="3">
            <a:schemeClr val="accent3"/>
          </a:effectRef>
          <a:fontRef idx="minor">
            <a:schemeClr val="lt1"/>
          </a:fontRef>
        </dgm:style>
      </dgm:prSet>
      <dgm:spPr>
        <a:solidFill>
          <a:schemeClr val="tx2">
            <a:lumMod val="20000"/>
            <a:lumOff val="8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dgm:spPr>
      <dgm:t>
        <a:bodyPr/>
        <a:lstStyle/>
        <a:p>
          <a:pPr algn="ctr"/>
          <a:r>
            <a:rPr lang="fr-FR" sz="1050" b="1" i="1">
              <a:solidFill>
                <a:srgbClr val="002060"/>
              </a:solidFill>
              <a:latin typeface="Calibri"/>
              <a:ea typeface="+mn-ea"/>
              <a:cs typeface="+mn-cs"/>
            </a:rPr>
            <a:t>Ancrage</a:t>
          </a:r>
        </a:p>
      </dgm:t>
    </dgm:pt>
    <dgm:pt modelId="{05DE6313-0106-D040-865D-8DD391DC4252}" type="parTrans" cxnId="{4354DCE4-8301-1E4E-AC67-C3B9A435C5B4}">
      <dgm:prSet>
        <dgm:style>
          <a:lnRef idx="2">
            <a:schemeClr val="dk1"/>
          </a:lnRef>
          <a:fillRef idx="0">
            <a:schemeClr val="dk1"/>
          </a:fillRef>
          <a:effectRef idx="1">
            <a:schemeClr val="dk1"/>
          </a:effectRef>
          <a:fontRef idx="minor">
            <a:schemeClr val="tx1"/>
          </a:fontRef>
        </dgm:style>
      </dgm:prSet>
      <dgm:spPr>
        <a:xfrm>
          <a:off x="1042511" y="659751"/>
          <a:ext cx="1988035" cy="299129"/>
        </a:xfrm>
        <a:custGeom>
          <a:avLst/>
          <a:gdLst/>
          <a:ahLst/>
          <a:cxnLst/>
          <a:rect l="0" t="0" r="0" b="0"/>
          <a:pathLst>
            <a:path>
              <a:moveTo>
                <a:pt x="1988035" y="0"/>
              </a:moveTo>
              <a:lnTo>
                <a:pt x="1988035" y="203848"/>
              </a:lnTo>
              <a:lnTo>
                <a:pt x="0" y="203848"/>
              </a:lnTo>
              <a:lnTo>
                <a:pt x="0" y="299129"/>
              </a:lnTo>
            </a:path>
          </a:pathLst>
        </a:custGeom>
        <a:noFill/>
        <a:ln w="12700" cap="flat" cmpd="sng" algn="ctr">
          <a:solidFill>
            <a:sysClr val="windowText" lastClr="000000"/>
          </a:solidFill>
          <a:prstDash val="solid"/>
          <a:miter lim="800000"/>
        </a:ln>
        <a:effectLst/>
      </dgm:spPr>
      <dgm:t>
        <a:bodyPr/>
        <a:lstStyle/>
        <a:p>
          <a:pPr algn="ctr"/>
          <a:endParaRPr lang="fr-FR" sz="2000" b="1"/>
        </a:p>
      </dgm:t>
    </dgm:pt>
    <dgm:pt modelId="{0A22C4EE-A122-7E47-9029-2776BE8D5589}" type="sibTrans" cxnId="{4354DCE4-8301-1E4E-AC67-C3B9A435C5B4}">
      <dgm:prSet/>
      <dgm:spPr/>
      <dgm:t>
        <a:bodyPr/>
        <a:lstStyle/>
        <a:p>
          <a:pPr algn="ctr"/>
          <a:endParaRPr lang="fr-FR" sz="2000" b="1"/>
        </a:p>
      </dgm:t>
    </dgm:pt>
    <dgm:pt modelId="{20CB150D-F852-8244-A3BA-2CC476051427}">
      <dgm:prSet phldrT="[Texte]" custT="1"/>
      <dgm:spPr>
        <a:xfrm>
          <a:off x="3887651" y="115204"/>
          <a:ext cx="1028525" cy="653113"/>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lgn="ctr"/>
          <a:r>
            <a:rPr lang="fr-FR" sz="1100" b="1">
              <a:solidFill>
                <a:sysClr val="windowText" lastClr="000000">
                  <a:hueOff val="0"/>
                  <a:satOff val="0"/>
                  <a:lumOff val="0"/>
                  <a:alphaOff val="0"/>
                </a:sysClr>
              </a:solidFill>
              <a:latin typeface="Calibri"/>
              <a:ea typeface="+mn-ea"/>
              <a:cs typeface="+mn-cs"/>
            </a:rPr>
            <a:t>PHASE IV :</a:t>
          </a:r>
        </a:p>
        <a:p>
          <a:pPr algn="ctr"/>
          <a:r>
            <a:rPr lang="fr-FR" sz="1100" b="1">
              <a:solidFill>
                <a:sysClr val="windowText" lastClr="000000">
                  <a:hueOff val="0"/>
                  <a:satOff val="0"/>
                  <a:lumOff val="0"/>
                  <a:alphaOff val="0"/>
                </a:sysClr>
              </a:solidFill>
              <a:latin typeface="Calibri"/>
              <a:ea typeface="+mn-ea"/>
              <a:cs typeface="+mn-cs"/>
            </a:rPr>
            <a:t>Pérennisation</a:t>
          </a:r>
        </a:p>
      </dgm:t>
    </dgm:pt>
    <dgm:pt modelId="{8DD3E969-C8E6-2C4B-952A-0808F559310C}" type="parTrans" cxnId="{D7260D97-01A6-7A4A-8E4D-E69D88BC091C}">
      <dgm:prSet/>
      <dgm:spPr/>
      <dgm:t>
        <a:bodyPr/>
        <a:lstStyle/>
        <a:p>
          <a:pPr algn="ctr"/>
          <a:endParaRPr lang="fr-FR" sz="2000" b="1"/>
        </a:p>
      </dgm:t>
    </dgm:pt>
    <dgm:pt modelId="{9013A628-BC61-5442-940E-724695FB1731}" type="sibTrans" cxnId="{D7260D97-01A6-7A4A-8E4D-E69D88BC091C}">
      <dgm:prSet/>
      <dgm:spPr/>
      <dgm:t>
        <a:bodyPr/>
        <a:lstStyle/>
        <a:p>
          <a:pPr algn="ctr"/>
          <a:endParaRPr lang="fr-FR" sz="2000" b="1"/>
        </a:p>
      </dgm:t>
    </dgm:pt>
    <dgm:pt modelId="{3E70C8C3-AF1C-EE41-B765-3D9A66A82BB2}">
      <dgm:prSet phldrT="[Texte]" custT="1"/>
      <dgm:spPr>
        <a:xfrm>
          <a:off x="5144738" y="115204"/>
          <a:ext cx="1028525" cy="653113"/>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lgn="ctr"/>
          <a:r>
            <a:rPr lang="fr-FR" sz="1100" b="1" dirty="0">
              <a:solidFill>
                <a:sysClr val="windowText" lastClr="000000">
                  <a:hueOff val="0"/>
                  <a:satOff val="0"/>
                  <a:lumOff val="0"/>
                  <a:alphaOff val="0"/>
                </a:sysClr>
              </a:solidFill>
              <a:latin typeface="Calibri"/>
              <a:ea typeface="+mn-ea"/>
              <a:cs typeface="+mn-cs"/>
            </a:rPr>
            <a:t>PHASE V :                    Évaluation de la stratégie</a:t>
          </a:r>
        </a:p>
      </dgm:t>
    </dgm:pt>
    <dgm:pt modelId="{C4DE292D-EB0D-114E-9C92-290A46D5F125}" type="parTrans" cxnId="{1E1572C4-AFAF-0E40-A81C-5C5AFBAE7888}">
      <dgm:prSet/>
      <dgm:spPr/>
      <dgm:t>
        <a:bodyPr/>
        <a:lstStyle/>
        <a:p>
          <a:pPr algn="ctr"/>
          <a:endParaRPr lang="fr-FR" sz="2000"/>
        </a:p>
      </dgm:t>
    </dgm:pt>
    <dgm:pt modelId="{C3060B52-B66A-F84A-AAE3-511502D763F5}" type="sibTrans" cxnId="{1E1572C4-AFAF-0E40-A81C-5C5AFBAE7888}">
      <dgm:prSet/>
      <dgm:spPr/>
      <dgm:t>
        <a:bodyPr/>
        <a:lstStyle/>
        <a:p>
          <a:pPr algn="ctr"/>
          <a:endParaRPr lang="fr-FR" sz="2000"/>
        </a:p>
      </dgm:t>
    </dgm:pt>
    <dgm:pt modelId="{C8B67E2A-97AD-C44B-9A93-74178F1D46AD}">
      <dgm:prSet phldrT="[Texte]" custT="1"/>
      <dgm:spPr>
        <a:xfrm>
          <a:off x="2630565" y="115204"/>
          <a:ext cx="1028525" cy="653113"/>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lgn="ctr"/>
          <a:r>
            <a:rPr lang="fr-FR" sz="1100" b="1" dirty="0">
              <a:solidFill>
                <a:sysClr val="windowText" lastClr="000000">
                  <a:hueOff val="0"/>
                  <a:satOff val="0"/>
                  <a:lumOff val="0"/>
                  <a:alphaOff val="0"/>
                </a:sysClr>
              </a:solidFill>
              <a:latin typeface="Calibri"/>
              <a:ea typeface="+mn-ea"/>
              <a:cs typeface="+mn-cs"/>
            </a:rPr>
            <a:t>PHASE III : </a:t>
          </a:r>
        </a:p>
        <a:p>
          <a:pPr algn="ctr"/>
          <a:r>
            <a:rPr lang="fr-FR" sz="1100" b="1" dirty="0">
              <a:solidFill>
                <a:sysClr val="windowText" lastClr="000000">
                  <a:hueOff val="0"/>
                  <a:satOff val="0"/>
                  <a:lumOff val="0"/>
                  <a:alphaOff val="0"/>
                </a:sysClr>
              </a:solidFill>
              <a:latin typeface="Calibri"/>
              <a:ea typeface="+mn-ea"/>
              <a:cs typeface="+mn-cs"/>
            </a:rPr>
            <a:t>Mise en œuvre</a:t>
          </a:r>
        </a:p>
      </dgm:t>
    </dgm:pt>
    <dgm:pt modelId="{DAD2F26C-449B-444E-AFAD-86D1230D955B}" type="parTrans" cxnId="{4FB97123-6C45-F04D-9C6F-6E66F84290B2}">
      <dgm:prSet/>
      <dgm:spPr/>
      <dgm:t>
        <a:bodyPr/>
        <a:lstStyle/>
        <a:p>
          <a:endParaRPr lang="fr-FR" sz="1600"/>
        </a:p>
      </dgm:t>
    </dgm:pt>
    <dgm:pt modelId="{89CAEDDE-BA3E-EE4C-80EF-A5C24357E2D6}" type="sibTrans" cxnId="{4FB97123-6C45-F04D-9C6F-6E66F84290B2}">
      <dgm:prSet/>
      <dgm:spPr/>
      <dgm:t>
        <a:bodyPr/>
        <a:lstStyle/>
        <a:p>
          <a:endParaRPr lang="fr-FR" sz="1600"/>
        </a:p>
      </dgm:t>
    </dgm:pt>
    <dgm:pt modelId="{4633BC90-E43D-3D4C-B772-47E36BE5FE8A}" type="pres">
      <dgm:prSet presAssocID="{0A6AFA75-8D1C-334B-8DD1-920B01E4A087}" presName="hierChild1" presStyleCnt="0">
        <dgm:presLayoutVars>
          <dgm:chPref val="1"/>
          <dgm:dir/>
          <dgm:animOne val="branch"/>
          <dgm:animLvl val="lvl"/>
          <dgm:resizeHandles/>
        </dgm:presLayoutVars>
      </dgm:prSet>
      <dgm:spPr/>
    </dgm:pt>
    <dgm:pt modelId="{19987DD4-7C67-2645-826A-84B399F4435C}" type="pres">
      <dgm:prSet presAssocID="{824C800F-0587-714D-B5E1-9584A07A4DDA}" presName="hierRoot1" presStyleCnt="0"/>
      <dgm:spPr/>
    </dgm:pt>
    <dgm:pt modelId="{8AE2A64D-55D3-0E48-ADE0-539986C8CD9D}" type="pres">
      <dgm:prSet presAssocID="{824C800F-0587-714D-B5E1-9584A07A4DDA}" presName="composite" presStyleCnt="0"/>
      <dgm:spPr/>
    </dgm:pt>
    <dgm:pt modelId="{B57A151B-8C37-F44A-B556-2C6CFAADF369}" type="pres">
      <dgm:prSet presAssocID="{824C800F-0587-714D-B5E1-9584A07A4DDA}" presName="background" presStyleLbl="node0" presStyleIdx="0" presStyleCnt="5"/>
      <dgm:spPr>
        <a:xfrm>
          <a:off x="2110" y="6638"/>
          <a:ext cx="1028525" cy="653113"/>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A829BE21-31F5-6D41-BD20-642DA57EE087}" type="pres">
      <dgm:prSet presAssocID="{824C800F-0587-714D-B5E1-9584A07A4DDA}" presName="text" presStyleLbl="fgAcc0" presStyleIdx="0" presStyleCnt="5">
        <dgm:presLayoutVars>
          <dgm:chPref val="3"/>
        </dgm:presLayoutVars>
      </dgm:prSet>
      <dgm:spPr/>
    </dgm:pt>
    <dgm:pt modelId="{FB3D6C28-CAC2-2145-80B9-C9064FB04FA8}" type="pres">
      <dgm:prSet presAssocID="{824C800F-0587-714D-B5E1-9584A07A4DDA}" presName="hierChild2" presStyleCnt="0"/>
      <dgm:spPr/>
    </dgm:pt>
    <dgm:pt modelId="{13D891E8-2472-C34A-84D3-1286262F9528}" type="pres">
      <dgm:prSet presAssocID="{DB999CA3-B3A0-1D4C-8E5C-4889071D846B}" presName="hierRoot1" presStyleCnt="0"/>
      <dgm:spPr/>
    </dgm:pt>
    <dgm:pt modelId="{B34A8F24-27C9-0143-9BBD-B9A1F7080E9D}" type="pres">
      <dgm:prSet presAssocID="{DB999CA3-B3A0-1D4C-8E5C-4889071D846B}" presName="composite" presStyleCnt="0"/>
      <dgm:spPr/>
    </dgm:pt>
    <dgm:pt modelId="{4FAEB588-DAA1-2948-8C0A-A3F2EEB77E59}" type="pres">
      <dgm:prSet presAssocID="{DB999CA3-B3A0-1D4C-8E5C-4889071D846B}" presName="background" presStyleLbl="node0" presStyleIdx="1" presStyleCnt="5"/>
      <dgm:spPr>
        <a:xfrm>
          <a:off x="1259197" y="6638"/>
          <a:ext cx="1028525" cy="653113"/>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47F61616-F589-2940-B559-13AE61AD6835}" type="pres">
      <dgm:prSet presAssocID="{DB999CA3-B3A0-1D4C-8E5C-4889071D846B}" presName="text" presStyleLbl="fgAcc0" presStyleIdx="1" presStyleCnt="5">
        <dgm:presLayoutVars>
          <dgm:chPref val="3"/>
        </dgm:presLayoutVars>
      </dgm:prSet>
      <dgm:spPr/>
    </dgm:pt>
    <dgm:pt modelId="{EDC7EEDC-B8EF-1A49-8612-714E468A4166}" type="pres">
      <dgm:prSet presAssocID="{DB999CA3-B3A0-1D4C-8E5C-4889071D846B}" presName="hierChild2" presStyleCnt="0"/>
      <dgm:spPr/>
    </dgm:pt>
    <dgm:pt modelId="{E261884E-C363-C540-8457-2E5EDFBDFAEB}" type="pres">
      <dgm:prSet presAssocID="{C8B67E2A-97AD-C44B-9A93-74178F1D46AD}" presName="hierRoot1" presStyleCnt="0"/>
      <dgm:spPr/>
    </dgm:pt>
    <dgm:pt modelId="{4C883A34-CC7A-4540-9B03-3D4316FFD879}" type="pres">
      <dgm:prSet presAssocID="{C8B67E2A-97AD-C44B-9A93-74178F1D46AD}" presName="composite" presStyleCnt="0"/>
      <dgm:spPr/>
    </dgm:pt>
    <dgm:pt modelId="{816E789C-17D0-7D40-AE4E-2237F40BEAE5}" type="pres">
      <dgm:prSet presAssocID="{C8B67E2A-97AD-C44B-9A93-74178F1D46AD}" presName="background" presStyleLbl="node0" presStyleIdx="2" presStyleCnt="5"/>
      <dgm:spPr>
        <a:xfrm>
          <a:off x="2516284" y="6638"/>
          <a:ext cx="1028525" cy="653113"/>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FF17597C-EAC1-3D48-92B7-E314948AFE64}" type="pres">
      <dgm:prSet presAssocID="{C8B67E2A-97AD-C44B-9A93-74178F1D46AD}" presName="text" presStyleLbl="fgAcc0" presStyleIdx="2" presStyleCnt="5">
        <dgm:presLayoutVars>
          <dgm:chPref val="3"/>
        </dgm:presLayoutVars>
      </dgm:prSet>
      <dgm:spPr/>
    </dgm:pt>
    <dgm:pt modelId="{FBFA822D-C548-A243-8F6F-F3A33048EAAF}" type="pres">
      <dgm:prSet presAssocID="{C8B67E2A-97AD-C44B-9A93-74178F1D46AD}" presName="hierChild2" presStyleCnt="0"/>
      <dgm:spPr/>
    </dgm:pt>
    <dgm:pt modelId="{56D8C5A9-3087-6F49-84C8-4B65B63741A6}" type="pres">
      <dgm:prSet presAssocID="{05DE6313-0106-D040-865D-8DD391DC4252}" presName="Name10" presStyleLbl="parChTrans1D2" presStyleIdx="0" presStyleCnt="4"/>
      <dgm:spPr/>
    </dgm:pt>
    <dgm:pt modelId="{C5CBF2F5-7E4A-974C-8D98-BC158854DA72}" type="pres">
      <dgm:prSet presAssocID="{7F3B7E12-9912-9642-AA57-3BB4091D4CC7}" presName="hierRoot2" presStyleCnt="0"/>
      <dgm:spPr/>
    </dgm:pt>
    <dgm:pt modelId="{D89FF6CB-A2AA-A241-9AF6-FF3C5D10BBEE}" type="pres">
      <dgm:prSet presAssocID="{7F3B7E12-9912-9642-AA57-3BB4091D4CC7}" presName="composite2" presStyleCnt="0"/>
      <dgm:spPr/>
    </dgm:pt>
    <dgm:pt modelId="{F2778FA2-5EF2-9C47-9DA4-89CEBE4896C0}" type="pres">
      <dgm:prSet presAssocID="{7F3B7E12-9912-9642-AA57-3BB4091D4CC7}" presName="background2" presStyleLbl="node2" presStyleIdx="0" presStyleCnt="4">
        <dgm:style>
          <a:lnRef idx="2">
            <a:schemeClr val="dk1"/>
          </a:lnRef>
          <a:fillRef idx="1">
            <a:schemeClr val="lt1"/>
          </a:fillRef>
          <a:effectRef idx="0">
            <a:schemeClr val="dk1"/>
          </a:effectRef>
          <a:fontRef idx="minor">
            <a:schemeClr val="dk1"/>
          </a:fontRef>
        </dgm:style>
      </dgm:prSet>
      <dgm:spPr>
        <a:xfrm>
          <a:off x="497588" y="958881"/>
          <a:ext cx="1089846" cy="653113"/>
        </a:xfrm>
        <a:prstGeom prst="roundRect">
          <a:avLst>
            <a:gd name="adj" fmla="val 10000"/>
          </a:avLst>
        </a:prstGeom>
        <a:solidFill>
          <a:sysClr val="window" lastClr="FFFFFF"/>
        </a:solidFill>
        <a:ln w="12700" cap="flat" cmpd="sng" algn="ctr">
          <a:solidFill>
            <a:sysClr val="windowText" lastClr="000000"/>
          </a:solidFill>
          <a:prstDash val="solid"/>
          <a:miter lim="800000"/>
        </a:ln>
        <a:effectLst/>
      </dgm:spPr>
    </dgm:pt>
    <dgm:pt modelId="{A8560DDE-CA63-7F41-B166-2F1D654D1F01}" type="pres">
      <dgm:prSet presAssocID="{7F3B7E12-9912-9642-AA57-3BB4091D4CC7}" presName="text2" presStyleLbl="fgAcc2" presStyleIdx="0" presStyleCnt="4" custScaleX="105962">
        <dgm:presLayoutVars>
          <dgm:chPref val="3"/>
        </dgm:presLayoutVars>
      </dgm:prSet>
      <dgm:spPr>
        <a:xfrm>
          <a:off x="611869" y="1067448"/>
          <a:ext cx="1089846" cy="653113"/>
        </a:xfrm>
        <a:prstGeom prst="roundRect">
          <a:avLst>
            <a:gd name="adj" fmla="val 10000"/>
          </a:avLst>
        </a:prstGeom>
      </dgm:spPr>
    </dgm:pt>
    <dgm:pt modelId="{AC6FB113-925A-2343-A137-BB85B9249C33}" type="pres">
      <dgm:prSet presAssocID="{7F3B7E12-9912-9642-AA57-3BB4091D4CC7}" presName="hierChild3" presStyleCnt="0"/>
      <dgm:spPr/>
    </dgm:pt>
    <dgm:pt modelId="{EBDBBF48-7833-374A-935D-0A0E2FC47171}" type="pres">
      <dgm:prSet presAssocID="{C38312E6-9AA5-634E-8F78-868BC5A78043}" presName="Name10" presStyleLbl="parChTrans1D2" presStyleIdx="1" presStyleCnt="4"/>
      <dgm:spPr/>
    </dgm:pt>
    <dgm:pt modelId="{A50C6EFE-EC3D-CF4F-847E-E1770A6D90AF}" type="pres">
      <dgm:prSet presAssocID="{A0D33A34-1015-A74A-A410-728D7A3854CB}" presName="hierRoot2" presStyleCnt="0"/>
      <dgm:spPr/>
    </dgm:pt>
    <dgm:pt modelId="{80D637C2-38B7-B24E-BDD5-34DEE2678987}" type="pres">
      <dgm:prSet presAssocID="{A0D33A34-1015-A74A-A410-728D7A3854CB}" presName="composite2" presStyleCnt="0"/>
      <dgm:spPr/>
    </dgm:pt>
    <dgm:pt modelId="{D8DA985D-01EB-CF4B-AF1C-D2922D408774}" type="pres">
      <dgm:prSet presAssocID="{A0D33A34-1015-A74A-A410-728D7A3854CB}" presName="background2" presStyleLbl="node2" presStyleIdx="1" presStyleCnt="4">
        <dgm:style>
          <a:lnRef idx="2">
            <a:schemeClr val="dk1"/>
          </a:lnRef>
          <a:fillRef idx="1">
            <a:schemeClr val="lt1"/>
          </a:fillRef>
          <a:effectRef idx="0">
            <a:schemeClr val="dk1"/>
          </a:effectRef>
          <a:fontRef idx="minor">
            <a:schemeClr val="dk1"/>
          </a:fontRef>
        </dgm:style>
      </dgm:prSet>
      <dgm:spPr>
        <a:xfrm>
          <a:off x="1815996" y="958881"/>
          <a:ext cx="1077833" cy="653113"/>
        </a:xfrm>
        <a:prstGeom prst="roundRect">
          <a:avLst>
            <a:gd name="adj" fmla="val 10000"/>
          </a:avLst>
        </a:prstGeom>
        <a:solidFill>
          <a:sysClr val="window" lastClr="FFFFFF"/>
        </a:solidFill>
        <a:ln w="12700" cap="flat" cmpd="sng" algn="ctr">
          <a:solidFill>
            <a:sysClr val="windowText" lastClr="000000"/>
          </a:solidFill>
          <a:prstDash val="solid"/>
          <a:miter lim="800000"/>
        </a:ln>
        <a:effectLst/>
      </dgm:spPr>
    </dgm:pt>
    <dgm:pt modelId="{7175E652-BBBD-1C48-89A1-A964099BA191}" type="pres">
      <dgm:prSet presAssocID="{A0D33A34-1015-A74A-A410-728D7A3854CB}" presName="text2" presStyleLbl="fgAcc2" presStyleIdx="1" presStyleCnt="4" custScaleX="104794">
        <dgm:presLayoutVars>
          <dgm:chPref val="3"/>
        </dgm:presLayoutVars>
      </dgm:prSet>
      <dgm:spPr>
        <a:xfrm>
          <a:off x="1930276" y="1067448"/>
          <a:ext cx="1077833" cy="653113"/>
        </a:xfrm>
        <a:prstGeom prst="roundRect">
          <a:avLst>
            <a:gd name="adj" fmla="val 10000"/>
          </a:avLst>
        </a:prstGeom>
      </dgm:spPr>
    </dgm:pt>
    <dgm:pt modelId="{26C8FF7F-EA1A-C342-AE58-A6D8249D0675}" type="pres">
      <dgm:prSet presAssocID="{A0D33A34-1015-A74A-A410-728D7A3854CB}" presName="hierChild3" presStyleCnt="0"/>
      <dgm:spPr/>
    </dgm:pt>
    <dgm:pt modelId="{A37A0217-86B5-E440-8B60-1AA74E83B5F5}" type="pres">
      <dgm:prSet presAssocID="{8BCE35CE-81D9-D145-A6CE-F157AEC6006B}" presName="Name10" presStyleLbl="parChTrans1D2" presStyleIdx="2" presStyleCnt="4"/>
      <dgm:spPr/>
    </dgm:pt>
    <dgm:pt modelId="{D9FAB96F-DD32-FC41-B465-3BE25169CBAD}" type="pres">
      <dgm:prSet presAssocID="{AA676CB5-8AE6-F34F-9828-DD8357EA5FAC}" presName="hierRoot2" presStyleCnt="0"/>
      <dgm:spPr/>
    </dgm:pt>
    <dgm:pt modelId="{6166A259-D8FA-C04F-8805-4A92CA63D6E4}" type="pres">
      <dgm:prSet presAssocID="{AA676CB5-8AE6-F34F-9828-DD8357EA5FAC}" presName="composite2" presStyleCnt="0"/>
      <dgm:spPr/>
    </dgm:pt>
    <dgm:pt modelId="{A3F42F45-FD8E-A94E-B208-6813AA392BE3}" type="pres">
      <dgm:prSet presAssocID="{AA676CB5-8AE6-F34F-9828-DD8357EA5FAC}" presName="background2" presStyleLbl="node2" presStyleIdx="2" presStyleCnt="4">
        <dgm:style>
          <a:lnRef idx="2">
            <a:schemeClr val="dk1"/>
          </a:lnRef>
          <a:fillRef idx="1">
            <a:schemeClr val="lt1"/>
          </a:fillRef>
          <a:effectRef idx="0">
            <a:schemeClr val="dk1"/>
          </a:effectRef>
          <a:fontRef idx="minor">
            <a:schemeClr val="dk1"/>
          </a:fontRef>
        </dgm:style>
      </dgm:prSet>
      <dgm:spPr>
        <a:xfrm>
          <a:off x="3122390" y="958881"/>
          <a:ext cx="1095698" cy="653113"/>
        </a:xfrm>
        <a:prstGeom prst="roundRect">
          <a:avLst>
            <a:gd name="adj" fmla="val 10000"/>
          </a:avLst>
        </a:prstGeom>
        <a:solidFill>
          <a:sysClr val="window" lastClr="FFFFFF"/>
        </a:solidFill>
        <a:ln w="12700" cap="flat" cmpd="sng" algn="ctr">
          <a:solidFill>
            <a:sysClr val="windowText" lastClr="000000"/>
          </a:solidFill>
          <a:prstDash val="solid"/>
          <a:miter lim="800000"/>
        </a:ln>
        <a:effectLst/>
      </dgm:spPr>
    </dgm:pt>
    <dgm:pt modelId="{24CF6C7A-C146-3747-BD44-C6BAB19A56FC}" type="pres">
      <dgm:prSet presAssocID="{AA676CB5-8AE6-F34F-9828-DD8357EA5FAC}" presName="text2" presStyleLbl="fgAcc2" presStyleIdx="2" presStyleCnt="4" custScaleX="126856">
        <dgm:presLayoutVars>
          <dgm:chPref val="3"/>
        </dgm:presLayoutVars>
      </dgm:prSet>
      <dgm:spPr>
        <a:xfrm>
          <a:off x="3236671" y="1067448"/>
          <a:ext cx="1095698" cy="653113"/>
        </a:xfrm>
        <a:prstGeom prst="roundRect">
          <a:avLst>
            <a:gd name="adj" fmla="val 10000"/>
          </a:avLst>
        </a:prstGeom>
      </dgm:spPr>
    </dgm:pt>
    <dgm:pt modelId="{BD5BD48C-18EC-6B4D-B06F-910166C436DF}" type="pres">
      <dgm:prSet presAssocID="{AA676CB5-8AE6-F34F-9828-DD8357EA5FAC}" presName="hierChild3" presStyleCnt="0"/>
      <dgm:spPr/>
    </dgm:pt>
    <dgm:pt modelId="{6895B522-18AA-2E4B-9BCF-13668A50942B}" type="pres">
      <dgm:prSet presAssocID="{27C4D558-444E-2944-A3AF-32B3EF836B27}" presName="Name10" presStyleLbl="parChTrans1D2" presStyleIdx="3" presStyleCnt="4"/>
      <dgm:spPr/>
    </dgm:pt>
    <dgm:pt modelId="{7D675849-E9BE-354B-B1ED-B20D92F1AE34}" type="pres">
      <dgm:prSet presAssocID="{871DB600-9482-AE47-95E9-3F3617E993BE}" presName="hierRoot2" presStyleCnt="0"/>
      <dgm:spPr/>
    </dgm:pt>
    <dgm:pt modelId="{748F2CB1-A27A-6149-87E3-6CF9C6B54DB0}" type="pres">
      <dgm:prSet presAssocID="{871DB600-9482-AE47-95E9-3F3617E993BE}" presName="composite2" presStyleCnt="0"/>
      <dgm:spPr/>
    </dgm:pt>
    <dgm:pt modelId="{C57D095B-0E62-1C40-B2EB-C59B895504AC}" type="pres">
      <dgm:prSet presAssocID="{871DB600-9482-AE47-95E9-3F3617E993BE}" presName="background2" presStyleLbl="node2" presStyleIdx="3" presStyleCnt="4">
        <dgm:style>
          <a:lnRef idx="2">
            <a:schemeClr val="dk1"/>
          </a:lnRef>
          <a:fillRef idx="1">
            <a:schemeClr val="lt1"/>
          </a:fillRef>
          <a:effectRef idx="0">
            <a:schemeClr val="dk1"/>
          </a:effectRef>
          <a:fontRef idx="minor">
            <a:schemeClr val="dk1"/>
          </a:fontRef>
        </dgm:style>
      </dgm:prSet>
      <dgm:spPr>
        <a:xfrm>
          <a:off x="4446650" y="958881"/>
          <a:ext cx="1116855" cy="653113"/>
        </a:xfrm>
        <a:prstGeom prst="roundRect">
          <a:avLst>
            <a:gd name="adj" fmla="val 10000"/>
          </a:avLst>
        </a:prstGeom>
        <a:solidFill>
          <a:sysClr val="window" lastClr="FFFFFF"/>
        </a:solidFill>
        <a:ln w="12700" cap="flat" cmpd="sng" algn="ctr">
          <a:solidFill>
            <a:sysClr val="windowText" lastClr="000000"/>
          </a:solidFill>
          <a:prstDash val="solid"/>
          <a:miter lim="800000"/>
        </a:ln>
        <a:effectLst/>
      </dgm:spPr>
    </dgm:pt>
    <dgm:pt modelId="{9B281AA5-47EA-A443-8C79-14C3A0FA957F}" type="pres">
      <dgm:prSet presAssocID="{871DB600-9482-AE47-95E9-3F3617E993BE}" presName="text2" presStyleLbl="fgAcc2" presStyleIdx="3" presStyleCnt="4" custScaleX="108588">
        <dgm:presLayoutVars>
          <dgm:chPref val="3"/>
        </dgm:presLayoutVars>
      </dgm:prSet>
      <dgm:spPr>
        <a:xfrm>
          <a:off x="4560930" y="1067448"/>
          <a:ext cx="1116855" cy="653113"/>
        </a:xfrm>
        <a:prstGeom prst="roundRect">
          <a:avLst>
            <a:gd name="adj" fmla="val 10000"/>
          </a:avLst>
        </a:prstGeom>
      </dgm:spPr>
    </dgm:pt>
    <dgm:pt modelId="{A0DD7AA8-997F-C940-99A4-ECA97F99F7E3}" type="pres">
      <dgm:prSet presAssocID="{871DB600-9482-AE47-95E9-3F3617E993BE}" presName="hierChild3" presStyleCnt="0"/>
      <dgm:spPr/>
    </dgm:pt>
    <dgm:pt modelId="{E013A866-4123-A24A-8D80-046797749153}" type="pres">
      <dgm:prSet presAssocID="{20CB150D-F852-8244-A3BA-2CC476051427}" presName="hierRoot1" presStyleCnt="0"/>
      <dgm:spPr/>
    </dgm:pt>
    <dgm:pt modelId="{6AE86356-2A78-A04C-AFE6-BAF906F33A42}" type="pres">
      <dgm:prSet presAssocID="{20CB150D-F852-8244-A3BA-2CC476051427}" presName="composite" presStyleCnt="0"/>
      <dgm:spPr/>
    </dgm:pt>
    <dgm:pt modelId="{15959E4D-99B6-354A-9CE1-77BA16EF0565}" type="pres">
      <dgm:prSet presAssocID="{20CB150D-F852-8244-A3BA-2CC476051427}" presName="background" presStyleLbl="node0" presStyleIdx="3" presStyleCnt="5"/>
      <dgm:spPr>
        <a:xfrm>
          <a:off x="3773371" y="6638"/>
          <a:ext cx="1028525" cy="653113"/>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1E311C34-84EF-CD42-8C76-140CE3D7F904}" type="pres">
      <dgm:prSet presAssocID="{20CB150D-F852-8244-A3BA-2CC476051427}" presName="text" presStyleLbl="fgAcc0" presStyleIdx="3" presStyleCnt="5">
        <dgm:presLayoutVars>
          <dgm:chPref val="3"/>
        </dgm:presLayoutVars>
      </dgm:prSet>
      <dgm:spPr/>
    </dgm:pt>
    <dgm:pt modelId="{42F7E594-73E5-1647-A0B9-7A51A65C2C4F}" type="pres">
      <dgm:prSet presAssocID="{20CB150D-F852-8244-A3BA-2CC476051427}" presName="hierChild2" presStyleCnt="0"/>
      <dgm:spPr/>
    </dgm:pt>
    <dgm:pt modelId="{E1FBB404-741A-8F40-BD3A-4C513B6F53E1}" type="pres">
      <dgm:prSet presAssocID="{3E70C8C3-AF1C-EE41-B765-3D9A66A82BB2}" presName="hierRoot1" presStyleCnt="0"/>
      <dgm:spPr/>
    </dgm:pt>
    <dgm:pt modelId="{DA972A42-7A65-FC4C-89DF-1DF7A4EB1414}" type="pres">
      <dgm:prSet presAssocID="{3E70C8C3-AF1C-EE41-B765-3D9A66A82BB2}" presName="composite" presStyleCnt="0"/>
      <dgm:spPr/>
    </dgm:pt>
    <dgm:pt modelId="{989C5AC6-891C-304D-9F5E-5E75AE511082}" type="pres">
      <dgm:prSet presAssocID="{3E70C8C3-AF1C-EE41-B765-3D9A66A82BB2}" presName="background" presStyleLbl="node0" presStyleIdx="4" presStyleCnt="5"/>
      <dgm:spPr>
        <a:xfrm>
          <a:off x="5030458" y="6638"/>
          <a:ext cx="1028525" cy="653113"/>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7EC42299-DB70-CA48-818E-FA476F3B7F03}" type="pres">
      <dgm:prSet presAssocID="{3E70C8C3-AF1C-EE41-B765-3D9A66A82BB2}" presName="text" presStyleLbl="fgAcc0" presStyleIdx="4" presStyleCnt="5">
        <dgm:presLayoutVars>
          <dgm:chPref val="3"/>
        </dgm:presLayoutVars>
      </dgm:prSet>
      <dgm:spPr/>
    </dgm:pt>
    <dgm:pt modelId="{E0B87293-7091-B24F-A26C-E9F4977E6840}" type="pres">
      <dgm:prSet presAssocID="{3E70C8C3-AF1C-EE41-B765-3D9A66A82BB2}" presName="hierChild2" presStyleCnt="0"/>
      <dgm:spPr/>
    </dgm:pt>
  </dgm:ptLst>
  <dgm:cxnLst>
    <dgm:cxn modelId="{6879BB07-04CD-494F-9487-A6E8CEC5482C}" type="presOf" srcId="{0A6AFA75-8D1C-334B-8DD1-920B01E4A087}" destId="{4633BC90-E43D-3D4C-B772-47E36BE5FE8A}" srcOrd="0" destOrd="0" presId="urn:microsoft.com/office/officeart/2005/8/layout/hierarchy1"/>
    <dgm:cxn modelId="{B52A3408-545B-4362-84C7-4F0552D8AC65}" type="presOf" srcId="{7F3B7E12-9912-9642-AA57-3BB4091D4CC7}" destId="{A8560DDE-CA63-7F41-B166-2F1D654D1F01}" srcOrd="0" destOrd="0" presId="urn:microsoft.com/office/officeart/2005/8/layout/hierarchy1"/>
    <dgm:cxn modelId="{393D0E0D-42A8-BA42-9A77-A1CF40CDCC79}" srcId="{0A6AFA75-8D1C-334B-8DD1-920B01E4A087}" destId="{DB999CA3-B3A0-1D4C-8E5C-4889071D846B}" srcOrd="1" destOrd="0" parTransId="{6DA89497-2CC7-0246-BB34-99F063633B57}" sibTransId="{93F1E622-B15F-6644-8BD8-C1E65351FC4B}"/>
    <dgm:cxn modelId="{09775016-758A-44F7-9B73-0317A5E28EF7}" type="presOf" srcId="{05DE6313-0106-D040-865D-8DD391DC4252}" destId="{56D8C5A9-3087-6F49-84C8-4B65B63741A6}" srcOrd="0" destOrd="0" presId="urn:microsoft.com/office/officeart/2005/8/layout/hierarchy1"/>
    <dgm:cxn modelId="{4FB97123-6C45-F04D-9C6F-6E66F84290B2}" srcId="{0A6AFA75-8D1C-334B-8DD1-920B01E4A087}" destId="{C8B67E2A-97AD-C44B-9A93-74178F1D46AD}" srcOrd="2" destOrd="0" parTransId="{DAD2F26C-449B-444E-AFAD-86D1230D955B}" sibTransId="{89CAEDDE-BA3E-EE4C-80EF-A5C24357E2D6}"/>
    <dgm:cxn modelId="{48CB7432-E205-4277-9EA1-622BBEB7E7D5}" type="presOf" srcId="{C8B67E2A-97AD-C44B-9A93-74178F1D46AD}" destId="{FF17597C-EAC1-3D48-92B7-E314948AFE64}" srcOrd="0" destOrd="0" presId="urn:microsoft.com/office/officeart/2005/8/layout/hierarchy1"/>
    <dgm:cxn modelId="{44017336-FB5D-41BA-B42E-45330593A223}" type="presOf" srcId="{871DB600-9482-AE47-95E9-3F3617E993BE}" destId="{9B281AA5-47EA-A443-8C79-14C3A0FA957F}" srcOrd="0" destOrd="0" presId="urn:microsoft.com/office/officeart/2005/8/layout/hierarchy1"/>
    <dgm:cxn modelId="{5BFC8E37-985A-4B14-A9D9-140EAB382E2D}" type="presOf" srcId="{8BCE35CE-81D9-D145-A6CE-F157AEC6006B}" destId="{A37A0217-86B5-E440-8B60-1AA74E83B5F5}" srcOrd="0" destOrd="0" presId="urn:microsoft.com/office/officeart/2005/8/layout/hierarchy1"/>
    <dgm:cxn modelId="{0ADC043F-28C5-DF4C-AEDD-7ED5AD5037D6}" srcId="{C8B67E2A-97AD-C44B-9A93-74178F1D46AD}" destId="{AA676CB5-8AE6-F34F-9828-DD8357EA5FAC}" srcOrd="2" destOrd="0" parTransId="{8BCE35CE-81D9-D145-A6CE-F157AEC6006B}" sibTransId="{5852B72F-24C0-D74C-ABDA-905A6B3E4557}"/>
    <dgm:cxn modelId="{44DC374B-F3DF-8E40-81C1-FBDFF17DBC00}" srcId="{C8B67E2A-97AD-C44B-9A93-74178F1D46AD}" destId="{A0D33A34-1015-A74A-A410-728D7A3854CB}" srcOrd="1" destOrd="0" parTransId="{C38312E6-9AA5-634E-8F78-868BC5A78043}" sibTransId="{D3EA14A8-3118-6647-9C90-E146D952B8AC}"/>
    <dgm:cxn modelId="{B3D3F951-CF95-46E2-BCF2-BE829184CD69}" type="presOf" srcId="{3E70C8C3-AF1C-EE41-B765-3D9A66A82BB2}" destId="{7EC42299-DB70-CA48-818E-FA476F3B7F03}" srcOrd="0" destOrd="0" presId="urn:microsoft.com/office/officeart/2005/8/layout/hierarchy1"/>
    <dgm:cxn modelId="{F1C90976-4135-41B6-8773-5EA27EDA2D8F}" type="presOf" srcId="{20CB150D-F852-8244-A3BA-2CC476051427}" destId="{1E311C34-84EF-CD42-8C76-140CE3D7F904}" srcOrd="0" destOrd="0" presId="urn:microsoft.com/office/officeart/2005/8/layout/hierarchy1"/>
    <dgm:cxn modelId="{3D2F0F7E-881A-472D-94C7-EA04B6DDF4EC}" type="presOf" srcId="{C38312E6-9AA5-634E-8F78-868BC5A78043}" destId="{EBDBBF48-7833-374A-935D-0A0E2FC47171}" srcOrd="0" destOrd="0" presId="urn:microsoft.com/office/officeart/2005/8/layout/hierarchy1"/>
    <dgm:cxn modelId="{D7260D97-01A6-7A4A-8E4D-E69D88BC091C}" srcId="{0A6AFA75-8D1C-334B-8DD1-920B01E4A087}" destId="{20CB150D-F852-8244-A3BA-2CC476051427}" srcOrd="3" destOrd="0" parTransId="{8DD3E969-C8E6-2C4B-952A-0808F559310C}" sibTransId="{9013A628-BC61-5442-940E-724695FB1731}"/>
    <dgm:cxn modelId="{243988AB-A942-A74B-881F-A97BAC74E7CE}" srcId="{C8B67E2A-97AD-C44B-9A93-74178F1D46AD}" destId="{871DB600-9482-AE47-95E9-3F3617E993BE}" srcOrd="3" destOrd="0" parTransId="{27C4D558-444E-2944-A3AF-32B3EF836B27}" sibTransId="{807C4625-2F45-E74E-A63C-E6003A06D49A}"/>
    <dgm:cxn modelId="{4286E9AD-4EA1-44E1-8609-4D5B5F273565}" type="presOf" srcId="{27C4D558-444E-2944-A3AF-32B3EF836B27}" destId="{6895B522-18AA-2E4B-9BCF-13668A50942B}" srcOrd="0" destOrd="0" presId="urn:microsoft.com/office/officeart/2005/8/layout/hierarchy1"/>
    <dgm:cxn modelId="{D03D16B1-E71B-4A8D-BF43-58BFB67ECBE0}" type="presOf" srcId="{DB999CA3-B3A0-1D4C-8E5C-4889071D846B}" destId="{47F61616-F589-2940-B559-13AE61AD6835}" srcOrd="0" destOrd="0" presId="urn:microsoft.com/office/officeart/2005/8/layout/hierarchy1"/>
    <dgm:cxn modelId="{72FD20BB-CE05-194E-B854-E4661F855031}" srcId="{0A6AFA75-8D1C-334B-8DD1-920B01E4A087}" destId="{824C800F-0587-714D-B5E1-9584A07A4DDA}" srcOrd="0" destOrd="0" parTransId="{F9652EF6-3FB8-5B43-A9A0-FC250644B3C4}" sibTransId="{E8EE36BB-35D6-6849-8EBA-4989F906A785}"/>
    <dgm:cxn modelId="{1E1572C4-AFAF-0E40-A81C-5C5AFBAE7888}" srcId="{0A6AFA75-8D1C-334B-8DD1-920B01E4A087}" destId="{3E70C8C3-AF1C-EE41-B765-3D9A66A82BB2}" srcOrd="4" destOrd="0" parTransId="{C4DE292D-EB0D-114E-9C92-290A46D5F125}" sibTransId="{C3060B52-B66A-F84A-AAE3-511502D763F5}"/>
    <dgm:cxn modelId="{D97891E1-3C9B-40E3-97CF-F3FFA5C1F062}" type="presOf" srcId="{824C800F-0587-714D-B5E1-9584A07A4DDA}" destId="{A829BE21-31F5-6D41-BD20-642DA57EE087}" srcOrd="0" destOrd="0" presId="urn:microsoft.com/office/officeart/2005/8/layout/hierarchy1"/>
    <dgm:cxn modelId="{4354DCE4-8301-1E4E-AC67-C3B9A435C5B4}" srcId="{C8B67E2A-97AD-C44B-9A93-74178F1D46AD}" destId="{7F3B7E12-9912-9642-AA57-3BB4091D4CC7}" srcOrd="0" destOrd="0" parTransId="{05DE6313-0106-D040-865D-8DD391DC4252}" sibTransId="{0A22C4EE-A122-7E47-9029-2776BE8D5589}"/>
    <dgm:cxn modelId="{3B2513F6-2A11-4510-83EF-D5E46B8E74BD}" type="presOf" srcId="{AA676CB5-8AE6-F34F-9828-DD8357EA5FAC}" destId="{24CF6C7A-C146-3747-BD44-C6BAB19A56FC}" srcOrd="0" destOrd="0" presId="urn:microsoft.com/office/officeart/2005/8/layout/hierarchy1"/>
    <dgm:cxn modelId="{F1EE1CFD-AD1D-44FB-B03C-6B9089C7BF7F}" type="presOf" srcId="{A0D33A34-1015-A74A-A410-728D7A3854CB}" destId="{7175E652-BBBD-1C48-89A1-A964099BA191}" srcOrd="0" destOrd="0" presId="urn:microsoft.com/office/officeart/2005/8/layout/hierarchy1"/>
    <dgm:cxn modelId="{F0ED462B-C298-4C8A-9EF2-F4D4DA5C0361}" type="presParOf" srcId="{4633BC90-E43D-3D4C-B772-47E36BE5FE8A}" destId="{19987DD4-7C67-2645-826A-84B399F4435C}" srcOrd="0" destOrd="0" presId="urn:microsoft.com/office/officeart/2005/8/layout/hierarchy1"/>
    <dgm:cxn modelId="{0FF4C75F-02D0-4A5D-8E1D-CACCC3FC2394}" type="presParOf" srcId="{19987DD4-7C67-2645-826A-84B399F4435C}" destId="{8AE2A64D-55D3-0E48-ADE0-539986C8CD9D}" srcOrd="0" destOrd="0" presId="urn:microsoft.com/office/officeart/2005/8/layout/hierarchy1"/>
    <dgm:cxn modelId="{33B93D0C-59D8-45B3-9A09-5178131FE28C}" type="presParOf" srcId="{8AE2A64D-55D3-0E48-ADE0-539986C8CD9D}" destId="{B57A151B-8C37-F44A-B556-2C6CFAADF369}" srcOrd="0" destOrd="0" presId="urn:microsoft.com/office/officeart/2005/8/layout/hierarchy1"/>
    <dgm:cxn modelId="{8A382AEB-022D-4E80-9DCA-E54CE4470BB7}" type="presParOf" srcId="{8AE2A64D-55D3-0E48-ADE0-539986C8CD9D}" destId="{A829BE21-31F5-6D41-BD20-642DA57EE087}" srcOrd="1" destOrd="0" presId="urn:microsoft.com/office/officeart/2005/8/layout/hierarchy1"/>
    <dgm:cxn modelId="{9C6E4DA1-78C9-4C38-BEF5-71BD13AE31FC}" type="presParOf" srcId="{19987DD4-7C67-2645-826A-84B399F4435C}" destId="{FB3D6C28-CAC2-2145-80B9-C9064FB04FA8}" srcOrd="1" destOrd="0" presId="urn:microsoft.com/office/officeart/2005/8/layout/hierarchy1"/>
    <dgm:cxn modelId="{AF29AC32-FEE7-4847-BD57-F7ECD6083ECA}" type="presParOf" srcId="{4633BC90-E43D-3D4C-B772-47E36BE5FE8A}" destId="{13D891E8-2472-C34A-84D3-1286262F9528}" srcOrd="1" destOrd="0" presId="urn:microsoft.com/office/officeart/2005/8/layout/hierarchy1"/>
    <dgm:cxn modelId="{4F9885AE-F34F-48F0-B670-B737EC96E7CB}" type="presParOf" srcId="{13D891E8-2472-C34A-84D3-1286262F9528}" destId="{B34A8F24-27C9-0143-9BBD-B9A1F7080E9D}" srcOrd="0" destOrd="0" presId="urn:microsoft.com/office/officeart/2005/8/layout/hierarchy1"/>
    <dgm:cxn modelId="{C70DAA3E-72F8-453E-B1F3-C1437C9A9A92}" type="presParOf" srcId="{B34A8F24-27C9-0143-9BBD-B9A1F7080E9D}" destId="{4FAEB588-DAA1-2948-8C0A-A3F2EEB77E59}" srcOrd="0" destOrd="0" presId="urn:microsoft.com/office/officeart/2005/8/layout/hierarchy1"/>
    <dgm:cxn modelId="{B186BBF2-3C09-4B02-8B78-971905566FAF}" type="presParOf" srcId="{B34A8F24-27C9-0143-9BBD-B9A1F7080E9D}" destId="{47F61616-F589-2940-B559-13AE61AD6835}" srcOrd="1" destOrd="0" presId="urn:microsoft.com/office/officeart/2005/8/layout/hierarchy1"/>
    <dgm:cxn modelId="{17892036-9D21-4074-BC4B-631D6151B1F7}" type="presParOf" srcId="{13D891E8-2472-C34A-84D3-1286262F9528}" destId="{EDC7EEDC-B8EF-1A49-8612-714E468A4166}" srcOrd="1" destOrd="0" presId="urn:microsoft.com/office/officeart/2005/8/layout/hierarchy1"/>
    <dgm:cxn modelId="{1188F06B-8F9D-40B0-99F5-4BAA641581DC}" type="presParOf" srcId="{4633BC90-E43D-3D4C-B772-47E36BE5FE8A}" destId="{E261884E-C363-C540-8457-2E5EDFBDFAEB}" srcOrd="2" destOrd="0" presId="urn:microsoft.com/office/officeart/2005/8/layout/hierarchy1"/>
    <dgm:cxn modelId="{A0FE6E15-5A04-45E3-9F8E-C41613B31074}" type="presParOf" srcId="{E261884E-C363-C540-8457-2E5EDFBDFAEB}" destId="{4C883A34-CC7A-4540-9B03-3D4316FFD879}" srcOrd="0" destOrd="0" presId="urn:microsoft.com/office/officeart/2005/8/layout/hierarchy1"/>
    <dgm:cxn modelId="{1BCA0DC4-89DB-48CA-B4DD-0E5BFB07425B}" type="presParOf" srcId="{4C883A34-CC7A-4540-9B03-3D4316FFD879}" destId="{816E789C-17D0-7D40-AE4E-2237F40BEAE5}" srcOrd="0" destOrd="0" presId="urn:microsoft.com/office/officeart/2005/8/layout/hierarchy1"/>
    <dgm:cxn modelId="{D53D653D-5AC8-4A00-BF30-D081EC289235}" type="presParOf" srcId="{4C883A34-CC7A-4540-9B03-3D4316FFD879}" destId="{FF17597C-EAC1-3D48-92B7-E314948AFE64}" srcOrd="1" destOrd="0" presId="urn:microsoft.com/office/officeart/2005/8/layout/hierarchy1"/>
    <dgm:cxn modelId="{BEB54BC4-750A-4F9B-958C-F8A9479A17E7}" type="presParOf" srcId="{E261884E-C363-C540-8457-2E5EDFBDFAEB}" destId="{FBFA822D-C548-A243-8F6F-F3A33048EAAF}" srcOrd="1" destOrd="0" presId="urn:microsoft.com/office/officeart/2005/8/layout/hierarchy1"/>
    <dgm:cxn modelId="{41E98836-1B64-4623-8566-14E1F072835C}" type="presParOf" srcId="{FBFA822D-C548-A243-8F6F-F3A33048EAAF}" destId="{56D8C5A9-3087-6F49-84C8-4B65B63741A6}" srcOrd="0" destOrd="0" presId="urn:microsoft.com/office/officeart/2005/8/layout/hierarchy1"/>
    <dgm:cxn modelId="{A728C92D-CCCF-4CD9-B60B-5ED3D4BC5413}" type="presParOf" srcId="{FBFA822D-C548-A243-8F6F-F3A33048EAAF}" destId="{C5CBF2F5-7E4A-974C-8D98-BC158854DA72}" srcOrd="1" destOrd="0" presId="urn:microsoft.com/office/officeart/2005/8/layout/hierarchy1"/>
    <dgm:cxn modelId="{E705A208-95DC-4D50-93DE-9B2DD4FF917C}" type="presParOf" srcId="{C5CBF2F5-7E4A-974C-8D98-BC158854DA72}" destId="{D89FF6CB-A2AA-A241-9AF6-FF3C5D10BBEE}" srcOrd="0" destOrd="0" presId="urn:microsoft.com/office/officeart/2005/8/layout/hierarchy1"/>
    <dgm:cxn modelId="{C1902CB9-EFE9-46B3-B201-F959C6938CCE}" type="presParOf" srcId="{D89FF6CB-A2AA-A241-9AF6-FF3C5D10BBEE}" destId="{F2778FA2-5EF2-9C47-9DA4-89CEBE4896C0}" srcOrd="0" destOrd="0" presId="urn:microsoft.com/office/officeart/2005/8/layout/hierarchy1"/>
    <dgm:cxn modelId="{3DE71D62-5D8E-4A4C-8424-7DE5D7B450D5}" type="presParOf" srcId="{D89FF6CB-A2AA-A241-9AF6-FF3C5D10BBEE}" destId="{A8560DDE-CA63-7F41-B166-2F1D654D1F01}" srcOrd="1" destOrd="0" presId="urn:microsoft.com/office/officeart/2005/8/layout/hierarchy1"/>
    <dgm:cxn modelId="{BEEC42DA-0F83-4E66-942B-708B66462C52}" type="presParOf" srcId="{C5CBF2F5-7E4A-974C-8D98-BC158854DA72}" destId="{AC6FB113-925A-2343-A137-BB85B9249C33}" srcOrd="1" destOrd="0" presId="urn:microsoft.com/office/officeart/2005/8/layout/hierarchy1"/>
    <dgm:cxn modelId="{88E012AD-C906-4B4D-8D60-52ED6DC50C67}" type="presParOf" srcId="{FBFA822D-C548-A243-8F6F-F3A33048EAAF}" destId="{EBDBBF48-7833-374A-935D-0A0E2FC47171}" srcOrd="2" destOrd="0" presId="urn:microsoft.com/office/officeart/2005/8/layout/hierarchy1"/>
    <dgm:cxn modelId="{696F17CB-3B48-4A6D-A261-8CB2238D0643}" type="presParOf" srcId="{FBFA822D-C548-A243-8F6F-F3A33048EAAF}" destId="{A50C6EFE-EC3D-CF4F-847E-E1770A6D90AF}" srcOrd="3" destOrd="0" presId="urn:microsoft.com/office/officeart/2005/8/layout/hierarchy1"/>
    <dgm:cxn modelId="{C36B9C52-0470-4667-B753-8B3E7C0F034C}" type="presParOf" srcId="{A50C6EFE-EC3D-CF4F-847E-E1770A6D90AF}" destId="{80D637C2-38B7-B24E-BDD5-34DEE2678987}" srcOrd="0" destOrd="0" presId="urn:microsoft.com/office/officeart/2005/8/layout/hierarchy1"/>
    <dgm:cxn modelId="{B0F1123F-73E2-4C44-BEA6-5B92D854A650}" type="presParOf" srcId="{80D637C2-38B7-B24E-BDD5-34DEE2678987}" destId="{D8DA985D-01EB-CF4B-AF1C-D2922D408774}" srcOrd="0" destOrd="0" presId="urn:microsoft.com/office/officeart/2005/8/layout/hierarchy1"/>
    <dgm:cxn modelId="{CD87F400-47F4-4EA7-AB43-C8D753BC77C4}" type="presParOf" srcId="{80D637C2-38B7-B24E-BDD5-34DEE2678987}" destId="{7175E652-BBBD-1C48-89A1-A964099BA191}" srcOrd="1" destOrd="0" presId="urn:microsoft.com/office/officeart/2005/8/layout/hierarchy1"/>
    <dgm:cxn modelId="{80F5F97C-A4D7-4B3B-8B7F-BD71C27049A4}" type="presParOf" srcId="{A50C6EFE-EC3D-CF4F-847E-E1770A6D90AF}" destId="{26C8FF7F-EA1A-C342-AE58-A6D8249D0675}" srcOrd="1" destOrd="0" presId="urn:microsoft.com/office/officeart/2005/8/layout/hierarchy1"/>
    <dgm:cxn modelId="{A65BDE78-8986-4C27-913D-B7D7DCD19B93}" type="presParOf" srcId="{FBFA822D-C548-A243-8F6F-F3A33048EAAF}" destId="{A37A0217-86B5-E440-8B60-1AA74E83B5F5}" srcOrd="4" destOrd="0" presId="urn:microsoft.com/office/officeart/2005/8/layout/hierarchy1"/>
    <dgm:cxn modelId="{F9B9CE32-D0B3-41E5-AD6C-73BBA34EDC35}" type="presParOf" srcId="{FBFA822D-C548-A243-8F6F-F3A33048EAAF}" destId="{D9FAB96F-DD32-FC41-B465-3BE25169CBAD}" srcOrd="5" destOrd="0" presId="urn:microsoft.com/office/officeart/2005/8/layout/hierarchy1"/>
    <dgm:cxn modelId="{F2365238-CEDD-4946-A61F-3195C3D34E07}" type="presParOf" srcId="{D9FAB96F-DD32-FC41-B465-3BE25169CBAD}" destId="{6166A259-D8FA-C04F-8805-4A92CA63D6E4}" srcOrd="0" destOrd="0" presId="urn:microsoft.com/office/officeart/2005/8/layout/hierarchy1"/>
    <dgm:cxn modelId="{6AA0786E-32D1-4402-8E3E-E18B863ABFDF}" type="presParOf" srcId="{6166A259-D8FA-C04F-8805-4A92CA63D6E4}" destId="{A3F42F45-FD8E-A94E-B208-6813AA392BE3}" srcOrd="0" destOrd="0" presId="urn:microsoft.com/office/officeart/2005/8/layout/hierarchy1"/>
    <dgm:cxn modelId="{224C752F-CC61-4E41-B5CF-E6FCFE6B590A}" type="presParOf" srcId="{6166A259-D8FA-C04F-8805-4A92CA63D6E4}" destId="{24CF6C7A-C146-3747-BD44-C6BAB19A56FC}" srcOrd="1" destOrd="0" presId="urn:microsoft.com/office/officeart/2005/8/layout/hierarchy1"/>
    <dgm:cxn modelId="{BAEA13CB-B7FC-4A39-AC3D-DB8B4ECB4B96}" type="presParOf" srcId="{D9FAB96F-DD32-FC41-B465-3BE25169CBAD}" destId="{BD5BD48C-18EC-6B4D-B06F-910166C436DF}" srcOrd="1" destOrd="0" presId="urn:microsoft.com/office/officeart/2005/8/layout/hierarchy1"/>
    <dgm:cxn modelId="{4877CAEC-66D3-427B-BB04-6376C8FC7EC3}" type="presParOf" srcId="{FBFA822D-C548-A243-8F6F-F3A33048EAAF}" destId="{6895B522-18AA-2E4B-9BCF-13668A50942B}" srcOrd="6" destOrd="0" presId="urn:microsoft.com/office/officeart/2005/8/layout/hierarchy1"/>
    <dgm:cxn modelId="{350ED2B6-51B7-4857-BB82-CBB77268175D}" type="presParOf" srcId="{FBFA822D-C548-A243-8F6F-F3A33048EAAF}" destId="{7D675849-E9BE-354B-B1ED-B20D92F1AE34}" srcOrd="7" destOrd="0" presId="urn:microsoft.com/office/officeart/2005/8/layout/hierarchy1"/>
    <dgm:cxn modelId="{DF9C7D67-1192-416D-8F0D-680110686D56}" type="presParOf" srcId="{7D675849-E9BE-354B-B1ED-B20D92F1AE34}" destId="{748F2CB1-A27A-6149-87E3-6CF9C6B54DB0}" srcOrd="0" destOrd="0" presId="urn:microsoft.com/office/officeart/2005/8/layout/hierarchy1"/>
    <dgm:cxn modelId="{0838D359-5EAD-479F-9EB9-A5AB588FBAA6}" type="presParOf" srcId="{748F2CB1-A27A-6149-87E3-6CF9C6B54DB0}" destId="{C57D095B-0E62-1C40-B2EB-C59B895504AC}" srcOrd="0" destOrd="0" presId="urn:microsoft.com/office/officeart/2005/8/layout/hierarchy1"/>
    <dgm:cxn modelId="{C7F74B55-3FF5-4899-A32B-FFA18D3DA834}" type="presParOf" srcId="{748F2CB1-A27A-6149-87E3-6CF9C6B54DB0}" destId="{9B281AA5-47EA-A443-8C79-14C3A0FA957F}" srcOrd="1" destOrd="0" presId="urn:microsoft.com/office/officeart/2005/8/layout/hierarchy1"/>
    <dgm:cxn modelId="{124058D1-0823-46F0-BDCD-B02496243A01}" type="presParOf" srcId="{7D675849-E9BE-354B-B1ED-B20D92F1AE34}" destId="{A0DD7AA8-997F-C940-99A4-ECA97F99F7E3}" srcOrd="1" destOrd="0" presId="urn:microsoft.com/office/officeart/2005/8/layout/hierarchy1"/>
    <dgm:cxn modelId="{5D403C56-F496-4E75-88F9-DA87AF3B4487}" type="presParOf" srcId="{4633BC90-E43D-3D4C-B772-47E36BE5FE8A}" destId="{E013A866-4123-A24A-8D80-046797749153}" srcOrd="3" destOrd="0" presId="urn:microsoft.com/office/officeart/2005/8/layout/hierarchy1"/>
    <dgm:cxn modelId="{1B378346-CC84-4243-AE3C-17902DFE8ADA}" type="presParOf" srcId="{E013A866-4123-A24A-8D80-046797749153}" destId="{6AE86356-2A78-A04C-AFE6-BAF906F33A42}" srcOrd="0" destOrd="0" presId="urn:microsoft.com/office/officeart/2005/8/layout/hierarchy1"/>
    <dgm:cxn modelId="{55E0F02D-9942-4515-A3C6-F2CE11FD6F8E}" type="presParOf" srcId="{6AE86356-2A78-A04C-AFE6-BAF906F33A42}" destId="{15959E4D-99B6-354A-9CE1-77BA16EF0565}" srcOrd="0" destOrd="0" presId="urn:microsoft.com/office/officeart/2005/8/layout/hierarchy1"/>
    <dgm:cxn modelId="{0F686D88-01CC-481B-B41A-EE12D9C21E54}" type="presParOf" srcId="{6AE86356-2A78-A04C-AFE6-BAF906F33A42}" destId="{1E311C34-84EF-CD42-8C76-140CE3D7F904}" srcOrd="1" destOrd="0" presId="urn:microsoft.com/office/officeart/2005/8/layout/hierarchy1"/>
    <dgm:cxn modelId="{F2397A3B-43CC-4CB6-9311-B28B021D9CED}" type="presParOf" srcId="{E013A866-4123-A24A-8D80-046797749153}" destId="{42F7E594-73E5-1647-A0B9-7A51A65C2C4F}" srcOrd="1" destOrd="0" presId="urn:microsoft.com/office/officeart/2005/8/layout/hierarchy1"/>
    <dgm:cxn modelId="{0FA6353E-1D2E-4303-8F3C-32BD1348BA00}" type="presParOf" srcId="{4633BC90-E43D-3D4C-B772-47E36BE5FE8A}" destId="{E1FBB404-741A-8F40-BD3A-4C513B6F53E1}" srcOrd="4" destOrd="0" presId="urn:microsoft.com/office/officeart/2005/8/layout/hierarchy1"/>
    <dgm:cxn modelId="{3B48EC1B-7330-49C0-889A-718B94FCA4FB}" type="presParOf" srcId="{E1FBB404-741A-8F40-BD3A-4C513B6F53E1}" destId="{DA972A42-7A65-FC4C-89DF-1DF7A4EB1414}" srcOrd="0" destOrd="0" presId="urn:microsoft.com/office/officeart/2005/8/layout/hierarchy1"/>
    <dgm:cxn modelId="{B0C6EA04-BED9-48B2-B28A-C8BB7EBA7B7E}" type="presParOf" srcId="{DA972A42-7A65-FC4C-89DF-1DF7A4EB1414}" destId="{989C5AC6-891C-304D-9F5E-5E75AE511082}" srcOrd="0" destOrd="0" presId="urn:microsoft.com/office/officeart/2005/8/layout/hierarchy1"/>
    <dgm:cxn modelId="{4D5099BE-2DAE-4CF1-AE2C-E7DFD213E84E}" type="presParOf" srcId="{DA972A42-7A65-FC4C-89DF-1DF7A4EB1414}" destId="{7EC42299-DB70-CA48-818E-FA476F3B7F03}" srcOrd="1" destOrd="0" presId="urn:microsoft.com/office/officeart/2005/8/layout/hierarchy1"/>
    <dgm:cxn modelId="{2697D1C1-2F22-4C2F-AFBD-0027FE53366E}" type="presParOf" srcId="{E1FBB404-741A-8F40-BD3A-4C513B6F53E1}" destId="{E0B87293-7091-B24F-A26C-E9F4977E684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5B522-18AA-2E4B-9BCF-13668A50942B}">
      <dsp:nvSpPr>
        <dsp:cNvPr id="0" name=""/>
        <dsp:cNvSpPr/>
      </dsp:nvSpPr>
      <dsp:spPr>
        <a:xfrm>
          <a:off x="3961624" y="611449"/>
          <a:ext cx="1943795" cy="279668"/>
        </a:xfrm>
        <a:custGeom>
          <a:avLst/>
          <a:gdLst/>
          <a:ahLst/>
          <a:cxnLst/>
          <a:rect l="0" t="0" r="0" b="0"/>
          <a:pathLst>
            <a:path>
              <a:moveTo>
                <a:pt x="0" y="0"/>
              </a:moveTo>
              <a:lnTo>
                <a:pt x="0" y="203848"/>
              </a:lnTo>
              <a:lnTo>
                <a:pt x="1974530" y="203848"/>
              </a:lnTo>
              <a:lnTo>
                <a:pt x="1974530" y="299129"/>
              </a:lnTo>
            </a:path>
          </a:pathLst>
        </a:custGeom>
        <a:noFill/>
        <a:ln w="12700" cap="flat" cmpd="sng" algn="ctr">
          <a:solidFill>
            <a:sysClr val="windowText" lastClr="000000"/>
          </a:solidFill>
          <a:prstDash val="solid"/>
          <a:miter lim="800000"/>
        </a:ln>
        <a:effectLst/>
      </dsp:spPr>
      <dsp:style>
        <a:lnRef idx="2">
          <a:schemeClr val="dk1"/>
        </a:lnRef>
        <a:fillRef idx="0">
          <a:schemeClr val="dk1"/>
        </a:fillRef>
        <a:effectRef idx="1">
          <a:schemeClr val="dk1"/>
        </a:effectRef>
        <a:fontRef idx="minor">
          <a:schemeClr val="tx1"/>
        </a:fontRef>
      </dsp:style>
    </dsp:sp>
    <dsp:sp modelId="{A37A0217-86B5-E440-8B60-1AA74E83B5F5}">
      <dsp:nvSpPr>
        <dsp:cNvPr id="0" name=""/>
        <dsp:cNvSpPr/>
      </dsp:nvSpPr>
      <dsp:spPr>
        <a:xfrm>
          <a:off x="3961624" y="611449"/>
          <a:ext cx="598075" cy="279668"/>
        </a:xfrm>
        <a:custGeom>
          <a:avLst/>
          <a:gdLst/>
          <a:ahLst/>
          <a:cxnLst/>
          <a:rect l="0" t="0" r="0" b="0"/>
          <a:pathLst>
            <a:path>
              <a:moveTo>
                <a:pt x="0" y="0"/>
              </a:moveTo>
              <a:lnTo>
                <a:pt x="0" y="203848"/>
              </a:lnTo>
              <a:lnTo>
                <a:pt x="639692" y="203848"/>
              </a:lnTo>
              <a:lnTo>
                <a:pt x="639692" y="299129"/>
              </a:lnTo>
            </a:path>
          </a:pathLst>
        </a:custGeom>
        <a:noFill/>
        <a:ln w="12700" cap="flat" cmpd="sng" algn="ctr">
          <a:solidFill>
            <a:sysClr val="windowText" lastClr="000000"/>
          </a:solidFill>
          <a:prstDash val="solid"/>
          <a:miter lim="800000"/>
        </a:ln>
        <a:effectLst/>
      </dsp:spPr>
      <dsp:style>
        <a:lnRef idx="2">
          <a:schemeClr val="dk1"/>
        </a:lnRef>
        <a:fillRef idx="0">
          <a:schemeClr val="dk1"/>
        </a:fillRef>
        <a:effectRef idx="1">
          <a:schemeClr val="dk1"/>
        </a:effectRef>
        <a:fontRef idx="minor">
          <a:schemeClr val="tx1"/>
        </a:fontRef>
      </dsp:style>
    </dsp:sp>
    <dsp:sp modelId="{EBDBBF48-7833-374A-935D-0A0E2FC47171}">
      <dsp:nvSpPr>
        <dsp:cNvPr id="0" name=""/>
        <dsp:cNvSpPr/>
      </dsp:nvSpPr>
      <dsp:spPr>
        <a:xfrm>
          <a:off x="3232221" y="611449"/>
          <a:ext cx="729402" cy="279668"/>
        </a:xfrm>
        <a:custGeom>
          <a:avLst/>
          <a:gdLst/>
          <a:ahLst/>
          <a:cxnLst/>
          <a:rect l="0" t="0" r="0" b="0"/>
          <a:pathLst>
            <a:path>
              <a:moveTo>
                <a:pt x="675634" y="0"/>
              </a:moveTo>
              <a:lnTo>
                <a:pt x="675634" y="203848"/>
              </a:lnTo>
              <a:lnTo>
                <a:pt x="0" y="203848"/>
              </a:lnTo>
              <a:lnTo>
                <a:pt x="0" y="299129"/>
              </a:lnTo>
            </a:path>
          </a:pathLst>
        </a:custGeom>
        <a:noFill/>
        <a:ln w="12700" cap="flat" cmpd="sng" algn="ctr">
          <a:solidFill>
            <a:sysClr val="windowText" lastClr="000000"/>
          </a:solidFill>
          <a:prstDash val="solid"/>
          <a:miter lim="800000"/>
        </a:ln>
        <a:effectLst/>
      </dsp:spPr>
      <dsp:style>
        <a:lnRef idx="2">
          <a:schemeClr val="dk1"/>
        </a:lnRef>
        <a:fillRef idx="0">
          <a:schemeClr val="dk1"/>
        </a:fillRef>
        <a:effectRef idx="1">
          <a:schemeClr val="dk1"/>
        </a:effectRef>
        <a:fontRef idx="minor">
          <a:schemeClr val="tx1"/>
        </a:fontRef>
      </dsp:style>
    </dsp:sp>
    <dsp:sp modelId="{56D8C5A9-3087-6F49-84C8-4B65B63741A6}">
      <dsp:nvSpPr>
        <dsp:cNvPr id="0" name=""/>
        <dsp:cNvSpPr/>
      </dsp:nvSpPr>
      <dsp:spPr>
        <a:xfrm>
          <a:off x="2005203" y="611449"/>
          <a:ext cx="1956421" cy="279668"/>
        </a:xfrm>
        <a:custGeom>
          <a:avLst/>
          <a:gdLst/>
          <a:ahLst/>
          <a:cxnLst/>
          <a:rect l="0" t="0" r="0" b="0"/>
          <a:pathLst>
            <a:path>
              <a:moveTo>
                <a:pt x="1988035" y="0"/>
              </a:moveTo>
              <a:lnTo>
                <a:pt x="1988035" y="203848"/>
              </a:lnTo>
              <a:lnTo>
                <a:pt x="0" y="203848"/>
              </a:lnTo>
              <a:lnTo>
                <a:pt x="0" y="299129"/>
              </a:lnTo>
            </a:path>
          </a:pathLst>
        </a:custGeom>
        <a:noFill/>
        <a:ln w="12700" cap="flat" cmpd="sng" algn="ctr">
          <a:solidFill>
            <a:sysClr val="windowText" lastClr="000000"/>
          </a:solidFill>
          <a:prstDash val="solid"/>
          <a:miter lim="800000"/>
        </a:ln>
        <a:effectLst/>
      </dsp:spPr>
      <dsp:style>
        <a:lnRef idx="2">
          <a:schemeClr val="dk1"/>
        </a:lnRef>
        <a:fillRef idx="0">
          <a:schemeClr val="dk1"/>
        </a:fillRef>
        <a:effectRef idx="1">
          <a:schemeClr val="dk1"/>
        </a:effectRef>
        <a:fontRef idx="minor">
          <a:schemeClr val="tx1"/>
        </a:fontRef>
      </dsp:style>
    </dsp:sp>
    <dsp:sp modelId="{B57A151B-8C37-F44A-B556-2C6CFAADF369}">
      <dsp:nvSpPr>
        <dsp:cNvPr id="0" name=""/>
        <dsp:cNvSpPr/>
      </dsp:nvSpPr>
      <dsp:spPr>
        <a:xfrm>
          <a:off x="1130212" y="825"/>
          <a:ext cx="961611" cy="610623"/>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29BE21-31F5-6D41-BD20-642DA57EE087}">
      <dsp:nvSpPr>
        <dsp:cNvPr id="0" name=""/>
        <dsp:cNvSpPr/>
      </dsp:nvSpPr>
      <dsp:spPr>
        <a:xfrm>
          <a:off x="1237058" y="102329"/>
          <a:ext cx="961611" cy="610623"/>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ysClr val="windowText" lastClr="000000">
                  <a:hueOff val="0"/>
                  <a:satOff val="0"/>
                  <a:lumOff val="0"/>
                  <a:alphaOff val="0"/>
                </a:sysClr>
              </a:solidFill>
              <a:latin typeface="Calibri"/>
              <a:ea typeface="+mn-ea"/>
              <a:cs typeface="+mn-cs"/>
            </a:rPr>
            <a:t>PHASE I :                       </a:t>
          </a:r>
        </a:p>
        <a:p>
          <a:pPr marL="0" lvl="0" indent="0" algn="ctr" defTabSz="488950">
            <a:lnSpc>
              <a:spcPct val="90000"/>
            </a:lnSpc>
            <a:spcBef>
              <a:spcPct val="0"/>
            </a:spcBef>
            <a:spcAft>
              <a:spcPct val="35000"/>
            </a:spcAft>
            <a:buNone/>
          </a:pPr>
          <a:r>
            <a:rPr lang="fr-FR" sz="1100" b="1" kern="1200" dirty="0">
              <a:solidFill>
                <a:sysClr val="windowText" lastClr="000000">
                  <a:hueOff val="0"/>
                  <a:satOff val="0"/>
                  <a:lumOff val="0"/>
                  <a:alphaOff val="0"/>
                </a:sysClr>
              </a:solidFill>
              <a:latin typeface="Calibri"/>
              <a:ea typeface="+mn-ea"/>
              <a:cs typeface="+mn-cs"/>
            </a:rPr>
            <a:t>Cadrage</a:t>
          </a:r>
        </a:p>
      </dsp:txBody>
      <dsp:txXfrm>
        <a:off x="1254943" y="120214"/>
        <a:ext cx="925841" cy="574853"/>
      </dsp:txXfrm>
    </dsp:sp>
    <dsp:sp modelId="{4FAEB588-DAA1-2948-8C0A-A3F2EEB77E59}">
      <dsp:nvSpPr>
        <dsp:cNvPr id="0" name=""/>
        <dsp:cNvSpPr/>
      </dsp:nvSpPr>
      <dsp:spPr>
        <a:xfrm>
          <a:off x="2305515" y="825"/>
          <a:ext cx="961611" cy="610623"/>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F61616-F589-2940-B559-13AE61AD6835}">
      <dsp:nvSpPr>
        <dsp:cNvPr id="0" name=""/>
        <dsp:cNvSpPr/>
      </dsp:nvSpPr>
      <dsp:spPr>
        <a:xfrm>
          <a:off x="2412361" y="102329"/>
          <a:ext cx="961611" cy="610623"/>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ysClr val="windowText" lastClr="000000">
                  <a:hueOff val="0"/>
                  <a:satOff val="0"/>
                  <a:lumOff val="0"/>
                  <a:alphaOff val="0"/>
                </a:sysClr>
              </a:solidFill>
              <a:latin typeface="Calibri"/>
              <a:ea typeface="+mn-ea"/>
              <a:cs typeface="+mn-cs"/>
            </a:rPr>
            <a:t>PHASE II : Ingénierie</a:t>
          </a:r>
        </a:p>
      </dsp:txBody>
      <dsp:txXfrm>
        <a:off x="2430246" y="120214"/>
        <a:ext cx="925841" cy="574853"/>
      </dsp:txXfrm>
    </dsp:sp>
    <dsp:sp modelId="{816E789C-17D0-7D40-AE4E-2237F40BEAE5}">
      <dsp:nvSpPr>
        <dsp:cNvPr id="0" name=""/>
        <dsp:cNvSpPr/>
      </dsp:nvSpPr>
      <dsp:spPr>
        <a:xfrm>
          <a:off x="3480818" y="825"/>
          <a:ext cx="961611" cy="610623"/>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17597C-EAC1-3D48-92B7-E314948AFE64}">
      <dsp:nvSpPr>
        <dsp:cNvPr id="0" name=""/>
        <dsp:cNvSpPr/>
      </dsp:nvSpPr>
      <dsp:spPr>
        <a:xfrm>
          <a:off x="3587664" y="102329"/>
          <a:ext cx="961611" cy="610623"/>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ysClr val="windowText" lastClr="000000">
                  <a:hueOff val="0"/>
                  <a:satOff val="0"/>
                  <a:lumOff val="0"/>
                  <a:alphaOff val="0"/>
                </a:sysClr>
              </a:solidFill>
              <a:latin typeface="Calibri"/>
              <a:ea typeface="+mn-ea"/>
              <a:cs typeface="+mn-cs"/>
            </a:rPr>
            <a:t>PHASE III : </a:t>
          </a:r>
        </a:p>
        <a:p>
          <a:pPr marL="0" lvl="0" indent="0" algn="ctr" defTabSz="488950">
            <a:lnSpc>
              <a:spcPct val="90000"/>
            </a:lnSpc>
            <a:spcBef>
              <a:spcPct val="0"/>
            </a:spcBef>
            <a:spcAft>
              <a:spcPct val="35000"/>
            </a:spcAft>
            <a:buNone/>
          </a:pPr>
          <a:r>
            <a:rPr lang="fr-FR" sz="1100" b="1" kern="1200" dirty="0">
              <a:solidFill>
                <a:sysClr val="windowText" lastClr="000000">
                  <a:hueOff val="0"/>
                  <a:satOff val="0"/>
                  <a:lumOff val="0"/>
                  <a:alphaOff val="0"/>
                </a:sysClr>
              </a:solidFill>
              <a:latin typeface="Calibri"/>
              <a:ea typeface="+mn-ea"/>
              <a:cs typeface="+mn-cs"/>
            </a:rPr>
            <a:t>Mise en œuvre</a:t>
          </a:r>
        </a:p>
      </dsp:txBody>
      <dsp:txXfrm>
        <a:off x="3605549" y="120214"/>
        <a:ext cx="925841" cy="574853"/>
      </dsp:txXfrm>
    </dsp:sp>
    <dsp:sp modelId="{F2778FA2-5EF2-9C47-9DA4-89CEBE4896C0}">
      <dsp:nvSpPr>
        <dsp:cNvPr id="0" name=""/>
        <dsp:cNvSpPr/>
      </dsp:nvSpPr>
      <dsp:spPr>
        <a:xfrm>
          <a:off x="1495731" y="891118"/>
          <a:ext cx="1018943" cy="610623"/>
        </a:xfrm>
        <a:prstGeom prst="roundRect">
          <a:avLst>
            <a:gd name="adj" fmla="val 10000"/>
          </a:avLst>
        </a:prstGeom>
        <a:solidFill>
          <a:sysClr val="window" lastClr="FFFFFF"/>
        </a:solidFill>
        <a:ln w="127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sp>
    <dsp:sp modelId="{A8560DDE-CA63-7F41-B166-2F1D654D1F01}">
      <dsp:nvSpPr>
        <dsp:cNvPr id="0" name=""/>
        <dsp:cNvSpPr/>
      </dsp:nvSpPr>
      <dsp:spPr>
        <a:xfrm>
          <a:off x="1602577" y="992621"/>
          <a:ext cx="1018943" cy="610623"/>
        </a:xfrm>
        <a:prstGeom prst="roundRect">
          <a:avLst>
            <a:gd name="adj" fmla="val 10000"/>
          </a:avLst>
        </a:prstGeom>
        <a:solidFill>
          <a:schemeClr val="tx2">
            <a:lumMod val="20000"/>
            <a:lumOff val="8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dsp:spPr>
      <dsp:style>
        <a:lnRef idx="0">
          <a:schemeClr val="accent3"/>
        </a:lnRef>
        <a:fillRef idx="3">
          <a:schemeClr val="accent3"/>
        </a:fillRef>
        <a:effectRef idx="3">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r-FR" sz="1050" b="1" i="1" kern="1200">
              <a:solidFill>
                <a:srgbClr val="002060"/>
              </a:solidFill>
              <a:latin typeface="Calibri"/>
              <a:ea typeface="+mn-ea"/>
              <a:cs typeface="+mn-cs"/>
            </a:rPr>
            <a:t>Ancrage</a:t>
          </a:r>
        </a:p>
      </dsp:txBody>
      <dsp:txXfrm>
        <a:off x="1620462" y="1010506"/>
        <a:ext cx="983173" cy="574853"/>
      </dsp:txXfrm>
    </dsp:sp>
    <dsp:sp modelId="{D8DA985D-01EB-CF4B-AF1C-D2922D408774}">
      <dsp:nvSpPr>
        <dsp:cNvPr id="0" name=""/>
        <dsp:cNvSpPr/>
      </dsp:nvSpPr>
      <dsp:spPr>
        <a:xfrm>
          <a:off x="2728366" y="891118"/>
          <a:ext cx="1007711" cy="610623"/>
        </a:xfrm>
        <a:prstGeom prst="roundRect">
          <a:avLst>
            <a:gd name="adj" fmla="val 10000"/>
          </a:avLst>
        </a:prstGeom>
        <a:solidFill>
          <a:sysClr val="window" lastClr="FFFFFF"/>
        </a:solidFill>
        <a:ln w="127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sp>
    <dsp:sp modelId="{7175E652-BBBD-1C48-89A1-A964099BA191}">
      <dsp:nvSpPr>
        <dsp:cNvPr id="0" name=""/>
        <dsp:cNvSpPr/>
      </dsp:nvSpPr>
      <dsp:spPr>
        <a:xfrm>
          <a:off x="2835211" y="992621"/>
          <a:ext cx="1007711" cy="610623"/>
        </a:xfrm>
        <a:prstGeom prst="roundRect">
          <a:avLst>
            <a:gd name="adj" fmla="val 10000"/>
          </a:avLst>
        </a:prstGeom>
        <a:solidFill>
          <a:schemeClr val="tx2">
            <a:lumMod val="20000"/>
            <a:lumOff val="8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dsp:spPr>
      <dsp:style>
        <a:lnRef idx="0">
          <a:schemeClr val="accent3"/>
        </a:lnRef>
        <a:fillRef idx="3">
          <a:schemeClr val="accent3"/>
        </a:fillRef>
        <a:effectRef idx="3">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r-FR" sz="1050" b="1" i="1" kern="1200" dirty="0">
              <a:solidFill>
                <a:srgbClr val="002060"/>
              </a:solidFill>
              <a:latin typeface="Calibri"/>
              <a:ea typeface="+mn-ea"/>
              <a:cs typeface="+mn-cs"/>
            </a:rPr>
            <a:t>Formation présentielle</a:t>
          </a:r>
        </a:p>
      </dsp:txBody>
      <dsp:txXfrm>
        <a:off x="2853096" y="1010506"/>
        <a:ext cx="971941" cy="574853"/>
      </dsp:txXfrm>
    </dsp:sp>
    <dsp:sp modelId="{A3F42F45-FD8E-A94E-B208-6813AA392BE3}">
      <dsp:nvSpPr>
        <dsp:cNvPr id="0" name=""/>
        <dsp:cNvSpPr/>
      </dsp:nvSpPr>
      <dsp:spPr>
        <a:xfrm>
          <a:off x="3949769" y="891118"/>
          <a:ext cx="1219862" cy="610623"/>
        </a:xfrm>
        <a:prstGeom prst="roundRect">
          <a:avLst>
            <a:gd name="adj" fmla="val 10000"/>
          </a:avLst>
        </a:prstGeom>
        <a:solidFill>
          <a:sysClr val="window" lastClr="FFFFFF"/>
        </a:solidFill>
        <a:ln w="127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sp>
    <dsp:sp modelId="{24CF6C7A-C146-3747-BD44-C6BAB19A56FC}">
      <dsp:nvSpPr>
        <dsp:cNvPr id="0" name=""/>
        <dsp:cNvSpPr/>
      </dsp:nvSpPr>
      <dsp:spPr>
        <a:xfrm>
          <a:off x="4056614" y="992621"/>
          <a:ext cx="1219862" cy="610623"/>
        </a:xfrm>
        <a:prstGeom prst="roundRect">
          <a:avLst>
            <a:gd name="adj" fmla="val 10000"/>
          </a:avLst>
        </a:prstGeom>
        <a:solidFill>
          <a:schemeClr val="tx2">
            <a:lumMod val="20000"/>
            <a:lumOff val="8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dsp:spPr>
      <dsp:style>
        <a:lnRef idx="0">
          <a:schemeClr val="accent3"/>
        </a:lnRef>
        <a:fillRef idx="3">
          <a:schemeClr val="accent3"/>
        </a:fillRef>
        <a:effectRef idx="3">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r-FR" sz="1050" b="1" i="1" kern="1200">
              <a:solidFill>
                <a:srgbClr val="002060"/>
              </a:solidFill>
              <a:latin typeface="Calibri"/>
              <a:ea typeface="+mn-ea"/>
              <a:cs typeface="+mn-cs"/>
            </a:rPr>
            <a:t>Accompagnement </a:t>
          </a:r>
        </a:p>
        <a:p>
          <a:pPr marL="0" lvl="0" indent="0" algn="ctr" defTabSz="466725">
            <a:lnSpc>
              <a:spcPct val="90000"/>
            </a:lnSpc>
            <a:spcBef>
              <a:spcPct val="0"/>
            </a:spcBef>
            <a:spcAft>
              <a:spcPct val="35000"/>
            </a:spcAft>
            <a:buNone/>
          </a:pPr>
          <a:r>
            <a:rPr lang="fr-FR" sz="1050" b="1" i="1" kern="1200">
              <a:solidFill>
                <a:srgbClr val="002060"/>
              </a:solidFill>
              <a:latin typeface="Calibri"/>
              <a:ea typeface="+mn-ea"/>
              <a:cs typeface="+mn-cs"/>
            </a:rPr>
            <a:t>&amp; coaching</a:t>
          </a:r>
        </a:p>
      </dsp:txBody>
      <dsp:txXfrm>
        <a:off x="4074499" y="1010506"/>
        <a:ext cx="1184092" cy="574853"/>
      </dsp:txXfrm>
    </dsp:sp>
    <dsp:sp modelId="{C57D095B-0E62-1C40-B2EB-C59B895504AC}">
      <dsp:nvSpPr>
        <dsp:cNvPr id="0" name=""/>
        <dsp:cNvSpPr/>
      </dsp:nvSpPr>
      <dsp:spPr>
        <a:xfrm>
          <a:off x="5383322" y="891118"/>
          <a:ext cx="1044194" cy="610623"/>
        </a:xfrm>
        <a:prstGeom prst="roundRect">
          <a:avLst>
            <a:gd name="adj" fmla="val 10000"/>
          </a:avLst>
        </a:prstGeom>
        <a:solidFill>
          <a:sysClr val="window" lastClr="FFFFFF"/>
        </a:solidFill>
        <a:ln w="127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sp>
    <dsp:sp modelId="{9B281AA5-47EA-A443-8C79-14C3A0FA957F}">
      <dsp:nvSpPr>
        <dsp:cNvPr id="0" name=""/>
        <dsp:cNvSpPr/>
      </dsp:nvSpPr>
      <dsp:spPr>
        <a:xfrm>
          <a:off x="5490168" y="992621"/>
          <a:ext cx="1044194" cy="610623"/>
        </a:xfrm>
        <a:prstGeom prst="roundRect">
          <a:avLst>
            <a:gd name="adj" fmla="val 10000"/>
          </a:avLst>
        </a:prstGeom>
        <a:solidFill>
          <a:schemeClr val="tx2">
            <a:lumMod val="20000"/>
            <a:lumOff val="8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dsp:spPr>
      <dsp:style>
        <a:lnRef idx="0">
          <a:schemeClr val="accent3"/>
        </a:lnRef>
        <a:fillRef idx="3">
          <a:schemeClr val="accent3"/>
        </a:fillRef>
        <a:effectRef idx="3">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r-FR" sz="1050" b="1" i="1" kern="1200">
              <a:solidFill>
                <a:srgbClr val="002060"/>
              </a:solidFill>
              <a:latin typeface="Calibri"/>
              <a:ea typeface="+mn-ea"/>
              <a:cs typeface="+mn-cs"/>
            </a:rPr>
            <a:t>Consolidation</a:t>
          </a:r>
        </a:p>
      </dsp:txBody>
      <dsp:txXfrm>
        <a:off x="5508053" y="1010506"/>
        <a:ext cx="1008424" cy="574853"/>
      </dsp:txXfrm>
    </dsp:sp>
    <dsp:sp modelId="{15959E4D-99B6-354A-9CE1-77BA16EF0565}">
      <dsp:nvSpPr>
        <dsp:cNvPr id="0" name=""/>
        <dsp:cNvSpPr/>
      </dsp:nvSpPr>
      <dsp:spPr>
        <a:xfrm>
          <a:off x="4656121" y="825"/>
          <a:ext cx="961611" cy="610623"/>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311C34-84EF-CD42-8C76-140CE3D7F904}">
      <dsp:nvSpPr>
        <dsp:cNvPr id="0" name=""/>
        <dsp:cNvSpPr/>
      </dsp:nvSpPr>
      <dsp:spPr>
        <a:xfrm>
          <a:off x="4762967" y="102329"/>
          <a:ext cx="961611" cy="610623"/>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a:solidFill>
                <a:sysClr val="windowText" lastClr="000000">
                  <a:hueOff val="0"/>
                  <a:satOff val="0"/>
                  <a:lumOff val="0"/>
                  <a:alphaOff val="0"/>
                </a:sysClr>
              </a:solidFill>
              <a:latin typeface="Calibri"/>
              <a:ea typeface="+mn-ea"/>
              <a:cs typeface="+mn-cs"/>
            </a:rPr>
            <a:t>PHASE IV :</a:t>
          </a:r>
        </a:p>
        <a:p>
          <a:pPr marL="0" lvl="0" indent="0" algn="ctr" defTabSz="488950">
            <a:lnSpc>
              <a:spcPct val="90000"/>
            </a:lnSpc>
            <a:spcBef>
              <a:spcPct val="0"/>
            </a:spcBef>
            <a:spcAft>
              <a:spcPct val="35000"/>
            </a:spcAft>
            <a:buNone/>
          </a:pPr>
          <a:r>
            <a:rPr lang="fr-FR" sz="1100" b="1" kern="1200">
              <a:solidFill>
                <a:sysClr val="windowText" lastClr="000000">
                  <a:hueOff val="0"/>
                  <a:satOff val="0"/>
                  <a:lumOff val="0"/>
                  <a:alphaOff val="0"/>
                </a:sysClr>
              </a:solidFill>
              <a:latin typeface="Calibri"/>
              <a:ea typeface="+mn-ea"/>
              <a:cs typeface="+mn-cs"/>
            </a:rPr>
            <a:t>Pérennisation</a:t>
          </a:r>
        </a:p>
      </dsp:txBody>
      <dsp:txXfrm>
        <a:off x="4780852" y="120214"/>
        <a:ext cx="925841" cy="574853"/>
      </dsp:txXfrm>
    </dsp:sp>
    <dsp:sp modelId="{989C5AC6-891C-304D-9F5E-5E75AE511082}">
      <dsp:nvSpPr>
        <dsp:cNvPr id="0" name=""/>
        <dsp:cNvSpPr/>
      </dsp:nvSpPr>
      <dsp:spPr>
        <a:xfrm>
          <a:off x="5831425" y="825"/>
          <a:ext cx="961611" cy="610623"/>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C42299-DB70-CA48-818E-FA476F3B7F03}">
      <dsp:nvSpPr>
        <dsp:cNvPr id="0" name=""/>
        <dsp:cNvSpPr/>
      </dsp:nvSpPr>
      <dsp:spPr>
        <a:xfrm>
          <a:off x="5938270" y="102329"/>
          <a:ext cx="961611" cy="610623"/>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ysClr val="windowText" lastClr="000000">
                  <a:hueOff val="0"/>
                  <a:satOff val="0"/>
                  <a:lumOff val="0"/>
                  <a:alphaOff val="0"/>
                </a:sysClr>
              </a:solidFill>
              <a:latin typeface="Calibri"/>
              <a:ea typeface="+mn-ea"/>
              <a:cs typeface="+mn-cs"/>
            </a:rPr>
            <a:t>PHASE V :                    Évaluation de la stratégie</a:t>
          </a:r>
        </a:p>
      </dsp:txBody>
      <dsp:txXfrm>
        <a:off x="5956155" y="120214"/>
        <a:ext cx="925841" cy="5748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3177" tIns="46589" rIns="93177" bIns="46589" rtlCol="0"/>
          <a:lstStyle>
            <a:lvl1pPr algn="l">
              <a:defRPr sz="1200"/>
            </a:lvl1pPr>
          </a:lstStyle>
          <a:p>
            <a:endParaRPr lang="fr-MA"/>
          </a:p>
        </p:txBody>
      </p:sp>
      <p:sp>
        <p:nvSpPr>
          <p:cNvPr id="3" name="Espace réservé de la date 2"/>
          <p:cNvSpPr>
            <a:spLocks noGrp="1"/>
          </p:cNvSpPr>
          <p:nvPr>
            <p:ph type="dt" idx="1"/>
          </p:nvPr>
        </p:nvSpPr>
        <p:spPr>
          <a:xfrm>
            <a:off x="3850443" y="0"/>
            <a:ext cx="2945659" cy="498135"/>
          </a:xfrm>
          <a:prstGeom prst="rect">
            <a:avLst/>
          </a:prstGeom>
        </p:spPr>
        <p:txBody>
          <a:bodyPr vert="horz" lIns="93177" tIns="46589" rIns="93177" bIns="46589" rtlCol="0"/>
          <a:lstStyle>
            <a:lvl1pPr algn="r">
              <a:defRPr sz="1200"/>
            </a:lvl1pPr>
          </a:lstStyle>
          <a:p>
            <a:fld id="{1BA25AB0-BA7C-42CE-B3F5-6BCAA75D25EA}" type="datetimeFigureOut">
              <a:rPr lang="fr-MA" smtClean="0"/>
              <a:t>08/10/2019</a:t>
            </a:fld>
            <a:endParaRPr lang="fr-MA"/>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fr-MA"/>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6" name="Espace réservé du pied de page 5"/>
          <p:cNvSpPr>
            <a:spLocks noGrp="1"/>
          </p:cNvSpPr>
          <p:nvPr>
            <p:ph type="ftr" sz="quarter" idx="4"/>
          </p:nvPr>
        </p:nvSpPr>
        <p:spPr>
          <a:xfrm>
            <a:off x="0" y="9430092"/>
            <a:ext cx="2945659" cy="498134"/>
          </a:xfrm>
          <a:prstGeom prst="rect">
            <a:avLst/>
          </a:prstGeom>
        </p:spPr>
        <p:txBody>
          <a:bodyPr vert="horz" lIns="93177" tIns="46589" rIns="93177" bIns="46589" rtlCol="0" anchor="b"/>
          <a:lstStyle>
            <a:lvl1pPr algn="l">
              <a:defRPr sz="1200"/>
            </a:lvl1pPr>
          </a:lstStyle>
          <a:p>
            <a:endParaRPr lang="fr-MA"/>
          </a:p>
        </p:txBody>
      </p:sp>
      <p:sp>
        <p:nvSpPr>
          <p:cNvPr id="7" name="Espace réservé du numéro de diapositive 6"/>
          <p:cNvSpPr>
            <a:spLocks noGrp="1"/>
          </p:cNvSpPr>
          <p:nvPr>
            <p:ph type="sldNum" sz="quarter" idx="5"/>
          </p:nvPr>
        </p:nvSpPr>
        <p:spPr>
          <a:xfrm>
            <a:off x="3850443" y="9430092"/>
            <a:ext cx="2945659" cy="498134"/>
          </a:xfrm>
          <a:prstGeom prst="rect">
            <a:avLst/>
          </a:prstGeom>
        </p:spPr>
        <p:txBody>
          <a:bodyPr vert="horz" lIns="93177" tIns="46589" rIns="93177" bIns="46589" rtlCol="0" anchor="b"/>
          <a:lstStyle>
            <a:lvl1pPr algn="r">
              <a:defRPr sz="1200"/>
            </a:lvl1pPr>
          </a:lstStyle>
          <a:p>
            <a:fld id="{4B17F98D-AB3C-4143-8E94-332B1FCB73A3}" type="slidenum">
              <a:rPr lang="fr-MA" smtClean="0"/>
              <a:t>‹#›</a:t>
            </a:fld>
            <a:endParaRPr lang="fr-MA"/>
          </a:p>
        </p:txBody>
      </p:sp>
    </p:spTree>
    <p:extLst>
      <p:ext uri="{BB962C8B-B14F-4D97-AF65-F5344CB8AC3E}">
        <p14:creationId xmlns:p14="http://schemas.microsoft.com/office/powerpoint/2010/main" val="323905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1263650"/>
            <a:ext cx="6049962" cy="340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7699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B17F98D-AB3C-4143-8E94-332B1FCB73A3}" type="slidenum">
              <a:rPr lang="fr-MA" smtClean="0"/>
              <a:t>27</a:t>
            </a:fld>
            <a:endParaRPr lang="fr-MA"/>
          </a:p>
        </p:txBody>
      </p:sp>
    </p:spTree>
    <p:extLst>
      <p:ext uri="{BB962C8B-B14F-4D97-AF65-F5344CB8AC3E}">
        <p14:creationId xmlns:p14="http://schemas.microsoft.com/office/powerpoint/2010/main" val="376734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B17F98D-AB3C-4143-8E94-332B1FCB73A3}" type="slidenum">
              <a:rPr lang="fr-MA" smtClean="0"/>
              <a:t>31</a:t>
            </a:fld>
            <a:endParaRPr lang="fr-MA"/>
          </a:p>
        </p:txBody>
      </p:sp>
    </p:spTree>
    <p:extLst>
      <p:ext uri="{BB962C8B-B14F-4D97-AF65-F5344CB8AC3E}">
        <p14:creationId xmlns:p14="http://schemas.microsoft.com/office/powerpoint/2010/main" val="85833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9375"/>
            <a:ext cx="6461125" cy="363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09661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solidFill>
                  <a:srgbClr val="E9E5DC">
                    <a:lumMod val="50000"/>
                  </a:srgbClr>
                </a:solidFill>
              </a:rPr>
              <a:pPr/>
              <a:t>‹#›</a:t>
            </a:fld>
            <a:endParaRPr lang="en-US">
              <a:solidFill>
                <a:srgbClr val="E9E5DC">
                  <a:lumMod val="50000"/>
                </a:srgbClr>
              </a:solidFill>
            </a:endParaRPr>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4748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1601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028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156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a:t>
            </a:fld>
            <a:endParaRPr lang="en-US">
              <a:solidFill>
                <a:srgbClr val="E9E5DC">
                  <a:lumMod val="75000"/>
                </a:srgbClr>
              </a:solidFill>
            </a:endParaRPr>
          </a:p>
        </p:txBody>
      </p:sp>
    </p:spTree>
    <p:extLst>
      <p:ext uri="{BB962C8B-B14F-4D97-AF65-F5344CB8AC3E}">
        <p14:creationId xmlns:p14="http://schemas.microsoft.com/office/powerpoint/2010/main" val="407271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57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88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4127019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629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24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04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298084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145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74529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558164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10/8/2019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75641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3"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3" y="5172814"/>
            <a:ext cx="6964465" cy="369391"/>
          </a:xfrm>
          <a:prstGeom prst="rect">
            <a:avLst/>
          </a:prstGeom>
        </p:spPr>
        <p:txBody>
          <a:bodyPr lIns="274320" rIns="0"/>
          <a:lstStyle>
            <a:lvl1pPr marL="0" indent="0" algn="l">
              <a:buNone/>
              <a:defRPr sz="2400">
                <a:solidFill>
                  <a:schemeClr val="accent3"/>
                </a:solidFill>
              </a:defRPr>
            </a:lvl1pPr>
            <a:lvl2pPr marL="457199" indent="0" algn="ctr">
              <a:buNone/>
              <a:defRPr sz="1999"/>
            </a:lvl2pPr>
            <a:lvl3pPr marL="914399" indent="0" algn="ctr">
              <a:buNone/>
              <a:defRPr sz="1800"/>
            </a:lvl3pPr>
            <a:lvl4pPr marL="1371598" indent="0" algn="ctr">
              <a:buNone/>
              <a:defRPr sz="1600"/>
            </a:lvl4pPr>
            <a:lvl5pPr marL="1828797" indent="0" algn="ctr">
              <a:buNone/>
              <a:defRPr sz="1600"/>
            </a:lvl5pPr>
            <a:lvl6pPr marL="2285998" indent="0" algn="ctr">
              <a:buNone/>
              <a:defRPr sz="1600"/>
            </a:lvl6pPr>
            <a:lvl7pPr marL="2743197" indent="0" algn="ctr">
              <a:buNone/>
              <a:defRPr sz="1600"/>
            </a:lvl7pPr>
            <a:lvl8pPr marL="3200396" indent="0" algn="ctr">
              <a:buNone/>
              <a:defRPr sz="1600"/>
            </a:lvl8pPr>
            <a:lvl9pPr marL="3657596" indent="0" algn="ctr">
              <a:buNone/>
              <a:defRPr sz="1600"/>
            </a:lvl9pPr>
          </a:lstStyle>
          <a:p>
            <a:r>
              <a:rPr lang="en-US"/>
              <a:t>Click to edit Master subtitle style</a:t>
            </a:r>
          </a:p>
        </p:txBody>
      </p:sp>
      <p:sp>
        <p:nvSpPr>
          <p:cNvPr id="31" name="Freeform: Shape 30"/>
          <p:cNvSpPr/>
          <p:nvPr userDrawn="1"/>
        </p:nvSpPr>
        <p:spPr>
          <a:xfrm rot="5400000">
            <a:off x="-487320" y="3075509"/>
            <a:ext cx="4269815" cy="3295171"/>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5" name="Picture Placeholder 24"/>
          <p:cNvSpPr>
            <a:spLocks noGrp="1"/>
          </p:cNvSpPr>
          <p:nvPr>
            <p:ph type="pic" sz="quarter" idx="13"/>
          </p:nvPr>
        </p:nvSpPr>
        <p:spPr>
          <a:xfrm>
            <a:off x="0" y="1"/>
            <a:ext cx="9962167"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8"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0" name="Date Placeholder 3"/>
          <p:cNvSpPr>
            <a:spLocks noGrp="1"/>
          </p:cNvSpPr>
          <p:nvPr>
            <p:ph type="dt" sz="half" idx="11"/>
          </p:nvPr>
        </p:nvSpPr>
        <p:spPr>
          <a:xfrm>
            <a:off x="2825808" y="6356351"/>
            <a:ext cx="1931877" cy="276999"/>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5" y="6356352"/>
            <a:ext cx="5647713" cy="276999"/>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4192524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4"/>
            <a:ext cx="8434459" cy="430907"/>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167" indent="0" algn="ctr">
              <a:buNone/>
              <a:defRPr sz="1999"/>
            </a:lvl2pPr>
            <a:lvl3pPr marL="914335" indent="0" algn="ctr">
              <a:buNone/>
              <a:defRPr sz="1800"/>
            </a:lvl3pPr>
            <a:lvl4pPr marL="1371501" indent="0" algn="ctr">
              <a:buNone/>
              <a:defRPr sz="1600"/>
            </a:lvl4pPr>
            <a:lvl5pPr marL="1828669" indent="0" algn="ctr">
              <a:buNone/>
              <a:defRPr sz="1600"/>
            </a:lvl5pPr>
            <a:lvl6pPr marL="2285836" indent="0" algn="ctr">
              <a:buNone/>
              <a:defRPr sz="1600"/>
            </a:lvl6pPr>
            <a:lvl7pPr marL="2743004" indent="0" algn="ctr">
              <a:buNone/>
              <a:defRPr sz="1600"/>
            </a:lvl7pPr>
            <a:lvl8pPr marL="3200171" indent="0" algn="ctr">
              <a:buNone/>
              <a:defRPr sz="1600"/>
            </a:lvl8pPr>
            <a:lvl9pPr marL="3657338" indent="0" algn="ctr">
              <a:buNone/>
              <a:defRPr sz="1600"/>
            </a:lvl9pPr>
          </a:lstStyle>
          <a:p>
            <a:r>
              <a:rPr lang="en-US"/>
              <a:t>Click to edit Master subtitle style</a:t>
            </a:r>
          </a:p>
        </p:txBody>
      </p:sp>
      <p:sp>
        <p:nvSpPr>
          <p:cNvPr id="12" name="Freeform: Shape 11"/>
          <p:cNvSpPr/>
          <p:nvPr userDrawn="1"/>
        </p:nvSpPr>
        <p:spPr>
          <a:xfrm rot="5400000">
            <a:off x="-267348"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Picture Placeholder 9"/>
          <p:cNvSpPr>
            <a:spLocks noGrp="1"/>
          </p:cNvSpPr>
          <p:nvPr>
            <p:ph type="pic" sz="quarter" idx="13"/>
          </p:nvPr>
        </p:nvSpPr>
        <p:spPr>
          <a:xfrm>
            <a:off x="2" y="1"/>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dirty="0"/>
          </a:p>
        </p:txBody>
      </p:sp>
      <p:sp>
        <p:nvSpPr>
          <p:cNvPr id="14" name="Freeform: Shape 13"/>
          <p:cNvSpPr/>
          <p:nvPr userDrawn="1"/>
        </p:nvSpPr>
        <p:spPr>
          <a:xfrm rot="10800000" flipV="1">
            <a:off x="1"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Date Placeholder 3"/>
          <p:cNvSpPr>
            <a:spLocks noGrp="1"/>
          </p:cNvSpPr>
          <p:nvPr>
            <p:ph type="dt" sz="half" idx="11"/>
          </p:nvPr>
        </p:nvSpPr>
        <p:spPr>
          <a:xfrm>
            <a:off x="569947" y="6356350"/>
            <a:ext cx="1931877" cy="276999"/>
          </a:xfrm>
          <a:prstGeom prst="rect">
            <a:avLst/>
          </a:prstGeom>
        </p:spPr>
        <p:txBody>
          <a:bodyPr lIns="0" rIns="0"/>
          <a:lstStyle>
            <a:lvl1pPr algn="ctr">
              <a:defRPr>
                <a:solidFill>
                  <a:schemeClr val="bg2">
                    <a:lumMod val="50000"/>
                  </a:schemeClr>
                </a:solidFill>
              </a:defRPr>
            </a:lvl1pPr>
          </a:lstStyle>
          <a:p>
            <a:r>
              <a:rPr lang="en-US" dirty="0"/>
              <a:t>Your Date Here</a:t>
            </a:r>
          </a:p>
        </p:txBody>
      </p:sp>
      <p:sp>
        <p:nvSpPr>
          <p:cNvPr id="41" name="Footer Placeholder 4"/>
          <p:cNvSpPr>
            <a:spLocks noGrp="1"/>
          </p:cNvSpPr>
          <p:nvPr>
            <p:ph type="ftr" sz="quarter" idx="12"/>
          </p:nvPr>
        </p:nvSpPr>
        <p:spPr>
          <a:xfrm>
            <a:off x="3747556" y="6356351"/>
            <a:ext cx="5647713" cy="276999"/>
          </a:xfrm>
          <a:prstGeom prst="rect">
            <a:avLst/>
          </a:prstGeom>
        </p:spPr>
        <p:txBody>
          <a:bodyPr/>
          <a:lstStyle>
            <a:lvl1pPr algn="l">
              <a:defRPr cap="none" baseline="0">
                <a:solidFill>
                  <a:schemeClr val="bg2">
                    <a:lumMod val="75000"/>
                  </a:schemeClr>
                </a:solidFill>
              </a:defRPr>
            </a:lvl1pPr>
          </a:lstStyle>
          <a:p>
            <a:r>
              <a:rPr lang="en-US" dirty="0"/>
              <a:t>Your Footer Here</a:t>
            </a:r>
          </a:p>
        </p:txBody>
      </p:sp>
      <p:sp>
        <p:nvSpPr>
          <p:cNvPr id="19" name="Freeform: Shape 18"/>
          <p:cNvSpPr/>
          <p:nvPr userDrawn="1"/>
        </p:nvSpPr>
        <p:spPr>
          <a:xfrm flipV="1">
            <a:off x="7333861" y="0"/>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 Placeholder 7"/>
          <p:cNvSpPr>
            <a:spLocks noGrp="1"/>
          </p:cNvSpPr>
          <p:nvPr>
            <p:ph type="body" sz="quarter" idx="14" hasCustomPrompt="1"/>
          </p:nvPr>
        </p:nvSpPr>
        <p:spPr>
          <a:xfrm>
            <a:off x="8000323"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6" y="6356351"/>
            <a:ext cx="865312" cy="276999"/>
          </a:xfrm>
          <a:prstGeom prst="rect">
            <a:avLst/>
          </a:prstGeom>
        </p:spPr>
        <p:txBody>
          <a:bodyPr/>
          <a:lstStyle>
            <a:lvl1pPr>
              <a:defRPr>
                <a:solidFill>
                  <a:schemeClr val="bg2">
                    <a:lumMod val="75000"/>
                  </a:schemeClr>
                </a:solidFill>
              </a:defRPr>
            </a:lvl1pPr>
          </a:lstStyle>
          <a:p>
            <a:fld id="{FC1CF07D-8B3F-4D32-B059-0039CEA46DB1}" type="slidenum">
              <a:rPr lang="en-US" smtClean="0"/>
              <a:pPr/>
              <a:t>‹#›</a:t>
            </a:fld>
            <a:endParaRPr lang="en-US" dirty="0"/>
          </a:p>
        </p:txBody>
      </p:sp>
    </p:spTree>
    <p:extLst>
      <p:ext uri="{BB962C8B-B14F-4D97-AF65-F5344CB8AC3E}">
        <p14:creationId xmlns:p14="http://schemas.microsoft.com/office/powerpoint/2010/main" val="3221098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2"/>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123078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Insert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56992"/>
            <a:ext cx="9144000" cy="2387600"/>
          </a:xfrm>
        </p:spPr>
        <p:txBody>
          <a:bodyPr anchor="t"/>
          <a:lstStyle>
            <a:lvl1pPr algn="ctr">
              <a:defRPr sz="60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1524000" y="2060848"/>
            <a:ext cx="9144000" cy="1072207"/>
          </a:xfrm>
        </p:spPr>
        <p:txBody>
          <a:bodyPr anchor="ctr">
            <a:normAutofit/>
          </a:bodyPr>
          <a:lstStyle>
            <a:lvl1pPr marL="0" indent="0" algn="ctr">
              <a:buNone/>
              <a:defRPr sz="280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647728" y="6356350"/>
            <a:ext cx="4896544" cy="365125"/>
          </a:xfrm>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48" b="19440"/>
          <a:stretch/>
        </p:blipFill>
        <p:spPr>
          <a:xfrm>
            <a:off x="11099912" y="5777880"/>
            <a:ext cx="1092088" cy="1080120"/>
          </a:xfrm>
          <a:prstGeom prst="rect">
            <a:avLst/>
          </a:prstGeom>
        </p:spPr>
      </p:pic>
    </p:spTree>
    <p:extLst>
      <p:ext uri="{BB962C8B-B14F-4D97-AF65-F5344CB8AC3E}">
        <p14:creationId xmlns:p14="http://schemas.microsoft.com/office/powerpoint/2010/main" val="163848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62521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a:t>
            </a:fld>
            <a:endParaRPr lang="en-US">
              <a:solidFill>
                <a:srgbClr val="E9E5DC">
                  <a:lumMod val="75000"/>
                </a:srgbClr>
              </a:solidFill>
            </a:endParaRPr>
          </a:p>
        </p:txBody>
      </p:sp>
    </p:spTree>
    <p:extLst>
      <p:ext uri="{BB962C8B-B14F-4D97-AF65-F5344CB8AC3E}">
        <p14:creationId xmlns:p14="http://schemas.microsoft.com/office/powerpoint/2010/main" val="2305109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w conten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Content Placeholder 2"/>
          <p:cNvSpPr>
            <a:spLocks noGrp="1"/>
          </p:cNvSpPr>
          <p:nvPr>
            <p:ph idx="1"/>
          </p:nvPr>
        </p:nvSpPr>
        <p:spPr>
          <a:xfrm>
            <a:off x="728754" y="1825625"/>
            <a:ext cx="106250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125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800" y="317500"/>
            <a:ext cx="9144000"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148104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List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Tree>
    <p:extLst>
      <p:ext uri="{BB962C8B-B14F-4D97-AF65-F5344CB8AC3E}">
        <p14:creationId xmlns:p14="http://schemas.microsoft.com/office/powerpoint/2010/main" val="2803289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ycle">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62250" y="317500"/>
            <a:ext cx="859154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60499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Cycle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3040760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ierarchy">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43300" y="317500"/>
            <a:ext cx="781049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3071722"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Hierarchy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vert="horz" wrap="square" lIns="91440" tIns="45720" rIns="91440" bIns="45720" rtlCol="0">
            <a:spAutoFit/>
          </a:bodyPr>
          <a:lstStyle>
            <a:lvl1pPr>
              <a:defRPr lang="en-US" sz="1800" dirty="0"/>
            </a:lvl1pPr>
          </a:lstStyle>
          <a:p>
            <a:pPr marL="0" lvl="0" indent="0">
              <a:buNone/>
            </a:pPr>
            <a:r>
              <a:rPr lang="en-US" dirty="0"/>
              <a:t>Click to edit Master text styles</a:t>
            </a:r>
          </a:p>
        </p:txBody>
      </p:sp>
      <p:sp>
        <p:nvSpPr>
          <p:cNvPr id="21" name="Footer Placeholder 3"/>
          <p:cNvSpPr>
            <a:spLocks noGrp="1"/>
          </p:cNvSpPr>
          <p:nvPr>
            <p:ph type="ftr" sz="quarter" idx="11"/>
          </p:nvPr>
        </p:nvSpPr>
        <p:spPr>
          <a:xfrm>
            <a:off x="1089506"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535610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Relationship">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99467" y="317500"/>
            <a:ext cx="7154332"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3" y="629415"/>
            <a:ext cx="35977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Relationship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636568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atrix">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8733" y="317500"/>
            <a:ext cx="8365066"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48011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Matrix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916152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yramid">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44333" y="317500"/>
            <a:ext cx="8009466"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8611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Pyramid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096754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is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9267" y="317500"/>
            <a:ext cx="8754532"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0229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err="1">
                <a:solidFill>
                  <a:schemeClr val="bg1">
                    <a:lumMod val="75000"/>
                  </a:schemeClr>
                </a:solidFill>
              </a:rPr>
              <a:t>Misc</a:t>
            </a:r>
            <a:r>
              <a:rPr lang="en-US" b="1" dirty="0">
                <a:solidFill>
                  <a:schemeClr val="bg1">
                    <a:lumMod val="75000"/>
                  </a:schemeClr>
                </a:solidFill>
              </a:rPr>
              <a: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525693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3864017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10/8/2019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964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solidFill>
                  <a:srgbClr val="D34817">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solidFill>
                  <a:srgbClr val="D34817">
                    <a:lumMod val="75000"/>
                  </a:srgbClr>
                </a:solidFill>
              </a:rPr>
              <a:pPr/>
              <a:t>‹#›</a:t>
            </a:fld>
            <a:endParaRPr lang="en-US">
              <a:solidFill>
                <a:srgbClr val="D34817">
                  <a:lumMod val="75000"/>
                </a:srgbClr>
              </a:solidFill>
            </a:endParaRPr>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838499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764DE79-268F-4C1A-8933-263129D2AF90}" type="datetimeFigureOut">
              <a:rPr lang="en-US" smtClean="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171329F-B78C-4AF9-B3B1-BD709DEFB53D}"/>
              </a:ext>
            </a:extLst>
          </p:cNvPr>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hlinkClick r:id="rId2"/>
            <a:extLst>
              <a:ext uri="{FF2B5EF4-FFF2-40B4-BE49-F238E27FC236}">
                <a16:creationId xmlns:a16="http://schemas.microsoft.com/office/drawing/2014/main" id="{4E8BA45A-3CA3-435C-9FBC-9783C7ED6A72}"/>
              </a:ext>
            </a:extLst>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977906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300587374"/>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756415"/>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42518493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PowerPoint SmartArt Graphics - The complete ready-to-use collection</a:t>
            </a:r>
          </a:p>
        </p:txBody>
      </p:sp>
      <p:sp>
        <p:nvSpPr>
          <p:cNvPr id="9" name="Slide Number Placeholder 8"/>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2345776748"/>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PowerPoint SmartArt Graphics - The complete ready-to-use collection</a:t>
            </a:r>
          </a:p>
        </p:txBody>
      </p:sp>
      <p:sp>
        <p:nvSpPr>
          <p:cNvPr id="5" name="Slide Number Placeholder 4"/>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2575992356"/>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459A9-BF71-4869-8140-0A694E4B773B}" type="datetime1">
              <a:rPr lang="en-US" smtClean="0"/>
              <a:t>10/8/2019</a:t>
            </a:fld>
            <a:endParaRPr lang="en-US"/>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6F15528-21DE-4FAA-801E-634DDDAF4B2B}" type="slidenum">
              <a:rPr lang="fr-FR" smtClean="0"/>
              <a:t>‹#›</a:t>
            </a:fld>
            <a:endParaRPr lang="fr-FR"/>
          </a:p>
        </p:txBody>
      </p:sp>
    </p:spTree>
    <p:extLst>
      <p:ext uri="{BB962C8B-B14F-4D97-AF65-F5344CB8AC3E}">
        <p14:creationId xmlns:p14="http://schemas.microsoft.com/office/powerpoint/2010/main" val="2607722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1132697587"/>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452828"/>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319483482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solidFill>
                  <a:srgbClr val="E9E5DC">
                    <a:lumMod val="90000"/>
                  </a:srgbClr>
                </a:solidFill>
              </a:rPr>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solidFill>
                  <a:srgbClr val="E9E5DC">
                    <a:lumMod val="90000"/>
                  </a:srgbClr>
                </a:solidFill>
              </a:rPr>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a:solidFill>
                  <a:srgbClr val="E9E5DC">
                    <a:lumMod val="90000"/>
                  </a:srgbClr>
                </a:solidFill>
              </a:rPr>
              <a:pPr/>
              <a:t>‹#›</a:t>
            </a:fld>
            <a:endParaRPr>
              <a:solidFill>
                <a:srgbClr val="E9E5DC">
                  <a:lumMod val="90000"/>
                </a:srgbClr>
              </a:solidFill>
            </a:endParaRPr>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07869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665152"/>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152486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1" y="2125980"/>
            <a:ext cx="10363200" cy="89255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1" y="3840480"/>
            <a:ext cx="8534400" cy="152349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EDE1F89-3D7A-465F-877C-AC05988B69E5}" type="datetime1">
              <a:rPr lang="en-US" smtClean="0"/>
              <a:t>10/8/2019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661185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912830" y="907856"/>
            <a:ext cx="1799117" cy="1017582"/>
          </a:xfrm>
        </p:spPr>
        <p:txBody>
          <a:bodyPr lIns="0" tIns="0" rIns="0" bIns="0"/>
          <a:lstStyle>
            <a:lvl1pPr>
              <a:defRPr sz="6612" b="1" i="0">
                <a:solidFill>
                  <a:srgbClr val="56595A"/>
                </a:solidFill>
                <a:latin typeface="Trebuchet MS"/>
                <a:cs typeface="Trebuchet MS"/>
              </a:defRPr>
            </a:lvl1pPr>
          </a:lstStyle>
          <a:p>
            <a:endParaRPr/>
          </a:p>
        </p:txBody>
      </p:sp>
      <p:sp>
        <p:nvSpPr>
          <p:cNvPr id="3" name="Holder 3"/>
          <p:cNvSpPr>
            <a:spLocks noGrp="1"/>
          </p:cNvSpPr>
          <p:nvPr>
            <p:ph type="body" idx="1"/>
          </p:nvPr>
        </p:nvSpPr>
        <p:spPr>
          <a:xfrm>
            <a:off x="4737185" y="2392697"/>
            <a:ext cx="6434828" cy="1736942"/>
          </a:xfrm>
        </p:spPr>
        <p:txBody>
          <a:bodyPr lIns="0" tIns="0" rIns="0" bIns="0"/>
          <a:lstStyle>
            <a:lvl1pPr>
              <a:defRPr sz="11287" b="1" i="0">
                <a:solidFill>
                  <a:srgbClr val="184578"/>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E8A6078-5532-4B56-8212-E9510AD7A7B3}" type="datetime1">
              <a:rPr lang="en-US" smtClean="0"/>
              <a:t>10/8/2019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620973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912830" y="907856"/>
            <a:ext cx="1799117" cy="1017582"/>
          </a:xfrm>
        </p:spPr>
        <p:txBody>
          <a:bodyPr lIns="0" tIns="0" rIns="0" bIns="0"/>
          <a:lstStyle>
            <a:lvl1pPr>
              <a:defRPr sz="6612" b="1" i="0">
                <a:solidFill>
                  <a:srgbClr val="56595A"/>
                </a:solidFill>
                <a:latin typeface="Trebuchet MS"/>
                <a:cs typeface="Trebuchet MS"/>
              </a:defRPr>
            </a:lvl1pPr>
          </a:lstStyle>
          <a:p>
            <a:endParaRPr/>
          </a:p>
        </p:txBody>
      </p:sp>
      <p:sp>
        <p:nvSpPr>
          <p:cNvPr id="3" name="Holder 3"/>
          <p:cNvSpPr>
            <a:spLocks noGrp="1"/>
          </p:cNvSpPr>
          <p:nvPr>
            <p:ph sz="half" idx="2"/>
          </p:nvPr>
        </p:nvSpPr>
        <p:spPr>
          <a:xfrm>
            <a:off x="609601" y="1577340"/>
            <a:ext cx="5303520" cy="152349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152349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64F12D79-D2D8-469F-95BE-6011E5FD98DB}" type="datetime1">
              <a:rPr lang="en-US" smtClean="0"/>
              <a:t>10/8/2019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653936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912830" y="907856"/>
            <a:ext cx="1799117" cy="1017582"/>
          </a:xfrm>
        </p:spPr>
        <p:txBody>
          <a:bodyPr lIns="0" tIns="0" rIns="0" bIns="0"/>
          <a:lstStyle>
            <a:lvl1pPr>
              <a:defRPr sz="6612" b="1" i="0">
                <a:solidFill>
                  <a:srgbClr val="56595A"/>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38901E3-7144-43CC-B827-DDE335A2BF5A}" type="datetime1">
              <a:rPr lang="en-US" smtClean="0"/>
              <a:t>10/8/2019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062587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10/8/2019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182460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3"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3" y="5172814"/>
            <a:ext cx="6964465" cy="369391"/>
          </a:xfrm>
          <a:prstGeom prst="rect">
            <a:avLst/>
          </a:prstGeom>
        </p:spPr>
        <p:txBody>
          <a:bodyPr lIns="274320" rIns="0"/>
          <a:lstStyle>
            <a:lvl1pPr marL="0" indent="0" algn="l">
              <a:buNone/>
              <a:defRPr sz="2400">
                <a:solidFill>
                  <a:schemeClr val="accent3"/>
                </a:solidFill>
              </a:defRPr>
            </a:lvl1pPr>
            <a:lvl2pPr marL="457199" indent="0" algn="ctr">
              <a:buNone/>
              <a:defRPr sz="1999"/>
            </a:lvl2pPr>
            <a:lvl3pPr marL="914399" indent="0" algn="ctr">
              <a:buNone/>
              <a:defRPr sz="1800"/>
            </a:lvl3pPr>
            <a:lvl4pPr marL="1371598" indent="0" algn="ctr">
              <a:buNone/>
              <a:defRPr sz="1600"/>
            </a:lvl4pPr>
            <a:lvl5pPr marL="1828797" indent="0" algn="ctr">
              <a:buNone/>
              <a:defRPr sz="1600"/>
            </a:lvl5pPr>
            <a:lvl6pPr marL="2285998" indent="0" algn="ctr">
              <a:buNone/>
              <a:defRPr sz="1600"/>
            </a:lvl6pPr>
            <a:lvl7pPr marL="2743197" indent="0" algn="ctr">
              <a:buNone/>
              <a:defRPr sz="1600"/>
            </a:lvl7pPr>
            <a:lvl8pPr marL="3200396" indent="0" algn="ctr">
              <a:buNone/>
              <a:defRPr sz="1600"/>
            </a:lvl8pPr>
            <a:lvl9pPr marL="3657596" indent="0" algn="ctr">
              <a:buNone/>
              <a:defRPr sz="1600"/>
            </a:lvl9pPr>
          </a:lstStyle>
          <a:p>
            <a:r>
              <a:rPr lang="en-US"/>
              <a:t>Click to edit Master subtitle style</a:t>
            </a:r>
          </a:p>
        </p:txBody>
      </p:sp>
      <p:sp>
        <p:nvSpPr>
          <p:cNvPr id="31" name="Freeform: Shape 30"/>
          <p:cNvSpPr/>
          <p:nvPr userDrawn="1"/>
        </p:nvSpPr>
        <p:spPr>
          <a:xfrm rot="5400000">
            <a:off x="-487320" y="3075509"/>
            <a:ext cx="4269815" cy="3295171"/>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5" name="Picture Placeholder 24"/>
          <p:cNvSpPr>
            <a:spLocks noGrp="1"/>
          </p:cNvSpPr>
          <p:nvPr>
            <p:ph type="pic" sz="quarter" idx="13"/>
          </p:nvPr>
        </p:nvSpPr>
        <p:spPr>
          <a:xfrm>
            <a:off x="0" y="1"/>
            <a:ext cx="9962167"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8"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0" name="Date Placeholder 3"/>
          <p:cNvSpPr>
            <a:spLocks noGrp="1"/>
          </p:cNvSpPr>
          <p:nvPr>
            <p:ph type="dt" sz="half" idx="11"/>
          </p:nvPr>
        </p:nvSpPr>
        <p:spPr>
          <a:xfrm>
            <a:off x="2825808" y="6356351"/>
            <a:ext cx="1931877" cy="276999"/>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5" y="6356352"/>
            <a:ext cx="5647713" cy="276999"/>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14270464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586750"/>
            <a:ext cx="9144000" cy="923213"/>
          </a:xfrm>
        </p:spPr>
        <p:txBody>
          <a:bodyPr anchor="b"/>
          <a:lstStyle>
            <a:lvl1pPr algn="ctr">
              <a:defRPr sz="5999"/>
            </a:lvl1pPr>
          </a:lstStyle>
          <a:p>
            <a:r>
              <a:rPr lang="fr-FR"/>
              <a:t>Modifiez le style du titre</a:t>
            </a:r>
          </a:p>
        </p:txBody>
      </p:sp>
      <p:sp>
        <p:nvSpPr>
          <p:cNvPr id="3" name="Sous-titre 2"/>
          <p:cNvSpPr>
            <a:spLocks noGrp="1"/>
          </p:cNvSpPr>
          <p:nvPr>
            <p:ph type="subTitle" idx="1"/>
          </p:nvPr>
        </p:nvSpPr>
        <p:spPr>
          <a:xfrm>
            <a:off x="1524000" y="3602038"/>
            <a:ext cx="9144000" cy="369216"/>
          </a:xfrm>
        </p:spPr>
        <p:txBody>
          <a:bodyPr/>
          <a:lstStyle>
            <a:lvl1pPr marL="0" indent="0" algn="ctr">
              <a:buNone/>
              <a:defRPr sz="2399"/>
            </a:lvl1pPr>
            <a:lvl2pPr marL="457167" indent="0" algn="ctr">
              <a:buNone/>
              <a:defRPr sz="1999"/>
            </a:lvl2pPr>
            <a:lvl3pPr marL="914335" indent="0" algn="ctr">
              <a:buNone/>
              <a:defRPr sz="1800"/>
            </a:lvl3pPr>
            <a:lvl4pPr marL="1371501" indent="0" algn="ctr">
              <a:buNone/>
              <a:defRPr sz="1600"/>
            </a:lvl4pPr>
            <a:lvl5pPr marL="1828669" indent="0" algn="ctr">
              <a:buNone/>
              <a:defRPr sz="1600"/>
            </a:lvl5pPr>
            <a:lvl6pPr marL="2285836" indent="0" algn="ctr">
              <a:buNone/>
              <a:defRPr sz="1600"/>
            </a:lvl6pPr>
            <a:lvl7pPr marL="2743004" indent="0" algn="ctr">
              <a:buNone/>
              <a:defRPr sz="1600"/>
            </a:lvl7pPr>
            <a:lvl8pPr marL="3200171" indent="0" algn="ctr">
              <a:buNone/>
              <a:defRPr sz="1600"/>
            </a:lvl8pPr>
            <a:lvl9pPr marL="3657338"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6F43116-EAA9-4117-8433-77C862DC28BE}" type="datetimeFigureOut">
              <a:rPr lang="fr-FR" smtClean="0"/>
              <a:t>08/10/2019</a:t>
            </a:fld>
            <a:endParaRPr lang="fr-FR" dirty="0"/>
          </a:p>
        </p:txBody>
      </p:sp>
      <p:sp>
        <p:nvSpPr>
          <p:cNvPr id="5" name="Espace réservé du pied de page 4"/>
          <p:cNvSpPr>
            <a:spLocks noGrp="1"/>
          </p:cNvSpPr>
          <p:nvPr>
            <p:ph type="ftr" sz="quarter" idx="11"/>
          </p:nvPr>
        </p:nvSpPr>
        <p:spPr/>
        <p:txBody>
          <a:bodyPr/>
          <a:lstStyle/>
          <a:p>
            <a:endParaRPr lang="fr-FR"/>
          </a:p>
        </p:txBody>
      </p:sp>
      <p:sp>
        <p:nvSpPr>
          <p:cNvPr id="7" name="Rectangle 6"/>
          <p:cNvSpPr/>
          <p:nvPr userDrawn="1"/>
        </p:nvSpPr>
        <p:spPr>
          <a:xfrm>
            <a:off x="0" y="22107"/>
            <a:ext cx="12192000" cy="941463"/>
          </a:xfrm>
          <a:prstGeom prst="rect">
            <a:avLst/>
          </a:prstGeom>
          <a:solidFill>
            <a:schemeClr val="accent1">
              <a:lumMod val="75000"/>
            </a:schemeClr>
          </a:solidFill>
          <a:ln w="6350">
            <a:solidFill>
              <a:srgbClr val="FFFF00"/>
            </a:solidFill>
          </a:ln>
          <a:effectLst>
            <a:outerShdw blurRad="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6" name="Espace réservé du numéro de diapositive 5"/>
          <p:cNvSpPr>
            <a:spLocks noGrp="1"/>
          </p:cNvSpPr>
          <p:nvPr>
            <p:ph type="sldNum" sz="quarter" idx="12"/>
          </p:nvPr>
        </p:nvSpPr>
        <p:spPr/>
        <p:txBody>
          <a:bodyPr/>
          <a:lstStyle/>
          <a:p>
            <a:fld id="{AC0B681C-06C0-44AF-AEC8-B22DC60E85E2}" type="slidenum">
              <a:rPr lang="fr-FR" smtClean="0"/>
              <a:t>‹#›</a:t>
            </a:fld>
            <a:endParaRPr lang="fr-FR"/>
          </a:p>
        </p:txBody>
      </p:sp>
    </p:spTree>
    <p:extLst>
      <p:ext uri="{BB962C8B-B14F-4D97-AF65-F5344CB8AC3E}">
        <p14:creationId xmlns:p14="http://schemas.microsoft.com/office/powerpoint/2010/main" val="19387479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791545B-F645-4792-9AC7-8476DBFC1B62}" type="datetimeFigureOut">
              <a:rPr lang="fr-FR" smtClean="0"/>
              <a:t>08/10/2019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CA32CEC-E4D9-4413-9775-FE348116B435}" type="slidenum">
              <a:rPr lang="fr-FR" smtClean="0"/>
              <a:t>‹#›</a:t>
            </a:fld>
            <a:endParaRPr lang="fr-FR"/>
          </a:p>
        </p:txBody>
      </p:sp>
    </p:spTree>
    <p:extLst>
      <p:ext uri="{BB962C8B-B14F-4D97-AF65-F5344CB8AC3E}">
        <p14:creationId xmlns:p14="http://schemas.microsoft.com/office/powerpoint/2010/main" val="21509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a:t>
            </a:fld>
            <a:endParaRPr lang="en-US">
              <a:solidFill>
                <a:srgbClr val="E9E5DC">
                  <a:lumMod val="75000"/>
                </a:srgbClr>
              </a:solidFill>
            </a:endParaRPr>
          </a:p>
        </p:txBody>
      </p:sp>
    </p:spTree>
    <p:extLst>
      <p:ext uri="{BB962C8B-B14F-4D97-AF65-F5344CB8AC3E}">
        <p14:creationId xmlns:p14="http://schemas.microsoft.com/office/powerpoint/2010/main" val="24018130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a:p>
        </p:txBody>
      </p:sp>
      <p:sp>
        <p:nvSpPr>
          <p:cNvPr id="4" name="Espace réservé de la date 3"/>
          <p:cNvSpPr>
            <a:spLocks noGrp="1"/>
          </p:cNvSpPr>
          <p:nvPr>
            <p:ph type="dt" sz="half" idx="10"/>
          </p:nvPr>
        </p:nvSpPr>
        <p:spPr/>
        <p:txBody>
          <a:bodyPr/>
          <a:lstStyle/>
          <a:p>
            <a:fld id="{A5C7C8D8-708B-462C-9AE9-61EED9739CF3}" type="datetimeFigureOut">
              <a:rPr lang="en-US" smtClean="0"/>
              <a:t>10/8/2019</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BDAF811-9172-49BB-88BA-D7DD1CF7FCCB}" type="slidenum">
              <a:rPr lang="en-US" smtClean="0"/>
              <a:t>‹#›</a:t>
            </a:fld>
            <a:endParaRPr lang="en-US"/>
          </a:p>
        </p:txBody>
      </p:sp>
    </p:spTree>
    <p:extLst>
      <p:ext uri="{BB962C8B-B14F-4D97-AF65-F5344CB8AC3E}">
        <p14:creationId xmlns:p14="http://schemas.microsoft.com/office/powerpoint/2010/main" val="38017897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A5C7C8D8-708B-462C-9AE9-61EED9739CF3}" type="datetimeFigureOut">
              <a:rPr lang="en-US" smtClean="0"/>
              <a:t>10/8/2019</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BDAF811-9172-49BB-88BA-D7DD1CF7FCCB}" type="slidenum">
              <a:rPr lang="en-US" smtClean="0"/>
              <a:t>‹#›</a:t>
            </a:fld>
            <a:endParaRPr lang="en-US"/>
          </a:p>
        </p:txBody>
      </p:sp>
    </p:spTree>
    <p:extLst>
      <p:ext uri="{BB962C8B-B14F-4D97-AF65-F5344CB8AC3E}">
        <p14:creationId xmlns:p14="http://schemas.microsoft.com/office/powerpoint/2010/main" val="14362838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5C7C8D8-708B-462C-9AE9-61EED9739CF3}" type="datetimeFigureOut">
              <a:rPr lang="en-US" smtClean="0"/>
              <a:t>10/8/2019</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BDAF811-9172-49BB-88BA-D7DD1CF7FCCB}" type="slidenum">
              <a:rPr lang="en-US" smtClean="0"/>
              <a:t>‹#›</a:t>
            </a:fld>
            <a:endParaRPr lang="en-US"/>
          </a:p>
        </p:txBody>
      </p:sp>
    </p:spTree>
    <p:extLst>
      <p:ext uri="{BB962C8B-B14F-4D97-AF65-F5344CB8AC3E}">
        <p14:creationId xmlns:p14="http://schemas.microsoft.com/office/powerpoint/2010/main" val="8091644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A5C7C8D8-708B-462C-9AE9-61EED9739CF3}" type="datetimeFigureOut">
              <a:rPr lang="en-US" smtClean="0"/>
              <a:t>10/8/2019</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DBDAF811-9172-49BB-88BA-D7DD1CF7FCCB}" type="slidenum">
              <a:rPr lang="en-US" smtClean="0"/>
              <a:t>‹#›</a:t>
            </a:fld>
            <a:endParaRPr lang="en-US"/>
          </a:p>
        </p:txBody>
      </p:sp>
    </p:spTree>
    <p:extLst>
      <p:ext uri="{BB962C8B-B14F-4D97-AF65-F5344CB8AC3E}">
        <p14:creationId xmlns:p14="http://schemas.microsoft.com/office/powerpoint/2010/main" val="32982384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A5C7C8D8-708B-462C-9AE9-61EED9739CF3}" type="datetimeFigureOut">
              <a:rPr lang="en-US" smtClean="0"/>
              <a:t>10/8/2019</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DBDAF811-9172-49BB-88BA-D7DD1CF7FCCB}" type="slidenum">
              <a:rPr lang="en-US" smtClean="0"/>
              <a:t>‹#›</a:t>
            </a:fld>
            <a:endParaRPr lang="en-US"/>
          </a:p>
        </p:txBody>
      </p:sp>
    </p:spTree>
    <p:extLst>
      <p:ext uri="{BB962C8B-B14F-4D97-AF65-F5344CB8AC3E}">
        <p14:creationId xmlns:p14="http://schemas.microsoft.com/office/powerpoint/2010/main" val="27758187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A5C7C8D8-708B-462C-9AE9-61EED9739CF3}" type="datetimeFigureOut">
              <a:rPr lang="en-US" smtClean="0"/>
              <a:t>10/8/2019</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DBDAF811-9172-49BB-88BA-D7DD1CF7FCCB}" type="slidenum">
              <a:rPr lang="en-US" smtClean="0"/>
              <a:t>‹#›</a:t>
            </a:fld>
            <a:endParaRPr lang="en-US"/>
          </a:p>
        </p:txBody>
      </p:sp>
    </p:spTree>
    <p:extLst>
      <p:ext uri="{BB962C8B-B14F-4D97-AF65-F5344CB8AC3E}">
        <p14:creationId xmlns:p14="http://schemas.microsoft.com/office/powerpoint/2010/main" val="29401194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C7C8D8-708B-462C-9AE9-61EED9739CF3}" type="datetimeFigureOut">
              <a:rPr lang="en-US" smtClean="0"/>
              <a:t>10/8/2019</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DBDAF811-9172-49BB-88BA-D7DD1CF7FCCB}" type="slidenum">
              <a:rPr lang="en-US" smtClean="0"/>
              <a:t>‹#›</a:t>
            </a:fld>
            <a:endParaRPr lang="en-US"/>
          </a:p>
        </p:txBody>
      </p:sp>
    </p:spTree>
    <p:extLst>
      <p:ext uri="{BB962C8B-B14F-4D97-AF65-F5344CB8AC3E}">
        <p14:creationId xmlns:p14="http://schemas.microsoft.com/office/powerpoint/2010/main" val="576993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5C7C8D8-708B-462C-9AE9-61EED9739CF3}" type="datetimeFigureOut">
              <a:rPr lang="en-US" smtClean="0"/>
              <a:t>10/8/2019</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DBDAF811-9172-49BB-88BA-D7DD1CF7FCCB}" type="slidenum">
              <a:rPr lang="en-US" smtClean="0"/>
              <a:t>‹#›</a:t>
            </a:fld>
            <a:endParaRPr lang="en-US"/>
          </a:p>
        </p:txBody>
      </p:sp>
    </p:spTree>
    <p:extLst>
      <p:ext uri="{BB962C8B-B14F-4D97-AF65-F5344CB8AC3E}">
        <p14:creationId xmlns:p14="http://schemas.microsoft.com/office/powerpoint/2010/main" val="7664090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5C7C8D8-708B-462C-9AE9-61EED9739CF3}" type="datetimeFigureOut">
              <a:rPr lang="en-US" smtClean="0"/>
              <a:t>10/8/2019</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DBDAF811-9172-49BB-88BA-D7DD1CF7FCCB}" type="slidenum">
              <a:rPr lang="en-US" smtClean="0"/>
              <a:t>‹#›</a:t>
            </a:fld>
            <a:endParaRPr lang="en-US"/>
          </a:p>
        </p:txBody>
      </p:sp>
    </p:spTree>
    <p:extLst>
      <p:ext uri="{BB962C8B-B14F-4D97-AF65-F5344CB8AC3E}">
        <p14:creationId xmlns:p14="http://schemas.microsoft.com/office/powerpoint/2010/main" val="18008881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A5C7C8D8-708B-462C-9AE9-61EED9739CF3}" type="datetimeFigureOut">
              <a:rPr lang="en-US" smtClean="0"/>
              <a:t>10/8/2019</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BDAF811-9172-49BB-88BA-D7DD1CF7FCCB}" type="slidenum">
              <a:rPr lang="en-US" smtClean="0"/>
              <a:t>‹#›</a:t>
            </a:fld>
            <a:endParaRPr lang="en-US"/>
          </a:p>
        </p:txBody>
      </p:sp>
    </p:spTree>
    <p:extLst>
      <p:ext uri="{BB962C8B-B14F-4D97-AF65-F5344CB8AC3E}">
        <p14:creationId xmlns:p14="http://schemas.microsoft.com/office/powerpoint/2010/main" val="364758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9185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A5C7C8D8-708B-462C-9AE9-61EED9739CF3}" type="datetimeFigureOut">
              <a:rPr lang="en-US" smtClean="0"/>
              <a:t>10/8/2019</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BDAF811-9172-49BB-88BA-D7DD1CF7FCCB}" type="slidenum">
              <a:rPr lang="en-US" smtClean="0"/>
              <a:t>‹#›</a:t>
            </a:fld>
            <a:endParaRPr lang="en-US"/>
          </a:p>
        </p:txBody>
      </p:sp>
    </p:spTree>
    <p:extLst>
      <p:ext uri="{BB962C8B-B14F-4D97-AF65-F5344CB8AC3E}">
        <p14:creationId xmlns:p14="http://schemas.microsoft.com/office/powerpoint/2010/main" val="7159861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10/8/2019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1197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2854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9196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3.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5.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solidFill>
                  <a:prstClr val="black">
                    <a:tint val="75000"/>
                  </a:prstClr>
                </a:solidFill>
              </a:rPr>
              <a:pPr/>
              <a:t>‹#›</a:t>
            </a:fld>
            <a:endParaRPr lang="en-US">
              <a:solidFill>
                <a:prstClr val="black">
                  <a:tint val="75000"/>
                </a:prstClr>
              </a:solidFill>
            </a:endParaRPr>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84665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705" r:id="rId24"/>
    <p:sldLayoutId id="2147483690" r:id="rId25"/>
    <p:sldLayoutId id="2147483691" r:id="rId2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PowerPoint SmartArt Graphics - The complete ready-to-use collection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327C5-B821-4FE9-A59A-A60D9EB59A9A}" type="slidenum">
              <a:rPr lang="en-US" smtClean="0"/>
              <a:t>‹#›</a:t>
            </a:fld>
            <a:endParaRPr lang="en-US"/>
          </a:p>
        </p:txBody>
      </p:sp>
      <p:sp>
        <p:nvSpPr>
          <p:cNvPr id="7" name="Rectangle 6"/>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313960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9" r:id="rId6"/>
    <p:sldLayoutId id="2147483700" r:id="rId7"/>
    <p:sldLayoutId id="2147483701" r:id="rId8"/>
    <p:sldLayoutId id="2147483702" r:id="rId9"/>
    <p:sldLayoutId id="2147483703" r:id="rId10"/>
    <p:sldLayoutId id="2147483704" r:id="rId11"/>
    <p:sldLayoutId id="2147483706" r:id="rId12"/>
    <p:sldLayoutId id="214748370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C1CF07D-8B3F-4D32-B059-0039CEA46DB1}"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38F4F0F-00DC-4873-A943-701DA68B5942}"/>
              </a:ext>
            </a:extLst>
          </p:cNvPr>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78476817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912830" y="907856"/>
            <a:ext cx="1799117" cy="892552"/>
          </a:xfrm>
          <a:prstGeom prst="rect">
            <a:avLst/>
          </a:prstGeom>
        </p:spPr>
        <p:txBody>
          <a:bodyPr wrap="square" lIns="0" tIns="0" rIns="0" bIns="0">
            <a:spAutoFit/>
          </a:bodyPr>
          <a:lstStyle>
            <a:lvl1pPr>
              <a:defRPr sz="5800" b="1" i="0">
                <a:solidFill>
                  <a:srgbClr val="56595A"/>
                </a:solidFill>
                <a:latin typeface="Trebuchet MS"/>
                <a:cs typeface="Trebuchet MS"/>
              </a:defRPr>
            </a:lvl1pPr>
          </a:lstStyle>
          <a:p>
            <a:endParaRPr/>
          </a:p>
        </p:txBody>
      </p:sp>
      <p:sp>
        <p:nvSpPr>
          <p:cNvPr id="3" name="Holder 3"/>
          <p:cNvSpPr>
            <a:spLocks noGrp="1"/>
          </p:cNvSpPr>
          <p:nvPr>
            <p:ph type="body" idx="1"/>
          </p:nvPr>
        </p:nvSpPr>
        <p:spPr>
          <a:xfrm>
            <a:off x="4737185" y="2392697"/>
            <a:ext cx="6434828" cy="1523494"/>
          </a:xfrm>
          <a:prstGeom prst="rect">
            <a:avLst/>
          </a:prstGeom>
        </p:spPr>
        <p:txBody>
          <a:bodyPr wrap="square" lIns="0" tIns="0" rIns="0" bIns="0">
            <a:spAutoFit/>
          </a:bodyPr>
          <a:lstStyle>
            <a:lvl1pPr>
              <a:defRPr sz="9900" b="1" i="0">
                <a:solidFill>
                  <a:srgbClr val="184578"/>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D520CEE6-CE3C-41B5-AEF9-3329B5F0CC09}" type="datetime1">
              <a:rPr lang="en-US" smtClean="0"/>
              <a:t>10/8/2019</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1734993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Lst>
  <p:hf hdr="0" ftr="0" dt="0"/>
  <p:txStyles>
    <p:titleStyle>
      <a:lvl1pPr>
        <a:defRPr>
          <a:latin typeface="+mj-lt"/>
          <a:ea typeface="+mj-ea"/>
          <a:cs typeface="+mj-cs"/>
        </a:defRPr>
      </a:lvl1pPr>
    </p:titleStyle>
    <p:bodyStyle>
      <a:lvl1pPr marL="0">
        <a:defRPr>
          <a:latin typeface="+mn-lt"/>
          <a:ea typeface="+mn-ea"/>
          <a:cs typeface="+mn-cs"/>
        </a:defRPr>
      </a:lvl1pPr>
      <a:lvl2pPr marL="521263">
        <a:defRPr>
          <a:latin typeface="+mn-lt"/>
          <a:ea typeface="+mn-ea"/>
          <a:cs typeface="+mn-cs"/>
        </a:defRPr>
      </a:lvl2pPr>
      <a:lvl3pPr marL="1042525">
        <a:defRPr>
          <a:latin typeface="+mn-lt"/>
          <a:ea typeface="+mn-ea"/>
          <a:cs typeface="+mn-cs"/>
        </a:defRPr>
      </a:lvl3pPr>
      <a:lvl4pPr marL="1563788">
        <a:defRPr>
          <a:latin typeface="+mn-lt"/>
          <a:ea typeface="+mn-ea"/>
          <a:cs typeface="+mn-cs"/>
        </a:defRPr>
      </a:lvl4pPr>
      <a:lvl5pPr marL="2085051">
        <a:defRPr>
          <a:latin typeface="+mn-lt"/>
          <a:ea typeface="+mn-ea"/>
          <a:cs typeface="+mn-cs"/>
        </a:defRPr>
      </a:lvl5pPr>
      <a:lvl6pPr marL="2606314">
        <a:defRPr>
          <a:latin typeface="+mn-lt"/>
          <a:ea typeface="+mn-ea"/>
          <a:cs typeface="+mn-cs"/>
        </a:defRPr>
      </a:lvl6pPr>
      <a:lvl7pPr marL="3127576">
        <a:defRPr>
          <a:latin typeface="+mn-lt"/>
          <a:ea typeface="+mn-ea"/>
          <a:cs typeface="+mn-cs"/>
        </a:defRPr>
      </a:lvl7pPr>
      <a:lvl8pPr marL="3648839">
        <a:defRPr>
          <a:latin typeface="+mn-lt"/>
          <a:ea typeface="+mn-ea"/>
          <a:cs typeface="+mn-cs"/>
        </a:defRPr>
      </a:lvl8pPr>
      <a:lvl9pPr marL="4170101">
        <a:defRPr>
          <a:latin typeface="+mn-lt"/>
          <a:ea typeface="+mn-ea"/>
          <a:cs typeface="+mn-cs"/>
        </a:defRPr>
      </a:lvl9pPr>
    </p:bodyStyle>
    <p:otherStyle>
      <a:lvl1pPr marL="0">
        <a:defRPr>
          <a:latin typeface="+mn-lt"/>
          <a:ea typeface="+mn-ea"/>
          <a:cs typeface="+mn-cs"/>
        </a:defRPr>
      </a:lvl1pPr>
      <a:lvl2pPr marL="521263">
        <a:defRPr>
          <a:latin typeface="+mn-lt"/>
          <a:ea typeface="+mn-ea"/>
          <a:cs typeface="+mn-cs"/>
        </a:defRPr>
      </a:lvl2pPr>
      <a:lvl3pPr marL="1042525">
        <a:defRPr>
          <a:latin typeface="+mn-lt"/>
          <a:ea typeface="+mn-ea"/>
          <a:cs typeface="+mn-cs"/>
        </a:defRPr>
      </a:lvl3pPr>
      <a:lvl4pPr marL="1563788">
        <a:defRPr>
          <a:latin typeface="+mn-lt"/>
          <a:ea typeface="+mn-ea"/>
          <a:cs typeface="+mn-cs"/>
        </a:defRPr>
      </a:lvl4pPr>
      <a:lvl5pPr marL="2085051">
        <a:defRPr>
          <a:latin typeface="+mn-lt"/>
          <a:ea typeface="+mn-ea"/>
          <a:cs typeface="+mn-cs"/>
        </a:defRPr>
      </a:lvl5pPr>
      <a:lvl6pPr marL="2606314">
        <a:defRPr>
          <a:latin typeface="+mn-lt"/>
          <a:ea typeface="+mn-ea"/>
          <a:cs typeface="+mn-cs"/>
        </a:defRPr>
      </a:lvl6pPr>
      <a:lvl7pPr marL="3127576">
        <a:defRPr>
          <a:latin typeface="+mn-lt"/>
          <a:ea typeface="+mn-ea"/>
          <a:cs typeface="+mn-cs"/>
        </a:defRPr>
      </a:lvl7pPr>
      <a:lvl8pPr marL="3648839">
        <a:defRPr>
          <a:latin typeface="+mn-lt"/>
          <a:ea typeface="+mn-ea"/>
          <a:cs typeface="+mn-cs"/>
        </a:defRPr>
      </a:lvl8pPr>
      <a:lvl9pPr marL="4170101">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7C8D8-708B-462C-9AE9-61EED9739CF3}" type="datetimeFigureOut">
              <a:rPr lang="en-US" smtClean="0"/>
              <a:t>10/8/2019</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AF811-9172-49BB-88BA-D7DD1CF7FCCB}" type="slidenum">
              <a:rPr lang="en-US" smtClean="0"/>
              <a:t>‹#›</a:t>
            </a:fld>
            <a:endParaRPr lang="en-US"/>
          </a:p>
        </p:txBody>
      </p:sp>
    </p:spTree>
    <p:extLst>
      <p:ext uri="{BB962C8B-B14F-4D97-AF65-F5344CB8AC3E}">
        <p14:creationId xmlns:p14="http://schemas.microsoft.com/office/powerpoint/2010/main" val="149650134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5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1.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6.xml"/><Relationship Id="rId4" Type="http://schemas.openxmlformats.org/officeDocument/2006/relationships/hyperlink" Target="https://www.google.com/maps/d/u/0/edit?mid=1JyYxcIXFPiGHjcq0F_e5EVSDhwWqVZZL&amp;ll=35.56009913357926%2C-5.293098189550847&amp;z=1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7506" b="7329"/>
          <a:stretch/>
        </p:blipFill>
        <p:spPr>
          <a:xfrm>
            <a:off x="4852232" y="58409"/>
            <a:ext cx="2604074" cy="1850430"/>
          </a:xfrm>
          <a:prstGeom prst="rect">
            <a:avLst/>
          </a:prstGeom>
        </p:spPr>
      </p:pic>
      <p:sp>
        <p:nvSpPr>
          <p:cNvPr id="2" name="Rectangle 1"/>
          <p:cNvSpPr/>
          <p:nvPr/>
        </p:nvSpPr>
        <p:spPr>
          <a:xfrm>
            <a:off x="0" y="-896473"/>
            <a:ext cx="12192000" cy="8272906"/>
          </a:xfrm>
          <a:prstGeom prst="rect">
            <a:avLst/>
          </a:prstGeom>
          <a:ln w="12700">
            <a:noFill/>
          </a:ln>
          <a:effectLst>
            <a:outerShdw blurRad="1270000" dist="2540000" dir="21540000" sx="200000" sy="200000" algn="ctr" rotWithShape="0">
              <a:srgbClr val="000000">
                <a:alpha val="0"/>
              </a:srgbClr>
            </a:outerShdw>
          </a:effectLst>
        </p:spPr>
        <p:txBody>
          <a:bodyPr wrap="square" anchor="ctr">
            <a:spAutoFit/>
          </a:bodyPr>
          <a:lstStyle/>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r>
              <a:rPr lang="fr-FR" sz="2539" b="1" dirty="0">
                <a:solidFill>
                  <a:schemeClr val="accent1">
                    <a:lumMod val="50000"/>
                  </a:schemeClr>
                </a:solidFill>
                <a:latin typeface="Corbel" panose="020B0503020204020204" pitchFamily="34" charset="0"/>
              </a:rPr>
              <a:t>Réunion de pré-soumission de la consultation n°</a:t>
            </a:r>
          </a:p>
          <a:p>
            <a:pPr algn="ctr"/>
            <a:r>
              <a:rPr lang="fr-FR" sz="2539" b="1" dirty="0">
                <a:solidFill>
                  <a:schemeClr val="accent1">
                    <a:lumMod val="50000"/>
                  </a:schemeClr>
                </a:solidFill>
                <a:latin typeface="Corbel" panose="020B0503020204020204" pitchFamily="34" charset="0"/>
              </a:rPr>
              <a:t> </a:t>
            </a:r>
            <a:r>
              <a:rPr lang="es-ES" sz="2539" b="1" dirty="0">
                <a:solidFill>
                  <a:schemeClr val="accent1">
                    <a:lumMod val="50000"/>
                  </a:schemeClr>
                </a:solidFill>
                <a:latin typeface="Corbel" panose="020B0503020204020204" pitchFamily="34" charset="0"/>
              </a:rPr>
              <a:t>DP/QCBS/MCA-M/ES-40-A/Compact-PP-08</a:t>
            </a:r>
          </a:p>
          <a:p>
            <a:pPr algn="ctr"/>
            <a:r>
              <a:rPr lang="fr-FR" sz="1814" b="1" dirty="0">
                <a:latin typeface="Corbel" panose="020B0503020204020204" pitchFamily="34" charset="0"/>
              </a:rPr>
              <a:t>Contrat QCBS  :      la sélection d’un Consultant </a:t>
            </a:r>
          </a:p>
          <a:p>
            <a:pPr algn="ctr"/>
            <a:r>
              <a:rPr lang="fr-FR" sz="2400" b="1" dirty="0">
                <a:latin typeface="Corbel" panose="020B0503020204020204" pitchFamily="34" charset="0"/>
              </a:rPr>
              <a:t>			</a:t>
            </a:r>
          </a:p>
          <a:p>
            <a:pPr algn="ctr"/>
            <a:r>
              <a:rPr lang="fr-FR" sz="2400" b="1" dirty="0">
                <a:latin typeface="Corbel" panose="020B0503020204020204" pitchFamily="34" charset="0"/>
              </a:rPr>
              <a:t>			</a:t>
            </a:r>
            <a:r>
              <a:rPr lang="fr-FR" sz="3200" b="1" dirty="0">
                <a:latin typeface="Corbel" panose="020B0503020204020204" pitchFamily="34" charset="0"/>
              </a:rPr>
              <a:t>Conception et mise en œuvre des formations dans le cadre du Modèle Intégré d’Amélioration des Etablissements de l’Enseignement Secondaire au profit des cadres administratifs et pédagogiques au niveau de 3 régions (Tanger Tétouan Al Hoceima, Fès Meknès et Marrakech Safi) </a:t>
            </a:r>
          </a:p>
          <a:p>
            <a:pPr lvl="0" algn="ctr"/>
            <a:r>
              <a:rPr lang="fr-FR" sz="3200" b="1" dirty="0">
                <a:solidFill>
                  <a:srgbClr val="3494BA">
                    <a:lumMod val="50000"/>
                  </a:srgbClr>
                </a:solidFill>
                <a:latin typeface="Corbel" panose="020B0503020204020204" pitchFamily="34" charset="0"/>
              </a:rPr>
              <a:t>			</a:t>
            </a:r>
            <a:endParaRPr lang="fr-FR" sz="1632" b="1" dirty="0">
              <a:solidFill>
                <a:srgbClr val="3494BA">
                  <a:lumMod val="50000"/>
                </a:srgbClr>
              </a:solidFill>
              <a:latin typeface="Corbel" panose="020B0503020204020204" pitchFamily="34" charset="0"/>
            </a:endParaRPr>
          </a:p>
          <a:p>
            <a:pPr lvl="0" algn="ctr"/>
            <a:endParaRPr lang="fr-FR" sz="1632" b="1" dirty="0">
              <a:solidFill>
                <a:srgbClr val="3494BA">
                  <a:lumMod val="50000"/>
                </a:srgbClr>
              </a:solidFill>
              <a:latin typeface="Corbel" panose="020B0503020204020204" pitchFamily="34" charset="0"/>
            </a:endParaRPr>
          </a:p>
          <a:p>
            <a:pPr lvl="0" algn="ctr"/>
            <a:r>
              <a:rPr lang="fr-FR" sz="1632" b="1" dirty="0">
                <a:latin typeface="Corbel" panose="020B0503020204020204" pitchFamily="34" charset="0"/>
              </a:rPr>
              <a:t>							Le 1</a:t>
            </a:r>
            <a:r>
              <a:rPr lang="fr-FR" sz="1632" b="1" baseline="30000" dirty="0">
                <a:latin typeface="Corbel" panose="020B0503020204020204" pitchFamily="34" charset="0"/>
              </a:rPr>
              <a:t>er</a:t>
            </a:r>
            <a:r>
              <a:rPr lang="fr-FR" sz="1632" b="1" dirty="0">
                <a:latin typeface="Corbel" panose="020B0503020204020204" pitchFamily="34" charset="0"/>
              </a:rPr>
              <a:t> Octobre 2019</a:t>
            </a:r>
            <a:endParaRPr lang="fr-FR" sz="1814" b="1" kern="0" dirty="0">
              <a:latin typeface="Sakkal Majalla" panose="02000000000000000000" pitchFamily="2" charset="-78"/>
              <a:cs typeface="Sakkal Majalla" panose="02000000000000000000" pitchFamily="2" charset="-78"/>
            </a:endParaRPr>
          </a:p>
          <a:p>
            <a:pPr marL="342900" indent="-342900" algn="ctr">
              <a:buFont typeface="Wingdings" panose="05000000000000000000" pitchFamily="2" charset="2"/>
              <a:buChar char="§"/>
            </a:pPr>
            <a:endParaRPr lang="fr-FR" sz="1814" b="1" dirty="0">
              <a:solidFill>
                <a:schemeClr val="accent1">
                  <a:lumMod val="50000"/>
                </a:schemeClr>
              </a:solidFill>
              <a:latin typeface="Corbel" panose="020B0503020204020204" pitchFamily="34" charset="0"/>
            </a:endParaRPr>
          </a:p>
          <a:p>
            <a:endParaRPr lang="fr-FR" sz="1814" b="1" dirty="0">
              <a:solidFill>
                <a:schemeClr val="accent1">
                  <a:lumMod val="50000"/>
                </a:schemeClr>
              </a:solidFill>
              <a:latin typeface="Corbel" panose="020B0503020204020204" pitchFamily="34" charset="0"/>
            </a:endParaRPr>
          </a:p>
        </p:txBody>
      </p:sp>
    </p:spTree>
    <p:extLst>
      <p:ext uri="{BB962C8B-B14F-4D97-AF65-F5344CB8AC3E}">
        <p14:creationId xmlns:p14="http://schemas.microsoft.com/office/powerpoint/2010/main" val="188255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p>
        </p:txBody>
      </p:sp>
      <p:sp>
        <p:nvSpPr>
          <p:cNvPr id="9" name="Rectangle 8"/>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MA" sz="2400" b="1" i="0" u="none" strike="noStrike" kern="1200" cap="none" spc="0" normalizeH="0" baseline="0" noProof="0" dirty="0">
                <a:ln>
                  <a:noFill/>
                </a:ln>
                <a:solidFill>
                  <a:prstClr val="white"/>
                </a:solidFill>
                <a:effectLst/>
                <a:uLnTx/>
                <a:uFillTx/>
                <a:latin typeface="Calibri"/>
                <a:ea typeface="+mn-ea"/>
                <a:cs typeface="+mn-cs"/>
              </a:rPr>
              <a:t>2. Plan de formation :</a:t>
            </a:r>
          </a:p>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C000"/>
                </a:solidFill>
                <a:effectLst/>
                <a:uLnTx/>
                <a:uFillTx/>
                <a:latin typeface="Calibri"/>
                <a:ea typeface="+mn-ea"/>
                <a:cs typeface="+mn-cs"/>
              </a:rPr>
              <a:t>2.1 Phases d’élaboration</a:t>
            </a:r>
            <a:endParaRPr kumimoji="0" lang="en-US" sz="2000" b="1" i="0" u="none" strike="noStrike" kern="1200" cap="none" spc="0" normalizeH="0" baseline="0" noProof="0" dirty="0">
              <a:ln>
                <a:noFill/>
              </a:ln>
              <a:solidFill>
                <a:srgbClr val="FFC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07029BB-4FC7-42E3-A1C8-B2C10F8BB0DE}"/>
              </a:ext>
            </a:extLst>
          </p:cNvPr>
          <p:cNvSpPr/>
          <p:nvPr/>
        </p:nvSpPr>
        <p:spPr>
          <a:xfrm>
            <a:off x="714375" y="1300514"/>
            <a:ext cx="10763250" cy="427672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46AF0621-97F2-488D-B48A-120D7FFD1B4A}"/>
              </a:ext>
            </a:extLst>
          </p:cNvPr>
          <p:cNvSpPr/>
          <p:nvPr/>
        </p:nvSpPr>
        <p:spPr>
          <a:xfrm>
            <a:off x="2653127" y="1062486"/>
            <a:ext cx="6885747" cy="429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sng" strike="noStrike" kern="1200" cap="none" spc="0" normalizeH="0" baseline="0" noProof="0" dirty="0">
                <a:ln>
                  <a:noFill/>
                </a:ln>
                <a:solidFill>
                  <a:srgbClr val="002060"/>
                </a:solidFill>
                <a:effectLst/>
                <a:uLnTx/>
                <a:uFillTx/>
                <a:latin typeface="Calibri"/>
                <a:ea typeface="+mn-ea"/>
                <a:cs typeface="+mn-cs"/>
              </a:rPr>
              <a:t>Une méthode mixte a été adoptée pour la collecte et le recueil des données :</a:t>
            </a:r>
            <a:endParaRPr kumimoji="0" lang="fr-FR" sz="1600" b="0" i="0" u="none" strike="noStrike" kern="1200" cap="none" spc="0" normalizeH="0" baseline="0" noProof="0" dirty="0">
              <a:ln>
                <a:noFill/>
              </a:ln>
              <a:solidFill>
                <a:srgbClr val="00206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1ADEC503-C1C0-43B6-AE72-2B0FD451DEE1}"/>
              </a:ext>
            </a:extLst>
          </p:cNvPr>
          <p:cNvSpPr/>
          <p:nvPr/>
        </p:nvSpPr>
        <p:spPr>
          <a:xfrm>
            <a:off x="1393548" y="1789133"/>
            <a:ext cx="3607905" cy="623254"/>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Une approche qualitative</a:t>
            </a:r>
          </a:p>
        </p:txBody>
      </p:sp>
      <p:sp>
        <p:nvSpPr>
          <p:cNvPr id="11" name="Rectangle 10">
            <a:extLst>
              <a:ext uri="{FF2B5EF4-FFF2-40B4-BE49-F238E27FC236}">
                <a16:creationId xmlns:a16="http://schemas.microsoft.com/office/drawing/2014/main" id="{9D33C09E-EA6C-409A-A10A-E229327DFD1D}"/>
              </a:ext>
            </a:extLst>
          </p:cNvPr>
          <p:cNvSpPr/>
          <p:nvPr/>
        </p:nvSpPr>
        <p:spPr>
          <a:xfrm>
            <a:off x="6814639" y="1789133"/>
            <a:ext cx="3607905" cy="623254"/>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Une approche quantitative</a:t>
            </a:r>
          </a:p>
        </p:txBody>
      </p:sp>
      <p:grpSp>
        <p:nvGrpSpPr>
          <p:cNvPr id="12" name="Group 11">
            <a:extLst>
              <a:ext uri="{FF2B5EF4-FFF2-40B4-BE49-F238E27FC236}">
                <a16:creationId xmlns:a16="http://schemas.microsoft.com/office/drawing/2014/main" id="{0043356F-D5AF-4F9F-8CA7-3322308F132A}"/>
              </a:ext>
            </a:extLst>
          </p:cNvPr>
          <p:cNvGrpSpPr/>
          <p:nvPr/>
        </p:nvGrpSpPr>
        <p:grpSpPr>
          <a:xfrm>
            <a:off x="1412903" y="2573774"/>
            <a:ext cx="1671092" cy="623255"/>
            <a:chOff x="134548" y="2463504"/>
            <a:chExt cx="1195860" cy="759371"/>
          </a:xfrm>
        </p:grpSpPr>
        <p:sp>
          <p:nvSpPr>
            <p:cNvPr id="22" name="Rectangle: Rounded Corners 21">
              <a:extLst>
                <a:ext uri="{FF2B5EF4-FFF2-40B4-BE49-F238E27FC236}">
                  <a16:creationId xmlns:a16="http://schemas.microsoft.com/office/drawing/2014/main" id="{D714E703-56DB-4D91-9EEA-C3CFFDFB806F}"/>
                </a:ext>
              </a:extLst>
            </p:cNvPr>
            <p:cNvSpPr/>
            <p:nvPr/>
          </p:nvSpPr>
          <p:spPr>
            <a:xfrm>
              <a:off x="134548" y="2463504"/>
              <a:ext cx="1195860" cy="759371"/>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Rectangle: Rounded Corners 4">
              <a:extLst>
                <a:ext uri="{FF2B5EF4-FFF2-40B4-BE49-F238E27FC236}">
                  <a16:creationId xmlns:a16="http://schemas.microsoft.com/office/drawing/2014/main" id="{67BC1CC3-F086-4164-B409-36E9F13EB553}"/>
                </a:ext>
              </a:extLst>
            </p:cNvPr>
            <p:cNvSpPr txBox="1"/>
            <p:nvPr/>
          </p:nvSpPr>
          <p:spPr>
            <a:xfrm>
              <a:off x="156789" y="2485745"/>
              <a:ext cx="1151378" cy="7148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1100" b="0" i="0" u="none" strike="noStrike" kern="1200" cap="none" spc="0" normalizeH="0" baseline="0" noProof="0" dirty="0">
                  <a:ln>
                    <a:noFill/>
                  </a:ln>
                  <a:solidFill>
                    <a:sysClr val="windowText" lastClr="000000">
                      <a:hueOff val="0"/>
                      <a:satOff val="0"/>
                      <a:lumOff val="0"/>
                      <a:alphaOff val="0"/>
                    </a:sysClr>
                  </a:solidFill>
                  <a:effectLst/>
                  <a:uLnTx/>
                  <a:uFillTx/>
                  <a:latin typeface="Calibri"/>
                  <a:ea typeface="+mn-ea"/>
                  <a:cs typeface="+mn-cs"/>
                </a:rPr>
                <a:t>Entretien de groupe </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1100" b="0" i="0" u="none" strike="noStrike" kern="1200" cap="none" spc="0" normalizeH="0" baseline="0" noProof="0" dirty="0">
                  <a:ln>
                    <a:noFill/>
                  </a:ln>
                  <a:solidFill>
                    <a:sysClr val="windowText" lastClr="000000">
                      <a:hueOff val="0"/>
                      <a:satOff val="0"/>
                      <a:lumOff val="0"/>
                      <a:alphaOff val="0"/>
                    </a:sysClr>
                  </a:solidFill>
                  <a:effectLst/>
                  <a:uLnTx/>
                  <a:uFillTx/>
                  <a:latin typeface="Calibri"/>
                  <a:ea typeface="+mn-ea"/>
                  <a:cs typeface="+mn-cs"/>
                </a:rPr>
                <a:t>(Focus group)</a:t>
              </a:r>
            </a:p>
          </p:txBody>
        </p:sp>
      </p:grpSp>
      <p:grpSp>
        <p:nvGrpSpPr>
          <p:cNvPr id="13" name="Group 12">
            <a:extLst>
              <a:ext uri="{FF2B5EF4-FFF2-40B4-BE49-F238E27FC236}">
                <a16:creationId xmlns:a16="http://schemas.microsoft.com/office/drawing/2014/main" id="{0D3B87C9-E69A-410F-A0A3-6ADA71E74D8C}"/>
              </a:ext>
            </a:extLst>
          </p:cNvPr>
          <p:cNvGrpSpPr/>
          <p:nvPr/>
        </p:nvGrpSpPr>
        <p:grpSpPr>
          <a:xfrm>
            <a:off x="3330361" y="2573774"/>
            <a:ext cx="1671092" cy="638640"/>
            <a:chOff x="1596155" y="2463504"/>
            <a:chExt cx="1195860" cy="759371"/>
          </a:xfrm>
        </p:grpSpPr>
        <p:sp>
          <p:nvSpPr>
            <p:cNvPr id="20" name="Rectangle: Rounded Corners 19">
              <a:extLst>
                <a:ext uri="{FF2B5EF4-FFF2-40B4-BE49-F238E27FC236}">
                  <a16:creationId xmlns:a16="http://schemas.microsoft.com/office/drawing/2014/main" id="{DBD64F23-F07D-482D-8734-70D96BAD68C9}"/>
                </a:ext>
              </a:extLst>
            </p:cNvPr>
            <p:cNvSpPr/>
            <p:nvPr/>
          </p:nvSpPr>
          <p:spPr>
            <a:xfrm>
              <a:off x="1596155" y="2463504"/>
              <a:ext cx="1195860" cy="759371"/>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1" name="Rectangle: Rounded Corners 6">
              <a:extLst>
                <a:ext uri="{FF2B5EF4-FFF2-40B4-BE49-F238E27FC236}">
                  <a16:creationId xmlns:a16="http://schemas.microsoft.com/office/drawing/2014/main" id="{BC090E3D-6493-4E20-8ED1-5C42AF9D3B36}"/>
                </a:ext>
              </a:extLst>
            </p:cNvPr>
            <p:cNvSpPr txBox="1"/>
            <p:nvPr/>
          </p:nvSpPr>
          <p:spPr>
            <a:xfrm>
              <a:off x="1618396" y="2485745"/>
              <a:ext cx="1151378" cy="7148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1100" b="0" i="0" u="none" strike="noStrike" kern="1200" cap="none" spc="0" normalizeH="0" baseline="0" noProof="0" dirty="0">
                  <a:ln>
                    <a:noFill/>
                  </a:ln>
                  <a:solidFill>
                    <a:sysClr val="windowText" lastClr="000000">
                      <a:hueOff val="0"/>
                      <a:satOff val="0"/>
                      <a:lumOff val="0"/>
                      <a:alphaOff val="0"/>
                    </a:sysClr>
                  </a:solidFill>
                  <a:effectLst/>
                  <a:uLnTx/>
                  <a:uFillTx/>
                  <a:latin typeface="Calibri"/>
                  <a:ea typeface="+mn-ea"/>
                  <a:cs typeface="+mn-cs"/>
                </a:rPr>
                <a:t>Entretien individuel de type semi-structuré et  compréhensif</a:t>
              </a:r>
            </a:p>
          </p:txBody>
        </p:sp>
      </p:grpSp>
      <p:grpSp>
        <p:nvGrpSpPr>
          <p:cNvPr id="14" name="Group 13">
            <a:extLst>
              <a:ext uri="{FF2B5EF4-FFF2-40B4-BE49-F238E27FC236}">
                <a16:creationId xmlns:a16="http://schemas.microsoft.com/office/drawing/2014/main" id="{5C5D9196-A379-483E-83D4-4064A71F0F72}"/>
              </a:ext>
            </a:extLst>
          </p:cNvPr>
          <p:cNvGrpSpPr/>
          <p:nvPr/>
        </p:nvGrpSpPr>
        <p:grpSpPr>
          <a:xfrm>
            <a:off x="6825534" y="2573774"/>
            <a:ext cx="1671092" cy="638640"/>
            <a:chOff x="3057762" y="2463504"/>
            <a:chExt cx="1195860" cy="759371"/>
          </a:xfrm>
        </p:grpSpPr>
        <p:sp>
          <p:nvSpPr>
            <p:cNvPr id="18" name="Rectangle: Rounded Corners 17">
              <a:extLst>
                <a:ext uri="{FF2B5EF4-FFF2-40B4-BE49-F238E27FC236}">
                  <a16:creationId xmlns:a16="http://schemas.microsoft.com/office/drawing/2014/main" id="{604C7C38-D637-4ECD-AFCF-533D10D52899}"/>
                </a:ext>
              </a:extLst>
            </p:cNvPr>
            <p:cNvSpPr/>
            <p:nvPr/>
          </p:nvSpPr>
          <p:spPr>
            <a:xfrm>
              <a:off x="3057762" y="2463504"/>
              <a:ext cx="1195860" cy="759371"/>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9" name="Rectangle: Rounded Corners 8">
              <a:extLst>
                <a:ext uri="{FF2B5EF4-FFF2-40B4-BE49-F238E27FC236}">
                  <a16:creationId xmlns:a16="http://schemas.microsoft.com/office/drawing/2014/main" id="{936A7201-3854-4B51-82F0-D3FE71D60E45}"/>
                </a:ext>
              </a:extLst>
            </p:cNvPr>
            <p:cNvSpPr txBox="1"/>
            <p:nvPr/>
          </p:nvSpPr>
          <p:spPr>
            <a:xfrm>
              <a:off x="3080003" y="2485745"/>
              <a:ext cx="1151378" cy="7148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1100" b="0" i="0" u="none" strike="noStrike" kern="1200" cap="none" spc="0" normalizeH="0" baseline="0" noProof="0" dirty="0">
                  <a:ln>
                    <a:noFill/>
                  </a:ln>
                  <a:solidFill>
                    <a:sysClr val="windowText" lastClr="000000">
                      <a:hueOff val="0"/>
                      <a:satOff val="0"/>
                      <a:lumOff val="0"/>
                      <a:alphaOff val="0"/>
                    </a:sysClr>
                  </a:solidFill>
                  <a:effectLst/>
                  <a:uLnTx/>
                  <a:uFillTx/>
                  <a:latin typeface="Calibri"/>
                  <a:ea typeface="+mn-ea"/>
                  <a:cs typeface="+mn-cs"/>
                </a:rPr>
                <a:t>Méta analyse documentaire</a:t>
              </a:r>
            </a:p>
          </p:txBody>
        </p:sp>
      </p:grpSp>
      <p:grpSp>
        <p:nvGrpSpPr>
          <p:cNvPr id="15" name="Group 14">
            <a:extLst>
              <a:ext uri="{FF2B5EF4-FFF2-40B4-BE49-F238E27FC236}">
                <a16:creationId xmlns:a16="http://schemas.microsoft.com/office/drawing/2014/main" id="{F11FBFDC-831B-428B-A134-A8119A551505}"/>
              </a:ext>
            </a:extLst>
          </p:cNvPr>
          <p:cNvGrpSpPr/>
          <p:nvPr/>
        </p:nvGrpSpPr>
        <p:grpSpPr>
          <a:xfrm>
            <a:off x="8762347" y="2573774"/>
            <a:ext cx="1671092" cy="638640"/>
            <a:chOff x="4519369" y="2463504"/>
            <a:chExt cx="1195860" cy="759371"/>
          </a:xfrm>
        </p:grpSpPr>
        <p:sp>
          <p:nvSpPr>
            <p:cNvPr id="16" name="Rectangle: Rounded Corners 15">
              <a:extLst>
                <a:ext uri="{FF2B5EF4-FFF2-40B4-BE49-F238E27FC236}">
                  <a16:creationId xmlns:a16="http://schemas.microsoft.com/office/drawing/2014/main" id="{BBEFC044-2D8D-407A-8431-BC7DC4FEA8C5}"/>
                </a:ext>
              </a:extLst>
            </p:cNvPr>
            <p:cNvSpPr/>
            <p:nvPr/>
          </p:nvSpPr>
          <p:spPr>
            <a:xfrm>
              <a:off x="4519369" y="2463504"/>
              <a:ext cx="1195860" cy="759371"/>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7" name="Rectangle: Rounded Corners 10">
              <a:extLst>
                <a:ext uri="{FF2B5EF4-FFF2-40B4-BE49-F238E27FC236}">
                  <a16:creationId xmlns:a16="http://schemas.microsoft.com/office/drawing/2014/main" id="{65E8AA0A-8C74-4263-ABFE-0FFA21251144}"/>
                </a:ext>
              </a:extLst>
            </p:cNvPr>
            <p:cNvSpPr txBox="1"/>
            <p:nvPr/>
          </p:nvSpPr>
          <p:spPr>
            <a:xfrm>
              <a:off x="4541610" y="2485745"/>
              <a:ext cx="1151378" cy="7148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1100" b="0" i="0" u="none" strike="noStrike" kern="1200" cap="none" spc="0" normalizeH="0" baseline="0" noProof="0" dirty="0">
                  <a:ln>
                    <a:noFill/>
                  </a:ln>
                  <a:solidFill>
                    <a:sysClr val="windowText" lastClr="000000">
                      <a:hueOff val="0"/>
                      <a:satOff val="0"/>
                      <a:lumOff val="0"/>
                      <a:alphaOff val="0"/>
                    </a:sysClr>
                  </a:solidFill>
                  <a:effectLst/>
                  <a:uLnTx/>
                  <a:uFillTx/>
                  <a:latin typeface="Calibri"/>
                  <a:ea typeface="+mn-ea"/>
                  <a:cs typeface="+mn-cs"/>
                </a:rPr>
                <a:t>Questionnaire</a:t>
              </a:r>
            </a:p>
          </p:txBody>
        </p:sp>
      </p:grpSp>
      <p:sp>
        <p:nvSpPr>
          <p:cNvPr id="3" name="Cross 2">
            <a:extLst>
              <a:ext uri="{FF2B5EF4-FFF2-40B4-BE49-F238E27FC236}">
                <a16:creationId xmlns:a16="http://schemas.microsoft.com/office/drawing/2014/main" id="{C7471B00-96B0-4200-A05B-77E4D2BDDB65}"/>
              </a:ext>
            </a:extLst>
          </p:cNvPr>
          <p:cNvSpPr/>
          <p:nvPr/>
        </p:nvSpPr>
        <p:spPr>
          <a:xfrm>
            <a:off x="5733111" y="2678522"/>
            <a:ext cx="471925" cy="429143"/>
          </a:xfrm>
          <a:prstGeom prst="plus">
            <a:avLst>
              <a:gd name="adj" fmla="val 41758"/>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descr="RÃ©sultat de recherche d'images pour &quot;meeting HD&quot;">
            <a:extLst>
              <a:ext uri="{FF2B5EF4-FFF2-40B4-BE49-F238E27FC236}">
                <a16:creationId xmlns:a16="http://schemas.microsoft.com/office/drawing/2014/main" id="{5FF324A2-2F2D-4C57-84DB-8EC994AF2F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3984" y="3326219"/>
            <a:ext cx="3557470" cy="20010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Ã©sultat de recherche d'images pour &quot;questionnaire HD&quot;">
            <a:extLst>
              <a:ext uri="{FF2B5EF4-FFF2-40B4-BE49-F238E27FC236}">
                <a16:creationId xmlns:a16="http://schemas.microsoft.com/office/drawing/2014/main" id="{4F987483-176E-4078-9890-47FFDF47EF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4639" y="3326219"/>
            <a:ext cx="3619133" cy="200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777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MA" sz="2400" b="1" i="0" u="none" strike="noStrike" kern="1200" cap="none" spc="0" normalizeH="0" baseline="0" noProof="0" dirty="0">
                <a:ln>
                  <a:noFill/>
                </a:ln>
                <a:solidFill>
                  <a:prstClr val="white"/>
                </a:solidFill>
                <a:effectLst/>
                <a:uLnTx/>
                <a:uFillTx/>
                <a:latin typeface="Calibri"/>
                <a:ea typeface="+mn-ea"/>
                <a:cs typeface="+mn-cs"/>
              </a:rPr>
              <a:t>2. Plan de formation :</a:t>
            </a:r>
          </a:p>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C000"/>
                </a:solidFill>
                <a:effectLst/>
                <a:uLnTx/>
                <a:uFillTx/>
                <a:latin typeface="Calibri"/>
                <a:ea typeface="+mn-ea"/>
                <a:cs typeface="+mn-cs"/>
              </a:rPr>
              <a:t>2.2 Domaines et modules de formation </a:t>
            </a:r>
          </a:p>
        </p:txBody>
      </p:sp>
      <p:sp>
        <p:nvSpPr>
          <p:cNvPr id="35" name="Hexagone 34">
            <a:extLst>
              <a:ext uri="{FF2B5EF4-FFF2-40B4-BE49-F238E27FC236}">
                <a16:creationId xmlns:a16="http://schemas.microsoft.com/office/drawing/2014/main" id="{2C95A278-49B8-4802-BABB-528D029DBDA7}"/>
              </a:ext>
            </a:extLst>
          </p:cNvPr>
          <p:cNvSpPr/>
          <p:nvPr/>
        </p:nvSpPr>
        <p:spPr>
          <a:xfrm>
            <a:off x="4668301" y="3139840"/>
            <a:ext cx="2113160" cy="1882522"/>
          </a:xfrm>
          <a:prstGeom prst="hexagon">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Calibri"/>
                <a:ea typeface="Segoe UI Black" panose="020B0A02040204020203" pitchFamily="34" charset="0"/>
                <a:cs typeface="+mn-cs"/>
              </a:rPr>
              <a:t>DOMAINES PRIORITAIRES  DE FORMATION</a:t>
            </a:r>
          </a:p>
        </p:txBody>
      </p:sp>
      <p:sp>
        <p:nvSpPr>
          <p:cNvPr id="39" name="Rectangle à coins arrondis 38"/>
          <p:cNvSpPr/>
          <p:nvPr/>
        </p:nvSpPr>
        <p:spPr>
          <a:xfrm>
            <a:off x="6556979" y="4387484"/>
            <a:ext cx="1220741" cy="90713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Management &amp; leadership</a:t>
            </a:r>
          </a:p>
        </p:txBody>
      </p:sp>
      <p:sp>
        <p:nvSpPr>
          <p:cNvPr id="40" name="Rectangle à coins arrondis 39"/>
          <p:cNvSpPr/>
          <p:nvPr/>
        </p:nvSpPr>
        <p:spPr>
          <a:xfrm>
            <a:off x="3434002" y="4487043"/>
            <a:ext cx="1430083" cy="105241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Pédagogique et didactique</a:t>
            </a:r>
          </a:p>
        </p:txBody>
      </p:sp>
      <p:sp>
        <p:nvSpPr>
          <p:cNvPr id="41" name="Rectangle 40"/>
          <p:cNvSpPr/>
          <p:nvPr/>
        </p:nvSpPr>
        <p:spPr>
          <a:xfrm>
            <a:off x="5108923" y="2025412"/>
            <a:ext cx="123191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Modules transversaux</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Hexagone 34">
            <a:extLst>
              <a:ext uri="{FF2B5EF4-FFF2-40B4-BE49-F238E27FC236}">
                <a16:creationId xmlns:a16="http://schemas.microsoft.com/office/drawing/2014/main" id="{F52EE0FB-372F-494E-9B87-8C98939C7D7F}"/>
              </a:ext>
            </a:extLst>
          </p:cNvPr>
          <p:cNvSpPr/>
          <p:nvPr/>
        </p:nvSpPr>
        <p:spPr>
          <a:xfrm>
            <a:off x="3286788" y="4264645"/>
            <a:ext cx="1705714" cy="1497214"/>
          </a:xfrm>
          <a:prstGeom prst="hexagon">
            <a:avLst/>
          </a:prstGeom>
          <a:noFill/>
          <a:ln>
            <a:solidFill>
              <a:schemeClr val="accent2">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noProof="0" dirty="0">
              <a:ln>
                <a:noFill/>
              </a:ln>
              <a:solidFill>
                <a:prstClr val="black"/>
              </a:solidFill>
              <a:effectLst/>
              <a:uLnTx/>
              <a:uFillTx/>
              <a:latin typeface="Calibri"/>
              <a:ea typeface="Segoe UI Black" panose="020B0A02040204020203" pitchFamily="34" charset="0"/>
              <a:cs typeface="+mn-cs"/>
            </a:endParaRPr>
          </a:p>
        </p:txBody>
      </p:sp>
      <p:sp>
        <p:nvSpPr>
          <p:cNvPr id="17" name="Hexagone 34">
            <a:extLst>
              <a:ext uri="{FF2B5EF4-FFF2-40B4-BE49-F238E27FC236}">
                <a16:creationId xmlns:a16="http://schemas.microsoft.com/office/drawing/2014/main" id="{DD737C4D-7324-4A02-95B4-CBF9BE8F3FE1}"/>
              </a:ext>
            </a:extLst>
          </p:cNvPr>
          <p:cNvSpPr/>
          <p:nvPr/>
        </p:nvSpPr>
        <p:spPr>
          <a:xfrm>
            <a:off x="4668301" y="1244779"/>
            <a:ext cx="2113160" cy="1807537"/>
          </a:xfrm>
          <a:prstGeom prst="hexagon">
            <a:avLst/>
          </a:prstGeom>
          <a:noFill/>
          <a:ln>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noProof="0" dirty="0">
              <a:ln>
                <a:noFill/>
              </a:ln>
              <a:solidFill>
                <a:prstClr val="black"/>
              </a:solidFill>
              <a:effectLst/>
              <a:uLnTx/>
              <a:uFillTx/>
              <a:latin typeface="Calibri"/>
              <a:ea typeface="Segoe UI Black" panose="020B0A02040204020203" pitchFamily="34" charset="0"/>
              <a:cs typeface="+mn-cs"/>
            </a:endParaRPr>
          </a:p>
        </p:txBody>
      </p:sp>
      <p:sp>
        <p:nvSpPr>
          <p:cNvPr id="18" name="Hexagone 34">
            <a:extLst>
              <a:ext uri="{FF2B5EF4-FFF2-40B4-BE49-F238E27FC236}">
                <a16:creationId xmlns:a16="http://schemas.microsoft.com/office/drawing/2014/main" id="{F0FB5CF8-02F0-4E60-B896-804430B6173F}"/>
              </a:ext>
            </a:extLst>
          </p:cNvPr>
          <p:cNvSpPr/>
          <p:nvPr/>
        </p:nvSpPr>
        <p:spPr>
          <a:xfrm>
            <a:off x="6497624" y="4294050"/>
            <a:ext cx="1354888" cy="1093998"/>
          </a:xfrm>
          <a:prstGeom prst="hexagon">
            <a:avLst/>
          </a:prstGeom>
          <a:noFill/>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noProof="0" dirty="0">
              <a:ln>
                <a:noFill/>
              </a:ln>
              <a:solidFill>
                <a:prstClr val="black"/>
              </a:solidFill>
              <a:effectLst/>
              <a:uLnTx/>
              <a:uFillTx/>
              <a:latin typeface="Calibri"/>
              <a:ea typeface="Segoe UI Black" panose="020B0A02040204020203" pitchFamily="34" charset="0"/>
              <a:cs typeface="+mn-cs"/>
            </a:endParaRPr>
          </a:p>
        </p:txBody>
      </p:sp>
      <p:cxnSp>
        <p:nvCxnSpPr>
          <p:cNvPr id="4" name="Straight Connector 3">
            <a:extLst>
              <a:ext uri="{FF2B5EF4-FFF2-40B4-BE49-F238E27FC236}">
                <a16:creationId xmlns:a16="http://schemas.microsoft.com/office/drawing/2014/main" id="{737BA609-185B-4B8C-BB40-B10045837AD2}"/>
              </a:ext>
            </a:extLst>
          </p:cNvPr>
          <p:cNvCxnSpPr>
            <a:cxnSpLocks/>
          </p:cNvCxnSpPr>
          <p:nvPr/>
        </p:nvCxnSpPr>
        <p:spPr>
          <a:xfrm>
            <a:off x="7702826" y="4243913"/>
            <a:ext cx="224478" cy="486259"/>
          </a:xfrm>
          <a:prstGeom prst="line">
            <a:avLst/>
          </a:prstGeom>
          <a:noFill/>
          <a:ln>
            <a:solidFill>
              <a:srgbClr val="FFC000"/>
            </a:solidFill>
          </a:ln>
        </p:spPr>
        <p:style>
          <a:lnRef idx="2">
            <a:schemeClr val="accent3"/>
          </a:lnRef>
          <a:fillRef idx="1">
            <a:schemeClr val="lt1"/>
          </a:fillRef>
          <a:effectRef idx="0">
            <a:schemeClr val="accent3"/>
          </a:effectRef>
          <a:fontRef idx="minor">
            <a:schemeClr val="dk1"/>
          </a:fontRef>
        </p:style>
      </p:cxnSp>
      <p:cxnSp>
        <p:nvCxnSpPr>
          <p:cNvPr id="22" name="Straight Connector 21">
            <a:extLst>
              <a:ext uri="{FF2B5EF4-FFF2-40B4-BE49-F238E27FC236}">
                <a16:creationId xmlns:a16="http://schemas.microsoft.com/office/drawing/2014/main" id="{A69BA9BF-870E-43CB-B063-25EE9B78C999}"/>
              </a:ext>
            </a:extLst>
          </p:cNvPr>
          <p:cNvCxnSpPr>
            <a:cxnSpLocks/>
          </p:cNvCxnSpPr>
          <p:nvPr/>
        </p:nvCxnSpPr>
        <p:spPr>
          <a:xfrm>
            <a:off x="4535611" y="2190466"/>
            <a:ext cx="456891" cy="940571"/>
          </a:xfrm>
          <a:prstGeom prst="line">
            <a:avLst/>
          </a:prstGeom>
          <a:noFill/>
          <a:ln>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cxnSp>
      <p:cxnSp>
        <p:nvCxnSpPr>
          <p:cNvPr id="27" name="Straight Connector 26">
            <a:extLst>
              <a:ext uri="{FF2B5EF4-FFF2-40B4-BE49-F238E27FC236}">
                <a16:creationId xmlns:a16="http://schemas.microsoft.com/office/drawing/2014/main" id="{D794A59F-5A8A-4320-9332-A06BB0A11CD4}"/>
              </a:ext>
            </a:extLst>
          </p:cNvPr>
          <p:cNvCxnSpPr>
            <a:cxnSpLocks/>
          </p:cNvCxnSpPr>
          <p:nvPr/>
        </p:nvCxnSpPr>
        <p:spPr>
          <a:xfrm flipV="1">
            <a:off x="4731980" y="5171037"/>
            <a:ext cx="319877" cy="614190"/>
          </a:xfrm>
          <a:prstGeom prst="line">
            <a:avLst/>
          </a:prstGeom>
          <a:noFill/>
          <a:ln>
            <a:solidFill>
              <a:schemeClr val="accent2">
                <a:lumMod val="40000"/>
                <a:lumOff val="60000"/>
              </a:schemeClr>
            </a:solidFill>
          </a:ln>
        </p:spPr>
        <p:style>
          <a:lnRef idx="2">
            <a:schemeClr val="accent3"/>
          </a:lnRef>
          <a:fillRef idx="1">
            <a:schemeClr val="lt1"/>
          </a:fillRef>
          <a:effectRef idx="0">
            <a:schemeClr val="accent3"/>
          </a:effectRef>
          <a:fontRef idx="minor">
            <a:schemeClr val="dk1"/>
          </a:fontRef>
        </p:style>
      </p:cxnSp>
      <p:sp>
        <p:nvSpPr>
          <p:cNvPr id="11" name="Rectangle 10"/>
          <p:cNvSpPr/>
          <p:nvPr/>
        </p:nvSpPr>
        <p:spPr>
          <a:xfrm>
            <a:off x="440038" y="3671191"/>
            <a:ext cx="2743200" cy="2684119"/>
          </a:xfrm>
          <a:prstGeom prst="rect">
            <a:avLst/>
          </a:prstGeom>
          <a:noFill/>
          <a:ln>
            <a:solidFill>
              <a:srgbClr val="D1E7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D1M1</a:t>
            </a:r>
            <a:r>
              <a:rPr kumimoji="0" lang="fr-FR" sz="1200" b="0" i="0" u="none" strike="noStrike" kern="1200" cap="none" spc="0" normalizeH="0" baseline="0" noProof="0" dirty="0">
                <a:ln>
                  <a:noFill/>
                </a:ln>
                <a:solidFill>
                  <a:prstClr val="black"/>
                </a:solidFill>
                <a:effectLst/>
                <a:uLnTx/>
                <a:uFillTx/>
                <a:latin typeface="Calibri"/>
                <a:ea typeface="+mn-ea"/>
                <a:cs typeface="+mn-cs"/>
              </a:rPr>
              <a:t>: Didactique de la matière;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D1M2</a:t>
            </a:r>
            <a:r>
              <a:rPr kumimoji="0" lang="fr-FR" sz="1200" b="0" i="0" u="none" strike="noStrike" kern="1200" cap="none" spc="0" normalizeH="0" baseline="0" noProof="0" dirty="0">
                <a:ln>
                  <a:noFill/>
                </a:ln>
                <a:solidFill>
                  <a:prstClr val="black"/>
                </a:solidFill>
                <a:effectLst/>
                <a:uLnTx/>
                <a:uFillTx/>
                <a:latin typeface="Calibri"/>
                <a:ea typeface="+mn-ea"/>
                <a:cs typeface="+mn-cs"/>
              </a:rPr>
              <a:t>: Planification des apprentissages, production didactique et intégration des TIC &amp; Gestion des apprentissages et analyse des pratiques professionnelles intégrant les TIC;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D1M3</a:t>
            </a:r>
            <a:r>
              <a:rPr kumimoji="0" lang="fr-FR" sz="1200" b="0" i="0" u="none" strike="noStrike" kern="1200" cap="none" spc="0" normalizeH="0" baseline="0" noProof="0" dirty="0">
                <a:ln>
                  <a:noFill/>
                </a:ln>
                <a:solidFill>
                  <a:prstClr val="black"/>
                </a:solidFill>
                <a:effectLst/>
                <a:uLnTx/>
                <a:uFillTx/>
                <a:latin typeface="Calibri"/>
                <a:ea typeface="+mn-ea"/>
                <a:cs typeface="+mn-cs"/>
              </a:rPr>
              <a:t>: Pédagogie différenciée / Outils d'analyse appliqués en évaluation / Évaluation des apprentissages et remédiation selon les principes de la pédagogie différenciée;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D1M4</a:t>
            </a:r>
            <a:r>
              <a:rPr kumimoji="0" lang="fr-FR" sz="1200" b="0" i="0" u="none" strike="noStrike" kern="1200" cap="none" spc="0" normalizeH="0" baseline="0" noProof="0" dirty="0">
                <a:ln>
                  <a:noFill/>
                </a:ln>
                <a:solidFill>
                  <a:prstClr val="black"/>
                </a:solidFill>
                <a:effectLst/>
                <a:uLnTx/>
                <a:uFillTx/>
                <a:latin typeface="Calibri"/>
                <a:ea typeface="+mn-ea"/>
                <a:cs typeface="+mn-cs"/>
              </a:rPr>
              <a:t>: Développement des soft skills / Éducation bienveillante et discipline positive.</a:t>
            </a:r>
          </a:p>
        </p:txBody>
      </p:sp>
      <p:sp>
        <p:nvSpPr>
          <p:cNvPr id="23" name="Rectangle 22"/>
          <p:cNvSpPr/>
          <p:nvPr/>
        </p:nvSpPr>
        <p:spPr>
          <a:xfrm>
            <a:off x="8079439" y="3772308"/>
            <a:ext cx="2743200" cy="213748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D2M1</a:t>
            </a:r>
            <a:r>
              <a:rPr kumimoji="0" lang="fr-FR" sz="1200" b="0" i="0" u="none" strike="noStrike" kern="1200" cap="none" spc="0" normalizeH="0" baseline="0" noProof="0" dirty="0">
                <a:ln>
                  <a:noFill/>
                </a:ln>
                <a:solidFill>
                  <a:prstClr val="black"/>
                </a:solidFill>
                <a:effectLst/>
                <a:uLnTx/>
                <a:uFillTx/>
                <a:latin typeface="Calibri"/>
                <a:ea typeface="+mn-ea"/>
                <a:cs typeface="+mn-cs"/>
              </a:rPr>
              <a:t>: Management, leadership et réussite scolaire / Approches du management participatif;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D2M2</a:t>
            </a:r>
            <a:r>
              <a:rPr kumimoji="0" lang="fr-FR" sz="1200" b="0" i="0" u="none" strike="noStrike" kern="1200" cap="none" spc="0" normalizeH="0" baseline="0" noProof="0" dirty="0">
                <a:ln>
                  <a:noFill/>
                </a:ln>
                <a:solidFill>
                  <a:prstClr val="black"/>
                </a:solidFill>
                <a:effectLst/>
                <a:uLnTx/>
                <a:uFillTx/>
                <a:latin typeface="Calibri"/>
                <a:ea typeface="+mn-ea"/>
                <a:cs typeface="+mn-cs"/>
              </a:rPr>
              <a:t>: Gestion matérielle &amp; financière / Évaluation institutionnelle et reddition des comptes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D2M3</a:t>
            </a:r>
            <a:r>
              <a:rPr kumimoji="0" lang="fr-FR" sz="1200" b="0" i="0" u="none" strike="noStrike" kern="1200" cap="none" spc="0" normalizeH="0" baseline="0" noProof="0" dirty="0">
                <a:ln>
                  <a:noFill/>
                </a:ln>
                <a:solidFill>
                  <a:prstClr val="black"/>
                </a:solidFill>
                <a:effectLst/>
                <a:uLnTx/>
                <a:uFillTx/>
                <a:latin typeface="Calibri"/>
                <a:ea typeface="+mn-ea"/>
                <a:cs typeface="+mn-cs"/>
              </a:rPr>
              <a:t>: Vie scolaire &amp; animation d’activités de la vie scolaire dans le cadre du PEI / Gestion de partenariats pédagogiques et mobilisation sociale pour une école de la citoyenneté.</a:t>
            </a:r>
          </a:p>
        </p:txBody>
      </p:sp>
      <p:sp>
        <p:nvSpPr>
          <p:cNvPr id="24" name="Rectangle 23"/>
          <p:cNvSpPr/>
          <p:nvPr/>
        </p:nvSpPr>
        <p:spPr>
          <a:xfrm>
            <a:off x="6845752" y="1268190"/>
            <a:ext cx="2743200" cy="1760713"/>
          </a:xfrm>
          <a:prstGeom prst="rect">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D3M1</a:t>
            </a:r>
            <a:r>
              <a:rPr kumimoji="0" lang="fr-FR" sz="1200" b="0" i="0" u="none" strike="noStrike" kern="1200" cap="none" spc="0" normalizeH="0" baseline="0" noProof="0" dirty="0">
                <a:ln>
                  <a:noFill/>
                </a:ln>
                <a:solidFill>
                  <a:prstClr val="black"/>
                </a:solidFill>
                <a:effectLst/>
                <a:uLnTx/>
                <a:uFillTx/>
                <a:latin typeface="Calibri"/>
                <a:ea typeface="+mn-ea"/>
                <a:cs typeface="+mn-cs"/>
              </a:rPr>
              <a:t>: Éducation inclusive (approche genre et inclusion sociale en milieu scolaire) / ESSS et prévention de la violence en milieu scolaire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D3M2</a:t>
            </a:r>
            <a:r>
              <a:rPr kumimoji="0" lang="fr-FR" sz="1200" b="0" i="0" u="none" strike="noStrike" kern="1200" cap="none" spc="0" normalizeH="0" baseline="0" noProof="0" dirty="0">
                <a:ln>
                  <a:noFill/>
                </a:ln>
                <a:solidFill>
                  <a:prstClr val="black"/>
                </a:solidFill>
                <a:effectLst/>
                <a:uLnTx/>
                <a:uFillTx/>
                <a:latin typeface="Calibri"/>
                <a:ea typeface="+mn-ea"/>
                <a:cs typeface="+mn-cs"/>
              </a:rPr>
              <a:t>: Conduite et gestion du changement / Communication et animation (y compris la communication institutionnelle) / Intelligence collective &amp; travail collaboratif.</a:t>
            </a:r>
          </a:p>
        </p:txBody>
      </p:sp>
    </p:spTree>
    <p:extLst>
      <p:ext uri="{BB962C8B-B14F-4D97-AF65-F5344CB8AC3E}">
        <p14:creationId xmlns:p14="http://schemas.microsoft.com/office/powerpoint/2010/main" val="386738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3. Prestation ES-40-A :</a:t>
            </a:r>
          </a:p>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C000"/>
                </a:solidFill>
                <a:effectLst/>
                <a:uLnTx/>
                <a:uFillTx/>
                <a:latin typeface="Calibri"/>
                <a:ea typeface="+mn-ea"/>
                <a:cs typeface="+mn-cs"/>
              </a:rPr>
              <a:t>3.1 Objectifs de la prestation</a:t>
            </a:r>
          </a:p>
        </p:txBody>
      </p:sp>
      <p:sp>
        <p:nvSpPr>
          <p:cNvPr id="3" name="Rectangle 2"/>
          <p:cNvSpPr/>
          <p:nvPr/>
        </p:nvSpPr>
        <p:spPr>
          <a:xfrm>
            <a:off x="1001142" y="2053307"/>
            <a:ext cx="10189716" cy="98142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Renforcer les compétences et la professionnalisation des cadres administratifs et pédagogiques, relevant des établissements scolaires bénéficiaires du projet et assurer la pérennisation du dispositif de formation mis en œuvre.</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5" name="Rectangle 34"/>
          <p:cNvSpPr/>
          <p:nvPr/>
        </p:nvSpPr>
        <p:spPr>
          <a:xfrm>
            <a:off x="1025493" y="3930797"/>
            <a:ext cx="10141013" cy="1870512"/>
          </a:xfrm>
          <a:prstGeom prst="rect">
            <a:avLst/>
          </a:prstGeom>
        </p:spPr>
        <p:txBody>
          <a:bodyPr wrap="square">
            <a:spAutoFit/>
          </a:bodyPr>
          <a:lstStyle/>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Mettre en œuvre </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neuf modules </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répartis sur</a:t>
            </a:r>
            <a:r>
              <a:rPr kumimoji="0" lang="fr-FR" sz="1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les </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trois domaines </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suivants</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 Pédagogique et didactique, (ii) Management &amp; leadership, (iii) Modules transversaux dont Genre &amp; inclusion sociale (GIS); </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Favoriser l’autoformation des acteurs pédagogiques et administratifs à travers un portail regroupant les différents supports de formation en ligne ;</a:t>
            </a: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Mettre en place des mécanismes pérennes de gestion de la formation au niveau des 3 AREF et au niveau du Département de l’éducation nationale (DEN).</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389C73E0-2E21-431E-9184-38D616FFC833}"/>
              </a:ext>
            </a:extLst>
          </p:cNvPr>
          <p:cNvSpPr/>
          <p:nvPr/>
        </p:nvSpPr>
        <p:spPr>
          <a:xfrm>
            <a:off x="719163" y="1744433"/>
            <a:ext cx="10763250" cy="142215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7D5581A1-2697-40FE-AD61-233A941F6757}"/>
              </a:ext>
            </a:extLst>
          </p:cNvPr>
          <p:cNvSpPr/>
          <p:nvPr/>
        </p:nvSpPr>
        <p:spPr>
          <a:xfrm>
            <a:off x="4622679" y="1502094"/>
            <a:ext cx="2946642" cy="429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sng" strike="noStrike" kern="1200" cap="none" spc="0" normalizeH="0" baseline="0" noProof="0" dirty="0">
                <a:ln>
                  <a:noFill/>
                </a:ln>
                <a:solidFill>
                  <a:srgbClr val="002060"/>
                </a:solidFill>
                <a:effectLst/>
                <a:uLnTx/>
                <a:uFillTx/>
                <a:latin typeface="Calibri"/>
                <a:ea typeface="+mn-ea"/>
                <a:cs typeface="+mn-cs"/>
              </a:rPr>
              <a:t>Objectif général</a:t>
            </a:r>
            <a:endParaRPr kumimoji="0" lang="fr-FR" sz="1600" b="0" i="0" u="none" strike="noStrike" kern="1200" cap="none" spc="0" normalizeH="0" baseline="0" noProof="0" dirty="0">
              <a:ln>
                <a:noFill/>
              </a:ln>
              <a:solidFill>
                <a:srgbClr val="002060"/>
              </a:solidFill>
              <a:effectLst/>
              <a:uLnTx/>
              <a:uFillTx/>
              <a:latin typeface="Calibri"/>
              <a:ea typeface="+mn-ea"/>
              <a:cs typeface="+mn-cs"/>
            </a:endParaRPr>
          </a:p>
        </p:txBody>
      </p:sp>
      <p:grpSp>
        <p:nvGrpSpPr>
          <p:cNvPr id="7" name="Group 13"/>
          <p:cNvGrpSpPr/>
          <p:nvPr/>
        </p:nvGrpSpPr>
        <p:grpSpPr>
          <a:xfrm>
            <a:off x="4862202" y="1339270"/>
            <a:ext cx="465172" cy="491636"/>
            <a:chOff x="9223375" y="4413251"/>
            <a:chExt cx="434976" cy="477838"/>
          </a:xfrm>
          <a:solidFill>
            <a:sysClr val="window" lastClr="FFFFFF"/>
          </a:solidFill>
        </p:grpSpPr>
        <p:sp>
          <p:nvSpPr>
            <p:cNvPr id="9" name="Freeform 15"/>
            <p:cNvSpPr>
              <a:spLocks noEditPoints="1"/>
            </p:cNvSpPr>
            <p:nvPr/>
          </p:nvSpPr>
          <p:spPr bwMode="auto">
            <a:xfrm>
              <a:off x="9294813" y="4486276"/>
              <a:ext cx="292100" cy="404813"/>
            </a:xfrm>
            <a:custGeom>
              <a:avLst/>
              <a:gdLst>
                <a:gd name="T0" fmla="*/ 750 w 2029"/>
                <a:gd name="T1" fmla="*/ 299 h 2800"/>
                <a:gd name="T2" fmla="*/ 479 w 2029"/>
                <a:gd name="T3" fmla="*/ 466 h 2800"/>
                <a:gd name="T4" fmla="*/ 304 w 2029"/>
                <a:gd name="T5" fmla="*/ 723 h 2800"/>
                <a:gd name="T6" fmla="*/ 259 w 2029"/>
                <a:gd name="T7" fmla="*/ 1034 h 2800"/>
                <a:gd name="T8" fmla="*/ 314 w 2029"/>
                <a:gd name="T9" fmla="*/ 1283 h 2800"/>
                <a:gd name="T10" fmla="*/ 414 w 2029"/>
                <a:gd name="T11" fmla="*/ 1472 h 2800"/>
                <a:gd name="T12" fmla="*/ 530 w 2029"/>
                <a:gd name="T13" fmla="*/ 1646 h 2800"/>
                <a:gd name="T14" fmla="*/ 603 w 2029"/>
                <a:gd name="T15" fmla="*/ 1843 h 2800"/>
                <a:gd name="T16" fmla="*/ 647 w 2029"/>
                <a:gd name="T17" fmla="*/ 1978 h 2800"/>
                <a:gd name="T18" fmla="*/ 1346 w 2029"/>
                <a:gd name="T19" fmla="*/ 2011 h 2800"/>
                <a:gd name="T20" fmla="*/ 1421 w 2029"/>
                <a:gd name="T21" fmla="*/ 1912 h 2800"/>
                <a:gd name="T22" fmla="*/ 1460 w 2029"/>
                <a:gd name="T23" fmla="*/ 1721 h 2800"/>
                <a:gd name="T24" fmla="*/ 1570 w 2029"/>
                <a:gd name="T25" fmla="*/ 1538 h 2800"/>
                <a:gd name="T26" fmla="*/ 1678 w 2029"/>
                <a:gd name="T27" fmla="*/ 1364 h 2800"/>
                <a:gd name="T28" fmla="*/ 1756 w 2029"/>
                <a:gd name="T29" fmla="*/ 1143 h 2800"/>
                <a:gd name="T30" fmla="*/ 1760 w 2029"/>
                <a:gd name="T31" fmla="*/ 844 h 2800"/>
                <a:gd name="T32" fmla="*/ 1634 w 2029"/>
                <a:gd name="T33" fmla="*/ 559 h 2800"/>
                <a:gd name="T34" fmla="*/ 1397 w 2029"/>
                <a:gd name="T35" fmla="*/ 352 h 2800"/>
                <a:gd name="T36" fmla="*/ 1084 w 2029"/>
                <a:gd name="T37" fmla="*/ 258 h 2800"/>
                <a:gd name="T38" fmla="*/ 1258 w 2029"/>
                <a:gd name="T39" fmla="*/ 29 h 2800"/>
                <a:gd name="T40" fmla="*/ 1613 w 2029"/>
                <a:gd name="T41" fmla="*/ 188 h 2800"/>
                <a:gd name="T42" fmla="*/ 1877 w 2029"/>
                <a:gd name="T43" fmla="*/ 461 h 2800"/>
                <a:gd name="T44" fmla="*/ 2015 w 2029"/>
                <a:gd name="T45" fmla="*/ 815 h 2800"/>
                <a:gd name="T46" fmla="*/ 2013 w 2029"/>
                <a:gd name="T47" fmla="*/ 1166 h 2800"/>
                <a:gd name="T48" fmla="*/ 1934 w 2029"/>
                <a:gd name="T49" fmla="*/ 1424 h 2800"/>
                <a:gd name="T50" fmla="*/ 1825 w 2029"/>
                <a:gd name="T51" fmla="*/ 1617 h 2800"/>
                <a:gd name="T52" fmla="*/ 1714 w 2029"/>
                <a:gd name="T53" fmla="*/ 1785 h 2800"/>
                <a:gd name="T54" fmla="*/ 1677 w 2029"/>
                <a:gd name="T55" fmla="*/ 1934 h 2800"/>
                <a:gd name="T56" fmla="*/ 1572 w 2029"/>
                <a:gd name="T57" fmla="*/ 2150 h 2800"/>
                <a:gd name="T58" fmla="*/ 1487 w 2029"/>
                <a:gd name="T59" fmla="*/ 2294 h 2800"/>
                <a:gd name="T60" fmla="*/ 1480 w 2029"/>
                <a:gd name="T61" fmla="*/ 2429 h 2800"/>
                <a:gd name="T62" fmla="*/ 1476 w 2029"/>
                <a:gd name="T63" fmla="*/ 2492 h 2800"/>
                <a:gd name="T64" fmla="*/ 1446 w 2029"/>
                <a:gd name="T65" fmla="*/ 2575 h 2800"/>
                <a:gd name="T66" fmla="*/ 1340 w 2029"/>
                <a:gd name="T67" fmla="*/ 2666 h 2800"/>
                <a:gd name="T68" fmla="*/ 1184 w 2029"/>
                <a:gd name="T69" fmla="*/ 2779 h 2800"/>
                <a:gd name="T70" fmla="*/ 891 w 2029"/>
                <a:gd name="T71" fmla="*/ 2798 h 2800"/>
                <a:gd name="T72" fmla="*/ 762 w 2029"/>
                <a:gd name="T73" fmla="*/ 2698 h 2800"/>
                <a:gd name="T74" fmla="*/ 607 w 2029"/>
                <a:gd name="T75" fmla="*/ 2606 h 2800"/>
                <a:gd name="T76" fmla="*/ 556 w 2029"/>
                <a:gd name="T77" fmla="*/ 2509 h 2800"/>
                <a:gd name="T78" fmla="*/ 551 w 2029"/>
                <a:gd name="T79" fmla="*/ 2466 h 2800"/>
                <a:gd name="T80" fmla="*/ 545 w 2029"/>
                <a:gd name="T81" fmla="*/ 2350 h 2800"/>
                <a:gd name="T82" fmla="*/ 538 w 2029"/>
                <a:gd name="T83" fmla="*/ 2221 h 2800"/>
                <a:gd name="T84" fmla="*/ 376 w 2029"/>
                <a:gd name="T85" fmla="*/ 2025 h 2800"/>
                <a:gd name="T86" fmla="*/ 340 w 2029"/>
                <a:gd name="T87" fmla="*/ 1839 h 2800"/>
                <a:gd name="T88" fmla="*/ 248 w 2029"/>
                <a:gd name="T89" fmla="*/ 1682 h 2800"/>
                <a:gd name="T90" fmla="*/ 138 w 2029"/>
                <a:gd name="T91" fmla="*/ 1508 h 2800"/>
                <a:gd name="T92" fmla="*/ 41 w 2029"/>
                <a:gd name="T93" fmla="*/ 1278 h 2800"/>
                <a:gd name="T94" fmla="*/ 0 w 2029"/>
                <a:gd name="T95" fmla="*/ 973 h 2800"/>
                <a:gd name="T96" fmla="*/ 80 w 2029"/>
                <a:gd name="T97" fmla="*/ 595 h 2800"/>
                <a:gd name="T98" fmla="*/ 298 w 2029"/>
                <a:gd name="T99" fmla="*/ 286 h 2800"/>
                <a:gd name="T100" fmla="*/ 621 w 2029"/>
                <a:gd name="T101" fmla="*/ 77 h 2800"/>
                <a:gd name="T102" fmla="*/ 1014 w 2029"/>
                <a:gd name="T10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9" h="2800">
                  <a:moveTo>
                    <a:pt x="1014" y="255"/>
                  </a:moveTo>
                  <a:lnTo>
                    <a:pt x="945" y="258"/>
                  </a:lnTo>
                  <a:lnTo>
                    <a:pt x="878" y="266"/>
                  </a:lnTo>
                  <a:lnTo>
                    <a:pt x="813" y="281"/>
                  </a:lnTo>
                  <a:lnTo>
                    <a:pt x="750" y="299"/>
                  </a:lnTo>
                  <a:lnTo>
                    <a:pt x="690" y="324"/>
                  </a:lnTo>
                  <a:lnTo>
                    <a:pt x="632" y="354"/>
                  </a:lnTo>
                  <a:lnTo>
                    <a:pt x="578" y="387"/>
                  </a:lnTo>
                  <a:lnTo>
                    <a:pt x="527" y="424"/>
                  </a:lnTo>
                  <a:lnTo>
                    <a:pt x="479" y="466"/>
                  </a:lnTo>
                  <a:lnTo>
                    <a:pt x="435" y="511"/>
                  </a:lnTo>
                  <a:lnTo>
                    <a:pt x="396" y="559"/>
                  </a:lnTo>
                  <a:lnTo>
                    <a:pt x="361" y="611"/>
                  </a:lnTo>
                  <a:lnTo>
                    <a:pt x="330" y="666"/>
                  </a:lnTo>
                  <a:lnTo>
                    <a:pt x="304" y="723"/>
                  </a:lnTo>
                  <a:lnTo>
                    <a:pt x="284" y="783"/>
                  </a:lnTo>
                  <a:lnTo>
                    <a:pt x="270" y="844"/>
                  </a:lnTo>
                  <a:lnTo>
                    <a:pt x="260" y="908"/>
                  </a:lnTo>
                  <a:lnTo>
                    <a:pt x="257" y="973"/>
                  </a:lnTo>
                  <a:lnTo>
                    <a:pt x="259" y="1034"/>
                  </a:lnTo>
                  <a:lnTo>
                    <a:pt x="264" y="1090"/>
                  </a:lnTo>
                  <a:lnTo>
                    <a:pt x="273" y="1143"/>
                  </a:lnTo>
                  <a:lnTo>
                    <a:pt x="284" y="1193"/>
                  </a:lnTo>
                  <a:lnTo>
                    <a:pt x="298" y="1240"/>
                  </a:lnTo>
                  <a:lnTo>
                    <a:pt x="314" y="1283"/>
                  </a:lnTo>
                  <a:lnTo>
                    <a:pt x="331" y="1325"/>
                  </a:lnTo>
                  <a:lnTo>
                    <a:pt x="351" y="1364"/>
                  </a:lnTo>
                  <a:lnTo>
                    <a:pt x="371" y="1402"/>
                  </a:lnTo>
                  <a:lnTo>
                    <a:pt x="393" y="1437"/>
                  </a:lnTo>
                  <a:lnTo>
                    <a:pt x="414" y="1472"/>
                  </a:lnTo>
                  <a:lnTo>
                    <a:pt x="437" y="1505"/>
                  </a:lnTo>
                  <a:lnTo>
                    <a:pt x="458" y="1537"/>
                  </a:lnTo>
                  <a:lnTo>
                    <a:pt x="483" y="1573"/>
                  </a:lnTo>
                  <a:lnTo>
                    <a:pt x="507" y="1610"/>
                  </a:lnTo>
                  <a:lnTo>
                    <a:pt x="530" y="1646"/>
                  </a:lnTo>
                  <a:lnTo>
                    <a:pt x="551" y="1683"/>
                  </a:lnTo>
                  <a:lnTo>
                    <a:pt x="569" y="1721"/>
                  </a:lnTo>
                  <a:lnTo>
                    <a:pt x="584" y="1760"/>
                  </a:lnTo>
                  <a:lnTo>
                    <a:pt x="595" y="1800"/>
                  </a:lnTo>
                  <a:lnTo>
                    <a:pt x="603" y="1843"/>
                  </a:lnTo>
                  <a:lnTo>
                    <a:pt x="605" y="1888"/>
                  </a:lnTo>
                  <a:lnTo>
                    <a:pt x="608" y="1912"/>
                  </a:lnTo>
                  <a:lnTo>
                    <a:pt x="617" y="1936"/>
                  </a:lnTo>
                  <a:lnTo>
                    <a:pt x="630" y="1958"/>
                  </a:lnTo>
                  <a:lnTo>
                    <a:pt x="647" y="1978"/>
                  </a:lnTo>
                  <a:lnTo>
                    <a:pt x="665" y="1996"/>
                  </a:lnTo>
                  <a:lnTo>
                    <a:pt x="683" y="2011"/>
                  </a:lnTo>
                  <a:lnTo>
                    <a:pt x="701" y="2025"/>
                  </a:lnTo>
                  <a:lnTo>
                    <a:pt x="1328" y="2025"/>
                  </a:lnTo>
                  <a:lnTo>
                    <a:pt x="1346" y="2011"/>
                  </a:lnTo>
                  <a:lnTo>
                    <a:pt x="1364" y="1996"/>
                  </a:lnTo>
                  <a:lnTo>
                    <a:pt x="1383" y="1978"/>
                  </a:lnTo>
                  <a:lnTo>
                    <a:pt x="1399" y="1958"/>
                  </a:lnTo>
                  <a:lnTo>
                    <a:pt x="1412" y="1936"/>
                  </a:lnTo>
                  <a:lnTo>
                    <a:pt x="1421" y="1912"/>
                  </a:lnTo>
                  <a:lnTo>
                    <a:pt x="1424" y="1888"/>
                  </a:lnTo>
                  <a:lnTo>
                    <a:pt x="1426" y="1843"/>
                  </a:lnTo>
                  <a:lnTo>
                    <a:pt x="1434" y="1800"/>
                  </a:lnTo>
                  <a:lnTo>
                    <a:pt x="1445" y="1760"/>
                  </a:lnTo>
                  <a:lnTo>
                    <a:pt x="1460" y="1721"/>
                  </a:lnTo>
                  <a:lnTo>
                    <a:pt x="1478" y="1684"/>
                  </a:lnTo>
                  <a:lnTo>
                    <a:pt x="1498" y="1646"/>
                  </a:lnTo>
                  <a:lnTo>
                    <a:pt x="1520" y="1610"/>
                  </a:lnTo>
                  <a:lnTo>
                    <a:pt x="1545" y="1574"/>
                  </a:lnTo>
                  <a:lnTo>
                    <a:pt x="1570" y="1538"/>
                  </a:lnTo>
                  <a:lnTo>
                    <a:pt x="1592" y="1506"/>
                  </a:lnTo>
                  <a:lnTo>
                    <a:pt x="1614" y="1473"/>
                  </a:lnTo>
                  <a:lnTo>
                    <a:pt x="1636" y="1438"/>
                  </a:lnTo>
                  <a:lnTo>
                    <a:pt x="1658" y="1402"/>
                  </a:lnTo>
                  <a:lnTo>
                    <a:pt x="1678" y="1364"/>
                  </a:lnTo>
                  <a:lnTo>
                    <a:pt x="1698" y="1325"/>
                  </a:lnTo>
                  <a:lnTo>
                    <a:pt x="1715" y="1283"/>
                  </a:lnTo>
                  <a:lnTo>
                    <a:pt x="1731" y="1240"/>
                  </a:lnTo>
                  <a:lnTo>
                    <a:pt x="1745" y="1193"/>
                  </a:lnTo>
                  <a:lnTo>
                    <a:pt x="1756" y="1143"/>
                  </a:lnTo>
                  <a:lnTo>
                    <a:pt x="1765" y="1090"/>
                  </a:lnTo>
                  <a:lnTo>
                    <a:pt x="1770" y="1034"/>
                  </a:lnTo>
                  <a:lnTo>
                    <a:pt x="1772" y="973"/>
                  </a:lnTo>
                  <a:lnTo>
                    <a:pt x="1769" y="908"/>
                  </a:lnTo>
                  <a:lnTo>
                    <a:pt x="1760" y="844"/>
                  </a:lnTo>
                  <a:lnTo>
                    <a:pt x="1745" y="782"/>
                  </a:lnTo>
                  <a:lnTo>
                    <a:pt x="1725" y="723"/>
                  </a:lnTo>
                  <a:lnTo>
                    <a:pt x="1700" y="666"/>
                  </a:lnTo>
                  <a:lnTo>
                    <a:pt x="1668" y="610"/>
                  </a:lnTo>
                  <a:lnTo>
                    <a:pt x="1634" y="559"/>
                  </a:lnTo>
                  <a:lnTo>
                    <a:pt x="1594" y="511"/>
                  </a:lnTo>
                  <a:lnTo>
                    <a:pt x="1550" y="466"/>
                  </a:lnTo>
                  <a:lnTo>
                    <a:pt x="1503" y="424"/>
                  </a:lnTo>
                  <a:lnTo>
                    <a:pt x="1451" y="386"/>
                  </a:lnTo>
                  <a:lnTo>
                    <a:pt x="1397" y="352"/>
                  </a:lnTo>
                  <a:lnTo>
                    <a:pt x="1339" y="324"/>
                  </a:lnTo>
                  <a:lnTo>
                    <a:pt x="1278" y="299"/>
                  </a:lnTo>
                  <a:lnTo>
                    <a:pt x="1216" y="281"/>
                  </a:lnTo>
                  <a:lnTo>
                    <a:pt x="1151" y="266"/>
                  </a:lnTo>
                  <a:lnTo>
                    <a:pt x="1084" y="258"/>
                  </a:lnTo>
                  <a:lnTo>
                    <a:pt x="1014" y="255"/>
                  </a:lnTo>
                  <a:close/>
                  <a:moveTo>
                    <a:pt x="1014" y="0"/>
                  </a:moveTo>
                  <a:lnTo>
                    <a:pt x="1097" y="3"/>
                  </a:lnTo>
                  <a:lnTo>
                    <a:pt x="1179" y="13"/>
                  </a:lnTo>
                  <a:lnTo>
                    <a:pt x="1258" y="29"/>
                  </a:lnTo>
                  <a:lnTo>
                    <a:pt x="1335" y="50"/>
                  </a:lnTo>
                  <a:lnTo>
                    <a:pt x="1408" y="77"/>
                  </a:lnTo>
                  <a:lnTo>
                    <a:pt x="1480" y="109"/>
                  </a:lnTo>
                  <a:lnTo>
                    <a:pt x="1548" y="147"/>
                  </a:lnTo>
                  <a:lnTo>
                    <a:pt x="1613" y="188"/>
                  </a:lnTo>
                  <a:lnTo>
                    <a:pt x="1673" y="235"/>
                  </a:lnTo>
                  <a:lnTo>
                    <a:pt x="1731" y="286"/>
                  </a:lnTo>
                  <a:lnTo>
                    <a:pt x="1783" y="340"/>
                  </a:lnTo>
                  <a:lnTo>
                    <a:pt x="1833" y="399"/>
                  </a:lnTo>
                  <a:lnTo>
                    <a:pt x="1877" y="461"/>
                  </a:lnTo>
                  <a:lnTo>
                    <a:pt x="1915" y="526"/>
                  </a:lnTo>
                  <a:lnTo>
                    <a:pt x="1949" y="595"/>
                  </a:lnTo>
                  <a:lnTo>
                    <a:pt x="1976" y="667"/>
                  </a:lnTo>
                  <a:lnTo>
                    <a:pt x="1999" y="739"/>
                  </a:lnTo>
                  <a:lnTo>
                    <a:pt x="2015" y="815"/>
                  </a:lnTo>
                  <a:lnTo>
                    <a:pt x="2025" y="893"/>
                  </a:lnTo>
                  <a:lnTo>
                    <a:pt x="2029" y="973"/>
                  </a:lnTo>
                  <a:lnTo>
                    <a:pt x="2026" y="1041"/>
                  </a:lnTo>
                  <a:lnTo>
                    <a:pt x="2021" y="1105"/>
                  </a:lnTo>
                  <a:lnTo>
                    <a:pt x="2013" y="1166"/>
                  </a:lnTo>
                  <a:lnTo>
                    <a:pt x="2001" y="1224"/>
                  </a:lnTo>
                  <a:lnTo>
                    <a:pt x="1988" y="1278"/>
                  </a:lnTo>
                  <a:lnTo>
                    <a:pt x="1972" y="1329"/>
                  </a:lnTo>
                  <a:lnTo>
                    <a:pt x="1953" y="1378"/>
                  </a:lnTo>
                  <a:lnTo>
                    <a:pt x="1934" y="1424"/>
                  </a:lnTo>
                  <a:lnTo>
                    <a:pt x="1913" y="1466"/>
                  </a:lnTo>
                  <a:lnTo>
                    <a:pt x="1892" y="1507"/>
                  </a:lnTo>
                  <a:lnTo>
                    <a:pt x="1869" y="1546"/>
                  </a:lnTo>
                  <a:lnTo>
                    <a:pt x="1847" y="1583"/>
                  </a:lnTo>
                  <a:lnTo>
                    <a:pt x="1825" y="1617"/>
                  </a:lnTo>
                  <a:lnTo>
                    <a:pt x="1803" y="1649"/>
                  </a:lnTo>
                  <a:lnTo>
                    <a:pt x="1781" y="1681"/>
                  </a:lnTo>
                  <a:lnTo>
                    <a:pt x="1756" y="1719"/>
                  </a:lnTo>
                  <a:lnTo>
                    <a:pt x="1733" y="1753"/>
                  </a:lnTo>
                  <a:lnTo>
                    <a:pt x="1714" y="1785"/>
                  </a:lnTo>
                  <a:lnTo>
                    <a:pt x="1700" y="1813"/>
                  </a:lnTo>
                  <a:lnTo>
                    <a:pt x="1689" y="1839"/>
                  </a:lnTo>
                  <a:lnTo>
                    <a:pt x="1682" y="1864"/>
                  </a:lnTo>
                  <a:lnTo>
                    <a:pt x="1680" y="1888"/>
                  </a:lnTo>
                  <a:lnTo>
                    <a:pt x="1677" y="1934"/>
                  </a:lnTo>
                  <a:lnTo>
                    <a:pt x="1667" y="1980"/>
                  </a:lnTo>
                  <a:lnTo>
                    <a:pt x="1652" y="2025"/>
                  </a:lnTo>
                  <a:lnTo>
                    <a:pt x="1630" y="2068"/>
                  </a:lnTo>
                  <a:lnTo>
                    <a:pt x="1604" y="2110"/>
                  </a:lnTo>
                  <a:lnTo>
                    <a:pt x="1572" y="2150"/>
                  </a:lnTo>
                  <a:lnTo>
                    <a:pt x="1534" y="2187"/>
                  </a:lnTo>
                  <a:lnTo>
                    <a:pt x="1491" y="2221"/>
                  </a:lnTo>
                  <a:lnTo>
                    <a:pt x="1490" y="2242"/>
                  </a:lnTo>
                  <a:lnTo>
                    <a:pt x="1489" y="2267"/>
                  </a:lnTo>
                  <a:lnTo>
                    <a:pt x="1487" y="2294"/>
                  </a:lnTo>
                  <a:lnTo>
                    <a:pt x="1486" y="2322"/>
                  </a:lnTo>
                  <a:lnTo>
                    <a:pt x="1484" y="2350"/>
                  </a:lnTo>
                  <a:lnTo>
                    <a:pt x="1483" y="2378"/>
                  </a:lnTo>
                  <a:lnTo>
                    <a:pt x="1481" y="2405"/>
                  </a:lnTo>
                  <a:lnTo>
                    <a:pt x="1480" y="2429"/>
                  </a:lnTo>
                  <a:lnTo>
                    <a:pt x="1479" y="2449"/>
                  </a:lnTo>
                  <a:lnTo>
                    <a:pt x="1478" y="2466"/>
                  </a:lnTo>
                  <a:lnTo>
                    <a:pt x="1478" y="2476"/>
                  </a:lnTo>
                  <a:lnTo>
                    <a:pt x="1476" y="2479"/>
                  </a:lnTo>
                  <a:lnTo>
                    <a:pt x="1476" y="2492"/>
                  </a:lnTo>
                  <a:lnTo>
                    <a:pt x="1474" y="2506"/>
                  </a:lnTo>
                  <a:lnTo>
                    <a:pt x="1470" y="2522"/>
                  </a:lnTo>
                  <a:lnTo>
                    <a:pt x="1465" y="2539"/>
                  </a:lnTo>
                  <a:lnTo>
                    <a:pt x="1457" y="2557"/>
                  </a:lnTo>
                  <a:lnTo>
                    <a:pt x="1446" y="2575"/>
                  </a:lnTo>
                  <a:lnTo>
                    <a:pt x="1432" y="2594"/>
                  </a:lnTo>
                  <a:lnTo>
                    <a:pt x="1416" y="2613"/>
                  </a:lnTo>
                  <a:lnTo>
                    <a:pt x="1395" y="2631"/>
                  </a:lnTo>
                  <a:lnTo>
                    <a:pt x="1370" y="2650"/>
                  </a:lnTo>
                  <a:lnTo>
                    <a:pt x="1340" y="2666"/>
                  </a:lnTo>
                  <a:lnTo>
                    <a:pt x="1307" y="2683"/>
                  </a:lnTo>
                  <a:lnTo>
                    <a:pt x="1267" y="2698"/>
                  </a:lnTo>
                  <a:lnTo>
                    <a:pt x="1244" y="2727"/>
                  </a:lnTo>
                  <a:lnTo>
                    <a:pt x="1216" y="2754"/>
                  </a:lnTo>
                  <a:lnTo>
                    <a:pt x="1184" y="2779"/>
                  </a:lnTo>
                  <a:lnTo>
                    <a:pt x="1162" y="2790"/>
                  </a:lnTo>
                  <a:lnTo>
                    <a:pt x="1138" y="2798"/>
                  </a:lnTo>
                  <a:lnTo>
                    <a:pt x="1113" y="2800"/>
                  </a:lnTo>
                  <a:lnTo>
                    <a:pt x="916" y="2800"/>
                  </a:lnTo>
                  <a:lnTo>
                    <a:pt x="891" y="2798"/>
                  </a:lnTo>
                  <a:lnTo>
                    <a:pt x="867" y="2790"/>
                  </a:lnTo>
                  <a:lnTo>
                    <a:pt x="845" y="2779"/>
                  </a:lnTo>
                  <a:lnTo>
                    <a:pt x="813" y="2754"/>
                  </a:lnTo>
                  <a:lnTo>
                    <a:pt x="785" y="2727"/>
                  </a:lnTo>
                  <a:lnTo>
                    <a:pt x="762" y="2698"/>
                  </a:lnTo>
                  <a:lnTo>
                    <a:pt x="720" y="2681"/>
                  </a:lnTo>
                  <a:lnTo>
                    <a:pt x="684" y="2664"/>
                  </a:lnTo>
                  <a:lnTo>
                    <a:pt x="653" y="2646"/>
                  </a:lnTo>
                  <a:lnTo>
                    <a:pt x="628" y="2626"/>
                  </a:lnTo>
                  <a:lnTo>
                    <a:pt x="607" y="2606"/>
                  </a:lnTo>
                  <a:lnTo>
                    <a:pt x="590" y="2585"/>
                  </a:lnTo>
                  <a:lnTo>
                    <a:pt x="578" y="2566"/>
                  </a:lnTo>
                  <a:lnTo>
                    <a:pt x="567" y="2546"/>
                  </a:lnTo>
                  <a:lnTo>
                    <a:pt x="561" y="2527"/>
                  </a:lnTo>
                  <a:lnTo>
                    <a:pt x="556" y="2509"/>
                  </a:lnTo>
                  <a:lnTo>
                    <a:pt x="554" y="2494"/>
                  </a:lnTo>
                  <a:lnTo>
                    <a:pt x="552" y="2479"/>
                  </a:lnTo>
                  <a:lnTo>
                    <a:pt x="552" y="2479"/>
                  </a:lnTo>
                  <a:lnTo>
                    <a:pt x="552" y="2476"/>
                  </a:lnTo>
                  <a:lnTo>
                    <a:pt x="551" y="2466"/>
                  </a:lnTo>
                  <a:lnTo>
                    <a:pt x="550" y="2449"/>
                  </a:lnTo>
                  <a:lnTo>
                    <a:pt x="549" y="2429"/>
                  </a:lnTo>
                  <a:lnTo>
                    <a:pt x="548" y="2405"/>
                  </a:lnTo>
                  <a:lnTo>
                    <a:pt x="546" y="2378"/>
                  </a:lnTo>
                  <a:lnTo>
                    <a:pt x="545" y="2350"/>
                  </a:lnTo>
                  <a:lnTo>
                    <a:pt x="543" y="2322"/>
                  </a:lnTo>
                  <a:lnTo>
                    <a:pt x="542" y="2294"/>
                  </a:lnTo>
                  <a:lnTo>
                    <a:pt x="540" y="2267"/>
                  </a:lnTo>
                  <a:lnTo>
                    <a:pt x="539" y="2242"/>
                  </a:lnTo>
                  <a:lnTo>
                    <a:pt x="538" y="2221"/>
                  </a:lnTo>
                  <a:lnTo>
                    <a:pt x="495" y="2187"/>
                  </a:lnTo>
                  <a:lnTo>
                    <a:pt x="457" y="2150"/>
                  </a:lnTo>
                  <a:lnTo>
                    <a:pt x="425" y="2110"/>
                  </a:lnTo>
                  <a:lnTo>
                    <a:pt x="398" y="2068"/>
                  </a:lnTo>
                  <a:lnTo>
                    <a:pt x="376" y="2025"/>
                  </a:lnTo>
                  <a:lnTo>
                    <a:pt x="362" y="1980"/>
                  </a:lnTo>
                  <a:lnTo>
                    <a:pt x="352" y="1934"/>
                  </a:lnTo>
                  <a:lnTo>
                    <a:pt x="349" y="1888"/>
                  </a:lnTo>
                  <a:lnTo>
                    <a:pt x="347" y="1864"/>
                  </a:lnTo>
                  <a:lnTo>
                    <a:pt x="340" y="1839"/>
                  </a:lnTo>
                  <a:lnTo>
                    <a:pt x="329" y="1813"/>
                  </a:lnTo>
                  <a:lnTo>
                    <a:pt x="315" y="1785"/>
                  </a:lnTo>
                  <a:lnTo>
                    <a:pt x="296" y="1753"/>
                  </a:lnTo>
                  <a:lnTo>
                    <a:pt x="274" y="1719"/>
                  </a:lnTo>
                  <a:lnTo>
                    <a:pt x="248" y="1682"/>
                  </a:lnTo>
                  <a:lnTo>
                    <a:pt x="227" y="1650"/>
                  </a:lnTo>
                  <a:lnTo>
                    <a:pt x="205" y="1617"/>
                  </a:lnTo>
                  <a:lnTo>
                    <a:pt x="182" y="1583"/>
                  </a:lnTo>
                  <a:lnTo>
                    <a:pt x="160" y="1546"/>
                  </a:lnTo>
                  <a:lnTo>
                    <a:pt x="138" y="1508"/>
                  </a:lnTo>
                  <a:lnTo>
                    <a:pt x="116" y="1466"/>
                  </a:lnTo>
                  <a:lnTo>
                    <a:pt x="95" y="1424"/>
                  </a:lnTo>
                  <a:lnTo>
                    <a:pt x="76" y="1378"/>
                  </a:lnTo>
                  <a:lnTo>
                    <a:pt x="57" y="1329"/>
                  </a:lnTo>
                  <a:lnTo>
                    <a:pt x="41" y="1278"/>
                  </a:lnTo>
                  <a:lnTo>
                    <a:pt x="28" y="1224"/>
                  </a:lnTo>
                  <a:lnTo>
                    <a:pt x="16" y="1166"/>
                  </a:lnTo>
                  <a:lnTo>
                    <a:pt x="8" y="1105"/>
                  </a:lnTo>
                  <a:lnTo>
                    <a:pt x="2" y="1041"/>
                  </a:lnTo>
                  <a:lnTo>
                    <a:pt x="0" y="973"/>
                  </a:lnTo>
                  <a:lnTo>
                    <a:pt x="4" y="893"/>
                  </a:lnTo>
                  <a:lnTo>
                    <a:pt x="14" y="815"/>
                  </a:lnTo>
                  <a:lnTo>
                    <a:pt x="30" y="739"/>
                  </a:lnTo>
                  <a:lnTo>
                    <a:pt x="53" y="667"/>
                  </a:lnTo>
                  <a:lnTo>
                    <a:pt x="80" y="595"/>
                  </a:lnTo>
                  <a:lnTo>
                    <a:pt x="114" y="526"/>
                  </a:lnTo>
                  <a:lnTo>
                    <a:pt x="152" y="461"/>
                  </a:lnTo>
                  <a:lnTo>
                    <a:pt x="196" y="399"/>
                  </a:lnTo>
                  <a:lnTo>
                    <a:pt x="246" y="340"/>
                  </a:lnTo>
                  <a:lnTo>
                    <a:pt x="298" y="286"/>
                  </a:lnTo>
                  <a:lnTo>
                    <a:pt x="356" y="235"/>
                  </a:lnTo>
                  <a:lnTo>
                    <a:pt x="416" y="188"/>
                  </a:lnTo>
                  <a:lnTo>
                    <a:pt x="481" y="147"/>
                  </a:lnTo>
                  <a:lnTo>
                    <a:pt x="549" y="109"/>
                  </a:lnTo>
                  <a:lnTo>
                    <a:pt x="621" y="77"/>
                  </a:lnTo>
                  <a:lnTo>
                    <a:pt x="695" y="50"/>
                  </a:lnTo>
                  <a:lnTo>
                    <a:pt x="771" y="29"/>
                  </a:lnTo>
                  <a:lnTo>
                    <a:pt x="850" y="13"/>
                  </a:lnTo>
                  <a:lnTo>
                    <a:pt x="932" y="3"/>
                  </a:lnTo>
                  <a:lnTo>
                    <a:pt x="1014" y="0"/>
                  </a:lnTo>
                  <a:close/>
                </a:path>
              </a:pathLst>
            </a:custGeom>
            <a:grpFill/>
            <a:ln w="0">
              <a:solidFill>
                <a:srgbClr val="44546A">
                  <a:lumMod val="50000"/>
                </a:srgb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Freeform 16"/>
            <p:cNvSpPr>
              <a:spLocks/>
            </p:cNvSpPr>
            <p:nvPr/>
          </p:nvSpPr>
          <p:spPr bwMode="auto">
            <a:xfrm>
              <a:off x="9431338" y="4413251"/>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solidFill>
                <a:srgbClr val="44546A">
                  <a:lumMod val="50000"/>
                </a:srgb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Freeform 17"/>
            <p:cNvSpPr>
              <a:spLocks/>
            </p:cNvSpPr>
            <p:nvPr/>
          </p:nvSpPr>
          <p:spPr bwMode="auto">
            <a:xfrm>
              <a:off x="9328150" y="4441826"/>
              <a:ext cx="31750" cy="41275"/>
            </a:xfrm>
            <a:custGeom>
              <a:avLst/>
              <a:gdLst>
                <a:gd name="T0" fmla="*/ 64 w 224"/>
                <a:gd name="T1" fmla="*/ 0 h 293"/>
                <a:gd name="T2" fmla="*/ 80 w 224"/>
                <a:gd name="T3" fmla="*/ 2 h 293"/>
                <a:gd name="T4" fmla="*/ 95 w 224"/>
                <a:gd name="T5" fmla="*/ 8 h 293"/>
                <a:gd name="T6" fmla="*/ 109 w 224"/>
                <a:gd name="T7" fmla="*/ 18 h 293"/>
                <a:gd name="T8" fmla="*/ 119 w 224"/>
                <a:gd name="T9" fmla="*/ 32 h 293"/>
                <a:gd name="T10" fmla="*/ 216 w 224"/>
                <a:gd name="T11" fmla="*/ 197 h 293"/>
                <a:gd name="T12" fmla="*/ 222 w 224"/>
                <a:gd name="T13" fmla="*/ 213 h 293"/>
                <a:gd name="T14" fmla="*/ 224 w 224"/>
                <a:gd name="T15" fmla="*/ 230 h 293"/>
                <a:gd name="T16" fmla="*/ 222 w 224"/>
                <a:gd name="T17" fmla="*/ 245 h 293"/>
                <a:gd name="T18" fmla="*/ 216 w 224"/>
                <a:gd name="T19" fmla="*/ 261 h 293"/>
                <a:gd name="T20" fmla="*/ 206 w 224"/>
                <a:gd name="T21" fmla="*/ 274 h 293"/>
                <a:gd name="T22" fmla="*/ 193 w 224"/>
                <a:gd name="T23" fmla="*/ 285 h 293"/>
                <a:gd name="T24" fmla="*/ 177 w 224"/>
                <a:gd name="T25" fmla="*/ 291 h 293"/>
                <a:gd name="T26" fmla="*/ 160 w 224"/>
                <a:gd name="T27" fmla="*/ 293 h 293"/>
                <a:gd name="T28" fmla="*/ 143 w 224"/>
                <a:gd name="T29" fmla="*/ 291 h 293"/>
                <a:gd name="T30" fmla="*/ 129 w 224"/>
                <a:gd name="T31" fmla="*/ 285 h 293"/>
                <a:gd name="T32" fmla="*/ 115 w 224"/>
                <a:gd name="T33" fmla="*/ 274 h 293"/>
                <a:gd name="T34" fmla="*/ 105 w 224"/>
                <a:gd name="T35" fmla="*/ 261 h 293"/>
                <a:gd name="T36" fmla="*/ 8 w 224"/>
                <a:gd name="T37" fmla="*/ 95 h 293"/>
                <a:gd name="T38" fmla="*/ 2 w 224"/>
                <a:gd name="T39" fmla="*/ 80 h 293"/>
                <a:gd name="T40" fmla="*/ 0 w 224"/>
                <a:gd name="T41" fmla="*/ 63 h 293"/>
                <a:gd name="T42" fmla="*/ 2 w 224"/>
                <a:gd name="T43" fmla="*/ 48 h 293"/>
                <a:gd name="T44" fmla="*/ 8 w 224"/>
                <a:gd name="T45" fmla="*/ 32 h 293"/>
                <a:gd name="T46" fmla="*/ 19 w 224"/>
                <a:gd name="T47" fmla="*/ 19 h 293"/>
                <a:gd name="T48" fmla="*/ 31 w 224"/>
                <a:gd name="T49" fmla="*/ 9 h 293"/>
                <a:gd name="T50" fmla="*/ 48 w 224"/>
                <a:gd name="T51" fmla="*/ 2 h 293"/>
                <a:gd name="T52" fmla="*/ 64 w 224"/>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3">
                  <a:moveTo>
                    <a:pt x="64" y="0"/>
                  </a:moveTo>
                  <a:lnTo>
                    <a:pt x="80" y="2"/>
                  </a:lnTo>
                  <a:lnTo>
                    <a:pt x="95" y="8"/>
                  </a:lnTo>
                  <a:lnTo>
                    <a:pt x="109" y="18"/>
                  </a:lnTo>
                  <a:lnTo>
                    <a:pt x="119" y="32"/>
                  </a:lnTo>
                  <a:lnTo>
                    <a:pt x="216" y="197"/>
                  </a:lnTo>
                  <a:lnTo>
                    <a:pt x="222" y="213"/>
                  </a:lnTo>
                  <a:lnTo>
                    <a:pt x="224" y="230"/>
                  </a:lnTo>
                  <a:lnTo>
                    <a:pt x="222" y="245"/>
                  </a:lnTo>
                  <a:lnTo>
                    <a:pt x="216" y="261"/>
                  </a:lnTo>
                  <a:lnTo>
                    <a:pt x="206" y="274"/>
                  </a:lnTo>
                  <a:lnTo>
                    <a:pt x="193" y="285"/>
                  </a:lnTo>
                  <a:lnTo>
                    <a:pt x="177" y="291"/>
                  </a:lnTo>
                  <a:lnTo>
                    <a:pt x="160" y="293"/>
                  </a:lnTo>
                  <a:lnTo>
                    <a:pt x="143" y="291"/>
                  </a:lnTo>
                  <a:lnTo>
                    <a:pt x="129" y="285"/>
                  </a:lnTo>
                  <a:lnTo>
                    <a:pt x="115" y="274"/>
                  </a:lnTo>
                  <a:lnTo>
                    <a:pt x="105" y="261"/>
                  </a:lnTo>
                  <a:lnTo>
                    <a:pt x="8" y="95"/>
                  </a:lnTo>
                  <a:lnTo>
                    <a:pt x="2" y="80"/>
                  </a:lnTo>
                  <a:lnTo>
                    <a:pt x="0" y="63"/>
                  </a:lnTo>
                  <a:lnTo>
                    <a:pt x="2" y="48"/>
                  </a:lnTo>
                  <a:lnTo>
                    <a:pt x="8" y="32"/>
                  </a:lnTo>
                  <a:lnTo>
                    <a:pt x="19" y="19"/>
                  </a:lnTo>
                  <a:lnTo>
                    <a:pt x="31" y="9"/>
                  </a:lnTo>
                  <a:lnTo>
                    <a:pt x="48" y="2"/>
                  </a:lnTo>
                  <a:lnTo>
                    <a:pt x="64" y="0"/>
                  </a:lnTo>
                  <a:close/>
                </a:path>
              </a:pathLst>
            </a:custGeom>
            <a:grpFill/>
            <a:ln w="0">
              <a:solidFill>
                <a:srgbClr val="44546A">
                  <a:lumMod val="50000"/>
                </a:srgb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Freeform 18"/>
            <p:cNvSpPr>
              <a:spLocks/>
            </p:cNvSpPr>
            <p:nvPr/>
          </p:nvSpPr>
          <p:spPr bwMode="auto">
            <a:xfrm>
              <a:off x="9251950" y="4516438"/>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solidFill>
                <a:srgbClr val="44546A">
                  <a:lumMod val="50000"/>
                </a:srgb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19"/>
            <p:cNvSpPr>
              <a:spLocks/>
            </p:cNvSpPr>
            <p:nvPr/>
          </p:nvSpPr>
          <p:spPr bwMode="auto">
            <a:xfrm>
              <a:off x="9223375" y="4619626"/>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solidFill>
                <a:srgbClr val="44546A">
                  <a:lumMod val="50000"/>
                </a:srgb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20"/>
            <p:cNvSpPr>
              <a:spLocks/>
            </p:cNvSpPr>
            <p:nvPr/>
          </p:nvSpPr>
          <p:spPr bwMode="auto">
            <a:xfrm>
              <a:off x="9251950" y="4710113"/>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solidFill>
                <a:srgbClr val="44546A">
                  <a:lumMod val="50000"/>
                </a:srgb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21"/>
            <p:cNvSpPr>
              <a:spLocks/>
            </p:cNvSpPr>
            <p:nvPr/>
          </p:nvSpPr>
          <p:spPr bwMode="auto">
            <a:xfrm>
              <a:off x="9588500" y="4710113"/>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solidFill>
                <a:srgbClr val="44546A">
                  <a:lumMod val="50000"/>
                </a:srgb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Freeform 22"/>
            <p:cNvSpPr>
              <a:spLocks/>
            </p:cNvSpPr>
            <p:nvPr/>
          </p:nvSpPr>
          <p:spPr bwMode="auto">
            <a:xfrm>
              <a:off x="9612313" y="4619626"/>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solidFill>
                <a:srgbClr val="44546A">
                  <a:lumMod val="50000"/>
                </a:srgb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Freeform 23"/>
            <p:cNvSpPr>
              <a:spLocks/>
            </p:cNvSpPr>
            <p:nvPr/>
          </p:nvSpPr>
          <p:spPr bwMode="auto">
            <a:xfrm>
              <a:off x="9588500" y="4516438"/>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solidFill>
                <a:srgbClr val="44546A">
                  <a:lumMod val="50000"/>
                </a:srgb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Freeform 24"/>
            <p:cNvSpPr>
              <a:spLocks/>
            </p:cNvSpPr>
            <p:nvPr/>
          </p:nvSpPr>
          <p:spPr bwMode="auto">
            <a:xfrm>
              <a:off x="9521825" y="4441826"/>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solidFill>
                <a:srgbClr val="44546A">
                  <a:lumMod val="50000"/>
                </a:srgb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Freeform 25"/>
            <p:cNvSpPr>
              <a:spLocks/>
            </p:cNvSpPr>
            <p:nvPr/>
          </p:nvSpPr>
          <p:spPr bwMode="auto">
            <a:xfrm>
              <a:off x="9418638" y="4552951"/>
              <a:ext cx="44450" cy="142875"/>
            </a:xfrm>
            <a:custGeom>
              <a:avLst/>
              <a:gdLst>
                <a:gd name="T0" fmla="*/ 154 w 308"/>
                <a:gd name="T1" fmla="*/ 0 h 991"/>
                <a:gd name="T2" fmla="*/ 186 w 308"/>
                <a:gd name="T3" fmla="*/ 2 h 991"/>
                <a:gd name="T4" fmla="*/ 213 w 308"/>
                <a:gd name="T5" fmla="*/ 8 h 991"/>
                <a:gd name="T6" fmla="*/ 238 w 308"/>
                <a:gd name="T7" fmla="*/ 17 h 991"/>
                <a:gd name="T8" fmla="*/ 259 w 308"/>
                <a:gd name="T9" fmla="*/ 30 h 991"/>
                <a:gd name="T10" fmla="*/ 277 w 308"/>
                <a:gd name="T11" fmla="*/ 47 h 991"/>
                <a:gd name="T12" fmla="*/ 291 w 308"/>
                <a:gd name="T13" fmla="*/ 67 h 991"/>
                <a:gd name="T14" fmla="*/ 301 w 308"/>
                <a:gd name="T15" fmla="*/ 91 h 991"/>
                <a:gd name="T16" fmla="*/ 306 w 308"/>
                <a:gd name="T17" fmla="*/ 119 h 991"/>
                <a:gd name="T18" fmla="*/ 308 w 308"/>
                <a:gd name="T19" fmla="*/ 150 h 991"/>
                <a:gd name="T20" fmla="*/ 308 w 308"/>
                <a:gd name="T21" fmla="*/ 375 h 991"/>
                <a:gd name="T22" fmla="*/ 307 w 308"/>
                <a:gd name="T23" fmla="*/ 405 h 991"/>
                <a:gd name="T24" fmla="*/ 304 w 308"/>
                <a:gd name="T25" fmla="*/ 435 h 991"/>
                <a:gd name="T26" fmla="*/ 301 w 308"/>
                <a:gd name="T27" fmla="*/ 466 h 991"/>
                <a:gd name="T28" fmla="*/ 240 w 308"/>
                <a:gd name="T29" fmla="*/ 920 h 991"/>
                <a:gd name="T30" fmla="*/ 236 w 308"/>
                <a:gd name="T31" fmla="*/ 942 h 991"/>
                <a:gd name="T32" fmla="*/ 229 w 308"/>
                <a:gd name="T33" fmla="*/ 959 h 991"/>
                <a:gd name="T34" fmla="*/ 219 w 308"/>
                <a:gd name="T35" fmla="*/ 972 h 991"/>
                <a:gd name="T36" fmla="*/ 207 w 308"/>
                <a:gd name="T37" fmla="*/ 981 h 991"/>
                <a:gd name="T38" fmla="*/ 192 w 308"/>
                <a:gd name="T39" fmla="*/ 987 h 991"/>
                <a:gd name="T40" fmla="*/ 174 w 308"/>
                <a:gd name="T41" fmla="*/ 990 h 991"/>
                <a:gd name="T42" fmla="*/ 154 w 308"/>
                <a:gd name="T43" fmla="*/ 991 h 991"/>
                <a:gd name="T44" fmla="*/ 135 w 308"/>
                <a:gd name="T45" fmla="*/ 990 h 991"/>
                <a:gd name="T46" fmla="*/ 117 w 308"/>
                <a:gd name="T47" fmla="*/ 987 h 991"/>
                <a:gd name="T48" fmla="*/ 102 w 308"/>
                <a:gd name="T49" fmla="*/ 981 h 991"/>
                <a:gd name="T50" fmla="*/ 90 w 308"/>
                <a:gd name="T51" fmla="*/ 972 h 991"/>
                <a:gd name="T52" fmla="*/ 80 w 308"/>
                <a:gd name="T53" fmla="*/ 959 h 991"/>
                <a:gd name="T54" fmla="*/ 73 w 308"/>
                <a:gd name="T55" fmla="*/ 942 h 991"/>
                <a:gd name="T56" fmla="*/ 69 w 308"/>
                <a:gd name="T57" fmla="*/ 920 h 991"/>
                <a:gd name="T58" fmla="*/ 8 w 308"/>
                <a:gd name="T59" fmla="*/ 466 h 991"/>
                <a:gd name="T60" fmla="*/ 5 w 308"/>
                <a:gd name="T61" fmla="*/ 435 h 991"/>
                <a:gd name="T62" fmla="*/ 2 w 308"/>
                <a:gd name="T63" fmla="*/ 405 h 991"/>
                <a:gd name="T64" fmla="*/ 0 w 308"/>
                <a:gd name="T65" fmla="*/ 375 h 991"/>
                <a:gd name="T66" fmla="*/ 0 w 308"/>
                <a:gd name="T67" fmla="*/ 150 h 991"/>
                <a:gd name="T68" fmla="*/ 3 w 308"/>
                <a:gd name="T69" fmla="*/ 119 h 991"/>
                <a:gd name="T70" fmla="*/ 8 w 308"/>
                <a:gd name="T71" fmla="*/ 91 h 991"/>
                <a:gd name="T72" fmla="*/ 18 w 308"/>
                <a:gd name="T73" fmla="*/ 67 h 991"/>
                <a:gd name="T74" fmla="*/ 32 w 308"/>
                <a:gd name="T75" fmla="*/ 47 h 991"/>
                <a:gd name="T76" fmla="*/ 50 w 308"/>
                <a:gd name="T77" fmla="*/ 30 h 991"/>
                <a:gd name="T78" fmla="*/ 71 w 308"/>
                <a:gd name="T79" fmla="*/ 17 h 991"/>
                <a:gd name="T80" fmla="*/ 96 w 308"/>
                <a:gd name="T81" fmla="*/ 8 h 991"/>
                <a:gd name="T82" fmla="*/ 123 w 308"/>
                <a:gd name="T83" fmla="*/ 2 h 991"/>
                <a:gd name="T84" fmla="*/ 154 w 308"/>
                <a:gd name="T8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1">
                  <a:moveTo>
                    <a:pt x="154" y="0"/>
                  </a:moveTo>
                  <a:lnTo>
                    <a:pt x="186" y="2"/>
                  </a:lnTo>
                  <a:lnTo>
                    <a:pt x="213" y="8"/>
                  </a:lnTo>
                  <a:lnTo>
                    <a:pt x="238" y="17"/>
                  </a:lnTo>
                  <a:lnTo>
                    <a:pt x="259" y="30"/>
                  </a:lnTo>
                  <a:lnTo>
                    <a:pt x="277" y="47"/>
                  </a:lnTo>
                  <a:lnTo>
                    <a:pt x="291" y="67"/>
                  </a:lnTo>
                  <a:lnTo>
                    <a:pt x="301" y="91"/>
                  </a:lnTo>
                  <a:lnTo>
                    <a:pt x="306" y="119"/>
                  </a:lnTo>
                  <a:lnTo>
                    <a:pt x="308" y="150"/>
                  </a:lnTo>
                  <a:lnTo>
                    <a:pt x="308" y="375"/>
                  </a:lnTo>
                  <a:lnTo>
                    <a:pt x="307" y="405"/>
                  </a:lnTo>
                  <a:lnTo>
                    <a:pt x="304" y="435"/>
                  </a:lnTo>
                  <a:lnTo>
                    <a:pt x="301" y="466"/>
                  </a:lnTo>
                  <a:lnTo>
                    <a:pt x="240" y="920"/>
                  </a:lnTo>
                  <a:lnTo>
                    <a:pt x="236" y="942"/>
                  </a:lnTo>
                  <a:lnTo>
                    <a:pt x="229" y="959"/>
                  </a:lnTo>
                  <a:lnTo>
                    <a:pt x="219" y="972"/>
                  </a:lnTo>
                  <a:lnTo>
                    <a:pt x="207" y="981"/>
                  </a:lnTo>
                  <a:lnTo>
                    <a:pt x="192" y="987"/>
                  </a:lnTo>
                  <a:lnTo>
                    <a:pt x="174" y="990"/>
                  </a:lnTo>
                  <a:lnTo>
                    <a:pt x="154" y="991"/>
                  </a:lnTo>
                  <a:lnTo>
                    <a:pt x="135" y="990"/>
                  </a:lnTo>
                  <a:lnTo>
                    <a:pt x="117" y="987"/>
                  </a:lnTo>
                  <a:lnTo>
                    <a:pt x="102" y="981"/>
                  </a:lnTo>
                  <a:lnTo>
                    <a:pt x="90" y="972"/>
                  </a:lnTo>
                  <a:lnTo>
                    <a:pt x="80" y="959"/>
                  </a:lnTo>
                  <a:lnTo>
                    <a:pt x="73" y="942"/>
                  </a:lnTo>
                  <a:lnTo>
                    <a:pt x="69" y="920"/>
                  </a:lnTo>
                  <a:lnTo>
                    <a:pt x="8" y="466"/>
                  </a:lnTo>
                  <a:lnTo>
                    <a:pt x="5" y="435"/>
                  </a:lnTo>
                  <a:lnTo>
                    <a:pt x="2" y="405"/>
                  </a:lnTo>
                  <a:lnTo>
                    <a:pt x="0" y="375"/>
                  </a:lnTo>
                  <a:lnTo>
                    <a:pt x="0" y="150"/>
                  </a:lnTo>
                  <a:lnTo>
                    <a:pt x="3" y="119"/>
                  </a:lnTo>
                  <a:lnTo>
                    <a:pt x="8" y="91"/>
                  </a:lnTo>
                  <a:lnTo>
                    <a:pt x="18" y="67"/>
                  </a:lnTo>
                  <a:lnTo>
                    <a:pt x="32" y="47"/>
                  </a:lnTo>
                  <a:lnTo>
                    <a:pt x="50" y="30"/>
                  </a:lnTo>
                  <a:lnTo>
                    <a:pt x="71" y="17"/>
                  </a:lnTo>
                  <a:lnTo>
                    <a:pt x="96" y="8"/>
                  </a:lnTo>
                  <a:lnTo>
                    <a:pt x="123" y="2"/>
                  </a:lnTo>
                  <a:lnTo>
                    <a:pt x="154" y="0"/>
                  </a:lnTo>
                  <a:close/>
                </a:path>
              </a:pathLst>
            </a:custGeom>
            <a:grpFill/>
            <a:ln w="0">
              <a:solidFill>
                <a:srgbClr val="44546A">
                  <a:lumMod val="50000"/>
                </a:srgb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Freeform 26"/>
            <p:cNvSpPr>
              <a:spLocks/>
            </p:cNvSpPr>
            <p:nvPr/>
          </p:nvSpPr>
          <p:spPr bwMode="auto">
            <a:xfrm>
              <a:off x="9417050" y="4713288"/>
              <a:ext cx="47625" cy="46038"/>
            </a:xfrm>
            <a:custGeom>
              <a:avLst/>
              <a:gdLst>
                <a:gd name="T0" fmla="*/ 160 w 321"/>
                <a:gd name="T1" fmla="*/ 0 h 319"/>
                <a:gd name="T2" fmla="*/ 193 w 321"/>
                <a:gd name="T3" fmla="*/ 4 h 319"/>
                <a:gd name="T4" fmla="*/ 222 w 321"/>
                <a:gd name="T5" fmla="*/ 14 h 319"/>
                <a:gd name="T6" fmla="*/ 250 w 321"/>
                <a:gd name="T7" fmla="*/ 28 h 319"/>
                <a:gd name="T8" fmla="*/ 274 w 321"/>
                <a:gd name="T9" fmla="*/ 47 h 319"/>
                <a:gd name="T10" fmla="*/ 294 w 321"/>
                <a:gd name="T11" fmla="*/ 71 h 319"/>
                <a:gd name="T12" fmla="*/ 308 w 321"/>
                <a:gd name="T13" fmla="*/ 98 h 319"/>
                <a:gd name="T14" fmla="*/ 318 w 321"/>
                <a:gd name="T15" fmla="*/ 128 h 319"/>
                <a:gd name="T16" fmla="*/ 321 w 321"/>
                <a:gd name="T17" fmla="*/ 159 h 319"/>
                <a:gd name="T18" fmla="*/ 318 w 321"/>
                <a:gd name="T19" fmla="*/ 192 h 319"/>
                <a:gd name="T20" fmla="*/ 308 w 321"/>
                <a:gd name="T21" fmla="*/ 222 h 319"/>
                <a:gd name="T22" fmla="*/ 294 w 321"/>
                <a:gd name="T23" fmla="*/ 249 h 319"/>
                <a:gd name="T24" fmla="*/ 274 w 321"/>
                <a:gd name="T25" fmla="*/ 272 h 319"/>
                <a:gd name="T26" fmla="*/ 250 w 321"/>
                <a:gd name="T27" fmla="*/ 291 h 319"/>
                <a:gd name="T28" fmla="*/ 222 w 321"/>
                <a:gd name="T29" fmla="*/ 306 h 319"/>
                <a:gd name="T30" fmla="*/ 193 w 321"/>
                <a:gd name="T31" fmla="*/ 315 h 319"/>
                <a:gd name="T32" fmla="*/ 160 w 321"/>
                <a:gd name="T33" fmla="*/ 319 h 319"/>
                <a:gd name="T34" fmla="*/ 128 w 321"/>
                <a:gd name="T35" fmla="*/ 315 h 319"/>
                <a:gd name="T36" fmla="*/ 99 w 321"/>
                <a:gd name="T37" fmla="*/ 306 h 319"/>
                <a:gd name="T38" fmla="*/ 71 w 321"/>
                <a:gd name="T39" fmla="*/ 291 h 319"/>
                <a:gd name="T40" fmla="*/ 47 w 321"/>
                <a:gd name="T41" fmla="*/ 272 h 319"/>
                <a:gd name="T42" fmla="*/ 27 w 321"/>
                <a:gd name="T43" fmla="*/ 249 h 319"/>
                <a:gd name="T44" fmla="*/ 13 w 321"/>
                <a:gd name="T45" fmla="*/ 222 h 319"/>
                <a:gd name="T46" fmla="*/ 3 w 321"/>
                <a:gd name="T47" fmla="*/ 192 h 319"/>
                <a:gd name="T48" fmla="*/ 0 w 321"/>
                <a:gd name="T49" fmla="*/ 159 h 319"/>
                <a:gd name="T50" fmla="*/ 3 w 321"/>
                <a:gd name="T51" fmla="*/ 128 h 319"/>
                <a:gd name="T52" fmla="*/ 13 w 321"/>
                <a:gd name="T53" fmla="*/ 98 h 319"/>
                <a:gd name="T54" fmla="*/ 27 w 321"/>
                <a:gd name="T55" fmla="*/ 71 h 319"/>
                <a:gd name="T56" fmla="*/ 47 w 321"/>
                <a:gd name="T57" fmla="*/ 47 h 319"/>
                <a:gd name="T58" fmla="*/ 71 w 321"/>
                <a:gd name="T59" fmla="*/ 28 h 319"/>
                <a:gd name="T60" fmla="*/ 99 w 321"/>
                <a:gd name="T61" fmla="*/ 14 h 319"/>
                <a:gd name="T62" fmla="*/ 128 w 321"/>
                <a:gd name="T63" fmla="*/ 4 h 319"/>
                <a:gd name="T64" fmla="*/ 160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0" y="0"/>
                  </a:moveTo>
                  <a:lnTo>
                    <a:pt x="193" y="4"/>
                  </a:lnTo>
                  <a:lnTo>
                    <a:pt x="222" y="14"/>
                  </a:lnTo>
                  <a:lnTo>
                    <a:pt x="250" y="28"/>
                  </a:lnTo>
                  <a:lnTo>
                    <a:pt x="274" y="47"/>
                  </a:lnTo>
                  <a:lnTo>
                    <a:pt x="294" y="71"/>
                  </a:lnTo>
                  <a:lnTo>
                    <a:pt x="308" y="98"/>
                  </a:lnTo>
                  <a:lnTo>
                    <a:pt x="318" y="128"/>
                  </a:lnTo>
                  <a:lnTo>
                    <a:pt x="321" y="159"/>
                  </a:lnTo>
                  <a:lnTo>
                    <a:pt x="318" y="192"/>
                  </a:lnTo>
                  <a:lnTo>
                    <a:pt x="308" y="222"/>
                  </a:lnTo>
                  <a:lnTo>
                    <a:pt x="294" y="249"/>
                  </a:lnTo>
                  <a:lnTo>
                    <a:pt x="274" y="272"/>
                  </a:lnTo>
                  <a:lnTo>
                    <a:pt x="250" y="291"/>
                  </a:lnTo>
                  <a:lnTo>
                    <a:pt x="222" y="306"/>
                  </a:lnTo>
                  <a:lnTo>
                    <a:pt x="193" y="315"/>
                  </a:lnTo>
                  <a:lnTo>
                    <a:pt x="160" y="319"/>
                  </a:lnTo>
                  <a:lnTo>
                    <a:pt x="128" y="315"/>
                  </a:lnTo>
                  <a:lnTo>
                    <a:pt x="99" y="306"/>
                  </a:lnTo>
                  <a:lnTo>
                    <a:pt x="71" y="291"/>
                  </a:lnTo>
                  <a:lnTo>
                    <a:pt x="47" y="272"/>
                  </a:lnTo>
                  <a:lnTo>
                    <a:pt x="27" y="249"/>
                  </a:lnTo>
                  <a:lnTo>
                    <a:pt x="13" y="222"/>
                  </a:lnTo>
                  <a:lnTo>
                    <a:pt x="3" y="192"/>
                  </a:lnTo>
                  <a:lnTo>
                    <a:pt x="0" y="159"/>
                  </a:lnTo>
                  <a:lnTo>
                    <a:pt x="3" y="128"/>
                  </a:lnTo>
                  <a:lnTo>
                    <a:pt x="13" y="98"/>
                  </a:lnTo>
                  <a:lnTo>
                    <a:pt x="27" y="71"/>
                  </a:lnTo>
                  <a:lnTo>
                    <a:pt x="47" y="47"/>
                  </a:lnTo>
                  <a:lnTo>
                    <a:pt x="71" y="28"/>
                  </a:lnTo>
                  <a:lnTo>
                    <a:pt x="99" y="14"/>
                  </a:lnTo>
                  <a:lnTo>
                    <a:pt x="128" y="4"/>
                  </a:lnTo>
                  <a:lnTo>
                    <a:pt x="160" y="0"/>
                  </a:lnTo>
                  <a:close/>
                </a:path>
              </a:pathLst>
            </a:custGeom>
            <a:grpFill/>
            <a:ln w="0">
              <a:solidFill>
                <a:srgbClr val="44546A">
                  <a:lumMod val="50000"/>
                </a:srgb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8" name="Rectangle 37">
            <a:extLst>
              <a:ext uri="{FF2B5EF4-FFF2-40B4-BE49-F238E27FC236}">
                <a16:creationId xmlns:a16="http://schemas.microsoft.com/office/drawing/2014/main" id="{07680F4D-9D22-4576-B59B-4946E477A5C6}"/>
              </a:ext>
            </a:extLst>
          </p:cNvPr>
          <p:cNvSpPr/>
          <p:nvPr/>
        </p:nvSpPr>
        <p:spPr>
          <a:xfrm>
            <a:off x="719163" y="3639539"/>
            <a:ext cx="10763250" cy="264199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01D9FE77-3075-40AD-8EE0-77E4D735FA16}"/>
              </a:ext>
            </a:extLst>
          </p:cNvPr>
          <p:cNvSpPr/>
          <p:nvPr/>
        </p:nvSpPr>
        <p:spPr>
          <a:xfrm>
            <a:off x="4622679" y="3397200"/>
            <a:ext cx="2946642" cy="429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sng" strike="noStrike" kern="1200" cap="none" spc="0" normalizeH="0" baseline="0" noProof="0" dirty="0">
                <a:ln>
                  <a:noFill/>
                </a:ln>
                <a:solidFill>
                  <a:srgbClr val="002060"/>
                </a:solidFill>
                <a:effectLst/>
                <a:uLnTx/>
                <a:uFillTx/>
                <a:latin typeface="Calibri"/>
                <a:ea typeface="+mn-ea"/>
                <a:cs typeface="+mn-cs"/>
              </a:rPr>
              <a:t>Objectifs spécifiques</a:t>
            </a:r>
            <a:endParaRPr kumimoji="0" lang="fr-FR" sz="16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3074" name="Picture 2" descr="https://static.thenounproject.com/png/2367240-200.png">
            <a:extLst>
              <a:ext uri="{FF2B5EF4-FFF2-40B4-BE49-F238E27FC236}">
                <a16:creationId xmlns:a16="http://schemas.microsoft.com/office/drawing/2014/main" id="{377977EC-BAFD-433B-9347-874793226C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4007" y="3367667"/>
            <a:ext cx="437363" cy="43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02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grpId="0" nodeType="withEffect">
                                  <p:stCondLst>
                                    <p:cond delay="250"/>
                                  </p:stCondLst>
                                  <p:childTnLst>
                                    <p:set>
                                      <p:cBhvr>
                                        <p:cTn id="11" dur="1" fill="hold">
                                          <p:stCondLst>
                                            <p:cond delay="0"/>
                                          </p:stCondLst>
                                        </p:cTn>
                                        <p:tgtEl>
                                          <p:spTgt spid="37"/>
                                        </p:tgtEl>
                                        <p:attrNameLst>
                                          <p:attrName>style.visibility</p:attrName>
                                        </p:attrNameLst>
                                      </p:cBhvr>
                                      <p:to>
                                        <p:strVal val="visible"/>
                                      </p:to>
                                    </p:set>
                                    <p:anim calcmode="lin" valueType="num">
                                      <p:cBhvr>
                                        <p:cTn id="12" dur="1000" fill="hold"/>
                                        <p:tgtEl>
                                          <p:spTgt spid="37"/>
                                        </p:tgtEl>
                                        <p:attrNameLst>
                                          <p:attrName>ppt_w</p:attrName>
                                        </p:attrNameLst>
                                      </p:cBhvr>
                                      <p:tavLst>
                                        <p:tav tm="0">
                                          <p:val>
                                            <p:strVal val="#ppt_w+.3"/>
                                          </p:val>
                                        </p:tav>
                                        <p:tav tm="100000">
                                          <p:val>
                                            <p:strVal val="#ppt_w"/>
                                          </p:val>
                                        </p:tav>
                                      </p:tavLst>
                                    </p:anim>
                                    <p:anim calcmode="lin" valueType="num">
                                      <p:cBhvr>
                                        <p:cTn id="13" dur="1000" fill="hold"/>
                                        <p:tgtEl>
                                          <p:spTgt spid="37"/>
                                        </p:tgtEl>
                                        <p:attrNameLst>
                                          <p:attrName>ppt_h</p:attrName>
                                        </p:attrNameLst>
                                      </p:cBhvr>
                                      <p:tavLst>
                                        <p:tav tm="0">
                                          <p:val>
                                            <p:strVal val="#ppt_h"/>
                                          </p:val>
                                        </p:tav>
                                        <p:tav tm="100000">
                                          <p:val>
                                            <p:strVal val="#ppt_h"/>
                                          </p:val>
                                        </p:tav>
                                      </p:tavLst>
                                    </p:anim>
                                    <p:animEffect transition="in" filter="fade">
                                      <p:cBhvr>
                                        <p:cTn id="14" dur="1000"/>
                                        <p:tgtEl>
                                          <p:spTgt spid="37"/>
                                        </p:tgtEl>
                                      </p:cBhvr>
                                    </p:animEffect>
                                  </p:childTnLst>
                                </p:cTn>
                              </p:par>
                              <p:par>
                                <p:cTn id="15" presetID="50" presetClass="entr" presetSubtype="0" decel="100000" fill="hold" grpId="0" nodeType="withEffect">
                                  <p:stCondLst>
                                    <p:cond delay="25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strVal val="#ppt_w+.3"/>
                                          </p:val>
                                        </p:tav>
                                        <p:tav tm="100000">
                                          <p:val>
                                            <p:strVal val="#ppt_w"/>
                                          </p:val>
                                        </p:tav>
                                      </p:tavLst>
                                    </p:anim>
                                    <p:anim calcmode="lin" valueType="num">
                                      <p:cBhvr>
                                        <p:cTn id="18" dur="1000" fill="hold"/>
                                        <p:tgtEl>
                                          <p:spTgt spid="36"/>
                                        </p:tgtEl>
                                        <p:attrNameLst>
                                          <p:attrName>ppt_h</p:attrName>
                                        </p:attrNameLst>
                                      </p:cBhvr>
                                      <p:tavLst>
                                        <p:tav tm="0">
                                          <p:val>
                                            <p:strVal val="#ppt_h"/>
                                          </p:val>
                                        </p:tav>
                                        <p:tav tm="100000">
                                          <p:val>
                                            <p:strVal val="#ppt_h"/>
                                          </p:val>
                                        </p:tav>
                                      </p:tavLst>
                                    </p:anim>
                                    <p:animEffect transition="in" filter="fade">
                                      <p:cBhvr>
                                        <p:cTn id="19" dur="1000"/>
                                        <p:tgtEl>
                                          <p:spTgt spid="36"/>
                                        </p:tgtEl>
                                      </p:cBhvr>
                                    </p:animEffect>
                                  </p:childTnLst>
                                </p:cTn>
                              </p:par>
                              <p:par>
                                <p:cTn id="20" presetID="50" presetClass="entr" presetSubtype="0" decel="100000" fill="hold" grpId="0" nodeType="withEffect">
                                  <p:stCondLst>
                                    <p:cond delay="25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3"/>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nodeType="clickEffect">
                                  <p:stCondLst>
                                    <p:cond delay="250"/>
                                  </p:stCondLst>
                                  <p:childTnLst>
                                    <p:set>
                                      <p:cBhvr>
                                        <p:cTn id="28" dur="1" fill="hold">
                                          <p:stCondLst>
                                            <p:cond delay="0"/>
                                          </p:stCondLst>
                                        </p:cTn>
                                        <p:tgtEl>
                                          <p:spTgt spid="3074"/>
                                        </p:tgtEl>
                                        <p:attrNameLst>
                                          <p:attrName>style.visibility</p:attrName>
                                        </p:attrNameLst>
                                      </p:cBhvr>
                                      <p:to>
                                        <p:strVal val="visible"/>
                                      </p:to>
                                    </p:set>
                                    <p:anim calcmode="lin" valueType="num">
                                      <p:cBhvr>
                                        <p:cTn id="29" dur="1000" fill="hold"/>
                                        <p:tgtEl>
                                          <p:spTgt spid="3074"/>
                                        </p:tgtEl>
                                        <p:attrNameLst>
                                          <p:attrName>ppt_w</p:attrName>
                                        </p:attrNameLst>
                                      </p:cBhvr>
                                      <p:tavLst>
                                        <p:tav tm="0">
                                          <p:val>
                                            <p:strVal val="#ppt_w+.3"/>
                                          </p:val>
                                        </p:tav>
                                        <p:tav tm="100000">
                                          <p:val>
                                            <p:strVal val="#ppt_w"/>
                                          </p:val>
                                        </p:tav>
                                      </p:tavLst>
                                    </p:anim>
                                    <p:anim calcmode="lin" valueType="num">
                                      <p:cBhvr>
                                        <p:cTn id="30" dur="1000" fill="hold"/>
                                        <p:tgtEl>
                                          <p:spTgt spid="3074"/>
                                        </p:tgtEl>
                                        <p:attrNameLst>
                                          <p:attrName>ppt_h</p:attrName>
                                        </p:attrNameLst>
                                      </p:cBhvr>
                                      <p:tavLst>
                                        <p:tav tm="0">
                                          <p:val>
                                            <p:strVal val="#ppt_h"/>
                                          </p:val>
                                        </p:tav>
                                        <p:tav tm="100000">
                                          <p:val>
                                            <p:strVal val="#ppt_h"/>
                                          </p:val>
                                        </p:tav>
                                      </p:tavLst>
                                    </p:anim>
                                    <p:animEffect transition="in" filter="fade">
                                      <p:cBhvr>
                                        <p:cTn id="31" dur="1000"/>
                                        <p:tgtEl>
                                          <p:spTgt spid="3074"/>
                                        </p:tgtEl>
                                      </p:cBhvr>
                                    </p:animEffect>
                                  </p:childTnLst>
                                </p:cTn>
                              </p:par>
                              <p:par>
                                <p:cTn id="32" presetID="50" presetClass="entr" presetSubtype="0" decel="100000" fill="hold" grpId="0" nodeType="withEffect">
                                  <p:stCondLst>
                                    <p:cond delay="250"/>
                                  </p:stCondLst>
                                  <p:childTnLst>
                                    <p:set>
                                      <p:cBhvr>
                                        <p:cTn id="33" dur="1" fill="hold">
                                          <p:stCondLst>
                                            <p:cond delay="0"/>
                                          </p:stCondLst>
                                        </p:cTn>
                                        <p:tgtEl>
                                          <p:spTgt spid="39"/>
                                        </p:tgtEl>
                                        <p:attrNameLst>
                                          <p:attrName>style.visibility</p:attrName>
                                        </p:attrNameLst>
                                      </p:cBhvr>
                                      <p:to>
                                        <p:strVal val="visible"/>
                                      </p:to>
                                    </p:set>
                                    <p:anim calcmode="lin" valueType="num">
                                      <p:cBhvr>
                                        <p:cTn id="34" dur="1000" fill="hold"/>
                                        <p:tgtEl>
                                          <p:spTgt spid="39"/>
                                        </p:tgtEl>
                                        <p:attrNameLst>
                                          <p:attrName>ppt_w</p:attrName>
                                        </p:attrNameLst>
                                      </p:cBhvr>
                                      <p:tavLst>
                                        <p:tav tm="0">
                                          <p:val>
                                            <p:strVal val="#ppt_w+.3"/>
                                          </p:val>
                                        </p:tav>
                                        <p:tav tm="100000">
                                          <p:val>
                                            <p:strVal val="#ppt_w"/>
                                          </p:val>
                                        </p:tav>
                                      </p:tavLst>
                                    </p:anim>
                                    <p:anim calcmode="lin" valueType="num">
                                      <p:cBhvr>
                                        <p:cTn id="35" dur="1000" fill="hold"/>
                                        <p:tgtEl>
                                          <p:spTgt spid="39"/>
                                        </p:tgtEl>
                                        <p:attrNameLst>
                                          <p:attrName>ppt_h</p:attrName>
                                        </p:attrNameLst>
                                      </p:cBhvr>
                                      <p:tavLst>
                                        <p:tav tm="0">
                                          <p:val>
                                            <p:strVal val="#ppt_h"/>
                                          </p:val>
                                        </p:tav>
                                        <p:tav tm="100000">
                                          <p:val>
                                            <p:strVal val="#ppt_h"/>
                                          </p:val>
                                        </p:tav>
                                      </p:tavLst>
                                    </p:anim>
                                    <p:animEffect transition="in" filter="fade">
                                      <p:cBhvr>
                                        <p:cTn id="36" dur="1000"/>
                                        <p:tgtEl>
                                          <p:spTgt spid="39"/>
                                        </p:tgtEl>
                                      </p:cBhvr>
                                    </p:animEffect>
                                  </p:childTnLst>
                                </p:cTn>
                              </p:par>
                              <p:par>
                                <p:cTn id="37" presetID="50" presetClass="entr" presetSubtype="0" decel="100000" fill="hold" grpId="0"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strVal val="#ppt_w+.3"/>
                                          </p:val>
                                        </p:tav>
                                        <p:tav tm="100000">
                                          <p:val>
                                            <p:strVal val="#ppt_w"/>
                                          </p:val>
                                        </p:tav>
                                      </p:tavLst>
                                    </p:anim>
                                    <p:anim calcmode="lin" valueType="num">
                                      <p:cBhvr>
                                        <p:cTn id="40" dur="1000" fill="hold"/>
                                        <p:tgtEl>
                                          <p:spTgt spid="38"/>
                                        </p:tgtEl>
                                        <p:attrNameLst>
                                          <p:attrName>ppt_h</p:attrName>
                                        </p:attrNameLst>
                                      </p:cBhvr>
                                      <p:tavLst>
                                        <p:tav tm="0">
                                          <p:val>
                                            <p:strVal val="#ppt_h"/>
                                          </p:val>
                                        </p:tav>
                                        <p:tav tm="100000">
                                          <p:val>
                                            <p:strVal val="#ppt_h"/>
                                          </p:val>
                                        </p:tav>
                                      </p:tavLst>
                                    </p:anim>
                                    <p:animEffect transition="in" filter="fade">
                                      <p:cBhvr>
                                        <p:cTn id="41" dur="1000"/>
                                        <p:tgtEl>
                                          <p:spTgt spid="38"/>
                                        </p:tgtEl>
                                      </p:cBhvr>
                                    </p:animEffect>
                                  </p:childTnLst>
                                </p:cTn>
                              </p:par>
                              <p:par>
                                <p:cTn id="42" presetID="50" presetClass="entr" presetSubtype="0" decel="100000" fill="hold" grpId="0" nodeType="withEffect">
                                  <p:stCondLst>
                                    <p:cond delay="250"/>
                                  </p:stCondLst>
                                  <p:childTnLst>
                                    <p:set>
                                      <p:cBhvr>
                                        <p:cTn id="43" dur="1" fill="hold">
                                          <p:stCondLst>
                                            <p:cond delay="0"/>
                                          </p:stCondLst>
                                        </p:cTn>
                                        <p:tgtEl>
                                          <p:spTgt spid="35"/>
                                        </p:tgtEl>
                                        <p:attrNameLst>
                                          <p:attrName>style.visibility</p:attrName>
                                        </p:attrNameLst>
                                      </p:cBhvr>
                                      <p:to>
                                        <p:strVal val="visible"/>
                                      </p:to>
                                    </p:set>
                                    <p:anim calcmode="lin" valueType="num">
                                      <p:cBhvr>
                                        <p:cTn id="44" dur="1000" fill="hold"/>
                                        <p:tgtEl>
                                          <p:spTgt spid="35"/>
                                        </p:tgtEl>
                                        <p:attrNameLst>
                                          <p:attrName>ppt_w</p:attrName>
                                        </p:attrNameLst>
                                      </p:cBhvr>
                                      <p:tavLst>
                                        <p:tav tm="0">
                                          <p:val>
                                            <p:strVal val="#ppt_w+.3"/>
                                          </p:val>
                                        </p:tav>
                                        <p:tav tm="100000">
                                          <p:val>
                                            <p:strVal val="#ppt_w"/>
                                          </p:val>
                                        </p:tav>
                                      </p:tavLst>
                                    </p:anim>
                                    <p:anim calcmode="lin" valueType="num">
                                      <p:cBhvr>
                                        <p:cTn id="45" dur="1000" fill="hold"/>
                                        <p:tgtEl>
                                          <p:spTgt spid="35"/>
                                        </p:tgtEl>
                                        <p:attrNameLst>
                                          <p:attrName>ppt_h</p:attrName>
                                        </p:attrNameLst>
                                      </p:cBhvr>
                                      <p:tavLst>
                                        <p:tav tm="0">
                                          <p:val>
                                            <p:strVal val="#ppt_h"/>
                                          </p:val>
                                        </p:tav>
                                        <p:tav tm="100000">
                                          <p:val>
                                            <p:strVal val="#ppt_h"/>
                                          </p:val>
                                        </p:tav>
                                      </p:tavLst>
                                    </p:anim>
                                    <p:animEffect transition="in" filter="fade">
                                      <p:cBhvr>
                                        <p:cTn id="4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 grpId="0"/>
      <p:bldP spid="36" grpId="0" animBg="1"/>
      <p:bldP spid="37" grpId="0" animBg="1"/>
      <p:bldP spid="38"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3. Prestation ES-40-A :</a:t>
            </a:r>
          </a:p>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C000"/>
                </a:solidFill>
                <a:effectLst/>
                <a:uLnTx/>
                <a:uFillTx/>
                <a:latin typeface="Calibri"/>
                <a:ea typeface="+mn-ea"/>
                <a:cs typeface="+mn-cs"/>
              </a:rPr>
              <a:t>3.2 Etendue de la prestation</a:t>
            </a:r>
          </a:p>
        </p:txBody>
      </p:sp>
      <p:sp>
        <p:nvSpPr>
          <p:cNvPr id="3" name="Rectangle 2"/>
          <p:cNvSpPr/>
          <p:nvPr/>
        </p:nvSpPr>
        <p:spPr>
          <a:xfrm>
            <a:off x="444730" y="943322"/>
            <a:ext cx="11047614" cy="553357"/>
          </a:xfrm>
          <a:prstGeom prst="rect">
            <a:avLst/>
          </a:prstGeom>
        </p:spPr>
        <p:txBody>
          <a:bodyPr wrap="square">
            <a:spAutoFit/>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 plan de formation élaboré prévoit des sessions d’ancrage, de formations en présentiel, d’accompagnement ainsi que de consolidation, comme indiqué dans le schéma ci-dessous :</a:t>
            </a:r>
          </a:p>
        </p:txBody>
      </p:sp>
      <p:graphicFrame>
        <p:nvGraphicFramePr>
          <p:cNvPr id="6" name="Diagramme 5"/>
          <p:cNvGraphicFramePr/>
          <p:nvPr>
            <p:extLst>
              <p:ext uri="{D42A27DB-BD31-4B8C-83A1-F6EECF244321}">
                <p14:modId xmlns:p14="http://schemas.microsoft.com/office/powerpoint/2010/main" val="3937317791"/>
              </p:ext>
            </p:extLst>
          </p:nvPr>
        </p:nvGraphicFramePr>
        <p:xfrm>
          <a:off x="1953488" y="1703672"/>
          <a:ext cx="8030095" cy="1604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444730" y="3721842"/>
            <a:ext cx="11047614" cy="322845"/>
          </a:xfrm>
          <a:prstGeom prst="rect">
            <a:avLst/>
          </a:prstGeom>
        </p:spPr>
        <p:txBody>
          <a:bodyPr wrap="square">
            <a:spAutoFit/>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Par ailleurs, la mise en œuvre de ce plan de formation s’étalera sur 30 mois, comme le montre le tableau ci-dessous : </a:t>
            </a:r>
          </a:p>
        </p:txBody>
      </p:sp>
      <p:grpSp>
        <p:nvGrpSpPr>
          <p:cNvPr id="11" name="Groupe 10"/>
          <p:cNvGrpSpPr/>
          <p:nvPr/>
        </p:nvGrpSpPr>
        <p:grpSpPr>
          <a:xfrm>
            <a:off x="2819463" y="4163559"/>
            <a:ext cx="6298147" cy="2181225"/>
            <a:chOff x="2497984" y="4458009"/>
            <a:chExt cx="6941108" cy="2181225"/>
          </a:xfrm>
        </p:grpSpPr>
        <p:pic>
          <p:nvPicPr>
            <p:cNvPr id="9" name="Image 8"/>
            <p:cNvPicPr/>
            <p:nvPr/>
          </p:nvPicPr>
          <p:blipFill>
            <a:blip r:embed="rId8">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val="0"/>
                </a:ext>
              </a:extLst>
            </a:blip>
            <a:stretch>
              <a:fillRect/>
            </a:stretch>
          </p:blipFill>
          <p:spPr>
            <a:xfrm>
              <a:off x="2497984" y="4458009"/>
              <a:ext cx="6941108" cy="2181225"/>
            </a:xfrm>
            <a:prstGeom prst="rect">
              <a:avLst/>
            </a:prstGeom>
          </p:spPr>
        </p:pic>
        <p:sp>
          <p:nvSpPr>
            <p:cNvPr id="7" name="Rectangle à coins arrondis 6"/>
            <p:cNvSpPr/>
            <p:nvPr/>
          </p:nvSpPr>
          <p:spPr>
            <a:xfrm>
              <a:off x="5220393" y="4577510"/>
              <a:ext cx="299258" cy="26919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à coins arrondis 9"/>
            <p:cNvSpPr/>
            <p:nvPr/>
          </p:nvSpPr>
          <p:spPr>
            <a:xfrm>
              <a:off x="9110749" y="4563439"/>
              <a:ext cx="328343" cy="26919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Rectangle 11">
            <a:extLst>
              <a:ext uri="{FF2B5EF4-FFF2-40B4-BE49-F238E27FC236}">
                <a16:creationId xmlns:a16="http://schemas.microsoft.com/office/drawing/2014/main" id="{6F39CF91-80A0-4377-9FDE-9109853FFFD2}"/>
              </a:ext>
            </a:extLst>
          </p:cNvPr>
          <p:cNvSpPr/>
          <p:nvPr/>
        </p:nvSpPr>
        <p:spPr>
          <a:xfrm>
            <a:off x="268357" y="945164"/>
            <a:ext cx="11589026" cy="553514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8746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25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3"/>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25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25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3"/>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6" grpId="0">
        <p:bldAsOne/>
      </p:bldGraphic>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3. Prestation ES-40-A :</a:t>
            </a:r>
          </a:p>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C000"/>
                </a:solidFill>
                <a:effectLst/>
                <a:uLnTx/>
                <a:uFillTx/>
                <a:latin typeface="Calibri"/>
                <a:ea typeface="+mn-ea"/>
                <a:cs typeface="+mn-cs"/>
              </a:rPr>
              <a:t>3.3 Public cible et modalités de formation</a:t>
            </a:r>
          </a:p>
        </p:txBody>
      </p:sp>
      <p:graphicFrame>
        <p:nvGraphicFramePr>
          <p:cNvPr id="4" name="Tableau 3"/>
          <p:cNvGraphicFramePr>
            <a:graphicFrameLocks noGrp="1"/>
          </p:cNvGraphicFramePr>
          <p:nvPr>
            <p:extLst/>
          </p:nvPr>
        </p:nvGraphicFramePr>
        <p:xfrm>
          <a:off x="1054310" y="1388202"/>
          <a:ext cx="10083374" cy="2839899"/>
        </p:xfrm>
        <a:graphic>
          <a:graphicData uri="http://schemas.openxmlformats.org/drawingml/2006/table">
            <a:tbl>
              <a:tblPr firstRow="1" firstCol="1" bandRow="1">
                <a:tableStyleId>{2D5ABB26-0587-4C30-8999-92F81FD0307C}</a:tableStyleId>
              </a:tblPr>
              <a:tblGrid>
                <a:gridCol w="5074391">
                  <a:extLst>
                    <a:ext uri="{9D8B030D-6E8A-4147-A177-3AD203B41FA5}">
                      <a16:colId xmlns:a16="http://schemas.microsoft.com/office/drawing/2014/main" val="1073104816"/>
                    </a:ext>
                  </a:extLst>
                </a:gridCol>
                <a:gridCol w="5008983">
                  <a:extLst>
                    <a:ext uri="{9D8B030D-6E8A-4147-A177-3AD203B41FA5}">
                      <a16:colId xmlns:a16="http://schemas.microsoft.com/office/drawing/2014/main" val="1707128576"/>
                    </a:ext>
                  </a:extLst>
                </a:gridCol>
              </a:tblGrid>
              <a:tr h="279579">
                <a:tc>
                  <a:txBody>
                    <a:bodyPr/>
                    <a:lstStyle/>
                    <a:p>
                      <a:pPr algn="ctr">
                        <a:spcBef>
                          <a:spcPts val="600"/>
                        </a:spcBef>
                        <a:spcAft>
                          <a:spcPts val="600"/>
                        </a:spcAft>
                      </a:pPr>
                      <a:r>
                        <a:rPr lang="fr-FR" sz="1400" b="1" dirty="0">
                          <a:effectLst/>
                        </a:rPr>
                        <a:t>VOLET MANAGEMENT</a:t>
                      </a:r>
                      <a:endParaRPr lang="fr-FR" sz="14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2997" marR="42997"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CCECFF"/>
                    </a:solidFill>
                  </a:tcPr>
                </a:tc>
                <a:tc>
                  <a:txBody>
                    <a:bodyPr/>
                    <a:lstStyle/>
                    <a:p>
                      <a:pPr algn="ctr">
                        <a:spcBef>
                          <a:spcPts val="600"/>
                        </a:spcBef>
                        <a:spcAft>
                          <a:spcPts val="600"/>
                        </a:spcAft>
                      </a:pPr>
                      <a:r>
                        <a:rPr lang="fr-FR" sz="1400" b="1" dirty="0">
                          <a:effectLst/>
                        </a:rPr>
                        <a:t>VOLET PEDAGOGIE</a:t>
                      </a:r>
                      <a:endParaRPr lang="fr-FR" sz="14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2997" marR="42997"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CCECFF"/>
                    </a:solidFill>
                  </a:tcPr>
                </a:tc>
                <a:extLst>
                  <a:ext uri="{0D108BD9-81ED-4DB2-BD59-A6C34878D82A}">
                    <a16:rowId xmlns:a16="http://schemas.microsoft.com/office/drawing/2014/main" val="3465833411"/>
                  </a:ext>
                </a:extLst>
              </a:tr>
              <a:tr h="2552542">
                <a:tc>
                  <a:txBody>
                    <a:bodyPr/>
                    <a:lstStyle/>
                    <a:p>
                      <a:pPr marL="268288" lvl="0" indent="-179388" rtl="0">
                        <a:buFont typeface="Arial" panose="020B0604020202020204" pitchFamily="34" charset="0"/>
                        <a:buChar char="•"/>
                      </a:pPr>
                      <a:r>
                        <a:rPr lang="fr-FR" sz="1400" dirty="0">
                          <a:effectLst/>
                        </a:rPr>
                        <a:t>Cadres administratifs au niveau central, MENFPESRS/DEN ;</a:t>
                      </a:r>
                    </a:p>
                    <a:p>
                      <a:pPr marL="268288" lvl="0" indent="-179388">
                        <a:buFont typeface="Arial" panose="020B0604020202020204" pitchFamily="34" charset="0"/>
                        <a:buChar char="•"/>
                      </a:pPr>
                      <a:r>
                        <a:rPr lang="fr-FR" sz="1400" dirty="0">
                          <a:effectLst/>
                        </a:rPr>
                        <a:t>Cadres administratifs, AREF et DP ;</a:t>
                      </a:r>
                    </a:p>
                    <a:p>
                      <a:pPr marL="268288" lvl="0" indent="-179388">
                        <a:buFont typeface="Arial" panose="020B0604020202020204" pitchFamily="34" charset="0"/>
                        <a:buChar char="•"/>
                      </a:pPr>
                      <a:r>
                        <a:rPr lang="fr-FR" sz="1400" dirty="0">
                          <a:effectLst/>
                        </a:rPr>
                        <a:t>Formateurs, CRMEF/COPE/CFIE/ENS ;</a:t>
                      </a:r>
                    </a:p>
                    <a:p>
                      <a:pPr marL="268288" lvl="0" indent="-179388">
                        <a:buFont typeface="Arial" panose="020B0604020202020204" pitchFamily="34" charset="0"/>
                        <a:buChar char="•"/>
                      </a:pPr>
                      <a:r>
                        <a:rPr lang="fr-FR" sz="1400" dirty="0">
                          <a:effectLst/>
                        </a:rPr>
                        <a:t>Équipe ECR, AREF ;</a:t>
                      </a:r>
                    </a:p>
                    <a:p>
                      <a:pPr marL="268288" lvl="0" indent="-179388">
                        <a:buFont typeface="Arial" panose="020B0604020202020204" pitchFamily="34" charset="0"/>
                        <a:buChar char="•"/>
                      </a:pPr>
                      <a:r>
                        <a:rPr lang="fr-FR" sz="1400" dirty="0">
                          <a:effectLst/>
                        </a:rPr>
                        <a:t>Directeurs, ES ;</a:t>
                      </a:r>
                    </a:p>
                    <a:p>
                      <a:pPr marL="268288" lvl="0" indent="-179388">
                        <a:buFont typeface="Arial" panose="020B0604020202020204" pitchFamily="34" charset="0"/>
                        <a:buChar char="•"/>
                      </a:pPr>
                      <a:r>
                        <a:rPr lang="fr-FR" sz="1400" dirty="0">
                          <a:effectLst/>
                        </a:rPr>
                        <a:t>Membre du CGE et du Comité de Pilotage, ES ;</a:t>
                      </a:r>
                    </a:p>
                    <a:p>
                      <a:pPr marL="268288" lvl="0" indent="-179388">
                        <a:buFont typeface="Arial" panose="020B0604020202020204" pitchFamily="34" charset="0"/>
                        <a:buChar char="•"/>
                      </a:pPr>
                      <a:r>
                        <a:rPr lang="fr-FR" sz="1400" dirty="0">
                          <a:effectLst/>
                        </a:rPr>
                        <a:t>Surveillants généraux (internat et externat) ES ;</a:t>
                      </a:r>
                    </a:p>
                    <a:p>
                      <a:pPr marL="268288" lvl="0" indent="-179388">
                        <a:buFont typeface="Arial" panose="020B0604020202020204" pitchFamily="34" charset="0"/>
                        <a:buChar char="•"/>
                      </a:pPr>
                      <a:r>
                        <a:rPr lang="fr-FR" sz="1400" dirty="0">
                          <a:effectLst/>
                        </a:rPr>
                        <a:t>Censeurs (pour le cycle qualifiant), ES ;</a:t>
                      </a:r>
                    </a:p>
                    <a:p>
                      <a:pPr marL="268288" lvl="0" indent="-179388">
                        <a:buFont typeface="Arial" panose="020B0604020202020204" pitchFamily="34" charset="0"/>
                        <a:buChar char="•"/>
                      </a:pPr>
                      <a:r>
                        <a:rPr lang="fr-FR" sz="1400" dirty="0">
                          <a:effectLst/>
                        </a:rPr>
                        <a:t>Intendants / Econome, ES ;</a:t>
                      </a:r>
                    </a:p>
                    <a:p>
                      <a:pPr marL="268288" lvl="0" indent="-179388">
                        <a:buFont typeface="Arial" panose="020B0604020202020204" pitchFamily="34" charset="0"/>
                        <a:buChar char="•"/>
                      </a:pPr>
                      <a:r>
                        <a:rPr lang="fr-FR" sz="1400" dirty="0">
                          <a:effectLst/>
                        </a:rPr>
                        <a:t>Trésoriers de l’Association d’Appui à l’Ecole de Réussite (si cette fonction est non dédiée à l’Intendant / Econome), ES ;</a:t>
                      </a:r>
                    </a:p>
                    <a:p>
                      <a:pPr marL="268288" lvl="0" indent="-179388" fontAlgn="base">
                        <a:buFont typeface="Arial" panose="020B0604020202020204" pitchFamily="34" charset="0"/>
                        <a:buChar char="•"/>
                      </a:pPr>
                      <a:r>
                        <a:rPr lang="fr-FR" sz="1400" dirty="0">
                          <a:effectLst/>
                        </a:rPr>
                        <a:t>Assistants pédagogiques, ES.</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2997" marR="42997"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tcPr>
                </a:tc>
                <a:tc>
                  <a:txBody>
                    <a:bodyPr/>
                    <a:lstStyle/>
                    <a:p>
                      <a:pPr marL="268288" lvl="0" indent="-179388" rtl="0">
                        <a:buFont typeface="Arial" panose="020B0604020202020204" pitchFamily="34" charset="0"/>
                        <a:buChar char="•"/>
                      </a:pPr>
                      <a:r>
                        <a:rPr lang="fr-FR" sz="1400" dirty="0">
                          <a:solidFill>
                            <a:schemeClr val="tx1"/>
                          </a:solidFill>
                          <a:effectLst/>
                          <a:latin typeface="+mn-lt"/>
                          <a:ea typeface="+mn-ea"/>
                          <a:cs typeface="+mn-cs"/>
                        </a:rPr>
                        <a:t>Cadres pédagogiques (inspecteurs) – Cadres d’orientation (inspecteurs et conseillers), AREF, DP ;</a:t>
                      </a:r>
                    </a:p>
                    <a:p>
                      <a:pPr marL="268288" lvl="0" indent="-179388">
                        <a:buFont typeface="Arial" panose="020B0604020202020204" pitchFamily="34" charset="0"/>
                        <a:buChar char="•"/>
                      </a:pPr>
                      <a:r>
                        <a:rPr lang="fr-FR" sz="1400" dirty="0">
                          <a:solidFill>
                            <a:schemeClr val="tx1"/>
                          </a:solidFill>
                          <a:effectLst/>
                          <a:latin typeface="+mn-lt"/>
                          <a:ea typeface="+mn-ea"/>
                          <a:cs typeface="+mn-cs"/>
                        </a:rPr>
                        <a:t>Formateurs, CRMEF/COPE/CFIE/ENS;</a:t>
                      </a:r>
                    </a:p>
                    <a:p>
                      <a:pPr marL="268288" lvl="0" indent="-179388">
                        <a:buFont typeface="Arial" panose="020B0604020202020204" pitchFamily="34" charset="0"/>
                        <a:buChar char="•"/>
                      </a:pPr>
                      <a:r>
                        <a:rPr lang="fr-FR" sz="1400" dirty="0">
                          <a:solidFill>
                            <a:schemeClr val="tx1"/>
                          </a:solidFill>
                          <a:effectLst/>
                          <a:latin typeface="+mn-lt"/>
                          <a:ea typeface="+mn-ea"/>
                          <a:cs typeface="+mn-cs"/>
                        </a:rPr>
                        <a:t>Équipe ECR, AREF ;</a:t>
                      </a:r>
                    </a:p>
                    <a:p>
                      <a:pPr marL="268288" lvl="0" indent="-179388">
                        <a:buFont typeface="Arial" panose="020B0604020202020204" pitchFamily="34" charset="0"/>
                        <a:buChar char="•"/>
                      </a:pPr>
                      <a:r>
                        <a:rPr lang="fr-FR" sz="1400" dirty="0">
                          <a:solidFill>
                            <a:schemeClr val="tx1"/>
                          </a:solidFill>
                          <a:effectLst/>
                          <a:latin typeface="+mn-lt"/>
                          <a:ea typeface="+mn-ea"/>
                          <a:cs typeface="+mn-cs"/>
                        </a:rPr>
                        <a:t>Enseignants, ÉS.</a:t>
                      </a:r>
                    </a:p>
                    <a:p>
                      <a:pPr marL="16510"/>
                      <a:r>
                        <a:rPr lang="fr-FR" sz="1400" dirty="0">
                          <a:effectLst/>
                        </a:rPr>
                        <a:t> </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42997" marR="42997"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3088155105"/>
                  </a:ext>
                </a:extLst>
              </a:tr>
            </a:tbl>
          </a:graphicData>
        </a:graphic>
      </p:graphicFrame>
      <p:sp>
        <p:nvSpPr>
          <p:cNvPr id="3" name="Rectangle 2"/>
          <p:cNvSpPr/>
          <p:nvPr/>
        </p:nvSpPr>
        <p:spPr>
          <a:xfrm>
            <a:off x="717755" y="945165"/>
            <a:ext cx="10913806" cy="388696"/>
          </a:xfrm>
          <a:prstGeom prst="rect">
            <a:avLst/>
          </a:prstGeom>
        </p:spPr>
        <p:txBody>
          <a:bodyPr wrap="square">
            <a:spAutoFit/>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Les deux volets de formation visent deux catégories de bénéficiaires, tel que présenté dans le tableau ci-après:</a:t>
            </a:r>
          </a:p>
        </p:txBody>
      </p:sp>
      <p:sp>
        <p:nvSpPr>
          <p:cNvPr id="9" name="Rectangle 8">
            <a:extLst>
              <a:ext uri="{FF2B5EF4-FFF2-40B4-BE49-F238E27FC236}">
                <a16:creationId xmlns:a16="http://schemas.microsoft.com/office/drawing/2014/main" id="{299FE72B-726B-4964-899E-6405C98F11B2}"/>
              </a:ext>
            </a:extLst>
          </p:cNvPr>
          <p:cNvSpPr/>
          <p:nvPr/>
        </p:nvSpPr>
        <p:spPr>
          <a:xfrm>
            <a:off x="268357" y="945164"/>
            <a:ext cx="11589026" cy="566235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0" name="Tableau 9"/>
          <p:cNvGraphicFramePr>
            <a:graphicFrameLocks noGrp="1"/>
          </p:cNvGraphicFramePr>
          <p:nvPr>
            <p:extLst>
              <p:ext uri="{D42A27DB-BD31-4B8C-83A1-F6EECF244321}">
                <p14:modId xmlns:p14="http://schemas.microsoft.com/office/powerpoint/2010/main" val="2267537541"/>
              </p:ext>
            </p:extLst>
          </p:nvPr>
        </p:nvGraphicFramePr>
        <p:xfrm>
          <a:off x="1054310" y="4321519"/>
          <a:ext cx="10083375" cy="2217916"/>
        </p:xfrm>
        <a:graphic>
          <a:graphicData uri="http://schemas.openxmlformats.org/drawingml/2006/table">
            <a:tbl>
              <a:tblPr firstRow="1" bandRow="1">
                <a:tableStyleId>{5C22544A-7EE6-4342-B048-85BDC9FD1C3A}</a:tableStyleId>
              </a:tblPr>
              <a:tblGrid>
                <a:gridCol w="5332904">
                  <a:extLst>
                    <a:ext uri="{9D8B030D-6E8A-4147-A177-3AD203B41FA5}">
                      <a16:colId xmlns:a16="http://schemas.microsoft.com/office/drawing/2014/main" val="371852892"/>
                    </a:ext>
                  </a:extLst>
                </a:gridCol>
                <a:gridCol w="1685070">
                  <a:extLst>
                    <a:ext uri="{9D8B030D-6E8A-4147-A177-3AD203B41FA5}">
                      <a16:colId xmlns:a16="http://schemas.microsoft.com/office/drawing/2014/main" val="819882665"/>
                    </a:ext>
                  </a:extLst>
                </a:gridCol>
                <a:gridCol w="1553497">
                  <a:extLst>
                    <a:ext uri="{9D8B030D-6E8A-4147-A177-3AD203B41FA5}">
                      <a16:colId xmlns:a16="http://schemas.microsoft.com/office/drawing/2014/main" val="2967409001"/>
                    </a:ext>
                  </a:extLst>
                </a:gridCol>
                <a:gridCol w="1511904">
                  <a:extLst>
                    <a:ext uri="{9D8B030D-6E8A-4147-A177-3AD203B41FA5}">
                      <a16:colId xmlns:a16="http://schemas.microsoft.com/office/drawing/2014/main" val="1959132063"/>
                    </a:ext>
                  </a:extLst>
                </a:gridCol>
              </a:tblGrid>
              <a:tr h="426484">
                <a:tc>
                  <a:txBody>
                    <a:bodyPr/>
                    <a:lstStyle/>
                    <a:p>
                      <a:pPr algn="r"/>
                      <a:r>
                        <a:rPr lang="fr-FR" sz="1400" dirty="0">
                          <a:solidFill>
                            <a:sysClr val="windowText" lastClr="000000"/>
                          </a:solidFill>
                        </a:rPr>
                        <a:t>Domaines</a:t>
                      </a:r>
                    </a:p>
                    <a:p>
                      <a:r>
                        <a:rPr lang="fr-FR" sz="1400" dirty="0">
                          <a:solidFill>
                            <a:sysClr val="windowText" lastClr="000000"/>
                          </a:solidFill>
                        </a:rPr>
                        <a:t>Bénéficiaires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fr-FR" sz="1400" dirty="0">
                          <a:solidFill>
                            <a:sysClr val="windowText" lastClr="000000"/>
                          </a:solidFill>
                        </a:rPr>
                        <a:t>Pédagogie</a:t>
                      </a:r>
                      <a:r>
                        <a:rPr lang="fr-FR" sz="1400" baseline="0" dirty="0">
                          <a:solidFill>
                            <a:sysClr val="windowText" lastClr="000000"/>
                          </a:solidFill>
                        </a:rPr>
                        <a:t> et didactique</a:t>
                      </a:r>
                      <a:endParaRPr lang="fr-FR" sz="1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r>
                        <a:rPr lang="fr-FR" sz="1400" dirty="0">
                          <a:solidFill>
                            <a:sysClr val="windowText" lastClr="000000"/>
                          </a:solidFill>
                        </a:rPr>
                        <a:t>Management leadership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r>
                        <a:rPr lang="fr-FR" sz="1400" dirty="0">
                          <a:solidFill>
                            <a:sysClr val="windowText" lastClr="000000"/>
                          </a:solidFill>
                        </a:rPr>
                        <a:t>Domaines transversaux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918551375"/>
                  </a:ext>
                </a:extLst>
              </a:tr>
              <a:tr h="450076">
                <a:tc>
                  <a:txBody>
                    <a:bodyPr/>
                    <a:lstStyle/>
                    <a:p>
                      <a:r>
                        <a:rPr lang="fr-FR" sz="1400" b="0" dirty="0">
                          <a:latin typeface="Calibri" panose="020F0502020204030204" pitchFamily="34" charset="0"/>
                          <a:cs typeface="Calibri" panose="020F0502020204030204" pitchFamily="34" charset="0"/>
                        </a:rPr>
                        <a:t>Volet</a:t>
                      </a:r>
                      <a:r>
                        <a:rPr lang="fr-FR" sz="1400" b="0" baseline="0" dirty="0">
                          <a:latin typeface="Calibri" panose="020F0502020204030204" pitchFamily="34" charset="0"/>
                          <a:cs typeface="Calibri" panose="020F0502020204030204" pitchFamily="34" charset="0"/>
                        </a:rPr>
                        <a:t> management</a:t>
                      </a:r>
                      <a:endParaRPr lang="fr-FR" sz="1400" b="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1554832"/>
                  </a:ext>
                </a:extLst>
              </a:tr>
              <a:tr h="426484">
                <a:tc>
                  <a:txBody>
                    <a:bodyPr/>
                    <a:lstStyle/>
                    <a:p>
                      <a:pPr algn="just"/>
                      <a:r>
                        <a:rPr lang="fr-FR" sz="1400" b="0" dirty="0">
                          <a:latin typeface="Calibri" panose="020F0502020204030204" pitchFamily="34" charset="0"/>
                          <a:cs typeface="Calibri" panose="020F0502020204030204" pitchFamily="34" charset="0"/>
                        </a:rPr>
                        <a:t>Volet pédagogie: pour les enseignants, </a:t>
                      </a:r>
                      <a:r>
                        <a:rPr lang="fr-FR" sz="1400" b="0" baseline="0" dirty="0">
                          <a:latin typeface="Calibri" panose="020F0502020204030204" pitchFamily="34" charset="0"/>
                          <a:cs typeface="Calibri" panose="020F0502020204030204" pitchFamily="34" charset="0"/>
                        </a:rPr>
                        <a:t>les inspecteurs et les formateurs</a:t>
                      </a:r>
                      <a:r>
                        <a:rPr lang="fr-FR" sz="1400" b="0" dirty="0">
                          <a:latin typeface="Calibri" panose="020F0502020204030204" pitchFamily="34" charset="0"/>
                          <a:cs typeface="Calibri" panose="020F0502020204030204" pitchFamily="34" charset="0"/>
                        </a:rPr>
                        <a:t> des disciplines mathématique, physique-chimie, sciences de la vie et de la terre, anglais et français </a:t>
                      </a:r>
                      <a:endParaRPr lang="fr-FR"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499150"/>
                  </a:ext>
                </a:extLst>
              </a:tr>
              <a:tr h="250873">
                <a:tc>
                  <a:txBody>
                    <a:bodyPr/>
                    <a:lstStyle/>
                    <a:p>
                      <a:r>
                        <a:rPr lang="fr-FR" sz="1400" b="0" dirty="0">
                          <a:latin typeface="Calibri" panose="020F0502020204030204" pitchFamily="34" charset="0"/>
                          <a:cs typeface="Calibri" panose="020F0502020204030204" pitchFamily="34" charset="0"/>
                        </a:rPr>
                        <a:t>Volet pédagogie: pour les enseignants, </a:t>
                      </a:r>
                      <a:r>
                        <a:rPr lang="fr-FR" sz="1400" b="0" baseline="0" dirty="0">
                          <a:latin typeface="Calibri" panose="020F0502020204030204" pitchFamily="34" charset="0"/>
                          <a:cs typeface="Calibri" panose="020F0502020204030204" pitchFamily="34" charset="0"/>
                        </a:rPr>
                        <a:t>les inspecteurs et les formateurs</a:t>
                      </a:r>
                      <a:r>
                        <a:rPr lang="fr-FR" sz="1400" b="0" dirty="0">
                          <a:latin typeface="Calibri" panose="020F0502020204030204" pitchFamily="34" charset="0"/>
                          <a:cs typeface="Calibri" panose="020F0502020204030204" pitchFamily="34" charset="0"/>
                        </a:rPr>
                        <a:t> des autres disciplines </a:t>
                      </a:r>
                      <a:endParaRPr lang="fr-FR"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5521674"/>
                  </a:ext>
                </a:extLst>
              </a:tr>
            </a:tbl>
          </a:graphicData>
        </a:graphic>
      </p:graphicFrame>
      <p:cxnSp>
        <p:nvCxnSpPr>
          <p:cNvPr id="11" name="Connecteur droit 10"/>
          <p:cNvCxnSpPr/>
          <p:nvPr/>
        </p:nvCxnSpPr>
        <p:spPr>
          <a:xfrm>
            <a:off x="1054310" y="4321519"/>
            <a:ext cx="5326825" cy="50612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53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1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3"/>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par>
                                <p:cTn id="23" presetID="50" presetClass="entr" presetSubtype="0" decel="10000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strVal val="#ppt_w+.3"/>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p>
        </p:txBody>
      </p:sp>
      <p:sp>
        <p:nvSpPr>
          <p:cNvPr id="9" name="Rectangle 8"/>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3. Prestation ES-40-A :</a:t>
            </a:r>
          </a:p>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C000"/>
                </a:solidFill>
                <a:effectLst/>
                <a:uLnTx/>
                <a:uFillTx/>
                <a:latin typeface="Calibri"/>
                <a:ea typeface="+mn-ea"/>
                <a:cs typeface="+mn-cs"/>
              </a:rPr>
              <a:t>3.3 Public cible et modalités de formation</a:t>
            </a:r>
          </a:p>
        </p:txBody>
      </p:sp>
      <p:sp>
        <p:nvSpPr>
          <p:cNvPr id="11" name="Rectangle 10"/>
          <p:cNvSpPr/>
          <p:nvPr/>
        </p:nvSpPr>
        <p:spPr>
          <a:xfrm>
            <a:off x="435545" y="2512184"/>
            <a:ext cx="7992016" cy="671915"/>
          </a:xfrm>
          <a:prstGeom prst="rect">
            <a:avLst/>
          </a:prstGeom>
        </p:spPr>
        <p:txBody>
          <a:bodyPr wrap="square">
            <a:spAutoFit/>
          </a:bodyPr>
          <a:lstStyle/>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Concernant la formation présentielle, l’effectif de chaque groupe ne doit pas dépasser 20 participants par session.</a:t>
            </a:r>
          </a:p>
        </p:txBody>
      </p:sp>
      <p:sp>
        <p:nvSpPr>
          <p:cNvPr id="12" name="Rectangle 11">
            <a:extLst>
              <a:ext uri="{FF2B5EF4-FFF2-40B4-BE49-F238E27FC236}">
                <a16:creationId xmlns:a16="http://schemas.microsoft.com/office/drawing/2014/main" id="{85793D07-F3BB-49DD-955E-272FBE754B3F}"/>
              </a:ext>
            </a:extLst>
          </p:cNvPr>
          <p:cNvSpPr/>
          <p:nvPr/>
        </p:nvSpPr>
        <p:spPr>
          <a:xfrm>
            <a:off x="268357" y="945164"/>
            <a:ext cx="11589026" cy="553514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98" name="Picture 2" descr="RÃ©sultat de recherche d'images pour &quot;coaching HD&quot;">
            <a:extLst>
              <a:ext uri="{FF2B5EF4-FFF2-40B4-BE49-F238E27FC236}">
                <a16:creationId xmlns:a16="http://schemas.microsoft.com/office/drawing/2014/main" id="{853A3E1F-9E8D-446A-9014-29AA034690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4751" y="1170449"/>
            <a:ext cx="3025591" cy="160778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99888" y="1147712"/>
            <a:ext cx="8063331" cy="968278"/>
          </a:xfrm>
          <a:prstGeom prst="rect">
            <a:avLst/>
          </a:prstGeom>
        </p:spPr>
        <p:txBody>
          <a:bodyPr wrap="square">
            <a:spAutoFit/>
          </a:bodyPr>
          <a:lstStyle/>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 prestataire respecte pour chacun des modules de formation, le schéma décrivant la mise en œuvre par étapes successives et complémentaires (ancrage, formation présentielle, accompagnement-coaching et consolidation).</a:t>
            </a:r>
          </a:p>
        </p:txBody>
      </p:sp>
      <p:sp>
        <p:nvSpPr>
          <p:cNvPr id="14" name="Rectangle 13"/>
          <p:cNvSpPr/>
          <p:nvPr/>
        </p:nvSpPr>
        <p:spPr>
          <a:xfrm>
            <a:off x="409371" y="4806331"/>
            <a:ext cx="11210971" cy="981423"/>
          </a:xfrm>
          <a:prstGeom prst="rect">
            <a:avLst/>
          </a:prstGeom>
        </p:spPr>
        <p:txBody>
          <a:bodyPr wrap="square">
            <a:spAutoFit/>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 </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domaine</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qui regroupe les </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modules transversaux combine les bénéficiaires du volet management et du volet pédagogie</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le prestataire doit veiller à ce que les </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groupes soient hétérogènes </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 manière à atteindre l’objectif visé qui est celui d’assurer la cohésion d’équipes travaillant dans la complémentarité et la synergie au sein des ES.</a:t>
            </a:r>
          </a:p>
        </p:txBody>
      </p:sp>
      <p:sp>
        <p:nvSpPr>
          <p:cNvPr id="15" name="Rectangle 14"/>
          <p:cNvSpPr/>
          <p:nvPr/>
        </p:nvSpPr>
        <p:spPr>
          <a:xfrm>
            <a:off x="409373" y="3428714"/>
            <a:ext cx="11210970" cy="981423"/>
          </a:xfrm>
          <a:prstGeom prst="rect">
            <a:avLst/>
          </a:prstGeom>
        </p:spPr>
        <p:txBody>
          <a:bodyPr wrap="square">
            <a:spAutoFit/>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En vue d’</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assurer la qualité </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requise de la formation, le prestataire devra </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regrouper les bénéficiaires en fonction des objectifs pédagogiques</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des contenus arrêtés et des phases du design pédagogique (Ancrage, Formation présentielle, Accompagnement &amp; coaching et Consolidation).</a:t>
            </a:r>
          </a:p>
        </p:txBody>
      </p:sp>
    </p:spTree>
    <p:extLst>
      <p:ext uri="{BB962C8B-B14F-4D97-AF65-F5344CB8AC3E}">
        <p14:creationId xmlns:p14="http://schemas.microsoft.com/office/powerpoint/2010/main" val="3022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25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25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25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p>
        </p:txBody>
      </p:sp>
      <p:sp>
        <p:nvSpPr>
          <p:cNvPr id="9" name="Rectangle 8"/>
          <p:cNvSpPr/>
          <p:nvPr/>
        </p:nvSpPr>
        <p:spPr>
          <a:xfrm>
            <a:off x="152401" y="1780903"/>
            <a:ext cx="7909560" cy="3477875"/>
          </a:xfrm>
          <a:prstGeom prst="rect">
            <a:avLst/>
          </a:prstGeom>
        </p:spPr>
        <p:txBody>
          <a:bodyPr wrap="square">
            <a:spAutoFit/>
          </a:bodyPr>
          <a:lstStyle/>
          <a:p>
            <a:pPr marL="285750" marR="0" lvl="0" indent="-28575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L’accompagnement &amp; coaching, qui se déroulera dans les établissements scolaires peut avoir de multiples modalités : le coaching, le tutorat, le parrainage, le mentorat, le conseil, la médiation socio motivationnelle etc... ;</a:t>
            </a:r>
          </a:p>
          <a:p>
            <a:pPr marL="285750" marR="0" lvl="0" indent="-28575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Ces modalités doivent être contextualisées et adaptées aux situations professionnelles des bénéficiaires afin de s’inscrire dans une dynamique de changement ;</a:t>
            </a:r>
          </a:p>
          <a:p>
            <a:pPr marL="285750" marR="0" lvl="0" indent="-28575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 consolidation peut prendre la forme de rencontres de partage, de prix d’innovation managériale et pédagogique, de développement de communautés de pratique virtuelles etc. </a:t>
            </a:r>
          </a:p>
        </p:txBody>
      </p:sp>
      <p:sp>
        <p:nvSpPr>
          <p:cNvPr id="11" name="Rectangle 10"/>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3. Prestation ES-40-A :</a:t>
            </a:r>
          </a:p>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C000"/>
                </a:solidFill>
                <a:effectLst/>
                <a:uLnTx/>
                <a:uFillTx/>
                <a:latin typeface="Calibri"/>
                <a:ea typeface="+mn-ea"/>
                <a:cs typeface="+mn-cs"/>
              </a:rPr>
              <a:t>3.3 Public cible et modalités de formation</a:t>
            </a:r>
          </a:p>
        </p:txBody>
      </p:sp>
      <p:pic>
        <p:nvPicPr>
          <p:cNvPr id="7170" name="Picture 2" descr="RÃ©sultat de recherche d'images pour &quot;work images hd&quot;">
            <a:extLst>
              <a:ext uri="{FF2B5EF4-FFF2-40B4-BE49-F238E27FC236}">
                <a16:creationId xmlns:a16="http://schemas.microsoft.com/office/drawing/2014/main" id="{A42B2CE7-9F70-4D8D-AC40-96C790CF8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7143" y="1154678"/>
            <a:ext cx="3822328" cy="217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83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p>
        </p:txBody>
      </p:sp>
      <p:sp>
        <p:nvSpPr>
          <p:cNvPr id="9" name="Rectangle 8"/>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3. Prestation ES-40-A :</a:t>
            </a:r>
          </a:p>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C000"/>
                </a:solidFill>
                <a:effectLst/>
                <a:uLnTx/>
                <a:uFillTx/>
                <a:latin typeface="Calibri"/>
                <a:ea typeface="+mn-ea"/>
                <a:cs typeface="+mn-cs"/>
              </a:rPr>
              <a:t>3.4 Logistique et organisation des sessions de formation</a:t>
            </a:r>
          </a:p>
        </p:txBody>
      </p:sp>
      <p:sp>
        <p:nvSpPr>
          <p:cNvPr id="3" name="Rectangle 2"/>
          <p:cNvSpPr/>
          <p:nvPr/>
        </p:nvSpPr>
        <p:spPr>
          <a:xfrm>
            <a:off x="877328" y="3369437"/>
            <a:ext cx="10437344"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a:ea typeface="+mn-ea"/>
              </a:rPr>
              <a:t>Le cabinet en charge de </a:t>
            </a:r>
            <a:r>
              <a:rPr kumimoji="0" lang="ar-MA"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fr-FR" sz="2000" b="0" i="0" u="none" strike="noStrike" kern="1200" cap="none" spc="0" normalizeH="0" baseline="0" noProof="0" dirty="0">
                <a:ln>
                  <a:noFill/>
                </a:ln>
                <a:solidFill>
                  <a:prstClr val="black"/>
                </a:solidFill>
                <a:effectLst/>
                <a:uLnTx/>
                <a:uFillTx/>
                <a:latin typeface="Calibri"/>
                <a:ea typeface="+mn-ea"/>
              </a:rPr>
              <a:t>ES-40-A</a:t>
            </a:r>
            <a:r>
              <a:rPr kumimoji="0" lang="ar-MA"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fr-FR" sz="2000" b="0" i="0" u="none" strike="noStrike" kern="1200" cap="none" spc="0" normalizeH="0" baseline="0" noProof="0" dirty="0">
                <a:ln>
                  <a:noFill/>
                </a:ln>
                <a:solidFill>
                  <a:prstClr val="black"/>
                </a:solidFill>
                <a:effectLst/>
                <a:uLnTx/>
                <a:uFillTx/>
                <a:latin typeface="Calibri"/>
                <a:ea typeface="+mn-ea"/>
              </a:rPr>
              <a:t> va</a:t>
            </a:r>
            <a:r>
              <a:rPr kumimoji="0" lang="fr-FR" sz="2000" b="0" i="0" u="none" strike="noStrike" kern="1200" cap="none" spc="0" normalizeH="0" noProof="0" dirty="0">
                <a:ln>
                  <a:noFill/>
                </a:ln>
                <a:solidFill>
                  <a:prstClr val="black"/>
                </a:solidFill>
                <a:effectLst/>
                <a:uLnTx/>
                <a:uFillTx/>
                <a:latin typeface="Calibri"/>
                <a:ea typeface="+mn-ea"/>
              </a:rPr>
              <a:t> soumettre</a:t>
            </a:r>
            <a:r>
              <a:rPr kumimoji="0" lang="fr-FR" sz="2000" b="0" i="0" u="none" strike="noStrike" kern="1200" cap="none" spc="0" normalizeH="0" baseline="0" noProof="0" dirty="0">
                <a:ln>
                  <a:noFill/>
                </a:ln>
                <a:solidFill>
                  <a:prstClr val="black"/>
                </a:solidFill>
                <a:effectLst/>
                <a:uLnTx/>
                <a:uFillTx/>
                <a:latin typeface="Calibri"/>
                <a:ea typeface="+mn-ea"/>
              </a:rPr>
              <a:t> au commanditaire une programmation trimestrielle détaillée, qui sera transmise après validation par le commanditaire au prestataire ES-40-B afin qu’il élabore une proposition de logistique, la dite proposition sera soumise au cabinet en charge de ES-40-A après validation par MCA-</a:t>
            </a:r>
            <a:r>
              <a:rPr kumimoji="0" lang="fr-FR" sz="2000" b="0" i="0" u="none" strike="noStrike" kern="1200" cap="none" spc="0" normalizeH="0" baseline="0" noProof="0" dirty="0" err="1">
                <a:ln>
                  <a:noFill/>
                </a:ln>
                <a:solidFill>
                  <a:prstClr val="black"/>
                </a:solidFill>
                <a:effectLst/>
                <a:uLnTx/>
                <a:uFillTx/>
                <a:latin typeface="Calibri"/>
                <a:ea typeface="+mn-ea"/>
              </a:rPr>
              <a:t>Morocco</a:t>
            </a:r>
            <a:r>
              <a:rPr kumimoji="0" lang="fr-FR" sz="2000" b="0" i="0" u="none" strike="noStrike" kern="1200" cap="none" spc="0" normalizeH="0" baseline="0" noProof="0" dirty="0">
                <a:ln>
                  <a:noFill/>
                </a:ln>
                <a:solidFill>
                  <a:prstClr val="black"/>
                </a:solidFill>
                <a:effectLst/>
                <a:uLnTx/>
                <a:uFillTx/>
                <a:latin typeface="Calibri"/>
                <a:ea typeface="+mn-ea"/>
              </a:rPr>
              <a:t>.</a:t>
            </a:r>
          </a:p>
        </p:txBody>
      </p:sp>
      <p:sp>
        <p:nvSpPr>
          <p:cNvPr id="4" name="Rectangle 3"/>
          <p:cNvSpPr/>
          <p:nvPr/>
        </p:nvSpPr>
        <p:spPr>
          <a:xfrm>
            <a:off x="877328" y="1270744"/>
            <a:ext cx="10437344" cy="1631216"/>
          </a:xfrm>
          <a:prstGeom prst="rect">
            <a:avLst/>
          </a:prstGeom>
        </p:spPr>
        <p:txBody>
          <a:bodyPr wrap="square">
            <a:spAutoFit/>
          </a:bodyPr>
          <a:lstStyle/>
          <a:p>
            <a:pPr lvl="0" algn="just">
              <a:defRPr/>
            </a:pP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Les services de la logistique liés au déploiement des formations, à savoir, </a:t>
            </a:r>
            <a:r>
              <a:rPr lang="fr-FR"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la restauration </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la location de salles de formation </a:t>
            </a:r>
            <a:r>
              <a:rPr kumimoji="0" lang="fr-FR" sz="20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et éventuellement</a:t>
            </a:r>
            <a:r>
              <a:rPr kumimoji="0" lang="fr-FR" sz="2000" b="0" i="0" u="none" strike="noStrike" kern="1200" cap="none" spc="0" normalizeH="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lang="fr-FR" sz="2000">
                <a:solidFill>
                  <a:prstClr val="black"/>
                </a:solidFill>
                <a:latin typeface="Calibri" panose="020F0502020204030204" pitchFamily="34" charset="0"/>
                <a:ea typeface="Times New Roman" panose="02020603050405020304" pitchFamily="18" charset="0"/>
                <a:cs typeface="Calibri" panose="020F0502020204030204" pitchFamily="34" charset="0"/>
              </a:rPr>
              <a:t>l’hébergement</a:t>
            </a:r>
            <a:r>
              <a:rPr lang="fr-FR" sz="2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seront </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assurés par un prestataire </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Times New Roman" panose="02020603050405020304" pitchFamily="18" charset="0"/>
              </a:rPr>
              <a:t>mandaté</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par l’Agence MCA-Morocco dans le cadre d’une prestation </a:t>
            </a:r>
            <a:r>
              <a:rPr kumimoji="0" lang="ar-MA"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ES-40-B</a:t>
            </a:r>
            <a:r>
              <a:rPr kumimoji="0" lang="ar-MA"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et qui aura pour mission d’accompagner le cabinet en charge du contrat relatif à la conception et la mise en œuvre des formations </a:t>
            </a:r>
            <a:r>
              <a:rPr kumimoji="0" lang="ar-MA"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ES-40 A</a:t>
            </a:r>
            <a:r>
              <a:rPr kumimoji="0" lang="ar-MA"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3840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p>
        </p:txBody>
      </p:sp>
      <p:sp>
        <p:nvSpPr>
          <p:cNvPr id="9" name="Rectangle 8"/>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3. Prestation ES-40-A :</a:t>
            </a:r>
          </a:p>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C000"/>
                </a:solidFill>
                <a:effectLst/>
                <a:uLnTx/>
                <a:uFillTx/>
                <a:latin typeface="Calibri"/>
                <a:ea typeface="+mn-ea"/>
                <a:cs typeface="+mn-cs"/>
              </a:rPr>
              <a:t>3.5 Principales tâches demandées au prestataire</a:t>
            </a:r>
          </a:p>
        </p:txBody>
      </p:sp>
      <p:graphicFrame>
        <p:nvGraphicFramePr>
          <p:cNvPr id="5" name="Tableau 4"/>
          <p:cNvGraphicFramePr>
            <a:graphicFrameLocks noGrp="1"/>
          </p:cNvGraphicFramePr>
          <p:nvPr>
            <p:extLst/>
          </p:nvPr>
        </p:nvGraphicFramePr>
        <p:xfrm>
          <a:off x="440905" y="902615"/>
          <a:ext cx="11310189" cy="5437029"/>
        </p:xfrm>
        <a:graphic>
          <a:graphicData uri="http://schemas.openxmlformats.org/drawingml/2006/table">
            <a:tbl>
              <a:tblPr firstRow="1" bandRow="1">
                <a:tableStyleId>{5C22544A-7EE6-4342-B048-85BDC9FD1C3A}</a:tableStyleId>
              </a:tblPr>
              <a:tblGrid>
                <a:gridCol w="2148937">
                  <a:extLst>
                    <a:ext uri="{9D8B030D-6E8A-4147-A177-3AD203B41FA5}">
                      <a16:colId xmlns:a16="http://schemas.microsoft.com/office/drawing/2014/main" val="2392477787"/>
                    </a:ext>
                  </a:extLst>
                </a:gridCol>
                <a:gridCol w="9161252">
                  <a:extLst>
                    <a:ext uri="{9D8B030D-6E8A-4147-A177-3AD203B41FA5}">
                      <a16:colId xmlns:a16="http://schemas.microsoft.com/office/drawing/2014/main" val="668031166"/>
                    </a:ext>
                  </a:extLst>
                </a:gridCol>
              </a:tblGrid>
              <a:tr h="475421">
                <a:tc>
                  <a:txBody>
                    <a:bodyPr/>
                    <a:lstStyle/>
                    <a:p>
                      <a:pPr algn="ctr"/>
                      <a:r>
                        <a:rPr lang="fr-FR" sz="1800" dirty="0"/>
                        <a:t>Nature de la tâche</a:t>
                      </a:r>
                    </a:p>
                  </a:txBody>
                  <a:tcPr anchor="ctr"/>
                </a:tc>
                <a:tc>
                  <a:txBody>
                    <a:bodyPr/>
                    <a:lstStyle/>
                    <a:p>
                      <a:pPr algn="ctr"/>
                      <a:r>
                        <a:rPr lang="fr-FR" sz="1800" dirty="0"/>
                        <a:t>Principales tâches</a:t>
                      </a:r>
                    </a:p>
                  </a:txBody>
                  <a:tcPr anchor="ctr"/>
                </a:tc>
                <a:extLst>
                  <a:ext uri="{0D108BD9-81ED-4DB2-BD59-A6C34878D82A}">
                    <a16:rowId xmlns:a16="http://schemas.microsoft.com/office/drawing/2014/main" val="329537003"/>
                  </a:ext>
                </a:extLst>
              </a:tr>
              <a:tr h="475421">
                <a:tc rowSpan="3">
                  <a:txBody>
                    <a:bodyPr/>
                    <a:lstStyle/>
                    <a:p>
                      <a:pPr algn="ctr"/>
                      <a:r>
                        <a:rPr lang="fr-FR" sz="1600" b="1" dirty="0"/>
                        <a:t>Conception</a:t>
                      </a:r>
                    </a:p>
                  </a:txBody>
                  <a:tcPr anchor="ctr"/>
                </a:tc>
                <a:tc>
                  <a:txBody>
                    <a:bodyPr/>
                    <a:lstStyle/>
                    <a:p>
                      <a:r>
                        <a:rPr lang="fr-FR" sz="1600" dirty="0"/>
                        <a:t>1.</a:t>
                      </a:r>
                      <a:r>
                        <a:rPr lang="fr-FR" sz="1600" baseline="0" dirty="0"/>
                        <a:t> </a:t>
                      </a:r>
                      <a:r>
                        <a:rPr lang="fr-FR" sz="1600" dirty="0"/>
                        <a:t>Conception et formalisation des formations avant leur mise en œuvre</a:t>
                      </a:r>
                    </a:p>
                  </a:txBody>
                  <a:tcPr/>
                </a:tc>
                <a:extLst>
                  <a:ext uri="{0D108BD9-81ED-4DB2-BD59-A6C34878D82A}">
                    <a16:rowId xmlns:a16="http://schemas.microsoft.com/office/drawing/2014/main" val="3865032380"/>
                  </a:ext>
                </a:extLst>
              </a:tr>
              <a:tr h="475421">
                <a:tc vMerge="1">
                  <a:txBody>
                    <a:bodyPr/>
                    <a:lstStyle/>
                    <a:p>
                      <a:endParaRPr lang="fr-FR" dirty="0"/>
                    </a:p>
                  </a:txBody>
                  <a:tcPr/>
                </a:tc>
                <a:tc>
                  <a:txBody>
                    <a:bodyPr/>
                    <a:lstStyle/>
                    <a:p>
                      <a:r>
                        <a:rPr lang="fr-FR" sz="1600" dirty="0"/>
                        <a:t>2.</a:t>
                      </a:r>
                      <a:r>
                        <a:rPr lang="fr-FR" sz="1600" baseline="0" dirty="0"/>
                        <a:t> </a:t>
                      </a:r>
                      <a:r>
                        <a:rPr lang="fr-FR" sz="1600" dirty="0"/>
                        <a:t>Conception d’un système de suivi de l’état d’avancement des formations en termes d’exécution des tâches et de production des livrables</a:t>
                      </a:r>
                    </a:p>
                  </a:txBody>
                  <a:tcPr/>
                </a:tc>
                <a:extLst>
                  <a:ext uri="{0D108BD9-81ED-4DB2-BD59-A6C34878D82A}">
                    <a16:rowId xmlns:a16="http://schemas.microsoft.com/office/drawing/2014/main" val="3518518608"/>
                  </a:ext>
                </a:extLst>
              </a:tr>
              <a:tr h="475421">
                <a:tc vMerge="1">
                  <a:txBody>
                    <a:bodyPr/>
                    <a:lstStyle/>
                    <a:p>
                      <a:endParaRPr lang="fr-FR" dirty="0"/>
                    </a:p>
                  </a:txBody>
                  <a:tcPr/>
                </a:tc>
                <a:tc>
                  <a:txBody>
                    <a:bodyPr/>
                    <a:lstStyle/>
                    <a:p>
                      <a:r>
                        <a:rPr lang="fr-FR" sz="1600" dirty="0"/>
                        <a:t>3.</a:t>
                      </a:r>
                      <a:r>
                        <a:rPr lang="fr-FR" sz="1600" baseline="0" dirty="0"/>
                        <a:t> </a:t>
                      </a:r>
                      <a:r>
                        <a:rPr lang="fr-FR" sz="1600" dirty="0"/>
                        <a:t>Propositions d’améliorations du portail pour les ressources de la formation</a:t>
                      </a:r>
                    </a:p>
                  </a:txBody>
                  <a:tcPr/>
                </a:tc>
                <a:extLst>
                  <a:ext uri="{0D108BD9-81ED-4DB2-BD59-A6C34878D82A}">
                    <a16:rowId xmlns:a16="http://schemas.microsoft.com/office/drawing/2014/main" val="52528432"/>
                  </a:ext>
                </a:extLst>
              </a:tr>
              <a:tr h="475421">
                <a:tc rowSpan="5">
                  <a:txBody>
                    <a:bodyPr/>
                    <a:lstStyle/>
                    <a:p>
                      <a:pPr algn="ctr"/>
                      <a:r>
                        <a:rPr lang="fr-FR" sz="1600" b="1" dirty="0"/>
                        <a:t>Réalisation</a:t>
                      </a:r>
                    </a:p>
                  </a:txBody>
                  <a:tcPr anchor="ctr"/>
                </a:tc>
                <a:tc>
                  <a:txBody>
                    <a:bodyPr/>
                    <a:lstStyle/>
                    <a:p>
                      <a:r>
                        <a:rPr lang="fr-FR" sz="1600" dirty="0"/>
                        <a:t>4.</a:t>
                      </a:r>
                      <a:r>
                        <a:rPr lang="fr-FR" sz="1600" baseline="0" dirty="0"/>
                        <a:t> </a:t>
                      </a:r>
                      <a:r>
                        <a:rPr lang="fr-FR" sz="1600" dirty="0"/>
                        <a:t>Animation des ateliers de cadrage aux niveaux central et régional</a:t>
                      </a:r>
                    </a:p>
                  </a:txBody>
                  <a:tcPr/>
                </a:tc>
                <a:extLst>
                  <a:ext uri="{0D108BD9-81ED-4DB2-BD59-A6C34878D82A}">
                    <a16:rowId xmlns:a16="http://schemas.microsoft.com/office/drawing/2014/main" val="1955288406"/>
                  </a:ext>
                </a:extLst>
              </a:tr>
              <a:tr h="475421">
                <a:tc vMerge="1">
                  <a:txBody>
                    <a:bodyPr/>
                    <a:lstStyle/>
                    <a:p>
                      <a:endParaRPr lang="fr-FR" dirty="0"/>
                    </a:p>
                  </a:txBody>
                  <a:tcPr/>
                </a:tc>
                <a:tc>
                  <a:txBody>
                    <a:bodyPr/>
                    <a:lstStyle/>
                    <a:p>
                      <a:r>
                        <a:rPr lang="fr-FR" sz="1600" dirty="0"/>
                        <a:t>5.</a:t>
                      </a:r>
                      <a:r>
                        <a:rPr lang="fr-FR" sz="1600" baseline="0" dirty="0"/>
                        <a:t> </a:t>
                      </a:r>
                      <a:r>
                        <a:rPr lang="fr-FR" sz="1600" dirty="0"/>
                        <a:t>Pilotage et déploiement du plan de formation</a:t>
                      </a:r>
                    </a:p>
                  </a:txBody>
                  <a:tcPr/>
                </a:tc>
                <a:extLst>
                  <a:ext uri="{0D108BD9-81ED-4DB2-BD59-A6C34878D82A}">
                    <a16:rowId xmlns:a16="http://schemas.microsoft.com/office/drawing/2014/main" val="3412936228"/>
                  </a:ext>
                </a:extLst>
              </a:tr>
              <a:tr h="475421">
                <a:tc vMerge="1">
                  <a:txBody>
                    <a:bodyPr/>
                    <a:lstStyle/>
                    <a:p>
                      <a:endParaRPr lang="fr-FR" dirty="0"/>
                    </a:p>
                  </a:txBody>
                  <a:tcPr/>
                </a:tc>
                <a:tc>
                  <a:txBody>
                    <a:bodyPr/>
                    <a:lstStyle/>
                    <a:p>
                      <a:r>
                        <a:rPr lang="fr-FR" sz="1600" dirty="0"/>
                        <a:t>6.</a:t>
                      </a:r>
                      <a:r>
                        <a:rPr lang="fr-FR" sz="1600" baseline="0" dirty="0"/>
                        <a:t> </a:t>
                      </a:r>
                      <a:r>
                        <a:rPr lang="fr-FR" sz="1600" dirty="0"/>
                        <a:t>Réalisation des missions et des actions adaptées pour assurer l’ancrage</a:t>
                      </a:r>
                    </a:p>
                  </a:txBody>
                  <a:tcPr/>
                </a:tc>
                <a:extLst>
                  <a:ext uri="{0D108BD9-81ED-4DB2-BD59-A6C34878D82A}">
                    <a16:rowId xmlns:a16="http://schemas.microsoft.com/office/drawing/2014/main" val="3686994139"/>
                  </a:ext>
                </a:extLst>
              </a:tr>
              <a:tr h="475421">
                <a:tc vMerge="1">
                  <a:txBody>
                    <a:bodyPr/>
                    <a:lstStyle/>
                    <a:p>
                      <a:endParaRPr lang="fr-FR" dirty="0"/>
                    </a:p>
                  </a:txBody>
                  <a:tcPr/>
                </a:tc>
                <a:tc>
                  <a:txBody>
                    <a:bodyPr/>
                    <a:lstStyle/>
                    <a:p>
                      <a:r>
                        <a:rPr lang="fr-FR" sz="1600" dirty="0"/>
                        <a:t>7.Contribution au développement d’un système de gestion de la formation au niveau des trois AREF</a:t>
                      </a:r>
                    </a:p>
                  </a:txBody>
                  <a:tcPr/>
                </a:tc>
                <a:extLst>
                  <a:ext uri="{0D108BD9-81ED-4DB2-BD59-A6C34878D82A}">
                    <a16:rowId xmlns:a16="http://schemas.microsoft.com/office/drawing/2014/main" val="227377644"/>
                  </a:ext>
                </a:extLst>
              </a:tr>
              <a:tr h="475421">
                <a:tc vMerge="1">
                  <a:txBody>
                    <a:bodyPr/>
                    <a:lstStyle/>
                    <a:p>
                      <a:endParaRPr lang="fr-FR" dirty="0"/>
                    </a:p>
                  </a:txBody>
                  <a:tcPr/>
                </a:tc>
                <a:tc>
                  <a:txBody>
                    <a:bodyPr/>
                    <a:lstStyle/>
                    <a:p>
                      <a:r>
                        <a:rPr lang="fr-FR" sz="1600" dirty="0"/>
                        <a:t>8.</a:t>
                      </a:r>
                      <a:r>
                        <a:rPr lang="fr-FR" sz="1600" baseline="0" dirty="0"/>
                        <a:t> </a:t>
                      </a:r>
                      <a:r>
                        <a:rPr lang="fr-FR" sz="1600" dirty="0"/>
                        <a:t>Contribution au développement du portail de formation. </a:t>
                      </a:r>
                    </a:p>
                  </a:txBody>
                  <a:tcPr/>
                </a:tc>
                <a:extLst>
                  <a:ext uri="{0D108BD9-81ED-4DB2-BD59-A6C34878D82A}">
                    <a16:rowId xmlns:a16="http://schemas.microsoft.com/office/drawing/2014/main" val="4026191440"/>
                  </a:ext>
                </a:extLst>
              </a:tr>
              <a:tr h="475421">
                <a:tc>
                  <a:txBody>
                    <a:bodyPr/>
                    <a:lstStyle/>
                    <a:p>
                      <a:pPr algn="ctr"/>
                      <a:r>
                        <a:rPr lang="fr-FR" sz="1600" b="1" dirty="0"/>
                        <a:t>Pérennisation</a:t>
                      </a:r>
                    </a:p>
                  </a:txBody>
                  <a:tcPr anchor="ctr"/>
                </a:tc>
                <a:tc>
                  <a:txBody>
                    <a:bodyPr/>
                    <a:lstStyle/>
                    <a:p>
                      <a:r>
                        <a:rPr lang="fr-FR" sz="1600" dirty="0"/>
                        <a:t>9.</a:t>
                      </a:r>
                      <a:r>
                        <a:rPr lang="fr-FR" sz="1600" baseline="0" dirty="0"/>
                        <a:t> </a:t>
                      </a:r>
                      <a:r>
                        <a:rPr lang="fr-FR" sz="1600" dirty="0"/>
                        <a:t>Évaluation de la mise en œuvre de la stratégie de formation et rédaction d’un rapport spécifique à la pérennisation du programme de formation au niveau du MENFPESRS/DEN.</a:t>
                      </a:r>
                    </a:p>
                  </a:txBody>
                  <a:tcPr/>
                </a:tc>
                <a:extLst>
                  <a:ext uri="{0D108BD9-81ED-4DB2-BD59-A6C34878D82A}">
                    <a16:rowId xmlns:a16="http://schemas.microsoft.com/office/drawing/2014/main" val="591221277"/>
                  </a:ext>
                </a:extLst>
              </a:tr>
              <a:tr h="475421">
                <a:tc>
                  <a:txBody>
                    <a:bodyPr/>
                    <a:lstStyle/>
                    <a:p>
                      <a:pPr algn="ctr"/>
                      <a:r>
                        <a:rPr lang="fr-FR" sz="1600" b="1" dirty="0"/>
                        <a:t>Évaluation</a:t>
                      </a:r>
                    </a:p>
                  </a:txBody>
                  <a:tcPr anchor="ctr"/>
                </a:tc>
                <a:tc>
                  <a:txBody>
                    <a:bodyPr/>
                    <a:lstStyle/>
                    <a:p>
                      <a:r>
                        <a:rPr lang="fr-FR" sz="1600" dirty="0"/>
                        <a:t>10.</a:t>
                      </a:r>
                      <a:r>
                        <a:rPr lang="fr-FR" sz="1600" baseline="0" dirty="0"/>
                        <a:t> </a:t>
                      </a:r>
                      <a:r>
                        <a:rPr lang="fr-FR" sz="1600" dirty="0"/>
                        <a:t>Restitution finale du déploiement de la formation.</a:t>
                      </a:r>
                    </a:p>
                  </a:txBody>
                  <a:tcPr/>
                </a:tc>
                <a:extLst>
                  <a:ext uri="{0D108BD9-81ED-4DB2-BD59-A6C34878D82A}">
                    <a16:rowId xmlns:a16="http://schemas.microsoft.com/office/drawing/2014/main" val="1210626640"/>
                  </a:ext>
                </a:extLst>
              </a:tr>
            </a:tbl>
          </a:graphicData>
        </a:graphic>
      </p:graphicFrame>
    </p:spTree>
    <p:extLst>
      <p:ext uri="{BB962C8B-B14F-4D97-AF65-F5344CB8AC3E}">
        <p14:creationId xmlns:p14="http://schemas.microsoft.com/office/powerpoint/2010/main" val="3609882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p>
        </p:txBody>
      </p:sp>
      <p:sp>
        <p:nvSpPr>
          <p:cNvPr id="9" name="Rectangle 8"/>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3. Prestation ES-40-A :</a:t>
            </a:r>
          </a:p>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C000"/>
                </a:solidFill>
                <a:effectLst/>
                <a:uLnTx/>
                <a:uFillTx/>
                <a:latin typeface="Calibri"/>
                <a:ea typeface="+mn-ea"/>
                <a:cs typeface="+mn-cs"/>
              </a:rPr>
              <a:t>3.6 Durée de l'assistance technique, livrables et paiement</a:t>
            </a:r>
          </a:p>
        </p:txBody>
      </p:sp>
      <p:graphicFrame>
        <p:nvGraphicFramePr>
          <p:cNvPr id="10" name="Tableau 9"/>
          <p:cNvGraphicFramePr>
            <a:graphicFrameLocks noGrp="1"/>
          </p:cNvGraphicFramePr>
          <p:nvPr>
            <p:extLst/>
          </p:nvPr>
        </p:nvGraphicFramePr>
        <p:xfrm>
          <a:off x="346494" y="851741"/>
          <a:ext cx="11499011" cy="5700735"/>
        </p:xfrm>
        <a:graphic>
          <a:graphicData uri="http://schemas.openxmlformats.org/drawingml/2006/table">
            <a:tbl>
              <a:tblPr firstRow="1" bandRow="1">
                <a:tableStyleId>{5C22544A-7EE6-4342-B048-85BDC9FD1C3A}</a:tableStyleId>
              </a:tblPr>
              <a:tblGrid>
                <a:gridCol w="912963">
                  <a:extLst>
                    <a:ext uri="{9D8B030D-6E8A-4147-A177-3AD203B41FA5}">
                      <a16:colId xmlns:a16="http://schemas.microsoft.com/office/drawing/2014/main" val="325472262"/>
                    </a:ext>
                  </a:extLst>
                </a:gridCol>
                <a:gridCol w="596660">
                  <a:extLst>
                    <a:ext uri="{9D8B030D-6E8A-4147-A177-3AD203B41FA5}">
                      <a16:colId xmlns:a16="http://schemas.microsoft.com/office/drawing/2014/main" val="2091533968"/>
                    </a:ext>
                  </a:extLst>
                </a:gridCol>
                <a:gridCol w="1421921">
                  <a:extLst>
                    <a:ext uri="{9D8B030D-6E8A-4147-A177-3AD203B41FA5}">
                      <a16:colId xmlns:a16="http://schemas.microsoft.com/office/drawing/2014/main" val="2741466216"/>
                    </a:ext>
                  </a:extLst>
                </a:gridCol>
                <a:gridCol w="6469811">
                  <a:extLst>
                    <a:ext uri="{9D8B030D-6E8A-4147-A177-3AD203B41FA5}">
                      <a16:colId xmlns:a16="http://schemas.microsoft.com/office/drawing/2014/main" val="2389022172"/>
                    </a:ext>
                  </a:extLst>
                </a:gridCol>
                <a:gridCol w="2097656">
                  <a:extLst>
                    <a:ext uri="{9D8B030D-6E8A-4147-A177-3AD203B41FA5}">
                      <a16:colId xmlns:a16="http://schemas.microsoft.com/office/drawing/2014/main" val="3564026092"/>
                    </a:ext>
                  </a:extLst>
                </a:gridCol>
              </a:tblGrid>
              <a:tr h="738355">
                <a:tc gridSpan="2">
                  <a:txBody>
                    <a:bodyPr/>
                    <a:lstStyle/>
                    <a:p>
                      <a:pPr algn="ctr">
                        <a:spcAft>
                          <a:spcPts val="0"/>
                        </a:spcAft>
                      </a:pPr>
                      <a:r>
                        <a:rPr lang="fr-FR" sz="1300" b="1" dirty="0">
                          <a:effectLst/>
                          <a:latin typeface="+mn-lt"/>
                          <a:ea typeface="Calibri" panose="020F0502020204030204" pitchFamily="34" charset="0"/>
                          <a:cs typeface="Arial" panose="020B0604020202020204" pitchFamily="34" charset="0"/>
                        </a:rPr>
                        <a:t>Phases</a:t>
                      </a:r>
                      <a:endParaRPr lang="fr-FR" sz="1300" dirty="0">
                        <a:effectLst/>
                        <a:latin typeface="+mn-lt"/>
                        <a:ea typeface="SimSun" panose="02010600030101010101" pitchFamily="2" charset="-122"/>
                        <a:cs typeface="Arial" panose="020B0604020202020204" pitchFamily="34" charset="0"/>
                      </a:endParaRPr>
                    </a:p>
                  </a:txBody>
                  <a:tcPr marL="68580" marR="68580" marT="0" marB="0" anchor="ctr"/>
                </a:tc>
                <a:tc hMerge="1">
                  <a:txBody>
                    <a:bodyPr/>
                    <a:lstStyle/>
                    <a:p>
                      <a:pPr algn="ctr">
                        <a:spcAft>
                          <a:spcPts val="0"/>
                        </a:spcAft>
                      </a:pPr>
                      <a:endParaRPr lang="fr-FR" sz="12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algn="ctr">
                        <a:spcAft>
                          <a:spcPts val="0"/>
                        </a:spcAft>
                      </a:pPr>
                      <a:r>
                        <a:rPr lang="fr-FR" sz="1300" b="1" dirty="0">
                          <a:effectLst/>
                          <a:latin typeface="+mn-lt"/>
                          <a:ea typeface="Calibri" panose="020F0502020204030204" pitchFamily="34" charset="0"/>
                          <a:cs typeface="Arial" panose="020B0604020202020204" pitchFamily="34" charset="0"/>
                        </a:rPr>
                        <a:t>Tâches </a:t>
                      </a:r>
                      <a:endParaRPr lang="fr-FR" sz="1300" dirty="0">
                        <a:effectLst/>
                        <a:latin typeface="+mn-lt"/>
                        <a:ea typeface="SimSun" panose="02010600030101010101" pitchFamily="2" charset="-122"/>
                        <a:cs typeface="Arial" panose="020B0604020202020204" pitchFamily="34" charset="0"/>
                      </a:endParaRPr>
                    </a:p>
                    <a:p>
                      <a:pPr algn="ctr">
                        <a:spcAft>
                          <a:spcPts val="0"/>
                        </a:spcAft>
                      </a:pPr>
                      <a:r>
                        <a:rPr lang="fr-FR" sz="1300" b="1" dirty="0">
                          <a:effectLst/>
                          <a:latin typeface="+mn-lt"/>
                          <a:ea typeface="Calibri" panose="020F0502020204030204" pitchFamily="34" charset="0"/>
                          <a:cs typeface="Arial" panose="020B0604020202020204" pitchFamily="34" charset="0"/>
                        </a:rPr>
                        <a:t>(Cf. tableau ci-haut)</a:t>
                      </a:r>
                      <a:endParaRPr lang="fr-FR" sz="1300" dirty="0">
                        <a:effectLst/>
                        <a:latin typeface="+mn-lt"/>
                        <a:ea typeface="SimSun" panose="02010600030101010101" pitchFamily="2" charset="-122"/>
                        <a:cs typeface="Arial" panose="020B0604020202020204" pitchFamily="34" charset="0"/>
                      </a:endParaRPr>
                    </a:p>
                  </a:txBody>
                  <a:tcPr marL="68580" marR="68580" marT="0" marB="0" anchor="ctr"/>
                </a:tc>
                <a:tc>
                  <a:txBody>
                    <a:bodyPr/>
                    <a:lstStyle/>
                    <a:p>
                      <a:pPr algn="ctr">
                        <a:spcAft>
                          <a:spcPts val="0"/>
                        </a:spcAft>
                      </a:pPr>
                      <a:r>
                        <a:rPr lang="fr-FR" sz="1300" b="1" dirty="0">
                          <a:effectLst/>
                          <a:latin typeface="+mn-lt"/>
                          <a:ea typeface="Calibri" panose="020F0502020204030204" pitchFamily="34" charset="0"/>
                          <a:cs typeface="Arial" panose="020B0604020202020204" pitchFamily="34" charset="0"/>
                        </a:rPr>
                        <a:t>Livrables</a:t>
                      </a:r>
                      <a:endParaRPr lang="fr-FR" sz="1300" dirty="0">
                        <a:effectLst/>
                        <a:latin typeface="+mn-lt"/>
                        <a:ea typeface="SimSun" panose="02010600030101010101" pitchFamily="2" charset="-122"/>
                        <a:cs typeface="Arial" panose="020B0604020202020204" pitchFamily="34" charset="0"/>
                      </a:endParaRPr>
                    </a:p>
                  </a:txBody>
                  <a:tcPr marL="68580" marR="68580" marT="0" marB="0" anchor="ctr"/>
                </a:tc>
                <a:tc>
                  <a:txBody>
                    <a:bodyPr/>
                    <a:lstStyle/>
                    <a:p>
                      <a:pPr algn="ctr">
                        <a:spcAft>
                          <a:spcPts val="0"/>
                        </a:spcAft>
                      </a:pPr>
                      <a:r>
                        <a:rPr lang="fr-FR" sz="1300" b="1" dirty="0">
                          <a:effectLst/>
                          <a:latin typeface="+mn-lt"/>
                          <a:ea typeface="Calibri" panose="020F0502020204030204" pitchFamily="34" charset="0"/>
                          <a:cs typeface="Arial" panose="020B0604020202020204" pitchFamily="34" charset="0"/>
                        </a:rPr>
                        <a:t>Délai maximum du rendu après l’ordre du démarrage </a:t>
                      </a:r>
                    </a:p>
                    <a:p>
                      <a:pPr algn="ctr">
                        <a:spcAft>
                          <a:spcPts val="0"/>
                        </a:spcAft>
                      </a:pPr>
                      <a:r>
                        <a:rPr lang="fr-FR" sz="1300" dirty="0">
                          <a:effectLst/>
                          <a:latin typeface="+mn-lt"/>
                          <a:ea typeface="Calibri" panose="020F0502020204030204" pitchFamily="34" charset="0"/>
                          <a:cs typeface="Arial" panose="020B0604020202020204" pitchFamily="34" charset="0"/>
                        </a:rPr>
                        <a:t>(Hors délai de validation)</a:t>
                      </a:r>
                      <a:endParaRPr lang="fr-FR" sz="1300" dirty="0">
                        <a:effectLst/>
                        <a:latin typeface="+mn-lt"/>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618038177"/>
                  </a:ext>
                </a:extLst>
              </a:tr>
              <a:tr h="513849">
                <a:tc gridSpan="2">
                  <a:txBody>
                    <a:bodyPr/>
                    <a:lstStyle/>
                    <a:p>
                      <a:pPr algn="l"/>
                      <a:r>
                        <a:rPr lang="fr-FR" sz="1300" b="1" u="sng" dirty="0">
                          <a:latin typeface="+mn-lt"/>
                        </a:rPr>
                        <a:t>Phase 1 </a:t>
                      </a:r>
                      <a:r>
                        <a:rPr lang="fr-FR" sz="1300" dirty="0">
                          <a:latin typeface="+mn-lt"/>
                        </a:rPr>
                        <a:t>: Cadrage</a:t>
                      </a:r>
                    </a:p>
                  </a:txBody>
                  <a:tcPr anchor="ctr"/>
                </a:tc>
                <a:tc hMerge="1">
                  <a:txBody>
                    <a:bodyPr/>
                    <a:lstStyle/>
                    <a:p>
                      <a:endParaRPr lang="fr-FR" dirty="0"/>
                    </a:p>
                  </a:txBody>
                  <a:tcPr/>
                </a:tc>
                <a:tc>
                  <a:txBody>
                    <a:bodyPr/>
                    <a:lstStyle/>
                    <a:p>
                      <a:pPr algn="ctr">
                        <a:spcAft>
                          <a:spcPts val="0"/>
                        </a:spcAft>
                      </a:pPr>
                      <a:r>
                        <a:rPr lang="fr-FR" sz="1300" i="1" dirty="0">
                          <a:effectLst/>
                          <a:latin typeface="+mn-lt"/>
                          <a:ea typeface="Calibri" panose="020F0502020204030204" pitchFamily="34" charset="0"/>
                          <a:cs typeface="Arial" panose="020B0604020202020204" pitchFamily="34" charset="0"/>
                        </a:rPr>
                        <a:t>1</a:t>
                      </a:r>
                      <a:endParaRPr lang="fr-FR" sz="1300" dirty="0">
                        <a:effectLst/>
                        <a:latin typeface="+mn-lt"/>
                        <a:ea typeface="SimSun" panose="02010600030101010101" pitchFamily="2" charset="-122"/>
                        <a:cs typeface="Arial" panose="020B0604020202020204" pitchFamily="34" charset="0"/>
                      </a:endParaRPr>
                    </a:p>
                  </a:txBody>
                  <a:tcPr marL="68580" marR="68580" marT="0" marB="0" anchor="ctr"/>
                </a:tc>
                <a:tc>
                  <a:txBody>
                    <a:bodyPr/>
                    <a:lstStyle/>
                    <a:p>
                      <a:pPr marL="342900" lvl="0" indent="-342900" algn="l" rtl="0">
                        <a:buFont typeface="Calibri" panose="020F0502020204030204" pitchFamily="34" charset="0"/>
                        <a:buChar char="-"/>
                      </a:pPr>
                      <a:r>
                        <a:rPr lang="fr-FR" sz="1300" dirty="0">
                          <a:solidFill>
                            <a:srgbClr val="000000"/>
                          </a:solidFill>
                          <a:effectLst/>
                          <a:latin typeface="+mn-lt"/>
                          <a:ea typeface="Calibri" panose="020F0502020204030204" pitchFamily="34" charset="0"/>
                          <a:cs typeface="Arial" panose="020B0604020202020204" pitchFamily="34" charset="0"/>
                        </a:rPr>
                        <a:t>Livrable 1 : Note méthodologique </a:t>
                      </a:r>
                      <a:endParaRPr lang="fr-FR" sz="1300" dirty="0">
                        <a:effectLst/>
                        <a:latin typeface="+mn-lt"/>
                        <a:ea typeface="Calibri" panose="020F0502020204030204" pitchFamily="34" charset="0"/>
                        <a:cs typeface="Arial" panose="020B0604020202020204" pitchFamily="34" charset="0"/>
                      </a:endParaRPr>
                    </a:p>
                    <a:p>
                      <a:pPr marL="342900" lvl="0" indent="-342900" algn="l">
                        <a:buFont typeface="Calibri" panose="020F0502020204030204" pitchFamily="34" charset="0"/>
                        <a:buChar char="-"/>
                      </a:pPr>
                      <a:r>
                        <a:rPr lang="fr-FR" sz="1300" dirty="0">
                          <a:solidFill>
                            <a:srgbClr val="000000"/>
                          </a:solidFill>
                          <a:effectLst/>
                          <a:latin typeface="+mn-lt"/>
                          <a:ea typeface="Calibri" panose="020F0502020204030204" pitchFamily="34" charset="0"/>
                          <a:cs typeface="Arial" panose="020B0604020202020204" pitchFamily="34" charset="0"/>
                        </a:rPr>
                        <a:t>Livrable 2 : Rapport de restitution du cadrage</a:t>
                      </a:r>
                      <a:endParaRPr lang="fr-FR" sz="13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fr-FR" sz="1300" dirty="0">
                          <a:effectLst/>
                          <a:latin typeface="+mn-lt"/>
                          <a:ea typeface="Calibri" panose="020F0502020204030204" pitchFamily="34" charset="0"/>
                          <a:cs typeface="Arial" panose="020B0604020202020204" pitchFamily="34" charset="0"/>
                        </a:rPr>
                        <a:t>1 mois</a:t>
                      </a:r>
                      <a:endParaRPr lang="fr-FR" sz="1300" dirty="0">
                        <a:effectLst/>
                        <a:latin typeface="+mn-lt"/>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583791051"/>
                  </a:ext>
                </a:extLst>
              </a:tr>
              <a:tr h="805106">
                <a:tc gridSpan="2">
                  <a:txBody>
                    <a:bodyPr/>
                    <a:lstStyle/>
                    <a:p>
                      <a:r>
                        <a:rPr lang="fr-FR" sz="1300" b="1" u="sng" dirty="0">
                          <a:latin typeface="+mn-lt"/>
                        </a:rPr>
                        <a:t>Phase 2 </a:t>
                      </a:r>
                      <a:r>
                        <a:rPr lang="fr-FR" sz="1300" dirty="0">
                          <a:latin typeface="+mn-lt"/>
                        </a:rPr>
                        <a:t>: Ingénierie</a:t>
                      </a:r>
                    </a:p>
                  </a:txBody>
                  <a:tcPr anchor="ctr"/>
                </a:tc>
                <a:tc hMerge="1">
                  <a:txBody>
                    <a:bodyPr/>
                    <a:lstStyle/>
                    <a:p>
                      <a:endParaRPr lang="fr-FR" dirty="0"/>
                    </a:p>
                  </a:txBody>
                  <a:tcPr/>
                </a:tc>
                <a:tc>
                  <a:txBody>
                    <a:bodyPr/>
                    <a:lstStyle/>
                    <a:p>
                      <a:pPr algn="ctr"/>
                      <a:r>
                        <a:rPr lang="fr-FR" sz="1300" i="1" dirty="0">
                          <a:solidFill>
                            <a:srgbClr val="000000"/>
                          </a:solidFill>
                          <a:effectLst/>
                          <a:latin typeface="+mn-lt"/>
                          <a:ea typeface="Calibri" panose="020F0502020204030204" pitchFamily="34" charset="0"/>
                          <a:cs typeface="Arial" panose="020B0604020202020204" pitchFamily="34" charset="0"/>
                        </a:rPr>
                        <a:t>1-2-3</a:t>
                      </a:r>
                      <a:r>
                        <a:rPr lang="fr-FR" sz="1300" i="1" dirty="0">
                          <a:effectLst/>
                          <a:latin typeface="+mn-lt"/>
                          <a:ea typeface="Calibri" panose="020F0502020204030204" pitchFamily="34" charset="0"/>
                          <a:cs typeface="Arial" panose="020B0604020202020204" pitchFamily="34" charset="0"/>
                        </a:rPr>
                        <a:t>-4</a:t>
                      </a:r>
                      <a:endParaRPr lang="fr-FR" sz="13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342900" lvl="0" indent="-342900" rtl="0">
                        <a:buFont typeface="Calibri" panose="020F0502020204030204" pitchFamily="34" charset="0"/>
                        <a:buChar char="-"/>
                      </a:pPr>
                      <a:r>
                        <a:rPr lang="fr-FR" sz="1300" dirty="0">
                          <a:solidFill>
                            <a:srgbClr val="000000"/>
                          </a:solidFill>
                          <a:effectLst/>
                          <a:latin typeface="+mn-lt"/>
                          <a:ea typeface="Calibri" panose="020F0502020204030204" pitchFamily="34" charset="0"/>
                          <a:cs typeface="Arial" panose="020B0604020202020204" pitchFamily="34" charset="0"/>
                        </a:rPr>
                        <a:t>Livrable 3 : Document du design organisationnel</a:t>
                      </a:r>
                      <a:endParaRPr lang="fr-FR" sz="1300" dirty="0">
                        <a:effectLst/>
                        <a:latin typeface="+mn-lt"/>
                        <a:ea typeface="Calibri" panose="020F0502020204030204" pitchFamily="34" charset="0"/>
                        <a:cs typeface="Arial" panose="020B0604020202020204" pitchFamily="34" charset="0"/>
                      </a:endParaRPr>
                    </a:p>
                    <a:p>
                      <a:pPr marL="342900" lvl="0" indent="-342900">
                        <a:buFont typeface="Calibri" panose="020F0502020204030204" pitchFamily="34" charset="0"/>
                        <a:buChar char="-"/>
                      </a:pPr>
                      <a:r>
                        <a:rPr lang="fr-FR" sz="1300" dirty="0">
                          <a:solidFill>
                            <a:srgbClr val="000000"/>
                          </a:solidFill>
                          <a:effectLst/>
                          <a:latin typeface="+mn-lt"/>
                          <a:ea typeface="Calibri" panose="020F0502020204030204" pitchFamily="34" charset="0"/>
                          <a:cs typeface="Arial" panose="020B0604020202020204" pitchFamily="34" charset="0"/>
                        </a:rPr>
                        <a:t>Livrable 4 : Document du design pédagogique</a:t>
                      </a:r>
                      <a:endParaRPr lang="fr-FR" sz="1300" dirty="0">
                        <a:effectLst/>
                        <a:latin typeface="+mn-lt"/>
                        <a:ea typeface="Calibri" panose="020F0502020204030204" pitchFamily="34" charset="0"/>
                        <a:cs typeface="Arial" panose="020B0604020202020204" pitchFamily="34" charset="0"/>
                      </a:endParaRPr>
                    </a:p>
                    <a:p>
                      <a:pPr marL="342900" lvl="0" indent="-342900">
                        <a:buFont typeface="Calibri" panose="020F0502020204030204" pitchFamily="34" charset="0"/>
                        <a:buChar char="-"/>
                      </a:pPr>
                      <a:r>
                        <a:rPr lang="fr-FR" sz="1300" dirty="0">
                          <a:solidFill>
                            <a:srgbClr val="000000"/>
                          </a:solidFill>
                          <a:effectLst/>
                          <a:latin typeface="+mn-lt"/>
                          <a:ea typeface="Calibri" panose="020F0502020204030204" pitchFamily="34" charset="0"/>
                          <a:cs typeface="Arial" panose="020B0604020202020204" pitchFamily="34" charset="0"/>
                        </a:rPr>
                        <a:t>Livrable 5 : Cadre et méthodologie de suivi et d’évaluation</a:t>
                      </a:r>
                      <a:endParaRPr lang="fr-FR" sz="1300" dirty="0">
                        <a:effectLst/>
                        <a:latin typeface="+mn-lt"/>
                        <a:ea typeface="Calibri" panose="020F0502020204030204" pitchFamily="34" charset="0"/>
                        <a:cs typeface="Arial" panose="020B0604020202020204" pitchFamily="34" charset="0"/>
                      </a:endParaRPr>
                    </a:p>
                    <a:p>
                      <a:pPr marL="342900" lvl="0" indent="-342900">
                        <a:buFont typeface="Calibri" panose="020F0502020204030204" pitchFamily="34" charset="0"/>
                        <a:buChar char="-"/>
                      </a:pPr>
                      <a:r>
                        <a:rPr lang="fr-FR" sz="1300" dirty="0">
                          <a:solidFill>
                            <a:srgbClr val="000000"/>
                          </a:solidFill>
                          <a:effectLst/>
                          <a:latin typeface="+mn-lt"/>
                          <a:ea typeface="Calibri" panose="020F0502020204030204" pitchFamily="34" charset="0"/>
                          <a:cs typeface="Arial" panose="020B0604020202020204" pitchFamily="34" charset="0"/>
                        </a:rPr>
                        <a:t>Livrable 6 : Le calendrier opérationnel</a:t>
                      </a:r>
                      <a:endParaRPr lang="fr-FR" sz="13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fr-FR" sz="1300" dirty="0">
                          <a:effectLst/>
                          <a:latin typeface="+mn-lt"/>
                          <a:ea typeface="Calibri" panose="020F0502020204030204" pitchFamily="34" charset="0"/>
                          <a:cs typeface="Arial" panose="020B0604020202020204" pitchFamily="34" charset="0"/>
                        </a:rPr>
                        <a:t>4 mois</a:t>
                      </a:r>
                      <a:endParaRPr lang="fr-FR" sz="1300" dirty="0">
                        <a:effectLst/>
                        <a:latin typeface="+mn-lt"/>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929597641"/>
                  </a:ext>
                </a:extLst>
              </a:tr>
              <a:tr h="422417">
                <a:tc rowSpan="3">
                  <a:txBody>
                    <a:bodyPr/>
                    <a:lstStyle/>
                    <a:p>
                      <a:r>
                        <a:rPr lang="fr-FR" sz="1300" b="1" u="sng" dirty="0">
                          <a:latin typeface="+mn-lt"/>
                        </a:rPr>
                        <a:t>Phase 3 : </a:t>
                      </a:r>
                    </a:p>
                    <a:p>
                      <a:r>
                        <a:rPr lang="fr-FR" sz="1300" dirty="0">
                          <a:latin typeface="+mn-lt"/>
                        </a:rPr>
                        <a:t>Mise en œuvre (MEO) </a:t>
                      </a:r>
                    </a:p>
                  </a:txBody>
                  <a:tcPr anchor="ctr"/>
                </a:tc>
                <a:tc>
                  <a:txBody>
                    <a:bodyPr/>
                    <a:lstStyle/>
                    <a:p>
                      <a:pPr algn="ctr">
                        <a:spcAft>
                          <a:spcPts val="0"/>
                        </a:spcAft>
                      </a:pPr>
                      <a:r>
                        <a:rPr lang="fr-FR" sz="1300" b="0" dirty="0">
                          <a:effectLst/>
                          <a:latin typeface="+mn-lt"/>
                          <a:ea typeface="Calibri" panose="020F0502020204030204" pitchFamily="34" charset="0"/>
                          <a:cs typeface="Arial" panose="020B0604020202020204" pitchFamily="34" charset="0"/>
                        </a:rPr>
                        <a:t>MEO </a:t>
                      </a:r>
                      <a:endParaRPr lang="fr-FR" sz="1300" b="0" dirty="0">
                        <a:effectLst/>
                        <a:latin typeface="+mn-lt"/>
                        <a:ea typeface="SimSun" panose="02010600030101010101" pitchFamily="2" charset="-122"/>
                        <a:cs typeface="Arial" panose="020B0604020202020204" pitchFamily="34" charset="0"/>
                      </a:endParaRPr>
                    </a:p>
                  </a:txBody>
                  <a:tcPr marL="68580" marR="68580" marT="0" marB="0" anchor="ctr"/>
                </a:tc>
                <a:tc>
                  <a:txBody>
                    <a:bodyPr/>
                    <a:lstStyle/>
                    <a:p>
                      <a:pPr algn="ctr">
                        <a:spcAft>
                          <a:spcPts val="0"/>
                        </a:spcAft>
                      </a:pPr>
                      <a:r>
                        <a:rPr lang="fr-FR" sz="1300" i="1" dirty="0">
                          <a:effectLst/>
                          <a:latin typeface="+mn-lt"/>
                          <a:ea typeface="Calibri" panose="020F0502020204030204" pitchFamily="34" charset="0"/>
                          <a:cs typeface="Arial" panose="020B0604020202020204" pitchFamily="34" charset="0"/>
                        </a:rPr>
                        <a:t>2-4-5-6-7-8</a:t>
                      </a:r>
                      <a:endParaRPr lang="fr-FR" sz="1300" dirty="0">
                        <a:effectLst/>
                        <a:latin typeface="+mn-lt"/>
                        <a:ea typeface="SimSun" panose="02010600030101010101" pitchFamily="2" charset="-122"/>
                        <a:cs typeface="Arial" panose="020B0604020202020204" pitchFamily="34" charset="0"/>
                      </a:endParaRPr>
                    </a:p>
                  </a:txBody>
                  <a:tcPr marL="68580" marR="68580" marT="0" marB="0" anchor="ctr"/>
                </a:tc>
                <a:tc>
                  <a:txBody>
                    <a:bodyPr/>
                    <a:lstStyle/>
                    <a:p>
                      <a:pPr marL="342900" lvl="0" indent="-342900" rtl="0">
                        <a:buFont typeface="Calibri" panose="020F0502020204030204" pitchFamily="34" charset="0"/>
                        <a:buChar char="-"/>
                      </a:pPr>
                      <a:r>
                        <a:rPr lang="fr-FR" sz="1300" dirty="0">
                          <a:solidFill>
                            <a:srgbClr val="000000"/>
                          </a:solidFill>
                          <a:effectLst/>
                          <a:latin typeface="+mn-lt"/>
                          <a:ea typeface="Calibri" panose="020F0502020204030204" pitchFamily="34" charset="0"/>
                          <a:cs typeface="Arial" panose="020B0604020202020204" pitchFamily="34" charset="0"/>
                        </a:rPr>
                        <a:t>Livrable 7 : Kit pédagogique (Lot 1)</a:t>
                      </a:r>
                      <a:endParaRPr lang="fr-FR" sz="1300" dirty="0">
                        <a:effectLst/>
                        <a:latin typeface="+mn-lt"/>
                        <a:ea typeface="Calibri" panose="020F0502020204030204" pitchFamily="34" charset="0"/>
                        <a:cs typeface="Arial" panose="020B0604020202020204" pitchFamily="34" charset="0"/>
                      </a:endParaRPr>
                    </a:p>
                    <a:p>
                      <a:pPr marL="342900" lvl="0" indent="-342900">
                        <a:buFont typeface="Calibri" panose="020F0502020204030204" pitchFamily="34" charset="0"/>
                        <a:buChar char="-"/>
                      </a:pPr>
                      <a:r>
                        <a:rPr lang="fr-FR" sz="1300" dirty="0">
                          <a:effectLst/>
                          <a:latin typeface="+mn-lt"/>
                          <a:ea typeface="Calibri" panose="020F0502020204030204" pitchFamily="34" charset="0"/>
                          <a:cs typeface="Arial" panose="020B0604020202020204" pitchFamily="34" charset="0"/>
                        </a:rPr>
                        <a:t>Livrable 8 : Rapport de suivi 1</a:t>
                      </a:r>
                    </a:p>
                  </a:txBody>
                  <a:tcPr marL="68580" marR="68580" marT="0" marB="0" anchor="ctr"/>
                </a:tc>
                <a:tc>
                  <a:txBody>
                    <a:bodyPr/>
                    <a:lstStyle/>
                    <a:p>
                      <a:pPr algn="ctr">
                        <a:spcAft>
                          <a:spcPts val="0"/>
                        </a:spcAft>
                      </a:pPr>
                      <a:r>
                        <a:rPr lang="fr-FR" sz="1300" dirty="0">
                          <a:effectLst/>
                          <a:latin typeface="+mn-lt"/>
                          <a:ea typeface="Calibri" panose="020F0502020204030204" pitchFamily="34" charset="0"/>
                          <a:cs typeface="Arial" panose="020B0604020202020204" pitchFamily="34" charset="0"/>
                        </a:rPr>
                        <a:t>9 mois</a:t>
                      </a:r>
                      <a:endParaRPr lang="fr-FR" sz="1300" dirty="0">
                        <a:effectLst/>
                        <a:latin typeface="+mn-lt"/>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849766590"/>
                  </a:ext>
                </a:extLst>
              </a:tr>
              <a:tr h="403137">
                <a:tc vMerge="1">
                  <a:txBody>
                    <a:bodyPr/>
                    <a:lstStyle/>
                    <a:p>
                      <a:endParaRPr lang="fr-FR" dirty="0"/>
                    </a:p>
                  </a:txBody>
                  <a:tcPr/>
                </a:tc>
                <a:tc>
                  <a:txBody>
                    <a:bodyPr/>
                    <a:lstStyle/>
                    <a:p>
                      <a:pPr algn="ctr">
                        <a:spcAft>
                          <a:spcPts val="0"/>
                        </a:spcAft>
                      </a:pPr>
                      <a:r>
                        <a:rPr lang="fr-FR" sz="1300" b="0" dirty="0">
                          <a:effectLst/>
                          <a:latin typeface="+mn-lt"/>
                          <a:ea typeface="Calibri" panose="020F0502020204030204" pitchFamily="34" charset="0"/>
                          <a:cs typeface="Arial" panose="020B0604020202020204" pitchFamily="34" charset="0"/>
                        </a:rPr>
                        <a:t>MEO </a:t>
                      </a:r>
                      <a:endParaRPr lang="fr-FR" sz="1300" b="0" dirty="0">
                        <a:effectLst/>
                        <a:latin typeface="+mn-lt"/>
                        <a:ea typeface="SimSun" panose="02010600030101010101" pitchFamily="2" charset="-122"/>
                        <a:cs typeface="Arial" panose="020B0604020202020204" pitchFamily="34" charset="0"/>
                      </a:endParaRPr>
                    </a:p>
                  </a:txBody>
                  <a:tcPr marL="68580" marR="68580" marT="0" marB="0" anchor="ctr"/>
                </a:tc>
                <a:tc>
                  <a:txBody>
                    <a:bodyPr/>
                    <a:lstStyle/>
                    <a:p>
                      <a:pPr algn="ctr">
                        <a:spcAft>
                          <a:spcPts val="0"/>
                        </a:spcAft>
                      </a:pPr>
                      <a:r>
                        <a:rPr lang="fr-FR" sz="1300" i="1" dirty="0">
                          <a:effectLst/>
                          <a:latin typeface="+mn-lt"/>
                          <a:ea typeface="Calibri" panose="020F0502020204030204" pitchFamily="34" charset="0"/>
                          <a:cs typeface="Arial" panose="020B0604020202020204" pitchFamily="34" charset="0"/>
                        </a:rPr>
                        <a:t> </a:t>
                      </a:r>
                      <a:endParaRPr lang="fr-FR" sz="1300" dirty="0">
                        <a:effectLst/>
                        <a:latin typeface="+mn-lt"/>
                        <a:ea typeface="SimSun" panose="02010600030101010101" pitchFamily="2" charset="-122"/>
                        <a:cs typeface="Arial" panose="020B0604020202020204" pitchFamily="34" charset="0"/>
                      </a:endParaRPr>
                    </a:p>
                    <a:p>
                      <a:pPr algn="ctr">
                        <a:spcAft>
                          <a:spcPts val="0"/>
                        </a:spcAft>
                      </a:pPr>
                      <a:r>
                        <a:rPr lang="fr-FR" sz="1300" i="1" dirty="0">
                          <a:effectLst/>
                          <a:latin typeface="+mn-lt"/>
                          <a:ea typeface="Calibri" panose="020F0502020204030204" pitchFamily="34" charset="0"/>
                          <a:cs typeface="Arial" panose="020B0604020202020204" pitchFamily="34" charset="0"/>
                        </a:rPr>
                        <a:t>2-4-5-6—7-8-9</a:t>
                      </a:r>
                      <a:endParaRPr lang="fr-FR" sz="1300" dirty="0">
                        <a:effectLst/>
                        <a:latin typeface="+mn-lt"/>
                        <a:ea typeface="SimSun" panose="02010600030101010101" pitchFamily="2" charset="-122"/>
                        <a:cs typeface="Arial" panose="020B0604020202020204" pitchFamily="34" charset="0"/>
                      </a:endParaRPr>
                    </a:p>
                  </a:txBody>
                  <a:tcPr marL="68580" marR="68580" marT="0" marB="0" anchor="ctr"/>
                </a:tc>
                <a:tc>
                  <a:txBody>
                    <a:bodyPr/>
                    <a:lstStyle/>
                    <a:p>
                      <a:pPr marL="342900" lvl="0" indent="-342900" rtl="0">
                        <a:buFont typeface="Calibri" panose="020F0502020204030204" pitchFamily="34" charset="0"/>
                        <a:buChar char="-"/>
                      </a:pPr>
                      <a:r>
                        <a:rPr lang="fr-FR" sz="1300">
                          <a:solidFill>
                            <a:srgbClr val="000000"/>
                          </a:solidFill>
                          <a:effectLst/>
                          <a:latin typeface="+mn-lt"/>
                          <a:ea typeface="Calibri" panose="020F0502020204030204" pitchFamily="34" charset="0"/>
                          <a:cs typeface="Arial" panose="020B0604020202020204" pitchFamily="34" charset="0"/>
                        </a:rPr>
                        <a:t>Livrable 9 : Note de recadrage 1</a:t>
                      </a:r>
                      <a:endParaRPr lang="fr-FR" sz="1300">
                        <a:effectLst/>
                        <a:latin typeface="+mn-lt"/>
                        <a:ea typeface="Calibri" panose="020F0502020204030204" pitchFamily="34" charset="0"/>
                        <a:cs typeface="Arial" panose="020B0604020202020204" pitchFamily="34" charset="0"/>
                      </a:endParaRPr>
                    </a:p>
                    <a:p>
                      <a:pPr marL="342900" lvl="0" indent="-342900">
                        <a:buFont typeface="Calibri" panose="020F0502020204030204" pitchFamily="34" charset="0"/>
                        <a:buChar char="-"/>
                      </a:pPr>
                      <a:r>
                        <a:rPr lang="fr-FR" sz="1300">
                          <a:solidFill>
                            <a:srgbClr val="000000"/>
                          </a:solidFill>
                          <a:effectLst/>
                          <a:latin typeface="+mn-lt"/>
                          <a:ea typeface="Calibri" panose="020F0502020204030204" pitchFamily="34" charset="0"/>
                          <a:cs typeface="Arial" panose="020B0604020202020204" pitchFamily="34" charset="0"/>
                        </a:rPr>
                        <a:t>Livrable 10 : Rapport de suivi 2</a:t>
                      </a:r>
                      <a:endParaRPr lang="fr-FR" sz="13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fr-FR" sz="1300" dirty="0">
                          <a:effectLst/>
                          <a:latin typeface="+mn-lt"/>
                          <a:ea typeface="Calibri" panose="020F0502020204030204" pitchFamily="34" charset="0"/>
                          <a:cs typeface="Arial" panose="020B0604020202020204" pitchFamily="34" charset="0"/>
                        </a:rPr>
                        <a:t>15 mois</a:t>
                      </a:r>
                      <a:endParaRPr lang="fr-FR" sz="1300" dirty="0">
                        <a:effectLst/>
                        <a:latin typeface="+mn-lt"/>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78359520"/>
                  </a:ext>
                </a:extLst>
              </a:tr>
              <a:tr h="805106">
                <a:tc vMerge="1">
                  <a:txBody>
                    <a:bodyPr/>
                    <a:lstStyle/>
                    <a:p>
                      <a:endParaRPr lang="fr-FR" dirty="0"/>
                    </a:p>
                  </a:txBody>
                  <a:tcPr/>
                </a:tc>
                <a:tc>
                  <a:txBody>
                    <a:bodyPr/>
                    <a:lstStyle/>
                    <a:p>
                      <a:pPr algn="ctr">
                        <a:spcAft>
                          <a:spcPts val="0"/>
                        </a:spcAft>
                      </a:pPr>
                      <a:r>
                        <a:rPr lang="fr-FR" sz="1300" b="0" dirty="0">
                          <a:effectLst/>
                          <a:latin typeface="+mn-lt"/>
                          <a:ea typeface="Calibri" panose="020F0502020204030204" pitchFamily="34" charset="0"/>
                          <a:cs typeface="Arial" panose="020B0604020202020204" pitchFamily="34" charset="0"/>
                        </a:rPr>
                        <a:t>MEO </a:t>
                      </a:r>
                      <a:endParaRPr lang="fr-FR" sz="1300" b="0" dirty="0">
                        <a:effectLst/>
                        <a:latin typeface="+mn-lt"/>
                        <a:ea typeface="SimSun" panose="02010600030101010101" pitchFamily="2" charset="-122"/>
                        <a:cs typeface="Arial" panose="020B0604020202020204" pitchFamily="34" charset="0"/>
                      </a:endParaRPr>
                    </a:p>
                  </a:txBody>
                  <a:tcPr marL="68580" marR="68580" marT="0" marB="0" anchor="ctr"/>
                </a:tc>
                <a:tc>
                  <a:txBody>
                    <a:bodyPr/>
                    <a:lstStyle/>
                    <a:p>
                      <a:pPr algn="ctr">
                        <a:spcAft>
                          <a:spcPts val="0"/>
                        </a:spcAft>
                      </a:pPr>
                      <a:r>
                        <a:rPr lang="fr-FR" sz="1300" i="1" dirty="0">
                          <a:effectLst/>
                          <a:latin typeface="+mn-lt"/>
                          <a:ea typeface="Calibri" panose="020F0502020204030204" pitchFamily="34" charset="0"/>
                          <a:cs typeface="Arial" panose="020B0604020202020204" pitchFamily="34" charset="0"/>
                        </a:rPr>
                        <a:t> </a:t>
                      </a:r>
                      <a:endParaRPr lang="fr-FR" sz="1300" dirty="0">
                        <a:effectLst/>
                        <a:latin typeface="+mn-lt"/>
                        <a:ea typeface="SimSun" panose="02010600030101010101" pitchFamily="2" charset="-122"/>
                        <a:cs typeface="Arial" panose="020B0604020202020204" pitchFamily="34" charset="0"/>
                      </a:endParaRPr>
                    </a:p>
                    <a:p>
                      <a:pPr algn="ctr">
                        <a:spcAft>
                          <a:spcPts val="0"/>
                        </a:spcAft>
                      </a:pPr>
                      <a:r>
                        <a:rPr lang="fr-FR" sz="1300" i="1" dirty="0">
                          <a:effectLst/>
                          <a:latin typeface="+mn-lt"/>
                          <a:ea typeface="Calibri" panose="020F0502020204030204" pitchFamily="34" charset="0"/>
                          <a:cs typeface="Arial" panose="020B0604020202020204" pitchFamily="34" charset="0"/>
                        </a:rPr>
                        <a:t>2-4-5-6-7-8-9</a:t>
                      </a:r>
                      <a:endParaRPr lang="fr-FR" sz="1300" dirty="0">
                        <a:effectLst/>
                        <a:latin typeface="+mn-lt"/>
                        <a:ea typeface="SimSun" panose="02010600030101010101" pitchFamily="2" charset="-122"/>
                        <a:cs typeface="Arial" panose="020B0604020202020204" pitchFamily="34" charset="0"/>
                      </a:endParaRPr>
                    </a:p>
                  </a:txBody>
                  <a:tcPr marL="68580" marR="68580" marT="0" marB="0" anchor="ctr"/>
                </a:tc>
                <a:tc>
                  <a:txBody>
                    <a:bodyPr/>
                    <a:lstStyle/>
                    <a:p>
                      <a:pPr marL="342900" lvl="0" indent="-342900" rtl="0">
                        <a:buFont typeface="Calibri" panose="020F0502020204030204" pitchFamily="34" charset="0"/>
                        <a:buChar char="-"/>
                      </a:pPr>
                      <a:r>
                        <a:rPr lang="fr-FR" sz="1300" dirty="0">
                          <a:solidFill>
                            <a:srgbClr val="000000"/>
                          </a:solidFill>
                          <a:effectLst/>
                          <a:latin typeface="+mn-lt"/>
                          <a:ea typeface="Calibri" panose="020F0502020204030204" pitchFamily="34" charset="0"/>
                          <a:cs typeface="Arial" panose="020B0604020202020204" pitchFamily="34" charset="0"/>
                        </a:rPr>
                        <a:t>Livrable 11 : Kit pédagogique (Lot 2)</a:t>
                      </a:r>
                      <a:endParaRPr lang="fr-FR" sz="1300" dirty="0">
                        <a:effectLst/>
                        <a:latin typeface="+mn-lt"/>
                        <a:ea typeface="Calibri" panose="020F0502020204030204" pitchFamily="34" charset="0"/>
                        <a:cs typeface="Arial" panose="020B0604020202020204" pitchFamily="34" charset="0"/>
                      </a:endParaRPr>
                    </a:p>
                    <a:p>
                      <a:pPr marL="342900" lvl="0" indent="-342900">
                        <a:buFont typeface="Calibri" panose="020F0502020204030204" pitchFamily="34" charset="0"/>
                        <a:buChar char="-"/>
                      </a:pPr>
                      <a:r>
                        <a:rPr lang="fr-FR" sz="1300" dirty="0">
                          <a:solidFill>
                            <a:srgbClr val="000000"/>
                          </a:solidFill>
                          <a:effectLst/>
                          <a:latin typeface="+mn-lt"/>
                          <a:ea typeface="Calibri" panose="020F0502020204030204" pitchFamily="34" charset="0"/>
                          <a:cs typeface="Arial" panose="020B0604020202020204" pitchFamily="34" charset="0"/>
                        </a:rPr>
                        <a:t>Livrable 12 : </a:t>
                      </a:r>
                      <a:r>
                        <a:rPr lang="fr-FR" sz="1300" dirty="0">
                          <a:solidFill>
                            <a:srgbClr val="000000"/>
                          </a:solidFill>
                          <a:effectLst/>
                          <a:latin typeface="+mn-lt"/>
                          <a:ea typeface="Arial" panose="020B0604020202020204" pitchFamily="34" charset="0"/>
                          <a:cs typeface="Arial" panose="020B0604020202020204" pitchFamily="34" charset="0"/>
                        </a:rPr>
                        <a:t>Développent et adaptation d’un contenu à introduire dans le portail de formation (lot 1)</a:t>
                      </a:r>
                      <a:endParaRPr lang="fr-FR" sz="1300" dirty="0">
                        <a:effectLst/>
                        <a:latin typeface="+mn-lt"/>
                        <a:ea typeface="Calibri" panose="020F0502020204030204" pitchFamily="34" charset="0"/>
                        <a:cs typeface="Arial" panose="020B0604020202020204" pitchFamily="34" charset="0"/>
                      </a:endParaRPr>
                    </a:p>
                    <a:p>
                      <a:pPr marL="342900" lvl="0" indent="-342900">
                        <a:buFont typeface="Calibri" panose="020F0502020204030204" pitchFamily="34" charset="0"/>
                        <a:buChar char="-"/>
                      </a:pPr>
                      <a:r>
                        <a:rPr lang="fr-FR" sz="1300" dirty="0">
                          <a:solidFill>
                            <a:srgbClr val="000000"/>
                          </a:solidFill>
                          <a:effectLst/>
                          <a:latin typeface="+mn-lt"/>
                          <a:ea typeface="Calibri" panose="020F0502020204030204" pitchFamily="34" charset="0"/>
                          <a:cs typeface="Arial" panose="020B0604020202020204" pitchFamily="34" charset="0"/>
                        </a:rPr>
                        <a:t>Livrable 13 : Rapport de suivi 3</a:t>
                      </a:r>
                      <a:endParaRPr lang="fr-FR" sz="13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fr-FR" sz="1300" dirty="0">
                          <a:effectLst/>
                          <a:latin typeface="+mn-lt"/>
                          <a:ea typeface="Calibri" panose="020F0502020204030204" pitchFamily="34" charset="0"/>
                          <a:cs typeface="Arial" panose="020B0604020202020204" pitchFamily="34" charset="0"/>
                        </a:rPr>
                        <a:t>20 mois</a:t>
                      </a:r>
                      <a:endParaRPr lang="fr-FR" sz="1300" dirty="0">
                        <a:effectLst/>
                        <a:latin typeface="+mn-lt"/>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870112319"/>
                  </a:ext>
                </a:extLst>
              </a:tr>
              <a:tr h="1207659">
                <a:tc gridSpan="2">
                  <a:txBody>
                    <a:bodyPr/>
                    <a:lstStyle/>
                    <a:p>
                      <a:r>
                        <a:rPr lang="fr-FR" sz="1300" b="1" u="sng" dirty="0">
                          <a:latin typeface="+mn-lt"/>
                        </a:rPr>
                        <a:t>Phase 4 </a:t>
                      </a:r>
                      <a:r>
                        <a:rPr lang="fr-FR" sz="1300" dirty="0">
                          <a:latin typeface="+mn-lt"/>
                        </a:rPr>
                        <a:t>: </a:t>
                      </a:r>
                    </a:p>
                    <a:p>
                      <a:r>
                        <a:rPr lang="fr-FR" sz="1300" dirty="0">
                          <a:latin typeface="+mn-lt"/>
                        </a:rPr>
                        <a:t>- MEO</a:t>
                      </a:r>
                    </a:p>
                    <a:p>
                      <a:r>
                        <a:rPr lang="fr-FR" sz="1300" dirty="0">
                          <a:latin typeface="+mn-lt"/>
                        </a:rPr>
                        <a:t>-</a:t>
                      </a:r>
                      <a:r>
                        <a:rPr lang="fr-FR" sz="1300" baseline="0" dirty="0">
                          <a:latin typeface="+mn-lt"/>
                        </a:rPr>
                        <a:t> </a:t>
                      </a:r>
                      <a:r>
                        <a:rPr lang="fr-FR" sz="1300" dirty="0">
                          <a:latin typeface="+mn-lt"/>
                        </a:rPr>
                        <a:t>Pérennisation </a:t>
                      </a:r>
                    </a:p>
                  </a:txBody>
                  <a:tcPr anchor="ctr"/>
                </a:tc>
                <a:tc hMerge="1">
                  <a:txBody>
                    <a:bodyPr/>
                    <a:lstStyle/>
                    <a:p>
                      <a:endParaRPr lang="fr-FR" dirty="0"/>
                    </a:p>
                  </a:txBody>
                  <a:tcPr/>
                </a:tc>
                <a:tc>
                  <a:txBody>
                    <a:bodyPr/>
                    <a:lstStyle/>
                    <a:p>
                      <a:pPr algn="ctr">
                        <a:spcAft>
                          <a:spcPts val="0"/>
                        </a:spcAft>
                      </a:pPr>
                      <a:r>
                        <a:rPr lang="fr-FR" sz="1300" i="1" dirty="0">
                          <a:effectLst/>
                          <a:latin typeface="+mn-lt"/>
                          <a:ea typeface="Calibri" panose="020F0502020204030204" pitchFamily="34" charset="0"/>
                          <a:cs typeface="Arial" panose="020B0604020202020204" pitchFamily="34" charset="0"/>
                        </a:rPr>
                        <a:t> </a:t>
                      </a:r>
                      <a:endParaRPr lang="fr-FR" sz="1300" dirty="0">
                        <a:effectLst/>
                        <a:latin typeface="+mn-lt"/>
                        <a:ea typeface="SimSun" panose="02010600030101010101" pitchFamily="2" charset="-122"/>
                        <a:cs typeface="Arial" panose="020B0604020202020204" pitchFamily="34" charset="0"/>
                      </a:endParaRPr>
                    </a:p>
                    <a:p>
                      <a:pPr algn="ctr">
                        <a:spcAft>
                          <a:spcPts val="0"/>
                        </a:spcAft>
                      </a:pPr>
                      <a:r>
                        <a:rPr lang="fr-FR" sz="1300" i="1" dirty="0">
                          <a:effectLst/>
                          <a:latin typeface="+mn-lt"/>
                          <a:ea typeface="Calibri" panose="020F0502020204030204" pitchFamily="34" charset="0"/>
                          <a:cs typeface="Arial" panose="020B0604020202020204" pitchFamily="34" charset="0"/>
                        </a:rPr>
                        <a:t>2-3-4-5-7-8-9</a:t>
                      </a:r>
                      <a:endParaRPr lang="fr-FR" sz="1300" dirty="0">
                        <a:effectLst/>
                        <a:latin typeface="+mn-lt"/>
                        <a:ea typeface="SimSun" panose="02010600030101010101" pitchFamily="2" charset="-122"/>
                        <a:cs typeface="Arial" panose="020B0604020202020204" pitchFamily="34" charset="0"/>
                      </a:endParaRPr>
                    </a:p>
                  </a:txBody>
                  <a:tcPr marL="68580" marR="68580" marT="0" marB="0" anchor="ctr"/>
                </a:tc>
                <a:tc>
                  <a:txBody>
                    <a:bodyPr/>
                    <a:lstStyle/>
                    <a:p>
                      <a:pPr marL="342900" lvl="0" indent="-342900" rtl="0">
                        <a:buFont typeface="Calibri" panose="020F0502020204030204" pitchFamily="34" charset="0"/>
                        <a:buChar char="-"/>
                      </a:pPr>
                      <a:r>
                        <a:rPr lang="fr-FR" sz="1300" dirty="0">
                          <a:solidFill>
                            <a:srgbClr val="000000"/>
                          </a:solidFill>
                          <a:effectLst/>
                          <a:latin typeface="+mn-lt"/>
                          <a:ea typeface="Calibri" panose="020F0502020204030204" pitchFamily="34" charset="0"/>
                          <a:cs typeface="Arial" panose="020B0604020202020204" pitchFamily="34" charset="0"/>
                        </a:rPr>
                        <a:t>Livrable 14 : Note de recadrage 2</a:t>
                      </a:r>
                      <a:endParaRPr lang="fr-FR" sz="1300" dirty="0">
                        <a:effectLst/>
                        <a:latin typeface="+mn-lt"/>
                        <a:ea typeface="Calibri" panose="020F0502020204030204" pitchFamily="34" charset="0"/>
                        <a:cs typeface="Arial" panose="020B0604020202020204" pitchFamily="34" charset="0"/>
                      </a:endParaRPr>
                    </a:p>
                    <a:p>
                      <a:pPr marL="342900" lvl="0" indent="-342900">
                        <a:buFont typeface="Calibri" panose="020F0502020204030204" pitchFamily="34" charset="0"/>
                        <a:buChar char="-"/>
                      </a:pPr>
                      <a:r>
                        <a:rPr lang="fr-FR" sz="1300" dirty="0">
                          <a:solidFill>
                            <a:srgbClr val="000000"/>
                          </a:solidFill>
                          <a:effectLst/>
                          <a:latin typeface="+mn-lt"/>
                          <a:ea typeface="Calibri" panose="020F0502020204030204" pitchFamily="34" charset="0"/>
                          <a:cs typeface="Arial" panose="020B0604020202020204" pitchFamily="34" charset="0"/>
                        </a:rPr>
                        <a:t>Livrable 15 : Kit pédagogique de formation (Lot 3)</a:t>
                      </a:r>
                      <a:endParaRPr lang="fr-FR" sz="1300" dirty="0">
                        <a:effectLst/>
                        <a:latin typeface="+mn-lt"/>
                        <a:ea typeface="Calibri" panose="020F0502020204030204" pitchFamily="34" charset="0"/>
                        <a:cs typeface="Arial" panose="020B0604020202020204" pitchFamily="34" charset="0"/>
                      </a:endParaRPr>
                    </a:p>
                    <a:p>
                      <a:pPr marL="342900" lvl="0" indent="-342900">
                        <a:buFont typeface="Calibri" panose="020F0502020204030204" pitchFamily="34" charset="0"/>
                        <a:buChar char="-"/>
                      </a:pPr>
                      <a:r>
                        <a:rPr lang="fr-FR" sz="1300" dirty="0">
                          <a:solidFill>
                            <a:srgbClr val="000000"/>
                          </a:solidFill>
                          <a:effectLst/>
                          <a:latin typeface="+mn-lt"/>
                          <a:ea typeface="Calibri" panose="020F0502020204030204" pitchFamily="34" charset="0"/>
                          <a:cs typeface="Arial" panose="020B0604020202020204" pitchFamily="34" charset="0"/>
                        </a:rPr>
                        <a:t>Livrable 16 : Rapport de suivi 4</a:t>
                      </a:r>
                      <a:endParaRPr lang="fr-FR" sz="1300" dirty="0">
                        <a:effectLst/>
                        <a:latin typeface="+mn-lt"/>
                        <a:ea typeface="Calibri" panose="020F0502020204030204" pitchFamily="34" charset="0"/>
                        <a:cs typeface="Arial" panose="020B0604020202020204" pitchFamily="34" charset="0"/>
                      </a:endParaRPr>
                    </a:p>
                    <a:p>
                      <a:pPr marL="342900" lvl="0" indent="-342900">
                        <a:buFont typeface="Calibri" panose="020F0502020204030204" pitchFamily="34" charset="0"/>
                        <a:buChar char="-"/>
                      </a:pPr>
                      <a:r>
                        <a:rPr lang="fr-FR" sz="1300" dirty="0">
                          <a:solidFill>
                            <a:srgbClr val="000000"/>
                          </a:solidFill>
                          <a:effectLst/>
                          <a:latin typeface="+mn-lt"/>
                          <a:ea typeface="Calibri" panose="020F0502020204030204" pitchFamily="34" charset="0"/>
                          <a:cs typeface="Arial" panose="020B0604020202020204" pitchFamily="34" charset="0"/>
                        </a:rPr>
                        <a:t>Livrable 17 : Rapport spécifique à la pérennisation</a:t>
                      </a:r>
                      <a:endParaRPr lang="fr-FR" sz="1300" dirty="0">
                        <a:effectLst/>
                        <a:latin typeface="+mn-lt"/>
                        <a:ea typeface="Calibri" panose="020F0502020204030204" pitchFamily="34" charset="0"/>
                        <a:cs typeface="Arial" panose="020B0604020202020204" pitchFamily="34" charset="0"/>
                      </a:endParaRPr>
                    </a:p>
                    <a:p>
                      <a:pPr marL="342900" lvl="0" indent="-342900">
                        <a:buFont typeface="Calibri" panose="020F0502020204030204" pitchFamily="34" charset="0"/>
                        <a:buChar char="-"/>
                      </a:pPr>
                      <a:r>
                        <a:rPr lang="fr-FR" sz="1300" dirty="0">
                          <a:solidFill>
                            <a:srgbClr val="000000"/>
                          </a:solidFill>
                          <a:effectLst/>
                          <a:latin typeface="+mn-lt"/>
                          <a:ea typeface="Calibri" panose="020F0502020204030204" pitchFamily="34" charset="0"/>
                          <a:cs typeface="Arial" panose="020B0604020202020204" pitchFamily="34" charset="0"/>
                        </a:rPr>
                        <a:t>Livrable 18 : </a:t>
                      </a:r>
                      <a:r>
                        <a:rPr lang="fr-FR" sz="1300" dirty="0">
                          <a:solidFill>
                            <a:srgbClr val="000000"/>
                          </a:solidFill>
                          <a:effectLst/>
                          <a:latin typeface="+mn-lt"/>
                          <a:ea typeface="Arial" panose="020B0604020202020204" pitchFamily="34" charset="0"/>
                          <a:cs typeface="Arial" panose="020B0604020202020204" pitchFamily="34" charset="0"/>
                        </a:rPr>
                        <a:t>Développent et adaptation d’un contenu à introduire dans le portail de formation (lot 2)</a:t>
                      </a:r>
                      <a:endParaRPr lang="fr-FR" sz="13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fr-FR" sz="1300" dirty="0">
                          <a:effectLst/>
                          <a:latin typeface="+mn-lt"/>
                          <a:ea typeface="Calibri" panose="020F0502020204030204" pitchFamily="34" charset="0"/>
                          <a:cs typeface="Arial" panose="020B0604020202020204" pitchFamily="34" charset="0"/>
                        </a:rPr>
                        <a:t>25 mois</a:t>
                      </a:r>
                      <a:endParaRPr lang="fr-FR" sz="1300" dirty="0">
                        <a:effectLst/>
                        <a:latin typeface="+mn-lt"/>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876987861"/>
                  </a:ext>
                </a:extLst>
              </a:tr>
              <a:tr h="805106">
                <a:tc gridSpan="2">
                  <a:txBody>
                    <a:bodyPr/>
                    <a:lstStyle/>
                    <a:p>
                      <a:r>
                        <a:rPr lang="fr-FR" sz="1300" b="1" u="sng" dirty="0">
                          <a:latin typeface="+mn-lt"/>
                        </a:rPr>
                        <a:t>Phase 5 : </a:t>
                      </a:r>
                    </a:p>
                    <a:p>
                      <a:r>
                        <a:rPr lang="fr-FR" sz="1300" dirty="0">
                          <a:latin typeface="+mn-lt"/>
                        </a:rPr>
                        <a:t>-</a:t>
                      </a:r>
                      <a:r>
                        <a:rPr lang="fr-FR" sz="1300" baseline="0" dirty="0">
                          <a:latin typeface="+mn-lt"/>
                        </a:rPr>
                        <a:t> </a:t>
                      </a:r>
                      <a:r>
                        <a:rPr lang="fr-FR" sz="1300" dirty="0">
                          <a:latin typeface="+mn-lt"/>
                        </a:rPr>
                        <a:t>MEO</a:t>
                      </a:r>
                    </a:p>
                    <a:p>
                      <a:r>
                        <a:rPr lang="fr-FR" sz="1300" dirty="0">
                          <a:latin typeface="+mn-lt"/>
                        </a:rPr>
                        <a:t>- Évaluation</a:t>
                      </a:r>
                    </a:p>
                  </a:txBody>
                  <a:tcPr anchor="ctr"/>
                </a:tc>
                <a:tc hMerge="1">
                  <a:txBody>
                    <a:bodyPr/>
                    <a:lstStyle/>
                    <a:p>
                      <a:endParaRPr lang="fr-FR" dirty="0"/>
                    </a:p>
                  </a:txBody>
                  <a:tcPr/>
                </a:tc>
                <a:tc>
                  <a:txBody>
                    <a:bodyPr/>
                    <a:lstStyle/>
                    <a:p>
                      <a:pPr algn="ctr">
                        <a:spcAft>
                          <a:spcPts val="0"/>
                        </a:spcAft>
                      </a:pPr>
                      <a:r>
                        <a:rPr lang="fr-FR" sz="1300" i="1">
                          <a:effectLst/>
                          <a:latin typeface="+mn-lt"/>
                          <a:ea typeface="Calibri" panose="020F0502020204030204" pitchFamily="34" charset="0"/>
                          <a:cs typeface="Arial" panose="020B0604020202020204" pitchFamily="34" charset="0"/>
                        </a:rPr>
                        <a:t> </a:t>
                      </a:r>
                      <a:endParaRPr lang="fr-FR" sz="1300">
                        <a:effectLst/>
                        <a:latin typeface="+mn-lt"/>
                        <a:ea typeface="SimSun" panose="02010600030101010101" pitchFamily="2" charset="-122"/>
                        <a:cs typeface="Arial" panose="020B0604020202020204" pitchFamily="34" charset="0"/>
                      </a:endParaRPr>
                    </a:p>
                    <a:p>
                      <a:pPr algn="ctr">
                        <a:spcAft>
                          <a:spcPts val="0"/>
                        </a:spcAft>
                      </a:pPr>
                      <a:r>
                        <a:rPr lang="fr-FR" sz="1300" i="1">
                          <a:effectLst/>
                          <a:latin typeface="+mn-lt"/>
                          <a:ea typeface="Calibri" panose="020F0502020204030204" pitchFamily="34" charset="0"/>
                          <a:cs typeface="Arial" panose="020B0604020202020204" pitchFamily="34" charset="0"/>
                        </a:rPr>
                        <a:t> </a:t>
                      </a:r>
                      <a:endParaRPr lang="fr-FR" sz="1300">
                        <a:effectLst/>
                        <a:latin typeface="+mn-lt"/>
                        <a:ea typeface="SimSun" panose="02010600030101010101" pitchFamily="2" charset="-122"/>
                        <a:cs typeface="Arial" panose="020B0604020202020204" pitchFamily="34" charset="0"/>
                      </a:endParaRPr>
                    </a:p>
                    <a:p>
                      <a:pPr algn="ctr">
                        <a:spcAft>
                          <a:spcPts val="0"/>
                        </a:spcAft>
                      </a:pPr>
                      <a:r>
                        <a:rPr lang="fr-FR" sz="1300" i="1">
                          <a:effectLst/>
                          <a:latin typeface="+mn-lt"/>
                          <a:ea typeface="Calibri" panose="020F0502020204030204" pitchFamily="34" charset="0"/>
                          <a:cs typeface="Arial" panose="020B0604020202020204" pitchFamily="34" charset="0"/>
                        </a:rPr>
                        <a:t>10</a:t>
                      </a:r>
                      <a:endParaRPr lang="fr-FR" sz="1300">
                        <a:effectLst/>
                        <a:latin typeface="+mn-lt"/>
                        <a:ea typeface="SimSun" panose="02010600030101010101" pitchFamily="2" charset="-122"/>
                        <a:cs typeface="Arial" panose="020B0604020202020204" pitchFamily="34" charset="0"/>
                      </a:endParaRPr>
                    </a:p>
                  </a:txBody>
                  <a:tcPr marL="68580" marR="68580" marT="0" marB="0" anchor="ctr"/>
                </a:tc>
                <a:tc>
                  <a:txBody>
                    <a:bodyPr/>
                    <a:lstStyle/>
                    <a:p>
                      <a:pPr marL="342900" lvl="0" indent="-342900" rtl="0">
                        <a:buFont typeface="Calibri" panose="020F0502020204030204" pitchFamily="34" charset="0"/>
                        <a:buChar char="-"/>
                      </a:pPr>
                      <a:r>
                        <a:rPr lang="fr-FR" sz="1300">
                          <a:solidFill>
                            <a:srgbClr val="000000"/>
                          </a:solidFill>
                          <a:effectLst/>
                          <a:latin typeface="+mn-lt"/>
                          <a:ea typeface="Calibri" panose="020F0502020204030204" pitchFamily="34" charset="0"/>
                          <a:cs typeface="Arial" panose="020B0604020202020204" pitchFamily="34" charset="0"/>
                        </a:rPr>
                        <a:t>Livrable 19 : Rapport de suivi 5</a:t>
                      </a:r>
                      <a:endParaRPr lang="fr-FR" sz="1300">
                        <a:effectLst/>
                        <a:latin typeface="+mn-lt"/>
                        <a:ea typeface="Calibri" panose="020F0502020204030204" pitchFamily="34" charset="0"/>
                        <a:cs typeface="Arial" panose="020B0604020202020204" pitchFamily="34" charset="0"/>
                      </a:endParaRPr>
                    </a:p>
                    <a:p>
                      <a:pPr marL="342900" lvl="0" indent="-342900">
                        <a:buFont typeface="Calibri" panose="020F0502020204030204" pitchFamily="34" charset="0"/>
                        <a:buChar char="-"/>
                      </a:pPr>
                      <a:r>
                        <a:rPr lang="fr-FR" sz="1300">
                          <a:solidFill>
                            <a:srgbClr val="000000"/>
                          </a:solidFill>
                          <a:effectLst/>
                          <a:latin typeface="+mn-lt"/>
                          <a:ea typeface="Calibri" panose="020F0502020204030204" pitchFamily="34" charset="0"/>
                          <a:cs typeface="Arial" panose="020B0604020202020204" pitchFamily="34" charset="0"/>
                        </a:rPr>
                        <a:t>Livrable 20 : Rapport de l’étude d’évaluation de la stratégie de formation et de sa MEO pour généralisation</a:t>
                      </a:r>
                      <a:endParaRPr lang="fr-FR" sz="1300">
                        <a:effectLst/>
                        <a:latin typeface="+mn-lt"/>
                        <a:ea typeface="Calibri" panose="020F0502020204030204" pitchFamily="34" charset="0"/>
                        <a:cs typeface="Arial" panose="020B0604020202020204" pitchFamily="34" charset="0"/>
                      </a:endParaRPr>
                    </a:p>
                    <a:p>
                      <a:pPr marL="342900" lvl="0" indent="-342900">
                        <a:buFont typeface="Calibri" panose="020F0502020204030204" pitchFamily="34" charset="0"/>
                        <a:buChar char="-"/>
                      </a:pPr>
                      <a:r>
                        <a:rPr lang="fr-FR" sz="1300">
                          <a:solidFill>
                            <a:srgbClr val="000000"/>
                          </a:solidFill>
                          <a:effectLst/>
                          <a:latin typeface="+mn-lt"/>
                          <a:ea typeface="Calibri" panose="020F0502020204030204" pitchFamily="34" charset="0"/>
                          <a:cs typeface="Arial" panose="020B0604020202020204" pitchFamily="34" charset="0"/>
                        </a:rPr>
                        <a:t>Livrable 21 : Rapport final</a:t>
                      </a:r>
                      <a:endParaRPr lang="fr-FR" sz="13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spcAft>
                          <a:spcPts val="0"/>
                        </a:spcAft>
                      </a:pPr>
                      <a:r>
                        <a:rPr lang="fr-FR" sz="1300" dirty="0">
                          <a:effectLst/>
                          <a:latin typeface="+mn-lt"/>
                          <a:ea typeface="Calibri" panose="020F0502020204030204" pitchFamily="34" charset="0"/>
                          <a:cs typeface="Arial" panose="020B0604020202020204" pitchFamily="34" charset="0"/>
                        </a:rPr>
                        <a:t>30 mois</a:t>
                      </a:r>
                      <a:endParaRPr lang="fr-FR" sz="1300" dirty="0">
                        <a:effectLst/>
                        <a:latin typeface="+mn-lt"/>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38623456"/>
                  </a:ext>
                </a:extLst>
              </a:tr>
            </a:tbl>
          </a:graphicData>
        </a:graphic>
      </p:graphicFrame>
    </p:spTree>
    <p:extLst>
      <p:ext uri="{BB962C8B-B14F-4D97-AF65-F5344CB8AC3E}">
        <p14:creationId xmlns:p14="http://schemas.microsoft.com/office/powerpoint/2010/main" val="281363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97" b="1" i="0" u="none" strike="noStrike" kern="1200" cap="none" spc="0" normalizeH="0" baseline="0" noProof="0" dirty="0">
                <a:ln>
                  <a:noFill/>
                </a:ln>
                <a:solidFill>
                  <a:prstClr val="white"/>
                </a:solidFill>
                <a:effectLst/>
                <a:uLnTx/>
                <a:uFillTx/>
                <a:latin typeface="Calibri"/>
                <a:ea typeface="+mn-ea"/>
                <a:cs typeface="Sakkal Majalla" panose="02000000000000000000" pitchFamily="2" charset="-78"/>
              </a:rPr>
              <a:t>Plan</a:t>
            </a:r>
            <a:endParaRPr kumimoji="0" lang="ar-SA" sz="4897" b="1" i="0" u="none" strike="noStrike" kern="1200" cap="none" spc="0" normalizeH="0" baseline="0" noProof="0" dirty="0">
              <a:ln>
                <a:noFill/>
              </a:ln>
              <a:solidFill>
                <a:prstClr val="white"/>
              </a:solidFill>
              <a:effectLst/>
              <a:uLnTx/>
              <a:uFillTx/>
              <a:latin typeface="Calibri"/>
              <a:ea typeface="+mn-ea"/>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97" b="1" i="0" u="none" strike="noStrike" kern="1200" cap="none" spc="0" normalizeH="0" baseline="0" noProof="0" dirty="0">
                    <a:ln w="11430"/>
                    <a:solidFill>
                      <a:srgbClr val="0070C0"/>
                    </a:solidFill>
                    <a:effectLst>
                      <a:outerShdw blurRad="50800" dist="39000" dir="5460000" algn="tl">
                        <a:srgbClr val="000000">
                          <a:alpha val="38000"/>
                        </a:srgbClr>
                      </a:outerShdw>
                    </a:effectLst>
                    <a:uLnTx/>
                    <a:uFillTx/>
                    <a:latin typeface="Calibri"/>
                    <a:ea typeface="+mn-ea"/>
                    <a:cs typeface="+mn-cs"/>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83" name="Groupe 82"/>
          <p:cNvGrpSpPr/>
          <p:nvPr/>
        </p:nvGrpSpPr>
        <p:grpSpPr>
          <a:xfrm>
            <a:off x="1264305" y="3079296"/>
            <a:ext cx="9343141" cy="1327486"/>
            <a:chOff x="526358" y="2528430"/>
            <a:chExt cx="10303408" cy="1463921"/>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prstClr val="white"/>
                  </a:solidFill>
                  <a:effectLst/>
                  <a:uLnTx/>
                  <a:uFillTx/>
                  <a:latin typeface="Calibri"/>
                  <a:ea typeface="+mn-ea"/>
                  <a:cs typeface="+mn-cs"/>
                </a:endParaRPr>
              </a:p>
            </p:txBody>
          </p:sp>
          <p:sp>
            <p:nvSpPr>
              <p:cNvPr id="87" name="Rectangle 86"/>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97" b="1" i="0" u="none" strike="noStrike" kern="1200" cap="none" spc="0" normalizeH="0" baseline="0" noProof="0" dirty="0">
                    <a:ln w="11430"/>
                    <a:solidFill>
                      <a:srgbClr val="0070C0"/>
                    </a:solidFill>
                    <a:effectLst>
                      <a:outerShdw blurRad="50800" dist="39000" dir="5460000" algn="tl">
                        <a:srgbClr val="000000">
                          <a:alpha val="38000"/>
                        </a:srgbClr>
                      </a:outerShdw>
                    </a:effectLst>
                    <a:uLnTx/>
                    <a:uFillTx/>
                    <a:latin typeface="Calibri"/>
                    <a:ea typeface="+mn-ea"/>
                    <a:cs typeface="+mn-cs"/>
                  </a:rPr>
                  <a:t>2</a:t>
                </a:r>
              </a:p>
            </p:txBody>
          </p:sp>
        </p:grpSp>
        <p:sp>
          <p:nvSpPr>
            <p:cNvPr id="85" name="Rogner un rectangle avec un coin du même côté 20"/>
            <p:cNvSpPr/>
            <p:nvPr/>
          </p:nvSpPr>
          <p:spPr>
            <a:xfrm>
              <a:off x="1240584" y="2528430"/>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88" name="Groupe 87"/>
          <p:cNvGrpSpPr/>
          <p:nvPr/>
        </p:nvGrpSpPr>
        <p:grpSpPr>
          <a:xfrm>
            <a:off x="1259124" y="4632553"/>
            <a:ext cx="9348322" cy="1264387"/>
            <a:chOff x="520644" y="4194964"/>
            <a:chExt cx="10309122"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92" name="Rectangle 91"/>
              <p:cNvSpPr/>
              <p:nvPr/>
            </p:nvSpPr>
            <p:spPr>
              <a:xfrm>
                <a:off x="1990755" y="1527351"/>
                <a:ext cx="522308"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97" b="1" i="0" u="none" strike="noStrike" kern="1200" cap="none" spc="0" normalizeH="0" baseline="0" noProof="0" dirty="0">
                    <a:ln w="11430"/>
                    <a:solidFill>
                      <a:srgbClr val="0070C0"/>
                    </a:solidFill>
                    <a:effectLst>
                      <a:outerShdw blurRad="50800" dist="39000" dir="5460000" algn="tl">
                        <a:srgbClr val="000000">
                          <a:alpha val="38000"/>
                        </a:srgbClr>
                      </a:outerShdw>
                    </a:effectLst>
                    <a:uLnTx/>
                    <a:uFillTx/>
                    <a:latin typeface="Corbel" panose="020B0503020204020204" pitchFamily="34" charset="0"/>
                    <a:ea typeface="+mn-ea"/>
                    <a:cs typeface="+mn-cs"/>
                  </a:rPr>
                  <a:t>3</a:t>
                </a:r>
              </a:p>
            </p:txBody>
          </p:sp>
        </p:grpSp>
        <p:sp>
          <p:nvSpPr>
            <p:cNvPr id="90" name="Rogner un rectangle avec un coin du même côté 21"/>
            <p:cNvSpPr/>
            <p:nvPr/>
          </p:nvSpPr>
          <p:spPr>
            <a:xfrm>
              <a:off x="1240584"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grpSp>
      <p:sp>
        <p:nvSpPr>
          <p:cNvPr id="93" name="Rectangle 92"/>
          <p:cNvSpPr/>
          <p:nvPr/>
        </p:nvSpPr>
        <p:spPr>
          <a:xfrm>
            <a:off x="2177775" y="1791056"/>
            <a:ext cx="1819729" cy="3155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1"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VOLET TECHNIQUE</a:t>
            </a:r>
            <a:endParaRPr kumimoji="0" lang="en-US" sz="1451" b="1" i="0" u="sng" strike="noStrike" kern="1200" cap="none" spc="0" normalizeH="0" baseline="0" noProof="0" dirty="0">
              <a:ln>
                <a:noFill/>
              </a:ln>
              <a:solidFill>
                <a:srgbClr val="002060"/>
              </a:solidFill>
              <a:effectLst/>
              <a:uLnTx/>
              <a:uFillTx/>
              <a:latin typeface="Berlin Sans FB Demi" pitchFamily="34" charset="0"/>
              <a:ea typeface="+mn-ea"/>
              <a:cs typeface="+mn-cs"/>
            </a:endParaRPr>
          </a:p>
        </p:txBody>
      </p:sp>
      <p:sp>
        <p:nvSpPr>
          <p:cNvPr id="94" name="Rectangle 93"/>
          <p:cNvSpPr/>
          <p:nvPr/>
        </p:nvSpPr>
        <p:spPr>
          <a:xfrm>
            <a:off x="2172232" y="3251039"/>
            <a:ext cx="2143536" cy="3155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1"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1"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VOLET FISCAL</a:t>
            </a:r>
          </a:p>
        </p:txBody>
      </p:sp>
      <p:sp>
        <p:nvSpPr>
          <p:cNvPr id="96" name="Rectangle 95"/>
          <p:cNvSpPr/>
          <p:nvPr/>
        </p:nvSpPr>
        <p:spPr>
          <a:xfrm>
            <a:off x="2154630" y="2095480"/>
            <a:ext cx="8308227" cy="5946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32" b="1" i="0" u="none" strike="noStrike" kern="0" cap="none" spc="0" normalizeH="0" baseline="0" noProof="0" dirty="0">
                <a:ln>
                  <a:noFill/>
                </a:ln>
                <a:solidFill>
                  <a:prstClr val="black"/>
                </a:solidFill>
                <a:effectLst/>
                <a:uLnTx/>
                <a:uFillTx/>
                <a:latin typeface="Corbel" panose="020B0503020204020204" pitchFamily="34" charset="0"/>
                <a:ea typeface="+mn-ea"/>
                <a:cs typeface="Arial" panose="020B0604020202020204" pitchFamily="34" charset="0"/>
              </a:rPr>
              <a:t>Présentation des termes de référence : contexte, objectif et étendue de la mission, durée, et livrables de la mission ainsi que l’équipe à mobiliser pour cette mission.</a:t>
            </a:r>
            <a:r>
              <a:rPr kumimoji="0" lang="en-US" sz="1632" b="1" i="0" u="none" strike="noStrike" kern="0" cap="none" spc="0" normalizeH="0" baseline="0" noProof="0" dirty="0">
                <a:ln>
                  <a:noFill/>
                </a:ln>
                <a:solidFill>
                  <a:prstClr val="black"/>
                </a:solidFill>
                <a:effectLst/>
                <a:uLnTx/>
                <a:uFillTx/>
                <a:latin typeface="Corbel" panose="020B0503020204020204" pitchFamily="34" charset="0"/>
                <a:ea typeface="+mn-ea"/>
                <a:cs typeface="Arial" panose="020B0604020202020204" pitchFamily="34" charset="0"/>
              </a:rPr>
              <a:t>  </a:t>
            </a:r>
            <a:endParaRPr kumimoji="0" lang="en-US" sz="1632"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97" name="Rectangle 96"/>
          <p:cNvSpPr/>
          <p:nvPr/>
        </p:nvSpPr>
        <p:spPr>
          <a:xfrm>
            <a:off x="2177775" y="3613664"/>
            <a:ext cx="8285083" cy="3434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32" b="1" i="0" u="none" strike="noStrike" kern="0" cap="none" spc="0" normalizeH="0" baseline="0" noProof="0" dirty="0">
                <a:ln>
                  <a:noFill/>
                </a:ln>
                <a:solidFill>
                  <a:prstClr val="black"/>
                </a:solidFill>
                <a:effectLst/>
                <a:uLnTx/>
                <a:uFillTx/>
                <a:latin typeface="Corbel" panose="020B0503020204020204" pitchFamily="34" charset="0"/>
                <a:ea typeface="+mn-ea"/>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3434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32" b="1" i="0" u="none" strike="noStrike" kern="0" cap="none" spc="0" normalizeH="0" baseline="0" noProof="0" dirty="0">
                <a:ln>
                  <a:noFill/>
                </a:ln>
                <a:solidFill>
                  <a:prstClr val="black"/>
                </a:solidFill>
                <a:effectLst/>
                <a:uLnTx/>
                <a:uFillTx/>
                <a:latin typeface="Corbel" panose="020B0503020204020204" pitchFamily="34" charset="0"/>
                <a:ea typeface="+mn-ea"/>
                <a:cs typeface="Arial" panose="020B0604020202020204" pitchFamily="34" charset="0"/>
              </a:rPr>
              <a:t>Présentation des dispositions fiscales pour les consultants</a:t>
            </a:r>
            <a:r>
              <a:rPr kumimoji="0" lang="fr-FR" sz="1632"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a:t>
            </a:r>
          </a:p>
        </p:txBody>
      </p:sp>
    </p:spTree>
    <p:extLst>
      <p:ext uri="{BB962C8B-B14F-4D97-AF65-F5344CB8AC3E}">
        <p14:creationId xmlns:p14="http://schemas.microsoft.com/office/powerpoint/2010/main" val="4051131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p>
        </p:txBody>
      </p:sp>
      <p:sp>
        <p:nvSpPr>
          <p:cNvPr id="9" name="Rectangle 8"/>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3. Prestation ES-40-A :</a:t>
            </a:r>
          </a:p>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C000"/>
                </a:solidFill>
                <a:effectLst/>
                <a:uLnTx/>
                <a:uFillTx/>
                <a:latin typeface="Calibri"/>
                <a:ea typeface="+mn-ea"/>
                <a:cs typeface="+mn-cs"/>
              </a:rPr>
              <a:t>3.7 Composition de l’équipe du prestataire et profils requis</a:t>
            </a:r>
          </a:p>
        </p:txBody>
      </p:sp>
      <p:graphicFrame>
        <p:nvGraphicFramePr>
          <p:cNvPr id="3" name="Tableau 2"/>
          <p:cNvGraphicFramePr>
            <a:graphicFrameLocks noGrp="1"/>
          </p:cNvGraphicFramePr>
          <p:nvPr>
            <p:extLst/>
          </p:nvPr>
        </p:nvGraphicFramePr>
        <p:xfrm>
          <a:off x="566046" y="803267"/>
          <a:ext cx="11059908" cy="4123421"/>
        </p:xfrm>
        <a:graphic>
          <a:graphicData uri="http://schemas.openxmlformats.org/drawingml/2006/table">
            <a:tbl>
              <a:tblPr>
                <a:tableStyleId>{5C22544A-7EE6-4342-B048-85BDC9FD1C3A}</a:tableStyleId>
              </a:tblPr>
              <a:tblGrid>
                <a:gridCol w="11059908">
                  <a:extLst>
                    <a:ext uri="{9D8B030D-6E8A-4147-A177-3AD203B41FA5}">
                      <a16:colId xmlns:a16="http://schemas.microsoft.com/office/drawing/2014/main" val="3477161208"/>
                    </a:ext>
                  </a:extLst>
                </a:gridCol>
              </a:tblGrid>
              <a:tr h="4123421">
                <a:tc>
                  <a:txBody>
                    <a:bodyPr/>
                    <a:lstStyle/>
                    <a:p>
                      <a:pPr marL="342900" lvl="0" indent="-342900" algn="just" rtl="0">
                        <a:lnSpc>
                          <a:spcPct val="115000"/>
                        </a:lnSpc>
                        <a:spcBef>
                          <a:spcPts val="0"/>
                        </a:spcBef>
                        <a:spcAft>
                          <a:spcPts val="600"/>
                        </a:spcAft>
                        <a:buFont typeface="Calibri Light" panose="020F0302020204030204" pitchFamily="34" charset="0"/>
                        <a:buChar char="-"/>
                        <a:tabLst>
                          <a:tab pos="180340" algn="l"/>
                          <a:tab pos="222250" algn="l"/>
                          <a:tab pos="1020445" algn="l"/>
                        </a:tabLst>
                      </a:pPr>
                      <a:r>
                        <a:rPr lang="fr-FR" sz="1600" b="0" dirty="0">
                          <a:effectLst/>
                        </a:rPr>
                        <a:t>1 Expert Chef de mission (*) ;</a:t>
                      </a:r>
                    </a:p>
                    <a:p>
                      <a:pPr marL="342900" lvl="0" indent="-342900" algn="just">
                        <a:lnSpc>
                          <a:spcPct val="115000"/>
                        </a:lnSpc>
                        <a:spcBef>
                          <a:spcPts val="0"/>
                        </a:spcBef>
                        <a:spcAft>
                          <a:spcPts val="600"/>
                        </a:spcAft>
                        <a:buFont typeface="Calibri Light" panose="020F0302020204030204" pitchFamily="34" charset="0"/>
                        <a:buChar char="-"/>
                        <a:tabLst>
                          <a:tab pos="180340" algn="l"/>
                          <a:tab pos="222250" algn="l"/>
                          <a:tab pos="1020445" algn="l"/>
                        </a:tabLst>
                      </a:pPr>
                      <a:r>
                        <a:rPr lang="fr-FR" sz="1600" b="0" dirty="0">
                          <a:effectLst/>
                        </a:rPr>
                        <a:t>3 Experts coordonnateurs pour assurer l’interface avec les AREF ;</a:t>
                      </a:r>
                    </a:p>
                    <a:p>
                      <a:pPr marL="342900" lvl="0" indent="-342900" algn="just">
                        <a:lnSpc>
                          <a:spcPct val="115000"/>
                        </a:lnSpc>
                        <a:spcBef>
                          <a:spcPts val="0"/>
                        </a:spcBef>
                        <a:spcAft>
                          <a:spcPts val="600"/>
                        </a:spcAft>
                        <a:buFont typeface="Calibri Light" panose="020F0302020204030204" pitchFamily="34" charset="0"/>
                        <a:buChar char="-"/>
                        <a:tabLst>
                          <a:tab pos="180340" algn="l"/>
                          <a:tab pos="222250" algn="l"/>
                          <a:tab pos="1020445" algn="l"/>
                        </a:tabLst>
                      </a:pPr>
                      <a:r>
                        <a:rPr lang="fr-FR" sz="1600" b="0" dirty="0">
                          <a:effectLst/>
                        </a:rPr>
                        <a:t>1 Expert en ingénierie de la formation et du E-learning (*) ;</a:t>
                      </a:r>
                    </a:p>
                    <a:p>
                      <a:pPr marL="342900" lvl="0" indent="-342900" algn="just">
                        <a:lnSpc>
                          <a:spcPct val="115000"/>
                        </a:lnSpc>
                        <a:spcBef>
                          <a:spcPts val="0"/>
                        </a:spcBef>
                        <a:spcAft>
                          <a:spcPts val="600"/>
                        </a:spcAft>
                        <a:buFont typeface="Calibri Light" panose="020F0302020204030204" pitchFamily="34" charset="0"/>
                        <a:buChar char="-"/>
                        <a:tabLst>
                          <a:tab pos="180340" algn="l"/>
                          <a:tab pos="222250" algn="l"/>
                          <a:tab pos="1020445" algn="l"/>
                        </a:tabLst>
                      </a:pPr>
                      <a:r>
                        <a:rPr lang="fr-FR" sz="1600" b="0" dirty="0">
                          <a:effectLst/>
                        </a:rPr>
                        <a:t>1 Expert analyste et développeur du système de gestion et d’information ;</a:t>
                      </a:r>
                    </a:p>
                    <a:p>
                      <a:pPr marL="342900" lvl="0" indent="-342900" algn="just">
                        <a:lnSpc>
                          <a:spcPct val="115000"/>
                        </a:lnSpc>
                        <a:spcBef>
                          <a:spcPts val="0"/>
                        </a:spcBef>
                        <a:spcAft>
                          <a:spcPts val="600"/>
                        </a:spcAft>
                        <a:buFont typeface="Calibri Light" panose="020F0302020204030204" pitchFamily="34" charset="0"/>
                        <a:buChar char="-"/>
                        <a:tabLst>
                          <a:tab pos="180340" algn="l"/>
                          <a:tab pos="222250" algn="l"/>
                          <a:tab pos="1020445" algn="l"/>
                        </a:tabLst>
                      </a:pPr>
                      <a:r>
                        <a:rPr lang="fr-FR" sz="1600" b="0" dirty="0">
                          <a:effectLst/>
                        </a:rPr>
                        <a:t>1 Expert en planification, suivi-évaluation des projets (approches / modalités, choix des dispositifs de formation) ;</a:t>
                      </a:r>
                    </a:p>
                    <a:p>
                      <a:pPr marL="342900" lvl="0" indent="-342900" algn="just">
                        <a:lnSpc>
                          <a:spcPct val="115000"/>
                        </a:lnSpc>
                        <a:spcBef>
                          <a:spcPts val="0"/>
                        </a:spcBef>
                        <a:spcAft>
                          <a:spcPts val="600"/>
                        </a:spcAft>
                        <a:buFont typeface="Calibri Light" panose="020F0302020204030204" pitchFamily="34" charset="0"/>
                        <a:buChar char="-"/>
                        <a:tabLst>
                          <a:tab pos="180340" algn="l"/>
                          <a:tab pos="222250" algn="l"/>
                          <a:tab pos="1020445" algn="l"/>
                        </a:tabLst>
                      </a:pPr>
                      <a:r>
                        <a:rPr lang="fr-FR" sz="1600" b="0" dirty="0">
                          <a:effectLst/>
                        </a:rPr>
                        <a:t>3 Experts responsables des trois domaines de formation :</a:t>
                      </a:r>
                    </a:p>
                    <a:p>
                      <a:pPr marL="1385425" lvl="2" indent="-342900" algn="just">
                        <a:lnSpc>
                          <a:spcPct val="115000"/>
                        </a:lnSpc>
                        <a:spcBef>
                          <a:spcPts val="0"/>
                        </a:spcBef>
                        <a:spcAft>
                          <a:spcPts val="600"/>
                        </a:spcAft>
                        <a:buFont typeface="Wingdings" panose="05000000000000000000" pitchFamily="2" charset="2"/>
                        <a:buChar char=""/>
                        <a:tabLst>
                          <a:tab pos="180340" algn="l"/>
                          <a:tab pos="222250" algn="l"/>
                          <a:tab pos="1020445" algn="l"/>
                        </a:tabLst>
                      </a:pPr>
                      <a:r>
                        <a:rPr lang="fr-FR" sz="1600" b="0" dirty="0">
                          <a:effectLst/>
                        </a:rPr>
                        <a:t>Expert en pédagogie et didactique; (*)</a:t>
                      </a:r>
                    </a:p>
                    <a:p>
                      <a:pPr marL="1385425" lvl="2" indent="-342900" algn="just">
                        <a:lnSpc>
                          <a:spcPct val="115000"/>
                        </a:lnSpc>
                        <a:spcBef>
                          <a:spcPts val="0"/>
                        </a:spcBef>
                        <a:spcAft>
                          <a:spcPts val="600"/>
                        </a:spcAft>
                        <a:buFont typeface="Wingdings" panose="05000000000000000000" pitchFamily="2" charset="2"/>
                        <a:buChar char=""/>
                        <a:tabLst>
                          <a:tab pos="180340" algn="l"/>
                          <a:tab pos="222250" algn="l"/>
                          <a:tab pos="1020445" algn="l"/>
                        </a:tabLst>
                      </a:pPr>
                      <a:r>
                        <a:rPr lang="fr-FR" sz="1600" b="0" dirty="0">
                          <a:effectLst/>
                        </a:rPr>
                        <a:t>Expert en management et leadership; (*)</a:t>
                      </a:r>
                    </a:p>
                    <a:p>
                      <a:pPr marL="1385425" lvl="2" indent="-342900" algn="just">
                        <a:lnSpc>
                          <a:spcPct val="115000"/>
                        </a:lnSpc>
                        <a:spcBef>
                          <a:spcPts val="0"/>
                        </a:spcBef>
                        <a:spcAft>
                          <a:spcPts val="600"/>
                        </a:spcAft>
                        <a:buFont typeface="Wingdings" panose="05000000000000000000" pitchFamily="2" charset="2"/>
                        <a:buChar char=""/>
                        <a:tabLst>
                          <a:tab pos="180340" algn="l"/>
                          <a:tab pos="222250" algn="l"/>
                          <a:tab pos="1020445" algn="l"/>
                        </a:tabLst>
                      </a:pPr>
                      <a:r>
                        <a:rPr lang="fr-FR" sz="1600" b="0" dirty="0">
                          <a:effectLst/>
                        </a:rPr>
                        <a:t>Expert responsable des modules transverses intégrant le GIS ;</a:t>
                      </a:r>
                    </a:p>
                    <a:p>
                      <a:pPr marL="342900" lvl="0" indent="-342900" algn="just">
                        <a:lnSpc>
                          <a:spcPct val="115000"/>
                        </a:lnSpc>
                        <a:spcBef>
                          <a:spcPts val="0"/>
                        </a:spcBef>
                        <a:spcAft>
                          <a:spcPts val="600"/>
                        </a:spcAft>
                        <a:buFont typeface="Calibri Light" panose="020F0302020204030204" pitchFamily="34" charset="0"/>
                        <a:buChar char="-"/>
                        <a:tabLst>
                          <a:tab pos="180340" algn="l"/>
                          <a:tab pos="222250" algn="l"/>
                          <a:tab pos="1020445" algn="l"/>
                        </a:tabLst>
                      </a:pPr>
                      <a:r>
                        <a:rPr lang="fr-FR" sz="1600" b="0" dirty="0">
                          <a:effectLst/>
                        </a:rPr>
                        <a:t>Des formateurs des 9 modules;</a:t>
                      </a:r>
                    </a:p>
                    <a:p>
                      <a:pPr marL="342900" lvl="0" indent="-342900" algn="just">
                        <a:lnSpc>
                          <a:spcPct val="115000"/>
                        </a:lnSpc>
                        <a:spcBef>
                          <a:spcPts val="0"/>
                        </a:spcBef>
                        <a:spcAft>
                          <a:spcPts val="600"/>
                        </a:spcAft>
                        <a:buFont typeface="Calibri Light" panose="020F0302020204030204" pitchFamily="34" charset="0"/>
                        <a:buChar char="-"/>
                        <a:tabLst>
                          <a:tab pos="180340" algn="l"/>
                          <a:tab pos="222250" algn="l"/>
                          <a:tab pos="1020445" algn="l"/>
                        </a:tabLst>
                      </a:pPr>
                      <a:r>
                        <a:rPr lang="fr-FR" sz="1600" b="0" dirty="0">
                          <a:effectLst/>
                        </a:rPr>
                        <a:t>Des animateurs pour l’accompagnement.</a:t>
                      </a: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710" marR="33710" marT="0" marB="0">
                    <a:noFill/>
                  </a:tcPr>
                </a:tc>
                <a:extLst>
                  <a:ext uri="{0D108BD9-81ED-4DB2-BD59-A6C34878D82A}">
                    <a16:rowId xmlns:a16="http://schemas.microsoft.com/office/drawing/2014/main" val="1924680420"/>
                  </a:ext>
                </a:extLst>
              </a:tr>
            </a:tbl>
          </a:graphicData>
        </a:graphic>
      </p:graphicFrame>
      <p:sp>
        <p:nvSpPr>
          <p:cNvPr id="11" name="Rectangle 10"/>
          <p:cNvSpPr/>
          <p:nvPr/>
        </p:nvSpPr>
        <p:spPr>
          <a:xfrm>
            <a:off x="566046" y="4764907"/>
            <a:ext cx="11059908" cy="3385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A noter que</a:t>
            </a:r>
            <a:r>
              <a:rPr kumimoji="0" lang="fr-FR" sz="1600" b="0" i="0" u="none" strike="noStrike" kern="1200" cap="none" spc="0" normalizeH="0" baseline="0" noProof="0" dirty="0">
                <a:ln>
                  <a:noFill/>
                </a:ln>
                <a:solidFill>
                  <a:prstClr val="black"/>
                </a:solidFill>
                <a:effectLst/>
                <a:uLnTx/>
                <a:uFillTx/>
                <a:latin typeface="Calibri"/>
                <a:ea typeface="+mn-ea"/>
                <a:cs typeface="+mn-cs"/>
              </a:rPr>
              <a:t> le personnel du cabinet peut être complété par d’autres profils selon les besoins de l’assistance technique en question.</a:t>
            </a:r>
          </a:p>
        </p:txBody>
      </p:sp>
      <p:sp>
        <p:nvSpPr>
          <p:cNvPr id="12" name="Rectangle 11"/>
          <p:cNvSpPr/>
          <p:nvPr/>
        </p:nvSpPr>
        <p:spPr>
          <a:xfrm>
            <a:off x="566046" y="5193767"/>
            <a:ext cx="1089137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L’évaluation des offres se fera sur la base des quatre (4) profils clés marqués d’un astérisque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a:ea typeface="+mn-ea"/>
                <a:cs typeface="+mn-cs"/>
              </a:rPr>
              <a:t>Les CV des autres membres de l’équipe sont présentés dans l’offre technique. </a:t>
            </a:r>
          </a:p>
        </p:txBody>
      </p:sp>
      <p:sp>
        <p:nvSpPr>
          <p:cNvPr id="13" name="Rectangle 12"/>
          <p:cNvSpPr/>
          <p:nvPr/>
        </p:nvSpPr>
        <p:spPr>
          <a:xfrm>
            <a:off x="566046" y="5852168"/>
            <a:ext cx="11429999" cy="8771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700" b="0" i="0" u="none" strike="noStrike" kern="1200" cap="none" spc="0" normalizeH="0" baseline="0" noProof="0" dirty="0">
                <a:ln>
                  <a:noFill/>
                </a:ln>
                <a:solidFill>
                  <a:prstClr val="black"/>
                </a:solidFill>
                <a:effectLst/>
                <a:uLnTx/>
                <a:uFillTx/>
                <a:latin typeface="Calibri"/>
                <a:ea typeface="+mn-ea"/>
                <a:cs typeface="+mn-cs"/>
              </a:rPr>
              <a:t>Le niveau d’effort global requis pour l’ensemble du personnel (experts du cabinet) est approximativement de </a:t>
            </a:r>
            <a:r>
              <a:rPr kumimoji="0" lang="fr-FR" sz="1700" b="1" i="0" u="none" strike="noStrike" kern="1200" cap="none" spc="0" normalizeH="0" baseline="0" noProof="0" dirty="0">
                <a:ln>
                  <a:noFill/>
                </a:ln>
                <a:solidFill>
                  <a:prstClr val="black"/>
                </a:solidFill>
                <a:effectLst/>
                <a:uLnTx/>
                <a:uFillTx/>
                <a:latin typeface="Calibri"/>
                <a:ea typeface="+mn-ea"/>
                <a:cs typeface="+mn-cs"/>
              </a:rPr>
              <a:t>11 640 JH</a:t>
            </a:r>
            <a:r>
              <a:rPr kumimoji="0" lang="fr-FR" sz="1700" b="0" i="0" u="none" strike="noStrike" kern="1200" cap="none" spc="0" normalizeH="0" baseline="0" noProof="0" dirty="0">
                <a:ln>
                  <a:noFill/>
                </a:ln>
                <a:solidFill>
                  <a:prstClr val="black"/>
                </a:solidFill>
                <a:effectLst/>
                <a:uLnTx/>
                <a:uFillTx/>
                <a:latin typeface="Calibri"/>
                <a:ea typeface="+mn-ea"/>
                <a:cs typeface="+mn-cs"/>
              </a:rPr>
              <a:t>. Toutefois, le prestataire doit proposer la répartition adéquate de l'effectif total et le temps nécessaire à allouer à chaque expert pour mener à bien la mission.</a:t>
            </a:r>
          </a:p>
        </p:txBody>
      </p:sp>
    </p:spTree>
    <p:extLst>
      <p:ext uri="{BB962C8B-B14F-4D97-AF65-F5344CB8AC3E}">
        <p14:creationId xmlns:p14="http://schemas.microsoft.com/office/powerpoint/2010/main" val="276660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3"/>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ppt_w+.3"/>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strVal val="#ppt_w+.3"/>
                                          </p:val>
                                        </p:tav>
                                        <p:tav tm="100000">
                                          <p:val>
                                            <p:strVal val="#ppt_w"/>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animEffect transition="in" filter="fade">
                                      <p:cBhvr>
                                        <p:cTn id="3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p>
        </p:txBody>
      </p:sp>
      <p:sp>
        <p:nvSpPr>
          <p:cNvPr id="9" name="Rectangle 8"/>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3. Prestation ES-40-A :</a:t>
            </a:r>
          </a:p>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C000"/>
                </a:solidFill>
                <a:effectLst/>
                <a:uLnTx/>
                <a:uFillTx/>
                <a:latin typeface="Calibri"/>
                <a:ea typeface="+mn-ea"/>
                <a:cs typeface="+mn-cs"/>
              </a:rPr>
              <a:t>3.8 Composition de l’équipe de conception et de déploiement des formations</a:t>
            </a:r>
          </a:p>
        </p:txBody>
      </p:sp>
      <p:sp>
        <p:nvSpPr>
          <p:cNvPr id="5" name="Rectangle 4"/>
          <p:cNvSpPr/>
          <p:nvPr/>
        </p:nvSpPr>
        <p:spPr>
          <a:xfrm>
            <a:off x="770603" y="1446008"/>
            <a:ext cx="10650794" cy="3200876"/>
          </a:xfrm>
          <a:prstGeom prst="rect">
            <a:avLst/>
          </a:prstGeom>
        </p:spPr>
        <p:txBody>
          <a:bodyPr wrap="square">
            <a:spAutoFit/>
          </a:bodyPr>
          <a:lstStyle/>
          <a:p>
            <a:pPr lvl="0" algn="just">
              <a:spcBef>
                <a:spcPts val="600"/>
              </a:spcBef>
              <a:spcAft>
                <a:spcPts val="600"/>
              </a:spcAft>
            </a:pPr>
            <a:r>
              <a:rPr kumimoji="0" lang="fr-FR" sz="1800" b="0" i="0" u="none" strike="noStrike" kern="1200" cap="none" spc="0" normalizeH="0" baseline="0" noProof="0" dirty="0">
                <a:ln>
                  <a:noFill/>
                </a:ln>
                <a:solidFill>
                  <a:prstClr val="black"/>
                </a:solidFill>
                <a:effectLst/>
                <a:uLnTx/>
                <a:uFillTx/>
                <a:latin typeface="Calibri"/>
                <a:ea typeface="+mn-ea"/>
                <a:cs typeface="+mn-cs"/>
              </a:rPr>
              <a:t>Au cours de la phase d’ingénierie, les équipes de conception des modules du prestataire seront complétées selon les besoins, par les profils suivants relevant du </a:t>
            </a:r>
            <a:r>
              <a:rPr lang="fr-FR" dirty="0">
                <a:solidFill>
                  <a:prstClr val="black"/>
                </a:solidFill>
              </a:rPr>
              <a:t>MENFPESRS / DEN </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p>
          <a:p>
            <a:pPr marL="914400" marR="0" lvl="2" indent="0" algn="just" defTabSz="914400" rtl="0" eaLnBrk="1" fontAlgn="auto" latinLnBrk="0" hangingPunct="1">
              <a:lnSpc>
                <a:spcPct val="100000"/>
              </a:lnSpc>
              <a:spcBef>
                <a:spcPts val="600"/>
              </a:spcBef>
              <a:spcAft>
                <a:spcPts val="6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 Formateurs relevant des CRMEF, COPE ou CFIE, selon le cas ;</a:t>
            </a:r>
          </a:p>
          <a:p>
            <a:pPr lvl="2" algn="just">
              <a:spcBef>
                <a:spcPts val="600"/>
              </a:spcBef>
              <a:spcAft>
                <a:spcPts val="600"/>
              </a:spcAft>
            </a:pPr>
            <a:r>
              <a:rPr kumimoji="0" lang="fr-FR" sz="1800" b="0" i="0" u="none" strike="noStrike" kern="1200" cap="none" spc="0" normalizeH="0" baseline="0" noProof="0" dirty="0">
                <a:ln>
                  <a:noFill/>
                </a:ln>
                <a:solidFill>
                  <a:prstClr val="black"/>
                </a:solidFill>
                <a:effectLst/>
                <a:uLnTx/>
                <a:uFillTx/>
                <a:latin typeface="Calibri"/>
                <a:ea typeface="+mn-ea"/>
                <a:cs typeface="+mn-cs"/>
              </a:rPr>
              <a:t>- Inspecteurs du </a:t>
            </a:r>
            <a:r>
              <a:rPr lang="fr-FR" dirty="0">
                <a:solidFill>
                  <a:prstClr val="black"/>
                </a:solidFill>
              </a:rPr>
              <a:t>MENFPESRS / DEN</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p>
          <a:p>
            <a:pPr marL="914400" marR="0" lvl="2" indent="0" algn="just" defTabSz="914400" rtl="0" eaLnBrk="1" fontAlgn="auto" latinLnBrk="0" hangingPunct="1">
              <a:lnSpc>
                <a:spcPct val="100000"/>
              </a:lnSpc>
              <a:spcBef>
                <a:spcPts val="600"/>
              </a:spcBef>
              <a:spcAft>
                <a:spcPts val="6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 Praticiens (enseignants/cadres de l’administration éducative selon les cas) ayant une expérience reconnue dans leur domaine et spécialité.</a:t>
            </a:r>
          </a:p>
          <a:p>
            <a:pPr lvl="0" algn="just">
              <a:spcBef>
                <a:spcPts val="600"/>
              </a:spcBef>
              <a:spcAft>
                <a:spcPts val="600"/>
              </a:spcAft>
            </a:pPr>
            <a:r>
              <a:rPr kumimoji="0" lang="fr-FR" sz="1800" b="0" i="0" u="none" strike="noStrike" kern="1200" cap="none" spc="0" normalizeH="0" baseline="0" noProof="0" dirty="0">
                <a:ln>
                  <a:noFill/>
                </a:ln>
                <a:solidFill>
                  <a:prstClr val="black"/>
                </a:solidFill>
                <a:effectLst/>
                <a:uLnTx/>
                <a:uFillTx/>
                <a:latin typeface="Calibri"/>
                <a:ea typeface="+mn-ea"/>
                <a:cs typeface="+mn-cs"/>
              </a:rPr>
              <a:t>Ces personnes seront sélectionnées de façon compétitive en concertation </a:t>
            </a:r>
            <a:r>
              <a:rPr lang="fr-FR" dirty="0">
                <a:solidFill>
                  <a:prstClr val="black"/>
                </a:solidFill>
              </a:rPr>
              <a:t>avec le prestataire,  </a:t>
            </a:r>
            <a:r>
              <a:rPr kumimoji="0" lang="fr-FR" sz="1800" b="0" i="0" u="none" strike="noStrike" kern="1200" cap="none" spc="0" normalizeH="0" baseline="0" noProof="0" dirty="0">
                <a:ln>
                  <a:noFill/>
                </a:ln>
                <a:solidFill>
                  <a:prstClr val="black"/>
                </a:solidFill>
                <a:effectLst/>
                <a:uLnTx/>
                <a:uFillTx/>
                <a:latin typeface="Calibri"/>
                <a:ea typeface="+mn-ea"/>
                <a:cs typeface="+mn-cs"/>
              </a:rPr>
              <a:t>l’Agence MCA-</a:t>
            </a:r>
            <a:r>
              <a:rPr kumimoji="0" lang="fr-FR" sz="1800" b="0" i="0" u="none" strike="noStrike" kern="1200" cap="none" spc="0" normalizeH="0" baseline="0" noProof="0" dirty="0" err="1">
                <a:ln>
                  <a:noFill/>
                </a:ln>
                <a:solidFill>
                  <a:prstClr val="black"/>
                </a:solidFill>
                <a:effectLst/>
                <a:uLnTx/>
                <a:uFillTx/>
                <a:latin typeface="Calibri"/>
                <a:ea typeface="+mn-ea"/>
                <a:cs typeface="+mn-cs"/>
              </a:rPr>
              <a:t>Morocco</a:t>
            </a:r>
            <a:r>
              <a:rPr kumimoji="0" lang="fr-FR" sz="1800" b="0" i="0" u="none" strike="noStrike" kern="1200" cap="none" spc="0" normalizeH="0" baseline="0" noProof="0" dirty="0">
                <a:ln>
                  <a:noFill/>
                </a:ln>
                <a:solidFill>
                  <a:prstClr val="black"/>
                </a:solidFill>
                <a:effectLst/>
                <a:uLnTx/>
                <a:uFillTx/>
                <a:latin typeface="Calibri"/>
                <a:ea typeface="+mn-ea"/>
                <a:cs typeface="+mn-cs"/>
              </a:rPr>
              <a:t> et le </a:t>
            </a:r>
            <a:r>
              <a:rPr lang="fr-FR" dirty="0">
                <a:solidFill>
                  <a:prstClr val="black"/>
                </a:solidFill>
              </a:rPr>
              <a:t>MENFPESRS / DEN </a:t>
            </a:r>
            <a:r>
              <a:rPr kumimoji="0" lang="fr-FR" sz="1800" b="0" i="0" u="none" strike="noStrike" kern="1200" cap="none" spc="0" normalizeH="0" baseline="0" noProof="0" dirty="0">
                <a:ln>
                  <a:noFill/>
                </a:ln>
                <a:solidFill>
                  <a:prstClr val="black"/>
                </a:solidFill>
                <a:effectLst/>
                <a:uLnTx/>
                <a:uFillTx/>
                <a:latin typeface="Calibri"/>
                <a:ea typeface="+mn-ea"/>
                <a:cs typeface="+mn-cs"/>
              </a:rPr>
              <a:t>. Chaque équipe sera encadrée par une expertise avérée dans le domaine du module de formation concerné.</a:t>
            </a:r>
          </a:p>
        </p:txBody>
      </p:sp>
      <p:sp>
        <p:nvSpPr>
          <p:cNvPr id="3" name="Rectangle 2"/>
          <p:cNvSpPr/>
          <p:nvPr/>
        </p:nvSpPr>
        <p:spPr>
          <a:xfrm>
            <a:off x="770603" y="5158371"/>
            <a:ext cx="10650794" cy="923330"/>
          </a:xfrm>
          <a:prstGeom prst="rect">
            <a:avLst/>
          </a:prstGeom>
        </p:spPr>
        <p:txBody>
          <a:bodyPr wrap="square">
            <a:spAutoFit/>
          </a:bodyPr>
          <a:lstStyle/>
          <a:p>
            <a:pPr lvl="0" algn="just"/>
            <a:r>
              <a:rPr kumimoji="0" lang="fr-FR" sz="1800" b="0" i="0" u="none" strike="noStrike" kern="1200" cap="none" spc="0" normalizeH="0" baseline="0" noProof="0" dirty="0">
                <a:ln>
                  <a:noFill/>
                </a:ln>
                <a:solidFill>
                  <a:prstClr val="black"/>
                </a:solidFill>
                <a:effectLst/>
                <a:uLnTx/>
                <a:uFillTx/>
                <a:latin typeface="Calibri"/>
                <a:ea typeface="+mn-ea"/>
                <a:cs typeface="+mn-cs"/>
              </a:rPr>
              <a:t>Au cours de la phase de la mise en œuvre, le déploiement des sessions de formation continue seront déployées directement par des équipes recrutées par le cabinet et associant, en tant que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co</a:t>
            </a:r>
            <a:r>
              <a:rPr kumimoji="0" lang="fr-FR" sz="1800" b="0" i="0" u="none" strike="noStrike" kern="1200" cap="none" spc="0" normalizeH="0" baseline="0" noProof="0" dirty="0">
                <a:ln>
                  <a:noFill/>
                </a:ln>
                <a:solidFill>
                  <a:prstClr val="black"/>
                </a:solidFill>
                <a:effectLst/>
                <a:uLnTx/>
                <a:uFillTx/>
                <a:latin typeface="Calibri"/>
                <a:ea typeface="+mn-ea"/>
                <a:cs typeface="+mn-cs"/>
              </a:rPr>
              <a:t>-animateurs, des formateurs et des inspecteurs relevant du </a:t>
            </a:r>
            <a:r>
              <a:rPr lang="fr-FR" dirty="0">
                <a:solidFill>
                  <a:prstClr val="black"/>
                </a:solidFill>
              </a:rPr>
              <a:t>MENFPESRS / DEN</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64572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22</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Plan</a:t>
            </a:r>
            <a:endParaRPr lang="ar-SA" sz="3990" b="1" dirty="0">
              <a:solidFill>
                <a:schemeClr val="bg1"/>
              </a:solidFill>
              <a:latin typeface="Corbel" panose="020B0503020204020204" pitchFamily="34" charset="0"/>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termes de référence : contexte, objectif et étendue de la mission.</a:t>
            </a:r>
            <a:endParaRPr lang="en-US" sz="2000" b="1" dirty="0">
              <a:latin typeface="Corbel" panose="020B0503020204020204" pitchFamily="34" charset="0"/>
            </a:endParaRPr>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dispositions fiscales pour les consultants</a:t>
            </a:r>
            <a:r>
              <a:rPr lang="fr-FR" sz="2000" b="1" kern="0" dirty="0">
                <a:cs typeface="Arial" panose="020B0604020202020204" pitchFamily="34" charset="0"/>
              </a:rPr>
              <a:t>.</a:t>
            </a:r>
          </a:p>
        </p:txBody>
      </p:sp>
    </p:spTree>
    <p:extLst>
      <p:ext uri="{BB962C8B-B14F-4D97-AF65-F5344CB8AC3E}">
        <p14:creationId xmlns:p14="http://schemas.microsoft.com/office/powerpoint/2010/main" val="49704038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23</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2001888" y="2197423"/>
            <a:ext cx="8229600" cy="366472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1814" kern="0" dirty="0">
              <a:solidFill>
                <a:srgbClr val="002060"/>
              </a:solidFill>
            </a:endParaRP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lvl="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Des procédures ouvertes, équitables et concurrentielles appliquées d'une manière transparente ;</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lvl="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Les appels d'offres sont basés sur une description claire et précise des besoins;</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lvl="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Sélectionner des entrepreneurs qualifiés qui exécuteront les contrats conformément à leurs clauses, et en respectant les délais;</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Des prix commercialement raisonnables.</a:t>
            </a:r>
            <a:endParaRPr lang="fr-FR" sz="2000" kern="0" dirty="0">
              <a:solidFill>
                <a:schemeClr val="tx1"/>
              </a:solidFill>
              <a:latin typeface="Corbel" panose="020B0503020204020204" pitchFamily="34" charset="0"/>
            </a:endParaRPr>
          </a:p>
        </p:txBody>
      </p:sp>
      <p:sp>
        <p:nvSpPr>
          <p:cNvPr id="7" name="Chevron 6"/>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Principes de passation de marchés de la MCC</a:t>
            </a:r>
            <a:endParaRPr lang="fr-FR" sz="2800" dirty="0">
              <a:solidFill>
                <a:srgbClr val="C00000"/>
              </a:solidFill>
              <a:latin typeface="Corbel" panose="020B0503020204020204" pitchFamily="34" charset="0"/>
            </a:endParaRPr>
          </a:p>
        </p:txBody>
      </p:sp>
      <p:sp>
        <p:nvSpPr>
          <p:cNvPr id="3" name="Rectangle 2"/>
          <p:cNvSpPr/>
          <p:nvPr/>
        </p:nvSpPr>
        <p:spPr>
          <a:xfrm>
            <a:off x="1846458" y="2060106"/>
            <a:ext cx="8499083" cy="4214992"/>
          </a:xfrm>
          <a:prstGeom prst="rect">
            <a:avLst/>
          </a:prstGeom>
          <a:noFill/>
          <a:ln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solidFill>
                <a:srgbClr val="C00000"/>
              </a:solidFill>
            </a:endParaRPr>
          </a:p>
        </p:txBody>
      </p:sp>
    </p:spTree>
    <p:extLst>
      <p:ext uri="{BB962C8B-B14F-4D97-AF65-F5344CB8AC3E}">
        <p14:creationId xmlns:p14="http://schemas.microsoft.com/office/powerpoint/2010/main" val="367541249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24</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Processus de passation des marchés</a:t>
            </a:r>
          </a:p>
        </p:txBody>
      </p:sp>
      <p:sp>
        <p:nvSpPr>
          <p:cNvPr id="6" name="Content Placeholder 2"/>
          <p:cNvSpPr txBox="1">
            <a:spLocks/>
          </p:cNvSpPr>
          <p:nvPr/>
        </p:nvSpPr>
        <p:spPr>
          <a:xfrm>
            <a:off x="2163656" y="1762450"/>
            <a:ext cx="8229600" cy="360316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a:p>
            <a:pPr marL="342900" indent="-342900" algn="just">
              <a:buClr>
                <a:schemeClr val="accent5">
                  <a:lumMod val="75000"/>
                </a:schemeClr>
              </a:buClr>
              <a:buFont typeface="Wingdings" panose="05000000000000000000" pitchFamily="2" charset="2"/>
              <a:buChar char="v"/>
            </a:pPr>
            <a:endParaRPr lang="fr-FR" sz="1814" kern="0" dirty="0">
              <a:solidFill>
                <a:srgbClr val="002060"/>
              </a:solidFill>
            </a:endParaRPr>
          </a:p>
          <a:p>
            <a:pPr marL="777354" indent="-777354">
              <a:buClr>
                <a:schemeClr val="accent5">
                  <a:lumMod val="75000"/>
                </a:schemeClr>
              </a:buClr>
              <a:buFont typeface="Wingdings" panose="05000000000000000000" pitchFamily="2" charset="2"/>
              <a:buChar char="v"/>
            </a:pPr>
            <a:endParaRPr lang="fr-FR" sz="2800" dirty="0">
              <a:latin typeface="Calibri" panose="020F0502020204030204" pitchFamily="34" charset="0"/>
            </a:endParaRPr>
          </a:p>
          <a:p>
            <a:pPr marL="777354" indent="-777354">
              <a:buClr>
                <a:schemeClr val="accent5">
                  <a:lumMod val="75000"/>
                </a:schemeClr>
              </a:buClr>
              <a:buFont typeface="Wingdings" panose="05000000000000000000" pitchFamily="2" charset="2"/>
              <a:buChar char="v"/>
            </a:pPr>
            <a:r>
              <a:rPr lang="fr-FR" sz="2800" dirty="0">
                <a:solidFill>
                  <a:schemeClr val="tx1"/>
                </a:solidFill>
                <a:latin typeface="Corbel" panose="020B0503020204020204" pitchFamily="34" charset="0"/>
              </a:rPr>
              <a:t>Millennium Challenge Corporation - MCC</a:t>
            </a:r>
          </a:p>
          <a:p>
            <a:pPr marL="777354" indent="-777354">
              <a:buClr>
                <a:schemeClr val="accent5">
                  <a:lumMod val="75000"/>
                </a:schemeClr>
              </a:buClr>
              <a:buFont typeface="Wingdings" panose="05000000000000000000" pitchFamily="2" charset="2"/>
              <a:buChar char="v"/>
            </a:pPr>
            <a:endParaRPr lang="fr-FR" sz="2800" dirty="0">
              <a:solidFill>
                <a:schemeClr val="tx1"/>
              </a:solidFill>
              <a:latin typeface="Corbel" panose="020B0503020204020204" pitchFamily="34" charset="0"/>
            </a:endParaRPr>
          </a:p>
          <a:p>
            <a:pPr marL="777354" indent="-777354">
              <a:buClr>
                <a:schemeClr val="accent5">
                  <a:lumMod val="75000"/>
                </a:schemeClr>
              </a:buClr>
              <a:buFont typeface="Wingdings" panose="05000000000000000000" pitchFamily="2" charset="2"/>
              <a:buChar char="v"/>
            </a:pPr>
            <a:r>
              <a:rPr lang="fr-FR" sz="2800" dirty="0">
                <a:solidFill>
                  <a:schemeClr val="tx1"/>
                </a:solidFill>
                <a:latin typeface="Corbel" panose="020B0503020204020204" pitchFamily="34" charset="0"/>
              </a:rPr>
              <a:t>MCA-</a:t>
            </a:r>
            <a:r>
              <a:rPr lang="fr-FR" sz="2800" dirty="0" err="1">
                <a:solidFill>
                  <a:schemeClr val="tx1"/>
                </a:solidFill>
                <a:latin typeface="Corbel" panose="020B0503020204020204" pitchFamily="34" charset="0"/>
              </a:rPr>
              <a:t>Morocco</a:t>
            </a:r>
            <a:r>
              <a:rPr lang="fr-FR" sz="2800" dirty="0">
                <a:solidFill>
                  <a:schemeClr val="tx1"/>
                </a:solidFill>
                <a:latin typeface="Corbel" panose="020B0503020204020204" pitchFamily="34" charset="0"/>
              </a:rPr>
              <a:t> : Direction de Passation des Marchés - DPM </a:t>
            </a:r>
          </a:p>
          <a:p>
            <a:pPr marL="777354" indent="-777354">
              <a:buClr>
                <a:schemeClr val="accent5">
                  <a:lumMod val="75000"/>
                </a:schemeClr>
              </a:buClr>
              <a:buFont typeface="Wingdings" panose="05000000000000000000" pitchFamily="2" charset="2"/>
              <a:buChar char="v"/>
            </a:pPr>
            <a:r>
              <a:rPr lang="fr-FR" sz="2800" dirty="0">
                <a:solidFill>
                  <a:schemeClr val="tx1"/>
                </a:solidFill>
                <a:latin typeface="Corbel" panose="020B0503020204020204" pitchFamily="34" charset="0"/>
              </a:rPr>
              <a:t>Agent de Passation des Marchés – </a:t>
            </a:r>
            <a:r>
              <a:rPr lang="fr-FR" sz="2800" dirty="0" err="1">
                <a:solidFill>
                  <a:schemeClr val="tx1"/>
                </a:solidFill>
                <a:latin typeface="Corbel" panose="020B0503020204020204" pitchFamily="34" charset="0"/>
              </a:rPr>
              <a:t>Cardno</a:t>
            </a:r>
            <a:r>
              <a:rPr lang="fr-FR" sz="2800" dirty="0">
                <a:solidFill>
                  <a:schemeClr val="tx1"/>
                </a:solidFill>
                <a:latin typeface="Corbel" panose="020B0503020204020204" pitchFamily="34" charset="0"/>
              </a:rPr>
              <a:t> PA</a:t>
            </a:r>
            <a:r>
              <a:rPr lang="fr-FR" sz="3600" dirty="0">
                <a:solidFill>
                  <a:schemeClr val="tx1"/>
                </a:solidFill>
                <a:latin typeface="Corbel" panose="020B0503020204020204" pitchFamily="34" charset="0"/>
              </a:rPr>
              <a:t>    </a:t>
            </a:r>
          </a:p>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p:txBody>
      </p:sp>
      <p:sp>
        <p:nvSpPr>
          <p:cNvPr id="7" name="Chevron 6"/>
          <p:cNvSpPr/>
          <p:nvPr/>
        </p:nvSpPr>
        <p:spPr>
          <a:xfrm>
            <a:off x="1166648" y="998681"/>
            <a:ext cx="9564414" cy="820369"/>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Rôles de la Passation des Marchés dans MCA-Morocco</a:t>
            </a:r>
          </a:p>
        </p:txBody>
      </p:sp>
      <p:sp>
        <p:nvSpPr>
          <p:cNvPr id="3" name="Rectangle 2"/>
          <p:cNvSpPr/>
          <p:nvPr/>
        </p:nvSpPr>
        <p:spPr>
          <a:xfrm>
            <a:off x="1846458" y="2382592"/>
            <a:ext cx="8499083" cy="326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06940970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25</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1991544" y="1819050"/>
            <a:ext cx="8229600" cy="406265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a:p>
            <a:pPr marL="457200" indent="-457200">
              <a:buClr>
                <a:schemeClr val="accent5">
                  <a:lumMod val="75000"/>
                </a:schemeClr>
              </a:buClr>
              <a:buFont typeface="Wingdings" panose="05000000000000000000" pitchFamily="2" charset="2"/>
              <a:buChar char="v"/>
            </a:pPr>
            <a:endParaRPr lang="fr-FR" sz="2800" kern="0" dirty="0">
              <a:solidFill>
                <a:schemeClr val="tx2"/>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sz="2800" kern="0" dirty="0">
                <a:solidFill>
                  <a:schemeClr val="tx1"/>
                </a:solidFill>
                <a:latin typeface="Corbel" panose="020B0503020204020204" pitchFamily="34" charset="0"/>
              </a:rPr>
              <a:t>Aucune préférence nationale</a:t>
            </a:r>
          </a:p>
          <a:p>
            <a:pPr marL="457200" indent="-457200">
              <a:buClr>
                <a:schemeClr val="accent5">
                  <a:lumMod val="75000"/>
                </a:schemeClr>
              </a:buClr>
              <a:buFont typeface="Wingdings" panose="05000000000000000000" pitchFamily="2" charset="2"/>
              <a:buChar char="v"/>
            </a:pPr>
            <a:endParaRPr lang="fr-FR" sz="2800" kern="0" dirty="0">
              <a:solidFill>
                <a:schemeClr val="tx1"/>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endParaRPr lang="fr-FR" sz="2800" kern="0" dirty="0">
              <a:solidFill>
                <a:schemeClr val="tx1"/>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altLang="fr-FR" sz="2800" kern="0" dirty="0">
                <a:solidFill>
                  <a:schemeClr val="tx1"/>
                </a:solidFill>
                <a:latin typeface="Corbel" panose="020B0503020204020204" pitchFamily="34" charset="0"/>
              </a:rPr>
              <a:t>Pays objet de sanctions ou de restrictions en vertu des lois ou des  politiques des États-Unis: </a:t>
            </a:r>
            <a:r>
              <a:rPr lang="fr-FR" altLang="fr-FR" sz="2800" kern="0" dirty="0">
                <a:solidFill>
                  <a:srgbClr val="FF0000"/>
                </a:solidFill>
                <a:latin typeface="Corbel" panose="020B0503020204020204" pitchFamily="34" charset="0"/>
              </a:rPr>
              <a:t>liste disponible dans le site de MCC</a:t>
            </a:r>
            <a:endParaRPr lang="fr-FR" altLang="fr-FR" sz="2800" strike="dblStrike" kern="0" dirty="0">
              <a:solidFill>
                <a:srgbClr val="FF0000"/>
              </a:solidFill>
              <a:latin typeface="Corbel" panose="020B0503020204020204" pitchFamily="34" charset="0"/>
            </a:endParaRPr>
          </a:p>
          <a:p>
            <a:pPr marL="457200" indent="-457200" algn="just">
              <a:buClr>
                <a:schemeClr val="accent5">
                  <a:lumMod val="75000"/>
                </a:schemeClr>
              </a:buClr>
              <a:buFont typeface="Wingdings" panose="05000000000000000000" pitchFamily="2" charset="2"/>
              <a:buChar char="v"/>
            </a:pPr>
            <a:endParaRPr lang="fr-FR" sz="2800" kern="0" dirty="0">
              <a:solidFill>
                <a:srgbClr val="002060"/>
              </a:solidFill>
              <a:latin typeface="Calibri" panose="020F050202020403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p:txBody>
      </p:sp>
      <p:sp>
        <p:nvSpPr>
          <p:cNvPr id="7" name="Chevron 6"/>
          <p:cNvSpPr/>
          <p:nvPr/>
        </p:nvSpPr>
        <p:spPr>
          <a:xfrm>
            <a:off x="1991544" y="1052736"/>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Directives particulières à MCC</a:t>
            </a:r>
          </a:p>
        </p:txBody>
      </p:sp>
      <p:sp>
        <p:nvSpPr>
          <p:cNvPr id="3" name="Rectangle 2"/>
          <p:cNvSpPr/>
          <p:nvPr/>
        </p:nvSpPr>
        <p:spPr>
          <a:xfrm>
            <a:off x="1846458" y="2123850"/>
            <a:ext cx="8499083" cy="36780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78557054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26</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
        <p:nvSpPr>
          <p:cNvPr id="7" name="Chevron 6"/>
          <p:cNvSpPr/>
          <p:nvPr/>
        </p:nvSpPr>
        <p:spPr>
          <a:xfrm>
            <a:off x="2297117" y="1761337"/>
            <a:ext cx="8208912" cy="3379428"/>
          </a:xfrm>
          <a:prstGeom prst="chevron">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FFFFFF"/>
                </a:solidFill>
                <a:latin typeface="Corbel" panose="020B0503020204020204" pitchFamily="34" charset="0"/>
              </a:rPr>
              <a:t>TYPES DE SOUMISSION: </a:t>
            </a:r>
          </a:p>
          <a:p>
            <a:pPr algn="ctr"/>
            <a:endParaRPr lang="fr-FR" sz="2800" b="1" dirty="0">
              <a:solidFill>
                <a:srgbClr val="FFFFFF"/>
              </a:solidFill>
              <a:latin typeface="Corbel" panose="020B0503020204020204" pitchFamily="34" charset="0"/>
            </a:endParaRPr>
          </a:p>
          <a:p>
            <a:pPr algn="ctr"/>
            <a:endParaRPr lang="fr-FR" sz="2800" b="1" dirty="0">
              <a:solidFill>
                <a:schemeClr val="tx1"/>
              </a:solidFill>
              <a:latin typeface="Corbel" panose="020B0503020204020204" pitchFamily="34" charset="0"/>
            </a:endParaRPr>
          </a:p>
          <a:p>
            <a:pPr algn="ctr"/>
            <a:r>
              <a:rPr lang="fr-FR" sz="2800" b="1" dirty="0">
                <a:solidFill>
                  <a:schemeClr val="tx1"/>
                </a:solidFill>
                <a:latin typeface="Corbel" panose="020B0503020204020204" pitchFamily="34" charset="0"/>
              </a:rPr>
              <a:t> par voie électronique</a:t>
            </a:r>
          </a:p>
          <a:p>
            <a:pPr algn="ctr"/>
            <a:r>
              <a:rPr lang="fr-FR" sz="2800" b="1" dirty="0">
                <a:solidFill>
                  <a:srgbClr val="FF0000"/>
                </a:solidFill>
                <a:latin typeface="Corbel" panose="020B0503020204020204" pitchFamily="34" charset="0"/>
              </a:rPr>
              <a:t>Les soumissions sous format papier ne seront pas acceptées</a:t>
            </a:r>
            <a:r>
              <a:rPr lang="fr-FR" sz="2800" b="1" dirty="0">
                <a:solidFill>
                  <a:srgbClr val="FFFFFF"/>
                </a:solidFill>
                <a:latin typeface="Corbel" panose="020B0503020204020204" pitchFamily="34" charset="0"/>
              </a:rPr>
              <a:t>.</a:t>
            </a:r>
          </a:p>
          <a:p>
            <a:pPr algn="ctr"/>
            <a:endParaRPr lang="fr-FR" sz="2800" b="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05557820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27</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a:t>
            </a:r>
            <a:r>
              <a:rPr lang="fr-FR" sz="2902" b="1" dirty="0"/>
              <a:t> </a:t>
            </a:r>
            <a:r>
              <a:rPr lang="fr-FR" sz="2902" b="1" dirty="0">
                <a:solidFill>
                  <a:srgbClr val="FFC000"/>
                </a:solidFill>
              </a:rPr>
              <a:t>des propositions</a:t>
            </a:r>
          </a:p>
        </p:txBody>
      </p:sp>
      <p:sp>
        <p:nvSpPr>
          <p:cNvPr id="9" name="Content Placeholder 2"/>
          <p:cNvSpPr txBox="1">
            <a:spLocks/>
          </p:cNvSpPr>
          <p:nvPr/>
        </p:nvSpPr>
        <p:spPr>
          <a:xfrm>
            <a:off x="1987782" y="1513829"/>
            <a:ext cx="8229600" cy="45259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Les propositions doivent être soumises électroniquement, uniquement, </a:t>
            </a:r>
            <a:r>
              <a:rPr lang="fr-FR" sz="2000" kern="0" dirty="0">
                <a:solidFill>
                  <a:srgbClr val="FF0000"/>
                </a:solidFill>
                <a:latin typeface="Corbel" panose="020B0503020204020204" pitchFamily="34" charset="0"/>
              </a:rPr>
              <a:t>via les liens indiqués </a:t>
            </a:r>
            <a:r>
              <a:rPr lang="fr-FR" sz="2000" kern="0" dirty="0">
                <a:solidFill>
                  <a:schemeClr val="tx1"/>
                </a:solidFill>
                <a:latin typeface="Corbel" panose="020B0503020204020204" pitchFamily="34" charset="0"/>
              </a:rPr>
              <a:t>dans la Demande de Propositions :</a:t>
            </a:r>
          </a:p>
          <a:p>
            <a:pPr marL="342900" indent="-342900">
              <a:buClr>
                <a:schemeClr val="accent5">
                  <a:lumMod val="75000"/>
                </a:schemeClr>
              </a:buClr>
              <a:buFont typeface="Wingdings" panose="05000000000000000000" pitchFamily="2" charset="2"/>
              <a:buChar char="v"/>
            </a:pPr>
            <a:endParaRPr lang="fr-FR" sz="2000" kern="0" dirty="0">
              <a:solidFill>
                <a:schemeClr val="accent3"/>
              </a:solidFill>
              <a:highlight>
                <a:srgbClr val="00FFFF"/>
              </a:highlight>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Prière de lancer le processus de téléchargement </a:t>
            </a:r>
            <a:r>
              <a:rPr lang="fr-FR" sz="2000" kern="0" dirty="0">
                <a:solidFill>
                  <a:srgbClr val="FF0000"/>
                </a:solidFill>
                <a:latin typeface="Corbel" panose="020B0503020204020204" pitchFamily="34" charset="0"/>
              </a:rPr>
              <a:t>en temps utile avant l’expiration</a:t>
            </a:r>
            <a:r>
              <a:rPr lang="fr-FR" sz="2000" kern="0" dirty="0">
                <a:solidFill>
                  <a:schemeClr val="tx1"/>
                </a:solidFill>
                <a:latin typeface="Corbel" panose="020B0503020204020204" pitchFamily="34" charset="0"/>
              </a:rPr>
              <a:t> de la date et l’heure limites de soumission des propositions</a:t>
            </a: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Corbel" panose="020B0503020204020204" pitchFamily="34" charset="0"/>
            </a:endParaRPr>
          </a:p>
          <a:p>
            <a:pPr marL="342900" indent="-342900" algn="ctr">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Soumission d’une PROPOSITION COMPLÈTE: </a:t>
            </a:r>
          </a:p>
          <a:p>
            <a:pPr marL="342900" indent="-342900" algn="ctr">
              <a:buClr>
                <a:schemeClr val="accent5">
                  <a:lumMod val="75000"/>
                </a:schemeClr>
              </a:buClr>
              <a:buFont typeface="Wingdings" panose="05000000000000000000" pitchFamily="2" charset="2"/>
              <a:buChar char="v"/>
            </a:pPr>
            <a:endParaRPr lang="fr-FR" sz="2000" kern="0" dirty="0">
              <a:solidFill>
                <a:schemeClr val="accent2">
                  <a:lumMod val="50000"/>
                </a:schemeClr>
              </a:solidFill>
              <a:latin typeface="Corbel" panose="020B0503020204020204" pitchFamily="34" charset="0"/>
            </a:endParaRPr>
          </a:p>
          <a:p>
            <a:pPr marL="342900" indent="-342900" algn="ctr">
              <a:buClr>
                <a:schemeClr val="accent5">
                  <a:lumMod val="75000"/>
                </a:schemeClr>
              </a:buClr>
              <a:buFont typeface="Wingdings" panose="05000000000000000000" pitchFamily="2" charset="2"/>
              <a:buChar char="v"/>
            </a:pPr>
            <a:endParaRPr lang="fr-FR" sz="2000" kern="0" dirty="0">
              <a:solidFill>
                <a:schemeClr val="accent2">
                  <a:lumMod val="50000"/>
                </a:schemeClr>
              </a:solidFill>
              <a:latin typeface="Corbel" panose="020B0503020204020204" pitchFamily="34" charset="0"/>
            </a:endParaRPr>
          </a:p>
          <a:p>
            <a:pPr marL="342900" indent="-342900" algn="ctr">
              <a:buClr>
                <a:schemeClr val="accent5">
                  <a:lumMod val="75000"/>
                </a:schemeClr>
              </a:buClr>
              <a:buFont typeface="Wingdings" panose="05000000000000000000" pitchFamily="2" charset="2"/>
              <a:buChar char="v"/>
            </a:pPr>
            <a:endParaRPr lang="fr-FR" sz="2000" kern="0" dirty="0">
              <a:solidFill>
                <a:schemeClr val="accent2">
                  <a:lumMod val="50000"/>
                </a:schemeClr>
              </a:solidFill>
              <a:latin typeface="Corbel" panose="020B0503020204020204" pitchFamily="34" charset="0"/>
            </a:endParaRPr>
          </a:p>
          <a:p>
            <a:pPr marL="342900" indent="-342900" algn="ctr">
              <a:buClr>
                <a:schemeClr val="accent5">
                  <a:lumMod val="75000"/>
                </a:schemeClr>
              </a:buClr>
              <a:buFont typeface="Wingdings" panose="05000000000000000000" pitchFamily="2" charset="2"/>
              <a:buChar char="v"/>
            </a:pPr>
            <a:endParaRPr lang="fr-FR" sz="2000" kern="0" dirty="0">
              <a:solidFill>
                <a:schemeClr val="accent2">
                  <a:lumMod val="50000"/>
                </a:schemeClr>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Joindre un sommaire de tous les documents à la première page de chaque proposition</a:t>
            </a: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mn-lt"/>
            </a:endParaRPr>
          </a:p>
          <a:p>
            <a:pPr marL="342900" indent="-342900" algn="just">
              <a:buClr>
                <a:schemeClr val="accent5">
                  <a:lumMod val="75000"/>
                </a:schemeClr>
              </a:buClr>
              <a:buFont typeface="Wingdings" panose="05000000000000000000" pitchFamily="2" charset="2"/>
              <a:buChar char="v"/>
            </a:pPr>
            <a:endParaRPr lang="fr-FR" sz="1814" dirty="0"/>
          </a:p>
          <a:p>
            <a:pPr marL="342900" indent="-342900" algn="just">
              <a:buClr>
                <a:schemeClr val="accent5">
                  <a:lumMod val="75000"/>
                </a:schemeClr>
              </a:buClr>
              <a:buFont typeface="Wingdings" panose="05000000000000000000" pitchFamily="2" charset="2"/>
              <a:buChar char="v"/>
            </a:pPr>
            <a:endParaRPr lang="fr-FR" sz="1814" kern="0" dirty="0">
              <a:solidFill>
                <a:schemeClr val="tx1"/>
              </a:solidFill>
            </a:endParaRPr>
          </a:p>
        </p:txBody>
      </p:sp>
      <p:sp>
        <p:nvSpPr>
          <p:cNvPr id="3" name="Rectangle 2"/>
          <p:cNvSpPr/>
          <p:nvPr/>
        </p:nvSpPr>
        <p:spPr>
          <a:xfrm>
            <a:off x="1811910" y="1286954"/>
            <a:ext cx="8581345" cy="52654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10" name="Chevron 9"/>
          <p:cNvSpPr/>
          <p:nvPr/>
        </p:nvSpPr>
        <p:spPr>
          <a:xfrm>
            <a:off x="2008470" y="774344"/>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PAR VOIE ELECTRONIQUE</a:t>
            </a:r>
          </a:p>
        </p:txBody>
      </p:sp>
      <p:sp>
        <p:nvSpPr>
          <p:cNvPr id="4" name="Rounded Rectangle 3"/>
          <p:cNvSpPr/>
          <p:nvPr/>
        </p:nvSpPr>
        <p:spPr>
          <a:xfrm>
            <a:off x="3403137" y="3727939"/>
            <a:ext cx="5582469" cy="84949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kern="0" dirty="0">
                <a:solidFill>
                  <a:srgbClr val="C00000"/>
                </a:solidFill>
                <a:latin typeface="Corbel" panose="020B0503020204020204" pitchFamily="34" charset="0"/>
              </a:rPr>
              <a:t>Proposition Complète = Proposition Technique + </a:t>
            </a:r>
          </a:p>
          <a:p>
            <a:pPr algn="ctr"/>
            <a:r>
              <a:rPr lang="fr-FR" kern="0" dirty="0">
                <a:solidFill>
                  <a:srgbClr val="C00000"/>
                </a:solidFill>
                <a:latin typeface="Corbel" panose="020B0503020204020204" pitchFamily="34" charset="0"/>
              </a:rPr>
              <a:t>Proposition Financière verrouillée avec mot de passe</a:t>
            </a:r>
          </a:p>
        </p:txBody>
      </p:sp>
    </p:spTree>
    <p:extLst>
      <p:ext uri="{BB962C8B-B14F-4D97-AF65-F5344CB8AC3E}">
        <p14:creationId xmlns:p14="http://schemas.microsoft.com/office/powerpoint/2010/main" val="384338608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28</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a:t>
            </a:r>
            <a:r>
              <a:rPr lang="fr-FR" sz="2902" b="1" dirty="0"/>
              <a:t> </a:t>
            </a:r>
            <a:r>
              <a:rPr lang="fr-FR" sz="2902" b="1" dirty="0">
                <a:solidFill>
                  <a:srgbClr val="FFC000"/>
                </a:solidFill>
              </a:rPr>
              <a:t>des propositions</a:t>
            </a:r>
          </a:p>
        </p:txBody>
      </p:sp>
      <p:sp>
        <p:nvSpPr>
          <p:cNvPr id="9" name="Content Placeholder 2"/>
          <p:cNvSpPr txBox="1">
            <a:spLocks/>
          </p:cNvSpPr>
          <p:nvPr/>
        </p:nvSpPr>
        <p:spPr>
          <a:xfrm>
            <a:off x="1981200" y="1563348"/>
            <a:ext cx="8229600" cy="45259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La proposition ainsi que toute correspondance doivent être rédigées en français</a:t>
            </a:r>
          </a:p>
          <a:p>
            <a:pPr marL="342900" indent="-342900" algn="just">
              <a:buClr>
                <a:schemeClr val="accent5">
                  <a:lumMod val="75000"/>
                </a:schemeClr>
              </a:buClr>
              <a:buFont typeface="Wingdings" panose="05000000000000000000" pitchFamily="2" charset="2"/>
              <a:buChar char="v"/>
            </a:pPr>
            <a:endParaRPr lang="fr-FR" sz="1814"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La date limite de dépôt des Propositions est le </a:t>
            </a:r>
            <a:r>
              <a:rPr lang="fr-FR" sz="2000" kern="0" dirty="0">
                <a:solidFill>
                  <a:srgbClr val="FF0000"/>
                </a:solidFill>
                <a:latin typeface="Corbel" panose="020B0503020204020204" pitchFamily="34" charset="0"/>
              </a:rPr>
              <a:t>22 Octobre 2019 à 14h00 min (GMT+1), heure locale du Maroc</a:t>
            </a: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Des clarifications peuvent être demandées par courriel dans un délai ne dépassant pas le </a:t>
            </a:r>
            <a:r>
              <a:rPr lang="fr-FR" sz="2000" kern="0" dirty="0">
                <a:solidFill>
                  <a:srgbClr val="FF0000"/>
                </a:solidFill>
                <a:latin typeface="Corbel" panose="020B0503020204020204" pitchFamily="34" charset="0"/>
              </a:rPr>
              <a:t>4 Octobre 2019</a:t>
            </a: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L’Agence MCA-Morocco fournira des réponses à tous les Consultants dans un délai ne dépassant pas le </a:t>
            </a:r>
            <a:r>
              <a:rPr lang="fr-FR" sz="2000" kern="0" dirty="0">
                <a:solidFill>
                  <a:srgbClr val="FF0000"/>
                </a:solidFill>
                <a:latin typeface="Corbel" panose="020B0503020204020204" pitchFamily="34" charset="0"/>
              </a:rPr>
              <a:t>9 Octobre 2019</a:t>
            </a: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Dans le cas d’une sous-traitance : préciser le(s) nom(s) des sous-traitants et les tâches à sous-traiter.</a:t>
            </a:r>
          </a:p>
        </p:txBody>
      </p:sp>
      <p:sp>
        <p:nvSpPr>
          <p:cNvPr id="3" name="Rectangle 2"/>
          <p:cNvSpPr/>
          <p:nvPr/>
        </p:nvSpPr>
        <p:spPr>
          <a:xfrm>
            <a:off x="1811910" y="1286954"/>
            <a:ext cx="8581345" cy="52654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340238609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29</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Méthode de sélection</a:t>
            </a:r>
            <a:endParaRPr lang="fr-FR" sz="2539" b="1" dirty="0">
              <a:solidFill>
                <a:srgbClr val="FFC000"/>
              </a:solidFill>
            </a:endParaRPr>
          </a:p>
        </p:txBody>
      </p:sp>
      <p:sp>
        <p:nvSpPr>
          <p:cNvPr id="9" name="Content Placeholder 2"/>
          <p:cNvSpPr txBox="1">
            <a:spLocks/>
          </p:cNvSpPr>
          <p:nvPr/>
        </p:nvSpPr>
        <p:spPr>
          <a:xfrm>
            <a:off x="1981200" y="1407862"/>
            <a:ext cx="8229600" cy="45259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algn="just">
              <a:lnSpc>
                <a:spcPct val="150000"/>
              </a:lnSpc>
            </a:pPr>
            <a:r>
              <a:rPr lang="fr-FR" altLang="fr-FR" sz="2000" dirty="0">
                <a:solidFill>
                  <a:schemeClr val="tx1"/>
                </a:solidFill>
                <a:latin typeface="Corbel" panose="020B0503020204020204" pitchFamily="34" charset="0"/>
              </a:rPr>
              <a:t>Sélection Basée sur la Qualité et le Coût avec une pondération de points techniques et du prix. La procédure d’évaluation consiste à : </a:t>
            </a:r>
          </a:p>
          <a:p>
            <a:pPr algn="just">
              <a:lnSpc>
                <a:spcPct val="150000"/>
              </a:lnSpc>
            </a:pPr>
            <a:endParaRPr lang="fr-FR" altLang="fr-FR" sz="2000" dirty="0">
              <a:solidFill>
                <a:schemeClr val="tx1"/>
              </a:solidFill>
              <a:latin typeface="Corbel" panose="020B0503020204020204" pitchFamily="34" charset="0"/>
            </a:endParaRPr>
          </a:p>
          <a:p>
            <a:pPr marL="914417" lvl="1" indent="-457209" algn="just">
              <a:buClr>
                <a:schemeClr val="accent5">
                  <a:lumMod val="75000"/>
                </a:schemeClr>
              </a:buClr>
              <a:buFont typeface="Times New Roman" panose="02020603050405020304" pitchFamily="18" charset="0"/>
              <a:buAutoNum type="arabicPeriod"/>
            </a:pPr>
            <a:r>
              <a:rPr lang="fr-FR" altLang="fr-FR" sz="2000" dirty="0">
                <a:solidFill>
                  <a:schemeClr val="tx1"/>
                </a:solidFill>
                <a:latin typeface="Corbel" panose="020B0503020204020204" pitchFamily="34" charset="0"/>
              </a:rPr>
              <a:t>Analyse des documents administratifs et de la capacité financière.</a:t>
            </a:r>
          </a:p>
          <a:p>
            <a:pPr marL="914417" lvl="1" indent="-457209" algn="just">
              <a:buClr>
                <a:schemeClr val="accent5">
                  <a:lumMod val="75000"/>
                </a:schemeClr>
              </a:buClr>
              <a:buFont typeface="Times New Roman" panose="02020603050405020304" pitchFamily="18" charset="0"/>
              <a:buAutoNum type="arabicPeriod"/>
            </a:pPr>
            <a:r>
              <a:rPr lang="fr-FR" altLang="fr-FR" sz="2000" dirty="0">
                <a:solidFill>
                  <a:schemeClr val="tx1"/>
                </a:solidFill>
                <a:latin typeface="Corbel" panose="020B0503020204020204" pitchFamily="34" charset="0"/>
              </a:rPr>
              <a:t>Analyse des propositions techniques.</a:t>
            </a:r>
          </a:p>
          <a:p>
            <a:pPr marL="914417" lvl="1" indent="-457209" algn="just">
              <a:buClr>
                <a:schemeClr val="accent5">
                  <a:lumMod val="75000"/>
                </a:schemeClr>
              </a:buClr>
              <a:buFont typeface="Times New Roman" panose="02020603050405020304" pitchFamily="18" charset="0"/>
              <a:buAutoNum type="arabicPeriod"/>
            </a:pPr>
            <a:r>
              <a:rPr lang="fr-FR" altLang="fr-FR" sz="2000" dirty="0">
                <a:solidFill>
                  <a:schemeClr val="tx1"/>
                </a:solidFill>
                <a:latin typeface="Corbel" panose="020B0503020204020204" pitchFamily="34" charset="0"/>
              </a:rPr>
              <a:t>Approbation du rapport technique par MCC.</a:t>
            </a:r>
          </a:p>
          <a:p>
            <a:pPr marL="914417" lvl="1" indent="-457209" algn="just">
              <a:buClr>
                <a:schemeClr val="accent5">
                  <a:lumMod val="75000"/>
                </a:schemeClr>
              </a:buClr>
              <a:buFont typeface="Times New Roman" panose="02020603050405020304" pitchFamily="18" charset="0"/>
              <a:buAutoNum type="arabicPeriod"/>
            </a:pPr>
            <a:r>
              <a:rPr lang="fr-FR" altLang="fr-FR" sz="2000" dirty="0">
                <a:solidFill>
                  <a:schemeClr val="tx1"/>
                </a:solidFill>
                <a:latin typeface="Corbel" panose="020B0503020204020204" pitchFamily="34" charset="0"/>
              </a:rPr>
              <a:t>Ouverture des propositions financières.</a:t>
            </a:r>
          </a:p>
          <a:p>
            <a:pPr marL="914417" lvl="1" indent="-457209" algn="just">
              <a:buClr>
                <a:schemeClr val="accent5">
                  <a:lumMod val="75000"/>
                </a:schemeClr>
              </a:buClr>
              <a:buFont typeface="Times New Roman" panose="02020603050405020304" pitchFamily="18" charset="0"/>
              <a:buAutoNum type="arabicPeriod"/>
            </a:pPr>
            <a:r>
              <a:rPr lang="fr-FR" altLang="fr-FR" sz="2000" dirty="0">
                <a:solidFill>
                  <a:schemeClr val="tx1"/>
                </a:solidFill>
                <a:latin typeface="Corbel" panose="020B0503020204020204" pitchFamily="34" charset="0"/>
              </a:rPr>
              <a:t>Analyse des propositions financières.</a:t>
            </a:r>
          </a:p>
          <a:p>
            <a:pPr marL="914417" lvl="1" indent="-457209" algn="just">
              <a:buClr>
                <a:schemeClr val="accent5">
                  <a:lumMod val="75000"/>
                </a:schemeClr>
              </a:buClr>
              <a:buFont typeface="Times New Roman" panose="02020603050405020304" pitchFamily="18" charset="0"/>
              <a:buAutoNum type="arabicPeriod"/>
            </a:pPr>
            <a:r>
              <a:rPr lang="fr-FR" altLang="fr-FR" sz="2000" dirty="0">
                <a:solidFill>
                  <a:schemeClr val="tx1"/>
                </a:solidFill>
                <a:latin typeface="Corbel" panose="020B0503020204020204" pitchFamily="34" charset="0"/>
              </a:rPr>
              <a:t>Pondération :  </a:t>
            </a:r>
            <a:r>
              <a:rPr lang="fr-FR" altLang="fr-FR" sz="2000" b="1" dirty="0">
                <a:solidFill>
                  <a:srgbClr val="FF0000"/>
                </a:solidFill>
                <a:latin typeface="Corbel" panose="020B0503020204020204" pitchFamily="34" charset="0"/>
              </a:rPr>
              <a:t>85%</a:t>
            </a:r>
            <a:r>
              <a:rPr lang="fr-FR" altLang="fr-FR" sz="2000" dirty="0">
                <a:solidFill>
                  <a:schemeClr val="tx1"/>
                </a:solidFill>
                <a:latin typeface="Corbel" panose="020B0503020204020204" pitchFamily="34" charset="0"/>
              </a:rPr>
              <a:t> Qualité, </a:t>
            </a:r>
            <a:r>
              <a:rPr lang="fr-FR" altLang="fr-FR" sz="2000" b="1" dirty="0">
                <a:solidFill>
                  <a:srgbClr val="FF0000"/>
                </a:solidFill>
                <a:latin typeface="Corbel" panose="020B0503020204020204" pitchFamily="34" charset="0"/>
              </a:rPr>
              <a:t>15%</a:t>
            </a:r>
            <a:r>
              <a:rPr lang="fr-FR" altLang="fr-FR" sz="2000" dirty="0">
                <a:solidFill>
                  <a:schemeClr val="tx1"/>
                </a:solidFill>
                <a:latin typeface="Corbel" panose="020B0503020204020204" pitchFamily="34" charset="0"/>
              </a:rPr>
              <a:t> Prix.</a:t>
            </a:r>
          </a:p>
          <a:p>
            <a:pPr marL="914417" lvl="1" indent="-457209" algn="just">
              <a:buClr>
                <a:schemeClr val="accent5">
                  <a:lumMod val="75000"/>
                </a:schemeClr>
              </a:buClr>
              <a:buFont typeface="Times New Roman" panose="02020603050405020304" pitchFamily="18" charset="0"/>
              <a:buAutoNum type="arabicPeriod"/>
            </a:pPr>
            <a:r>
              <a:rPr lang="fr-FR" altLang="fr-FR" sz="2000" dirty="0">
                <a:solidFill>
                  <a:schemeClr val="tx1"/>
                </a:solidFill>
                <a:latin typeface="Corbel" panose="020B0503020204020204" pitchFamily="34" charset="0"/>
              </a:rPr>
              <a:t>Approbation du rapport d’évaluation combiné par MCC</a:t>
            </a:r>
            <a:r>
              <a:rPr lang="fr-FR" altLang="fr-FR" sz="2000" dirty="0">
                <a:solidFill>
                  <a:schemeClr val="tx2"/>
                </a:solidFill>
                <a:latin typeface="Corbel" panose="020B0503020204020204" pitchFamily="34" charset="0"/>
              </a:rPr>
              <a:t>.</a:t>
            </a:r>
          </a:p>
          <a:p>
            <a:pPr marL="457208" lvl="1" algn="just">
              <a:buClr>
                <a:schemeClr val="accent5">
                  <a:lumMod val="75000"/>
                </a:schemeClr>
              </a:buClr>
            </a:pPr>
            <a:endParaRPr lang="fr-FR" altLang="fr-FR" sz="2000" dirty="0">
              <a:solidFill>
                <a:schemeClr val="tx2"/>
              </a:solidFill>
              <a:latin typeface="Corbel" panose="020B0503020204020204" pitchFamily="34" charset="0"/>
            </a:endParaRPr>
          </a:p>
          <a:p>
            <a:pPr marL="457208" lvl="1" algn="just">
              <a:buClr>
                <a:schemeClr val="accent5">
                  <a:lumMod val="75000"/>
                </a:schemeClr>
              </a:buClr>
            </a:pPr>
            <a:endParaRPr lang="fr-FR" altLang="fr-FR" sz="2000" dirty="0">
              <a:solidFill>
                <a:schemeClr val="tx2"/>
              </a:solidFill>
            </a:endParaRPr>
          </a:p>
        </p:txBody>
      </p:sp>
      <p:sp>
        <p:nvSpPr>
          <p:cNvPr id="3" name="Rectangle 2"/>
          <p:cNvSpPr/>
          <p:nvPr/>
        </p:nvSpPr>
        <p:spPr>
          <a:xfrm>
            <a:off x="1773250" y="1166047"/>
            <a:ext cx="8581345" cy="476777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421396352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97" b="1" i="0" u="none" strike="noStrike" kern="1200" cap="none" spc="0" normalizeH="0" baseline="0" noProof="0" dirty="0">
                <a:ln>
                  <a:noFill/>
                </a:ln>
                <a:solidFill>
                  <a:prstClr val="white"/>
                </a:solidFill>
                <a:effectLst/>
                <a:uLnTx/>
                <a:uFillTx/>
                <a:latin typeface="Calibri"/>
                <a:ea typeface="+mn-ea"/>
                <a:cs typeface="Sakkal Majalla" panose="02000000000000000000" pitchFamily="2" charset="-78"/>
              </a:rPr>
              <a:t>Plan</a:t>
            </a:r>
            <a:endParaRPr kumimoji="0" lang="ar-SA" sz="4897" b="1" i="0" u="none" strike="noStrike" kern="1200" cap="none" spc="0" normalizeH="0" baseline="0" noProof="0" dirty="0">
              <a:ln>
                <a:noFill/>
              </a:ln>
              <a:solidFill>
                <a:prstClr val="white"/>
              </a:solidFill>
              <a:effectLst/>
              <a:uLnTx/>
              <a:uFillTx/>
              <a:latin typeface="Calibri"/>
              <a:ea typeface="+mn-ea"/>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97" b="1" i="0" u="none" strike="noStrike" kern="1200" cap="none" spc="0" normalizeH="0" baseline="0" noProof="0" dirty="0">
                    <a:ln w="11430"/>
                    <a:solidFill>
                      <a:srgbClr val="0070C0"/>
                    </a:solidFill>
                    <a:effectLst>
                      <a:outerShdw blurRad="50800" dist="39000" dir="5460000" algn="tl">
                        <a:srgbClr val="000000">
                          <a:alpha val="38000"/>
                        </a:srgbClr>
                      </a:outerShdw>
                    </a:effectLst>
                    <a:uLnTx/>
                    <a:uFillTx/>
                    <a:latin typeface="Calibri"/>
                    <a:ea typeface="+mn-ea"/>
                    <a:cs typeface="+mn-cs"/>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87" name="Rectangle 86"/>
              <p:cNvSpPr/>
              <p:nvPr/>
            </p:nvSpPr>
            <p:spPr>
              <a:xfrm>
                <a:off x="1987220" y="1527351"/>
                <a:ext cx="52937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97" b="1" i="0" u="none" strike="noStrike" kern="1200" cap="none" spc="0" normalizeH="0" baseline="0" noProof="0" dirty="0">
                    <a:ln w="11430"/>
                    <a:solidFill>
                      <a:srgbClr val="0070C0"/>
                    </a:solidFill>
                    <a:effectLst>
                      <a:outerShdw blurRad="50800" dist="39000" dir="5460000" algn="tl">
                        <a:srgbClr val="000000">
                          <a:alpha val="38000"/>
                        </a:srgbClr>
                      </a:outerShdw>
                    </a:effectLst>
                    <a:uLnTx/>
                    <a:uFillTx/>
                    <a:latin typeface="Corbel" panose="020B0503020204020204" pitchFamily="34" charset="0"/>
                    <a:ea typeface="+mn-ea"/>
                    <a:cs typeface="+mn-cs"/>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92" name="Rectangle 91"/>
              <p:cNvSpPr/>
              <p:nvPr/>
            </p:nvSpPr>
            <p:spPr>
              <a:xfrm>
                <a:off x="1990755" y="1527351"/>
                <a:ext cx="522308"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97" b="1" i="0" u="none" strike="noStrike" kern="1200" cap="none" spc="0" normalizeH="0" baseline="0" noProof="0" dirty="0">
                    <a:ln w="11430"/>
                    <a:solidFill>
                      <a:srgbClr val="0070C0"/>
                    </a:solidFill>
                    <a:effectLst>
                      <a:outerShdw blurRad="50800" dist="39000" dir="5460000" algn="tl">
                        <a:srgbClr val="000000">
                          <a:alpha val="38000"/>
                        </a:srgbClr>
                      </a:outerShdw>
                    </a:effectLst>
                    <a:uLnTx/>
                    <a:uFillTx/>
                    <a:latin typeface="Corbel" panose="020B0503020204020204" pitchFamily="34" charset="0"/>
                    <a:ea typeface="+mn-ea"/>
                    <a:cs typeface="+mn-cs"/>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grpSp>
      <p:sp>
        <p:nvSpPr>
          <p:cNvPr id="93" name="Rectangle 92"/>
          <p:cNvSpPr/>
          <p:nvPr/>
        </p:nvSpPr>
        <p:spPr>
          <a:xfrm>
            <a:off x="2177775" y="1791056"/>
            <a:ext cx="1819729" cy="3155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1"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VOLET TECHNIQUE</a:t>
            </a:r>
            <a:endParaRPr kumimoji="0" lang="en-US" sz="1451" b="1" i="0" u="sng" strike="noStrike" kern="1200" cap="none" spc="0" normalizeH="0" baseline="0" noProof="0" dirty="0">
              <a:ln>
                <a:noFill/>
              </a:ln>
              <a:solidFill>
                <a:srgbClr val="002060"/>
              </a:solidFill>
              <a:effectLst/>
              <a:uLnTx/>
              <a:uFillTx/>
              <a:latin typeface="Berlin Sans FB Demi" pitchFamily="34" charset="0"/>
              <a:ea typeface="+mn-ea"/>
              <a:cs typeface="+mn-cs"/>
            </a:endParaRPr>
          </a:p>
        </p:txBody>
      </p:sp>
      <p:sp>
        <p:nvSpPr>
          <p:cNvPr id="94" name="Rectangle 93"/>
          <p:cNvSpPr/>
          <p:nvPr/>
        </p:nvSpPr>
        <p:spPr>
          <a:xfrm>
            <a:off x="2172232" y="3251039"/>
            <a:ext cx="2143536" cy="3155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1"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51"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VOLET FISCAL</a:t>
            </a:r>
          </a:p>
        </p:txBody>
      </p:sp>
      <p:sp>
        <p:nvSpPr>
          <p:cNvPr id="96" name="Rectangle 95"/>
          <p:cNvSpPr/>
          <p:nvPr/>
        </p:nvSpPr>
        <p:spPr>
          <a:xfrm>
            <a:off x="2154630" y="2095480"/>
            <a:ext cx="8308227" cy="5946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32" b="1" i="0" u="none" strike="noStrike" kern="0" cap="none" spc="0" normalizeH="0" baseline="0" noProof="0" dirty="0">
                <a:ln>
                  <a:noFill/>
                </a:ln>
                <a:solidFill>
                  <a:prstClr val="black"/>
                </a:solidFill>
                <a:effectLst/>
                <a:uLnTx/>
                <a:uFillTx/>
                <a:latin typeface="Corbel" panose="020B0503020204020204" pitchFamily="34" charset="0"/>
                <a:ea typeface="+mn-ea"/>
                <a:cs typeface="Arial" panose="020B0604020202020204" pitchFamily="34" charset="0"/>
              </a:rPr>
              <a:t>Présentation des termes de référence : contexte, objectif et étendue de la mission, durée, et livrables de la mission ainsi que l’équipe à mobiliser pour cette mission.</a:t>
            </a:r>
            <a:r>
              <a:rPr kumimoji="0" lang="en-US" sz="1632" b="1" i="0" u="none" strike="noStrike" kern="0" cap="none" spc="0" normalizeH="0" baseline="0" noProof="0" dirty="0">
                <a:ln>
                  <a:noFill/>
                </a:ln>
                <a:solidFill>
                  <a:prstClr val="black"/>
                </a:solidFill>
                <a:effectLst/>
                <a:uLnTx/>
                <a:uFillTx/>
                <a:latin typeface="Corbel" panose="020B0503020204020204" pitchFamily="34" charset="0"/>
                <a:ea typeface="+mn-ea"/>
                <a:cs typeface="Arial" panose="020B0604020202020204" pitchFamily="34" charset="0"/>
              </a:rPr>
              <a:t>  </a:t>
            </a:r>
            <a:endParaRPr kumimoji="0" lang="en-US" sz="1632"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97" name="Rectangle 96"/>
          <p:cNvSpPr/>
          <p:nvPr/>
        </p:nvSpPr>
        <p:spPr>
          <a:xfrm>
            <a:off x="2177775" y="3613664"/>
            <a:ext cx="8285083" cy="3434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32" b="1" i="0" u="none" strike="noStrike" kern="0" cap="none" spc="0" normalizeH="0" baseline="0" noProof="0" dirty="0">
                <a:ln>
                  <a:noFill/>
                </a:ln>
                <a:solidFill>
                  <a:prstClr val="black"/>
                </a:solidFill>
                <a:effectLst/>
                <a:uLnTx/>
                <a:uFillTx/>
                <a:latin typeface="Corbel" panose="020B0503020204020204" pitchFamily="34" charset="0"/>
                <a:ea typeface="+mn-ea"/>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3434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32" b="1" i="0" u="none" strike="noStrike" kern="0" cap="none" spc="0" normalizeH="0" baseline="0" noProof="0" dirty="0">
                <a:ln>
                  <a:noFill/>
                </a:ln>
                <a:solidFill>
                  <a:prstClr val="black"/>
                </a:solidFill>
                <a:effectLst/>
                <a:uLnTx/>
                <a:uFillTx/>
                <a:latin typeface="Corbel" panose="020B0503020204020204" pitchFamily="34" charset="0"/>
                <a:ea typeface="+mn-ea"/>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1179130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30</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Forme et contenu</a:t>
            </a:r>
          </a:p>
        </p:txBody>
      </p:sp>
      <p:sp>
        <p:nvSpPr>
          <p:cNvPr id="9" name="Content Placeholder 2"/>
          <p:cNvSpPr txBox="1">
            <a:spLocks/>
          </p:cNvSpPr>
          <p:nvPr/>
        </p:nvSpPr>
        <p:spPr>
          <a:xfrm>
            <a:off x="1981199" y="2297219"/>
            <a:ext cx="8229600" cy="31907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algn="just">
              <a:buClr>
                <a:schemeClr val="accent5">
                  <a:lumMod val="75000"/>
                </a:schemeClr>
              </a:buClr>
            </a:pPr>
            <a:r>
              <a:rPr lang="fr-FR" altLang="fr-FR" sz="2200" dirty="0">
                <a:solidFill>
                  <a:schemeClr val="tx1"/>
                </a:solidFill>
                <a:latin typeface="Corbel" panose="020B0503020204020204" pitchFamily="34" charset="0"/>
              </a:rPr>
              <a:t>Il est demandé aux Consultants de soumettre une Proposition technique, qui doit contenir les informations sur:</a:t>
            </a:r>
          </a:p>
          <a:p>
            <a:pPr marL="342900" indent="-342900" algn="just">
              <a:buClr>
                <a:schemeClr val="accent5">
                  <a:lumMod val="75000"/>
                </a:schemeClr>
              </a:buClr>
              <a:buFont typeface="Wingdings" panose="05000000000000000000" pitchFamily="2" charset="2"/>
              <a:buChar char="v"/>
            </a:pPr>
            <a:endParaRPr lang="fr-FR" altLang="fr-FR" sz="2200" dirty="0">
              <a:solidFill>
                <a:schemeClr val="tx1"/>
              </a:solidFill>
              <a:latin typeface="Corbel" panose="020B0503020204020204" pitchFamily="34" charset="0"/>
            </a:endParaRPr>
          </a:p>
          <a:p>
            <a:pPr marL="917738" lvl="1" indent="-342900" algn="just">
              <a:buClr>
                <a:schemeClr val="accent5">
                  <a:lumMod val="75000"/>
                </a:schemeClr>
              </a:buClr>
              <a:buFont typeface="Wingdings" panose="05000000000000000000" pitchFamily="2" charset="2"/>
              <a:buChar char="v"/>
            </a:pPr>
            <a:r>
              <a:rPr lang="fr-FR" altLang="fr-FR" sz="2200" dirty="0">
                <a:solidFill>
                  <a:schemeClr val="tx1"/>
                </a:solidFill>
                <a:latin typeface="Corbel" panose="020B0503020204020204" pitchFamily="34" charset="0"/>
              </a:rPr>
              <a:t> </a:t>
            </a:r>
            <a:r>
              <a:rPr lang="fr-FR" sz="2200" dirty="0">
                <a:solidFill>
                  <a:schemeClr val="tx1"/>
                </a:solidFill>
                <a:latin typeface="Corbel" panose="020B0503020204020204" pitchFamily="34" charset="0"/>
              </a:rPr>
              <a:t>Capacités et expériences </a:t>
            </a:r>
            <a:r>
              <a:rPr lang="fr-FR" altLang="fr-FR" sz="2200" dirty="0">
                <a:solidFill>
                  <a:schemeClr val="tx1"/>
                </a:solidFill>
                <a:latin typeface="Corbel" panose="020B0503020204020204" pitchFamily="34" charset="0"/>
              </a:rPr>
              <a:t> </a:t>
            </a:r>
            <a:r>
              <a:rPr lang="fr-FR" altLang="fr-FR" sz="2200" b="1" dirty="0">
                <a:solidFill>
                  <a:schemeClr val="tx1"/>
                </a:solidFill>
                <a:latin typeface="Corbel" panose="020B0503020204020204" pitchFamily="34" charset="0"/>
              </a:rPr>
              <a:t>(</a:t>
            </a:r>
            <a:r>
              <a:rPr lang="fr-FR" altLang="fr-FR" sz="2200" b="1" dirty="0">
                <a:solidFill>
                  <a:srgbClr val="FF0000"/>
                </a:solidFill>
                <a:latin typeface="Corbel" panose="020B0503020204020204" pitchFamily="34" charset="0"/>
              </a:rPr>
              <a:t>30 points</a:t>
            </a:r>
            <a:r>
              <a:rPr lang="fr-FR" altLang="fr-FR" sz="2200" b="1" dirty="0">
                <a:solidFill>
                  <a:schemeClr val="tx1"/>
                </a:solidFill>
                <a:latin typeface="Corbel" panose="020B0503020204020204" pitchFamily="34" charset="0"/>
              </a:rPr>
              <a:t>).</a:t>
            </a:r>
          </a:p>
          <a:p>
            <a:pPr marL="917738" lvl="1" indent="-342900" algn="just">
              <a:buClr>
                <a:schemeClr val="accent5">
                  <a:lumMod val="75000"/>
                </a:schemeClr>
              </a:buClr>
              <a:buFont typeface="Wingdings" panose="05000000000000000000" pitchFamily="2" charset="2"/>
              <a:buChar char="v"/>
            </a:pPr>
            <a:r>
              <a:rPr lang="fr-FR" altLang="fr-FR" sz="2200" dirty="0">
                <a:solidFill>
                  <a:schemeClr val="tx1"/>
                </a:solidFill>
                <a:latin typeface="Corbel" panose="020B0503020204020204" pitchFamily="34" charset="0"/>
              </a:rPr>
              <a:t> </a:t>
            </a:r>
            <a:r>
              <a:rPr lang="fr-FR" sz="2200" dirty="0">
                <a:solidFill>
                  <a:schemeClr val="tx1"/>
                </a:solidFill>
                <a:latin typeface="Corbel" panose="020B0503020204020204" pitchFamily="34" charset="0"/>
              </a:rPr>
              <a:t>Approche, méthodologie et plan de travail </a:t>
            </a:r>
            <a:r>
              <a:rPr lang="fr-FR" altLang="fr-FR" sz="2200" b="1" dirty="0">
                <a:solidFill>
                  <a:schemeClr val="tx1"/>
                </a:solidFill>
                <a:latin typeface="Corbel" panose="020B0503020204020204" pitchFamily="34" charset="0"/>
              </a:rPr>
              <a:t>(</a:t>
            </a:r>
            <a:r>
              <a:rPr lang="fr-FR" altLang="fr-FR" sz="2200" b="1" dirty="0">
                <a:solidFill>
                  <a:srgbClr val="FF0000"/>
                </a:solidFill>
                <a:latin typeface="Corbel" panose="020B0503020204020204" pitchFamily="34" charset="0"/>
              </a:rPr>
              <a:t>30 points</a:t>
            </a:r>
            <a:r>
              <a:rPr lang="fr-FR" altLang="fr-FR" sz="2200" b="1" dirty="0">
                <a:solidFill>
                  <a:schemeClr val="tx1"/>
                </a:solidFill>
                <a:latin typeface="Corbel" panose="020B0503020204020204" pitchFamily="34" charset="0"/>
              </a:rPr>
              <a:t>).</a:t>
            </a:r>
          </a:p>
          <a:p>
            <a:pPr marL="917738" lvl="1" indent="-342900" algn="just">
              <a:buClr>
                <a:schemeClr val="accent5">
                  <a:lumMod val="75000"/>
                </a:schemeClr>
              </a:buClr>
              <a:buFont typeface="Wingdings" panose="05000000000000000000" pitchFamily="2" charset="2"/>
              <a:buChar char="v"/>
            </a:pPr>
            <a:r>
              <a:rPr lang="fr-FR" altLang="fr-FR" sz="2200" dirty="0">
                <a:solidFill>
                  <a:schemeClr val="tx1"/>
                </a:solidFill>
                <a:latin typeface="Corbel" panose="020B0503020204020204" pitchFamily="34" charset="0"/>
              </a:rPr>
              <a:t> Qualifications du personnel clé de la prestation </a:t>
            </a:r>
            <a:r>
              <a:rPr lang="fr-FR" altLang="fr-FR" sz="2200" b="1" dirty="0">
                <a:solidFill>
                  <a:schemeClr val="tx1"/>
                </a:solidFill>
                <a:latin typeface="Corbel" panose="020B0503020204020204" pitchFamily="34" charset="0"/>
              </a:rPr>
              <a:t>(</a:t>
            </a:r>
            <a:r>
              <a:rPr lang="fr-FR" altLang="fr-FR" sz="2200" b="1" dirty="0">
                <a:solidFill>
                  <a:srgbClr val="FF0000"/>
                </a:solidFill>
                <a:latin typeface="Corbel" panose="020B0503020204020204" pitchFamily="34" charset="0"/>
              </a:rPr>
              <a:t>40 points</a:t>
            </a:r>
            <a:r>
              <a:rPr lang="fr-FR" altLang="fr-FR" sz="2200" b="1" dirty="0">
                <a:solidFill>
                  <a:schemeClr val="tx1"/>
                </a:solidFill>
                <a:latin typeface="Corbel" panose="020B0503020204020204" pitchFamily="34" charset="0"/>
              </a:rPr>
              <a:t>).</a:t>
            </a:r>
          </a:p>
          <a:p>
            <a:pPr marL="917738" lvl="1" indent="-342900" algn="just">
              <a:buClr>
                <a:schemeClr val="accent5">
                  <a:lumMod val="75000"/>
                </a:schemeClr>
              </a:buClr>
              <a:buFont typeface="Wingdings" panose="05000000000000000000" pitchFamily="2" charset="2"/>
              <a:buChar char="v"/>
            </a:pPr>
            <a:r>
              <a:rPr lang="fr-FR" altLang="fr-FR" sz="2200" dirty="0">
                <a:solidFill>
                  <a:schemeClr val="tx1"/>
                </a:solidFill>
                <a:latin typeface="Corbel" panose="020B0503020204020204" pitchFamily="34" charset="0"/>
              </a:rPr>
              <a:t>Le score technique minimum exigé pour se qualifier est de </a:t>
            </a:r>
            <a:r>
              <a:rPr lang="fr-FR" altLang="fr-FR" sz="2200" b="1" dirty="0">
                <a:solidFill>
                  <a:srgbClr val="FF0000"/>
                </a:solidFill>
                <a:latin typeface="Corbel" panose="020B0503020204020204" pitchFamily="34" charset="0"/>
              </a:rPr>
              <a:t>75</a:t>
            </a:r>
            <a:r>
              <a:rPr lang="fr-FR" altLang="fr-FR" sz="2200" dirty="0">
                <a:solidFill>
                  <a:schemeClr val="tx1"/>
                </a:solidFill>
                <a:latin typeface="Corbel" panose="020B0503020204020204" pitchFamily="34" charset="0"/>
              </a:rPr>
              <a:t> points sur 100.</a:t>
            </a:r>
          </a:p>
        </p:txBody>
      </p:sp>
      <p:sp>
        <p:nvSpPr>
          <p:cNvPr id="3" name="Rectangle 2"/>
          <p:cNvSpPr/>
          <p:nvPr/>
        </p:nvSpPr>
        <p:spPr>
          <a:xfrm>
            <a:off x="1805328" y="2225071"/>
            <a:ext cx="8581345" cy="36622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5">
                  <a:lumMod val="75000"/>
                </a:schemeClr>
              </a:buClr>
              <a:buFont typeface="Wingdings" panose="05000000000000000000" pitchFamily="2" charset="2"/>
              <a:buChar char="v"/>
            </a:pPr>
            <a:endParaRPr lang="fr-FR" sz="1632" dirty="0"/>
          </a:p>
        </p:txBody>
      </p:sp>
      <p:sp>
        <p:nvSpPr>
          <p:cNvPr id="10" name="Chevron 9"/>
          <p:cNvSpPr/>
          <p:nvPr/>
        </p:nvSpPr>
        <p:spPr>
          <a:xfrm>
            <a:off x="2026976" y="129821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Dossier technique</a:t>
            </a:r>
          </a:p>
        </p:txBody>
      </p:sp>
    </p:spTree>
    <p:extLst>
      <p:ext uri="{BB962C8B-B14F-4D97-AF65-F5344CB8AC3E}">
        <p14:creationId xmlns:p14="http://schemas.microsoft.com/office/powerpoint/2010/main" val="1702344259"/>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31</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Contrat</a:t>
            </a:r>
          </a:p>
        </p:txBody>
      </p:sp>
      <p:sp>
        <p:nvSpPr>
          <p:cNvPr id="3" name="Rectangle 2"/>
          <p:cNvSpPr/>
          <p:nvPr/>
        </p:nvSpPr>
        <p:spPr>
          <a:xfrm>
            <a:off x="2157401" y="1153467"/>
            <a:ext cx="7877198" cy="3046988"/>
          </a:xfrm>
          <a:prstGeom prst="rect">
            <a:avLst/>
          </a:prstGeom>
        </p:spPr>
        <p:txBody>
          <a:bodyPr wrap="square">
            <a:spAutoFit/>
          </a:bodyPr>
          <a:lstStyle/>
          <a:p>
            <a:pPr algn="just"/>
            <a:endParaRPr lang="fr-FR" sz="3200" dirty="0">
              <a:latin typeface="Corbel" panose="020B0503020204020204" pitchFamily="34" charset="0"/>
            </a:endParaRPr>
          </a:p>
          <a:p>
            <a:pPr algn="just"/>
            <a:endParaRPr lang="fr-FR" sz="3200" dirty="0">
              <a:latin typeface="Corbel" panose="020B0503020204020204" pitchFamily="34" charset="0"/>
            </a:endParaRPr>
          </a:p>
          <a:p>
            <a:pPr algn="just"/>
            <a:r>
              <a:rPr lang="fr-FR" sz="3200" dirty="0">
                <a:latin typeface="Corbel" panose="020B0503020204020204" pitchFamily="34" charset="0"/>
              </a:rPr>
              <a:t>Durée prévue du contrat est de trente (</a:t>
            </a:r>
            <a:r>
              <a:rPr lang="fr-FR" sz="3200" b="1" dirty="0">
                <a:solidFill>
                  <a:srgbClr val="FF0000"/>
                </a:solidFill>
                <a:latin typeface="Corbel" panose="020B0503020204020204" pitchFamily="34" charset="0"/>
              </a:rPr>
              <a:t>30</a:t>
            </a:r>
            <a:r>
              <a:rPr lang="fr-FR" sz="3200" dirty="0">
                <a:latin typeface="Corbel" panose="020B0503020204020204" pitchFamily="34" charset="0"/>
              </a:rPr>
              <a:t>) mois maximum sans toutefois dépasser la date de </a:t>
            </a:r>
            <a:r>
              <a:rPr lang="fr-FR" sz="3200" b="1" dirty="0">
                <a:solidFill>
                  <a:srgbClr val="FF0000"/>
                </a:solidFill>
                <a:latin typeface="Corbel" panose="020B0503020204020204" pitchFamily="34" charset="0"/>
              </a:rPr>
              <a:t>fin du Compact </a:t>
            </a:r>
            <a:r>
              <a:rPr lang="fr-FR" sz="3200" dirty="0">
                <a:latin typeface="Corbel" panose="020B0503020204020204" pitchFamily="34" charset="0"/>
              </a:rPr>
              <a:t>: 30 juin 2022</a:t>
            </a:r>
          </a:p>
          <a:p>
            <a:pPr algn="just"/>
            <a:r>
              <a:rPr lang="fr-FR" sz="3200" dirty="0">
                <a:latin typeface="Corbel" panose="020B0503020204020204" pitchFamily="34" charset="0"/>
              </a:rPr>
              <a:t>	</a:t>
            </a:r>
            <a:endParaRPr lang="fr-FR" sz="3200" dirty="0"/>
          </a:p>
        </p:txBody>
      </p:sp>
      <p:sp>
        <p:nvSpPr>
          <p:cNvPr id="9" name="Rectangle 8"/>
          <p:cNvSpPr/>
          <p:nvPr/>
        </p:nvSpPr>
        <p:spPr>
          <a:xfrm>
            <a:off x="1656395" y="1012372"/>
            <a:ext cx="8587062" cy="43651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2132932455"/>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32</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termes de référence : contexte, objectif et étendue de la mission</a:t>
            </a:r>
            <a:r>
              <a:rPr lang="fr-MA" sz="1632" b="1" kern="0" dirty="0">
                <a:latin typeface="Corbel" panose="020B0503020204020204" pitchFamily="34" charset="0"/>
                <a:cs typeface="Arial" panose="020B0604020202020204" pitchFamily="34" charset="0"/>
              </a:rPr>
              <a:t>.</a:t>
            </a:r>
            <a:endParaRPr lang="en-US" sz="1632" b="1" dirty="0">
              <a:latin typeface="Corbel" panose="020B0503020204020204" pitchFamily="34" charset="0"/>
            </a:endParaRPr>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latin typeface="Corbel" panose="020B0503020204020204" pitchFamily="34" charset="0"/>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627048053"/>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33</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Dispositions fiscales/ TVA et DD</a:t>
            </a:r>
          </a:p>
        </p:txBody>
      </p:sp>
      <p:sp>
        <p:nvSpPr>
          <p:cNvPr id="3" name="Rectangle 2"/>
          <p:cNvSpPr/>
          <p:nvPr/>
        </p:nvSpPr>
        <p:spPr>
          <a:xfrm>
            <a:off x="1120927" y="1209675"/>
            <a:ext cx="10187661" cy="5675080"/>
          </a:xfrm>
          <a:prstGeom prst="rect">
            <a:avLst/>
          </a:prstGeom>
        </p:spPr>
        <p:txBody>
          <a:bodyPr wrap="square">
            <a:spAutoFit/>
          </a:bodyPr>
          <a:lstStyle/>
          <a:p>
            <a:pPr marL="221852" lvl="1" algn="ctr">
              <a:lnSpc>
                <a:spcPct val="150000"/>
              </a:lnSpc>
              <a:buClr>
                <a:schemeClr val="accent5">
                  <a:lumMod val="75000"/>
                </a:schemeClr>
              </a:buClr>
            </a:pPr>
            <a:r>
              <a:rPr lang="fr-FR" sz="2800" b="1" dirty="0">
                <a:solidFill>
                  <a:srgbClr val="C00000"/>
                </a:solidFill>
                <a:latin typeface="Corbel" panose="020B0503020204020204" pitchFamily="34" charset="0"/>
              </a:rPr>
              <a:t>Taxe sur la valeur ajoutée / droits et taxes à l’importation </a:t>
            </a:r>
          </a:p>
          <a:p>
            <a:pPr marL="507602" lvl="1" indent="-285750" algn="just">
              <a:lnSpc>
                <a:spcPct val="150000"/>
              </a:lnSpc>
              <a:buClr>
                <a:schemeClr val="accent5">
                  <a:lumMod val="75000"/>
                </a:schemeClr>
              </a:buClr>
              <a:buFont typeface="Wingdings" panose="05000000000000000000" pitchFamily="2" charset="2"/>
              <a:buChar char="v"/>
            </a:pPr>
            <a:r>
              <a:rPr lang="fr-FR" sz="2800" dirty="0">
                <a:latin typeface="Corbel" panose="020B0503020204020204" pitchFamily="34" charset="0"/>
              </a:rPr>
              <a:t>Les prestations financées dans le cadre de l’Accord du Compact sont exonérées de la taxe sur la valeur ajoutée et les droits à l’importation.</a:t>
            </a:r>
          </a:p>
          <a:p>
            <a:pPr marL="507602" lvl="1" indent="-285750" algn="just">
              <a:lnSpc>
                <a:spcPct val="150000"/>
              </a:lnSpc>
              <a:buClr>
                <a:schemeClr val="accent5">
                  <a:lumMod val="75000"/>
                </a:schemeClr>
              </a:buClr>
              <a:buFont typeface="Wingdings" panose="05000000000000000000" pitchFamily="2" charset="2"/>
              <a:buChar char="v"/>
            </a:pPr>
            <a:r>
              <a:rPr lang="fr-MA" sz="2800" dirty="0">
                <a:latin typeface="Corbel" panose="020B0503020204020204" pitchFamily="34" charset="0"/>
              </a:rPr>
              <a:t>Pour pouvoir facturer en Hors-Taxes, la demande d’achat en exonération de la TVA </a:t>
            </a:r>
            <a:r>
              <a:rPr lang="fr-FR" sz="2800" dirty="0">
                <a:latin typeface="Corbel" panose="020B0503020204020204" pitchFamily="34" charset="0"/>
              </a:rPr>
              <a:t>/franchise douanière </a:t>
            </a:r>
            <a:r>
              <a:rPr lang="fr-MA" sz="2800" dirty="0">
                <a:latin typeface="Corbel" panose="020B0503020204020204" pitchFamily="34" charset="0"/>
              </a:rPr>
              <a:t>est déposée par l’Agence MCA-Morocco </a:t>
            </a:r>
            <a:r>
              <a:rPr lang="fr-FR" sz="2800" dirty="0">
                <a:latin typeface="Corbel" panose="020B0503020204020204" pitchFamily="34" charset="0"/>
              </a:rPr>
              <a:t>auprès de l’administration compétente</a:t>
            </a:r>
            <a:r>
              <a:rPr lang="fr-MA" sz="2800" dirty="0">
                <a:latin typeface="Corbel" panose="020B0503020204020204" pitchFamily="34" charset="0"/>
              </a:rPr>
              <a:t>.</a:t>
            </a:r>
            <a:endParaRPr lang="fr-FR" sz="2800" dirty="0">
              <a:latin typeface="Corbel" panose="020B0503020204020204" pitchFamily="34" charset="0"/>
            </a:endParaRPr>
          </a:p>
          <a:p>
            <a:pPr marL="221852" lvl="1" algn="just">
              <a:lnSpc>
                <a:spcPct val="150000"/>
              </a:lnSpc>
              <a:buClr>
                <a:schemeClr val="accent5">
                  <a:lumMod val="75000"/>
                </a:schemeClr>
              </a:buClr>
            </a:pPr>
            <a:r>
              <a:rPr lang="fr-MA" sz="2800" dirty="0">
                <a:latin typeface="Corbel" panose="020B0503020204020204" pitchFamily="34" charset="0"/>
              </a:rPr>
              <a:t> </a:t>
            </a:r>
          </a:p>
          <a:p>
            <a:pPr marL="507602" lvl="1" indent="-285750" algn="just">
              <a:lnSpc>
                <a:spcPct val="150000"/>
              </a:lnSpc>
              <a:buClr>
                <a:schemeClr val="accent5">
                  <a:lumMod val="75000"/>
                </a:schemeClr>
              </a:buClr>
              <a:buFont typeface="Wingdings" panose="05000000000000000000" pitchFamily="2" charset="2"/>
              <a:buChar char="v"/>
            </a:pPr>
            <a:endParaRPr lang="fr-FR" sz="2000" dirty="0"/>
          </a:p>
        </p:txBody>
      </p:sp>
      <p:sp>
        <p:nvSpPr>
          <p:cNvPr id="6" name="Rectangle 5"/>
          <p:cNvSpPr/>
          <p:nvPr/>
        </p:nvSpPr>
        <p:spPr>
          <a:xfrm>
            <a:off x="1120927" y="1299596"/>
            <a:ext cx="10387901" cy="53079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4165021243"/>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34</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Dispositions fiscales/ TVA et DD</a:t>
            </a:r>
          </a:p>
        </p:txBody>
      </p:sp>
      <p:grpSp>
        <p:nvGrpSpPr>
          <p:cNvPr id="4" name="Groupe 3"/>
          <p:cNvGrpSpPr/>
          <p:nvPr/>
        </p:nvGrpSpPr>
        <p:grpSpPr>
          <a:xfrm>
            <a:off x="1165612" y="1266825"/>
            <a:ext cx="10356077" cy="5210175"/>
            <a:chOff x="1235869" y="-42997"/>
            <a:chExt cx="11420452" cy="5745665"/>
          </a:xfrm>
        </p:grpSpPr>
        <p:sp>
          <p:nvSpPr>
            <p:cNvPr id="3" name="Rectangle 2"/>
            <p:cNvSpPr/>
            <p:nvPr/>
          </p:nvSpPr>
          <p:spPr>
            <a:xfrm>
              <a:off x="1421596" y="1643043"/>
              <a:ext cx="11049000" cy="556277"/>
            </a:xfrm>
            <a:prstGeom prst="rect">
              <a:avLst/>
            </a:prstGeom>
          </p:spPr>
          <p:txBody>
            <a:bodyPr wrap="square">
              <a:spAutoFit/>
            </a:bodyPr>
            <a:lstStyle/>
            <a:p>
              <a:pPr marL="564759" lvl="1" indent="-342906" algn="just">
                <a:lnSpc>
                  <a:spcPct val="150000"/>
                </a:lnSpc>
                <a:buClr>
                  <a:schemeClr val="accent5">
                    <a:lumMod val="75000"/>
                  </a:schemeClr>
                </a:buClr>
                <a:buFont typeface="Wingdings" panose="05000000000000000000" pitchFamily="2" charset="2"/>
                <a:buChar char="v"/>
              </a:pPr>
              <a:endParaRPr lang="fr-FR" sz="2000" dirty="0"/>
            </a:p>
          </p:txBody>
        </p:sp>
        <p:sp>
          <p:nvSpPr>
            <p:cNvPr id="6" name="Rectangle 5"/>
            <p:cNvSpPr/>
            <p:nvPr/>
          </p:nvSpPr>
          <p:spPr>
            <a:xfrm>
              <a:off x="1235869" y="-42997"/>
              <a:ext cx="11420452" cy="574566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sp>
        <p:nvSpPr>
          <p:cNvPr id="9" name="Rectangle 8">
            <a:extLst>
              <a:ext uri="{FF2B5EF4-FFF2-40B4-BE49-F238E27FC236}">
                <a16:creationId xmlns:a16="http://schemas.microsoft.com/office/drawing/2014/main" id="{74D2C774-D098-45B3-AC5F-F5D278A022AF}"/>
              </a:ext>
            </a:extLst>
          </p:cNvPr>
          <p:cNvSpPr/>
          <p:nvPr/>
        </p:nvSpPr>
        <p:spPr>
          <a:xfrm>
            <a:off x="1334029" y="1800225"/>
            <a:ext cx="10098373" cy="3903504"/>
          </a:xfrm>
          <a:prstGeom prst="rect">
            <a:avLst/>
          </a:prstGeom>
        </p:spPr>
        <p:txBody>
          <a:bodyPr wrap="square">
            <a:spAutoFit/>
          </a:bodyPr>
          <a:lstStyle/>
          <a:p>
            <a:pPr marL="507602" lvl="1" indent="-285750" algn="just">
              <a:lnSpc>
                <a:spcPct val="150000"/>
              </a:lnSpc>
              <a:buClr>
                <a:schemeClr val="accent5">
                  <a:lumMod val="75000"/>
                </a:schemeClr>
              </a:buClr>
              <a:buFont typeface="Wingdings" panose="05000000000000000000" pitchFamily="2" charset="2"/>
              <a:buChar char="v"/>
            </a:pPr>
            <a:r>
              <a:rPr lang="fr-MA" sz="2800" dirty="0">
                <a:latin typeface="Corbel" panose="020B0503020204020204" pitchFamily="34" charset="0"/>
              </a:rPr>
              <a:t>La demande d’exonération de la TVA/franchise douanière se fait sur la base des factures pro-forma fournies par le fournisseur à l’Agence MCA-Morocco, après la signature du contrat. </a:t>
            </a:r>
          </a:p>
          <a:p>
            <a:pPr marL="507602" lvl="1" indent="-285750" algn="just">
              <a:lnSpc>
                <a:spcPct val="150000"/>
              </a:lnSpc>
              <a:buClr>
                <a:schemeClr val="accent5">
                  <a:lumMod val="75000"/>
                </a:schemeClr>
              </a:buClr>
              <a:buFont typeface="Wingdings" panose="05000000000000000000" pitchFamily="2" charset="2"/>
              <a:buChar char="v"/>
            </a:pPr>
            <a:endParaRPr lang="fr-MA" sz="2800" dirty="0">
              <a:latin typeface="Corbel" panose="020B0503020204020204" pitchFamily="34" charset="0"/>
            </a:endParaRPr>
          </a:p>
          <a:p>
            <a:pPr marL="507602" lvl="1" indent="-285750" algn="just">
              <a:lnSpc>
                <a:spcPct val="150000"/>
              </a:lnSpc>
              <a:buClr>
                <a:schemeClr val="accent5">
                  <a:lumMod val="75000"/>
                </a:schemeClr>
              </a:buClr>
              <a:buFont typeface="Wingdings" panose="05000000000000000000" pitchFamily="2" charset="2"/>
              <a:buChar char="v"/>
            </a:pPr>
            <a:r>
              <a:rPr lang="fr-FR" sz="2800" dirty="0">
                <a:latin typeface="Corbel" panose="020B0503020204020204" pitchFamily="34" charset="0"/>
              </a:rPr>
              <a:t>Une attestation d’achat en exonération de la TVA/ franchise douanière est fournie par l’administration compétente.</a:t>
            </a:r>
          </a:p>
        </p:txBody>
      </p:sp>
    </p:spTree>
    <p:extLst>
      <p:ext uri="{BB962C8B-B14F-4D97-AF65-F5344CB8AC3E}">
        <p14:creationId xmlns:p14="http://schemas.microsoft.com/office/powerpoint/2010/main" val="3926704396"/>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35</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Remboursement de la TVA</a:t>
            </a:r>
          </a:p>
        </p:txBody>
      </p:sp>
      <p:grpSp>
        <p:nvGrpSpPr>
          <p:cNvPr id="4" name="Groupe 3"/>
          <p:cNvGrpSpPr/>
          <p:nvPr/>
        </p:nvGrpSpPr>
        <p:grpSpPr>
          <a:xfrm>
            <a:off x="917962" y="803267"/>
            <a:ext cx="10356077" cy="5693866"/>
            <a:chOff x="1235869" y="-144728"/>
            <a:chExt cx="11420452" cy="6804759"/>
          </a:xfrm>
        </p:grpSpPr>
        <p:sp>
          <p:nvSpPr>
            <p:cNvPr id="3" name="Rectangle 2"/>
            <p:cNvSpPr/>
            <p:nvPr/>
          </p:nvSpPr>
          <p:spPr>
            <a:xfrm>
              <a:off x="1235869" y="-144728"/>
              <a:ext cx="11044227" cy="6804759"/>
            </a:xfrm>
            <a:prstGeom prst="rect">
              <a:avLst/>
            </a:prstGeom>
          </p:spPr>
          <p:txBody>
            <a:bodyPr wrap="square">
              <a:spAutoFit/>
            </a:bodyPr>
            <a:lstStyle/>
            <a:p>
              <a:pPr marL="221852" lvl="1" algn="just">
                <a:lnSpc>
                  <a:spcPct val="200000"/>
                </a:lnSpc>
              </a:pPr>
              <a:r>
                <a:rPr lang="fr-FR" sz="2600" dirty="0">
                  <a:latin typeface="Corbel" panose="020B0503020204020204" pitchFamily="34" charset="0"/>
                </a:rPr>
                <a:t>En application de l’article 103 du Code Général des  Impôts : les prestataires non-résidents ayant désigné un représentant fiscal au Maroc, et ayant supporté la TVA au nom de leur sous-traitants, peuvent formuler une demande de remboursement du crédit de TVA, auprès du service local des Impôts à la fin de chaque trimestre de l’année civile au titre des opérations réalisées au cours du ou des trimestres écoulés.</a:t>
              </a:r>
            </a:p>
          </p:txBody>
        </p:sp>
        <p:sp>
          <p:nvSpPr>
            <p:cNvPr id="6" name="Rectangle 5"/>
            <p:cNvSpPr/>
            <p:nvPr/>
          </p:nvSpPr>
          <p:spPr>
            <a:xfrm>
              <a:off x="1235869" y="192988"/>
              <a:ext cx="11420452" cy="63653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Tree>
    <p:extLst>
      <p:ext uri="{BB962C8B-B14F-4D97-AF65-F5344CB8AC3E}">
        <p14:creationId xmlns:p14="http://schemas.microsoft.com/office/powerpoint/2010/main" val="1454070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36</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Dispositions fiscales/ IS </a:t>
            </a:r>
          </a:p>
        </p:txBody>
      </p:sp>
      <p:grpSp>
        <p:nvGrpSpPr>
          <p:cNvPr id="4" name="Groupe 3"/>
          <p:cNvGrpSpPr/>
          <p:nvPr/>
        </p:nvGrpSpPr>
        <p:grpSpPr>
          <a:xfrm>
            <a:off x="1165612" y="1266825"/>
            <a:ext cx="10356077" cy="5210175"/>
            <a:chOff x="1235869" y="-42997"/>
            <a:chExt cx="11420452" cy="5745665"/>
          </a:xfrm>
        </p:grpSpPr>
        <p:sp>
          <p:nvSpPr>
            <p:cNvPr id="3" name="Rectangle 2"/>
            <p:cNvSpPr/>
            <p:nvPr/>
          </p:nvSpPr>
          <p:spPr>
            <a:xfrm>
              <a:off x="1421596" y="1643043"/>
              <a:ext cx="11049000" cy="556277"/>
            </a:xfrm>
            <a:prstGeom prst="rect">
              <a:avLst/>
            </a:prstGeom>
          </p:spPr>
          <p:txBody>
            <a:bodyPr wrap="square">
              <a:spAutoFit/>
            </a:bodyPr>
            <a:lstStyle/>
            <a:p>
              <a:pPr marL="564759" lvl="1" indent="-342906" algn="just">
                <a:lnSpc>
                  <a:spcPct val="150000"/>
                </a:lnSpc>
                <a:buClr>
                  <a:schemeClr val="accent5">
                    <a:lumMod val="75000"/>
                  </a:schemeClr>
                </a:buClr>
                <a:buFont typeface="Wingdings" panose="05000000000000000000" pitchFamily="2" charset="2"/>
                <a:buChar char="v"/>
              </a:pPr>
              <a:endParaRPr lang="fr-FR" sz="2000" dirty="0"/>
            </a:p>
          </p:txBody>
        </p:sp>
        <p:sp>
          <p:nvSpPr>
            <p:cNvPr id="6" name="Rectangle 5"/>
            <p:cNvSpPr/>
            <p:nvPr/>
          </p:nvSpPr>
          <p:spPr>
            <a:xfrm>
              <a:off x="1235869" y="-42997"/>
              <a:ext cx="11420452" cy="574566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sp>
        <p:nvSpPr>
          <p:cNvPr id="7" name="Rectangle 6">
            <a:extLst>
              <a:ext uri="{FF2B5EF4-FFF2-40B4-BE49-F238E27FC236}">
                <a16:creationId xmlns:a16="http://schemas.microsoft.com/office/drawing/2014/main" id="{E168EE42-412E-4BC7-BE09-8F2EAB2A5467}"/>
              </a:ext>
            </a:extLst>
          </p:cNvPr>
          <p:cNvSpPr/>
          <p:nvPr/>
        </p:nvSpPr>
        <p:spPr>
          <a:xfrm>
            <a:off x="1165612" y="1211782"/>
            <a:ext cx="10264389" cy="5047536"/>
          </a:xfrm>
          <a:prstGeom prst="rect">
            <a:avLst/>
          </a:prstGeom>
        </p:spPr>
        <p:txBody>
          <a:bodyPr wrap="square">
            <a:spAutoFit/>
          </a:bodyPr>
          <a:lstStyle/>
          <a:p>
            <a:pPr algn="ctr"/>
            <a:r>
              <a:rPr lang="fr-FR" sz="2800" b="1" dirty="0">
                <a:solidFill>
                  <a:srgbClr val="C00000"/>
                </a:solidFill>
                <a:latin typeface="Corbel" panose="020B0503020204020204" pitchFamily="34" charset="0"/>
              </a:rPr>
              <a:t>Impôt sur les bénéfices / revenus </a:t>
            </a:r>
          </a:p>
          <a:p>
            <a:pPr marL="507602" lvl="1" indent="-285750" algn="just">
              <a:lnSpc>
                <a:spcPct val="150000"/>
              </a:lnSpc>
              <a:buClr>
                <a:schemeClr val="accent5">
                  <a:lumMod val="75000"/>
                </a:schemeClr>
              </a:buClr>
              <a:buFont typeface="Wingdings" panose="05000000000000000000" pitchFamily="2" charset="2"/>
              <a:buChar char="v"/>
            </a:pPr>
            <a:r>
              <a:rPr lang="fr-FR" sz="2800" dirty="0">
                <a:latin typeface="Corbel" panose="020B0503020204020204" pitchFamily="34" charset="0"/>
              </a:rPr>
              <a:t>L’Agence MCA-Morocco procèdera à la retenue à la source de l’impôt sur les sociétés (IS) de 10% sur tous les montants bruts réglés (HT), en contrepartie de prestations de services en faveur des non-résidents.</a:t>
            </a:r>
          </a:p>
          <a:p>
            <a:pPr marL="507602" lvl="1" indent="-285750" algn="just">
              <a:lnSpc>
                <a:spcPct val="150000"/>
              </a:lnSpc>
              <a:buClr>
                <a:schemeClr val="accent5">
                  <a:lumMod val="75000"/>
                </a:schemeClr>
              </a:buClr>
              <a:buFont typeface="Wingdings" panose="05000000000000000000" pitchFamily="2" charset="2"/>
              <a:buChar char="v"/>
            </a:pPr>
            <a:r>
              <a:rPr lang="fr-FR" sz="2800" dirty="0">
                <a:latin typeface="Corbel" panose="020B0503020204020204" pitchFamily="34" charset="0"/>
              </a:rPr>
              <a:t>Pour tous les impôts sur les bénéfices prélevés, les non-résidents concernés recevront du gouvernement du Maroc, sur demande, la preuve de paiement pour leur éviter la double imposition.</a:t>
            </a:r>
          </a:p>
        </p:txBody>
      </p:sp>
    </p:spTree>
    <p:extLst>
      <p:ext uri="{BB962C8B-B14F-4D97-AF65-F5344CB8AC3E}">
        <p14:creationId xmlns:p14="http://schemas.microsoft.com/office/powerpoint/2010/main" val="3726803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37</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Dispositions fiscales/ IS </a:t>
            </a:r>
          </a:p>
        </p:txBody>
      </p:sp>
      <p:grpSp>
        <p:nvGrpSpPr>
          <p:cNvPr id="4" name="Groupe 3"/>
          <p:cNvGrpSpPr/>
          <p:nvPr/>
        </p:nvGrpSpPr>
        <p:grpSpPr>
          <a:xfrm>
            <a:off x="1165612" y="1266825"/>
            <a:ext cx="10356077" cy="5210175"/>
            <a:chOff x="1235869" y="-42997"/>
            <a:chExt cx="11420452" cy="5745665"/>
          </a:xfrm>
        </p:grpSpPr>
        <p:sp>
          <p:nvSpPr>
            <p:cNvPr id="3" name="Rectangle 2"/>
            <p:cNvSpPr/>
            <p:nvPr/>
          </p:nvSpPr>
          <p:spPr>
            <a:xfrm>
              <a:off x="1421596" y="1643043"/>
              <a:ext cx="11049000" cy="556277"/>
            </a:xfrm>
            <a:prstGeom prst="rect">
              <a:avLst/>
            </a:prstGeom>
          </p:spPr>
          <p:txBody>
            <a:bodyPr wrap="square">
              <a:spAutoFit/>
            </a:bodyPr>
            <a:lstStyle/>
            <a:p>
              <a:pPr marL="564759" lvl="1" indent="-342906" algn="just">
                <a:lnSpc>
                  <a:spcPct val="150000"/>
                </a:lnSpc>
                <a:buClr>
                  <a:schemeClr val="accent5">
                    <a:lumMod val="75000"/>
                  </a:schemeClr>
                </a:buClr>
                <a:buFont typeface="Wingdings" panose="05000000000000000000" pitchFamily="2" charset="2"/>
                <a:buChar char="v"/>
              </a:pPr>
              <a:endParaRPr lang="fr-FR" sz="2000" dirty="0"/>
            </a:p>
          </p:txBody>
        </p:sp>
        <p:sp>
          <p:nvSpPr>
            <p:cNvPr id="6" name="Rectangle 5"/>
            <p:cNvSpPr/>
            <p:nvPr/>
          </p:nvSpPr>
          <p:spPr>
            <a:xfrm>
              <a:off x="1235869" y="-42997"/>
              <a:ext cx="11420452" cy="574566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sp>
        <p:nvSpPr>
          <p:cNvPr id="7" name="Rectangle 6">
            <a:extLst>
              <a:ext uri="{FF2B5EF4-FFF2-40B4-BE49-F238E27FC236}">
                <a16:creationId xmlns:a16="http://schemas.microsoft.com/office/drawing/2014/main" id="{E168EE42-412E-4BC7-BE09-8F2EAB2A5467}"/>
              </a:ext>
            </a:extLst>
          </p:cNvPr>
          <p:cNvSpPr/>
          <p:nvPr/>
        </p:nvSpPr>
        <p:spPr>
          <a:xfrm>
            <a:off x="1165612" y="1211782"/>
            <a:ext cx="10264389" cy="5047536"/>
          </a:xfrm>
          <a:prstGeom prst="rect">
            <a:avLst/>
          </a:prstGeom>
        </p:spPr>
        <p:txBody>
          <a:bodyPr wrap="square">
            <a:spAutoFit/>
          </a:bodyPr>
          <a:lstStyle/>
          <a:p>
            <a:pPr algn="ctr"/>
            <a:r>
              <a:rPr lang="fr-FR" sz="2800" b="1" dirty="0">
                <a:solidFill>
                  <a:srgbClr val="C00000"/>
                </a:solidFill>
                <a:latin typeface="Corbel" panose="020B0503020204020204" pitchFamily="34" charset="0"/>
              </a:rPr>
              <a:t>Impôt sur les bénéfices / revenus </a:t>
            </a:r>
          </a:p>
          <a:p>
            <a:pPr marL="507602" lvl="1" indent="-285750" algn="just">
              <a:lnSpc>
                <a:spcPct val="150000"/>
              </a:lnSpc>
              <a:buClr>
                <a:schemeClr val="accent5">
                  <a:lumMod val="75000"/>
                </a:schemeClr>
              </a:buClr>
              <a:buFont typeface="Wingdings" panose="05000000000000000000" pitchFamily="2" charset="2"/>
              <a:buChar char="v"/>
            </a:pPr>
            <a:r>
              <a:rPr lang="fr-FR" sz="2800" dirty="0">
                <a:latin typeface="Corbel" panose="020B0503020204020204" pitchFamily="34" charset="0"/>
              </a:rPr>
              <a:t>L’Agence MCA-Morocco procèdera à la retenue à la source de l’impôt sur les sociétés (IS) de 10% sur tous les montants bruts réglés (HT), en contrepartie de prestations de services en faveur des non-résidents.</a:t>
            </a:r>
          </a:p>
          <a:p>
            <a:pPr marL="507602" lvl="1" indent="-285750" algn="just">
              <a:lnSpc>
                <a:spcPct val="150000"/>
              </a:lnSpc>
              <a:buClr>
                <a:schemeClr val="accent5">
                  <a:lumMod val="75000"/>
                </a:schemeClr>
              </a:buClr>
              <a:buFont typeface="Wingdings" panose="05000000000000000000" pitchFamily="2" charset="2"/>
              <a:buChar char="v"/>
            </a:pPr>
            <a:r>
              <a:rPr lang="fr-FR" sz="2800" dirty="0">
                <a:latin typeface="Corbel" panose="020B0503020204020204" pitchFamily="34" charset="0"/>
              </a:rPr>
              <a:t>Pour tous les impôts sur les bénéfices prélevés, les non-résidents concernés recevront du gouvernement du Maroc, sur demande, la preuve de paiement pour leur éviter la double imposition.</a:t>
            </a:r>
          </a:p>
        </p:txBody>
      </p:sp>
    </p:spTree>
    <p:extLst>
      <p:ext uri="{BB962C8B-B14F-4D97-AF65-F5344CB8AC3E}">
        <p14:creationId xmlns:p14="http://schemas.microsoft.com/office/powerpoint/2010/main" val="804343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38</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Proposition financière</a:t>
            </a:r>
          </a:p>
        </p:txBody>
      </p:sp>
      <p:grpSp>
        <p:nvGrpSpPr>
          <p:cNvPr id="4" name="Groupe 3"/>
          <p:cNvGrpSpPr/>
          <p:nvPr/>
        </p:nvGrpSpPr>
        <p:grpSpPr>
          <a:xfrm>
            <a:off x="1165612" y="962025"/>
            <a:ext cx="10356077" cy="5645494"/>
            <a:chOff x="1235869" y="1421287"/>
            <a:chExt cx="11420452" cy="5226476"/>
          </a:xfrm>
        </p:grpSpPr>
        <p:sp>
          <p:nvSpPr>
            <p:cNvPr id="3" name="Rectangle 2"/>
            <p:cNvSpPr/>
            <p:nvPr/>
          </p:nvSpPr>
          <p:spPr>
            <a:xfrm>
              <a:off x="1315973" y="1759023"/>
              <a:ext cx="11340348" cy="4872352"/>
            </a:xfrm>
            <a:prstGeom prst="rect">
              <a:avLst/>
            </a:prstGeom>
          </p:spPr>
          <p:txBody>
            <a:bodyPr wrap="square">
              <a:spAutoFit/>
            </a:bodyPr>
            <a:lstStyle/>
            <a:p>
              <a:pPr marL="564759" lvl="1" indent="-342906" algn="just">
                <a:lnSpc>
                  <a:spcPct val="150000"/>
                </a:lnSpc>
                <a:buClr>
                  <a:schemeClr val="accent5">
                    <a:lumMod val="75000"/>
                  </a:schemeClr>
                </a:buClr>
                <a:buFont typeface="Wingdings" panose="05000000000000000000" pitchFamily="2" charset="2"/>
                <a:buChar char="v"/>
              </a:pPr>
              <a:r>
                <a:rPr lang="fr-FR" sz="2800" dirty="0">
                  <a:latin typeface="Corbel" panose="020B0503020204020204" pitchFamily="34" charset="0"/>
                </a:rPr>
                <a:t>Elle doit inclure tous les coûts, les prix, les frais, y compris toutes les taxes payées au Maroc ainsi que tous les droits et taxes payés dans le pays d’origine, y compris les droits de douane et autres prélèvements  que le consultant est susceptible de subir. </a:t>
              </a:r>
            </a:p>
            <a:p>
              <a:pPr marL="563567" lvl="1" indent="-342900" algn="just">
                <a:lnSpc>
                  <a:spcPct val="150000"/>
                </a:lnSpc>
                <a:buClr>
                  <a:schemeClr val="accent5">
                    <a:lumMod val="75000"/>
                  </a:schemeClr>
                </a:buClr>
                <a:buFont typeface="Wingdings" panose="05000000000000000000" pitchFamily="2" charset="2"/>
                <a:buChar char="v"/>
              </a:pPr>
              <a:r>
                <a:rPr lang="fr-FR" sz="2800" dirty="0">
                  <a:latin typeface="Corbel" panose="020B0503020204020204" pitchFamily="34" charset="0"/>
                </a:rPr>
                <a:t>Cette proposition ne devra pas inclure les montants de la TVA ainsi que les droits de douanes au Maroc, quand ils existent, et pour lesquels les fournisseurs recevront des attestations d’exonération et des franchises douanières.</a:t>
              </a:r>
            </a:p>
          </p:txBody>
        </p:sp>
        <p:sp>
          <p:nvSpPr>
            <p:cNvPr id="6" name="Rectangle 5"/>
            <p:cNvSpPr/>
            <p:nvPr/>
          </p:nvSpPr>
          <p:spPr>
            <a:xfrm>
              <a:off x="1235869" y="1421287"/>
              <a:ext cx="11420452" cy="52264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Tree>
    <p:extLst>
      <p:ext uri="{BB962C8B-B14F-4D97-AF65-F5344CB8AC3E}">
        <p14:creationId xmlns:p14="http://schemas.microsoft.com/office/powerpoint/2010/main" val="3187164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7506" b="7329"/>
          <a:stretch/>
        </p:blipFill>
        <p:spPr>
          <a:xfrm>
            <a:off x="9733268" y="346381"/>
            <a:ext cx="1905194" cy="1665399"/>
          </a:xfrm>
          <a:prstGeom prst="rect">
            <a:avLst/>
          </a:prstGeom>
        </p:spPr>
      </p:pic>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t="33898" r="24347"/>
          <a:stretch/>
        </p:blipFill>
        <p:spPr>
          <a:xfrm>
            <a:off x="8594751" y="4617890"/>
            <a:ext cx="3597010" cy="2225447"/>
          </a:xfrm>
          <a:prstGeom prst="rect">
            <a:avLst/>
          </a:prstGeom>
        </p:spPr>
      </p:pic>
      <p:sp>
        <p:nvSpPr>
          <p:cNvPr id="8" name="ZoneTexte 7"/>
          <p:cNvSpPr txBox="1"/>
          <p:nvPr/>
        </p:nvSpPr>
        <p:spPr>
          <a:xfrm>
            <a:off x="561251" y="2035829"/>
            <a:ext cx="10650517" cy="1077218"/>
          </a:xfrm>
          <a:prstGeom prst="rect">
            <a:avLst/>
          </a:prstGeom>
          <a:noFill/>
        </p:spPr>
        <p:txBody>
          <a:bodyPr wrap="square" rtlCol="0">
            <a:spAutoFit/>
          </a:bodyPr>
          <a:lstStyle/>
          <a:p>
            <a:pPr algn="ctr"/>
            <a:r>
              <a:rPr lang="fr-FR" sz="1600" b="1" dirty="0">
                <a:solidFill>
                  <a:srgbClr val="002060"/>
                </a:solidFill>
              </a:rPr>
              <a:t>Conception et mise en œuvre des formations dans le cadre du Modèle Intégré d’Amélioration des Etablissements de l’Enseignement Secondaire au profit des cadres administratifs et pédagogiques au niveau de 3 régions (Tanger Tétouan Al Hoceima, Fès Meknès et Marrakech Safi)   </a:t>
            </a:r>
          </a:p>
          <a:p>
            <a:pPr algn="ctr"/>
            <a:r>
              <a:rPr lang="fr-FR" sz="1600" b="1" dirty="0">
                <a:solidFill>
                  <a:srgbClr val="002060"/>
                </a:solidFill>
              </a:rPr>
              <a:t>			</a:t>
            </a:r>
          </a:p>
        </p:txBody>
      </p:sp>
      <p:sp>
        <p:nvSpPr>
          <p:cNvPr id="9" name="Rectangle 8"/>
          <p:cNvSpPr/>
          <p:nvPr/>
        </p:nvSpPr>
        <p:spPr>
          <a:xfrm>
            <a:off x="3492400" y="4432331"/>
            <a:ext cx="5207200" cy="1232645"/>
          </a:xfrm>
          <a:prstGeom prst="rect">
            <a:avLst/>
          </a:prstGeom>
        </p:spPr>
        <p:txBody>
          <a:bodyPr wrap="square">
            <a:spAutoFit/>
          </a:bodyPr>
          <a:lstStyle/>
          <a:p>
            <a:pPr algn="ctr"/>
            <a:endParaRPr lang="fr-FR" sz="1200" b="1" dirty="0">
              <a:solidFill>
                <a:srgbClr val="002060"/>
              </a:solidFill>
            </a:endParaRPr>
          </a:p>
          <a:p>
            <a:pPr algn="ctr"/>
            <a:endParaRPr lang="fr-FR" sz="1200" b="1" dirty="0">
              <a:solidFill>
                <a:srgbClr val="002060"/>
              </a:solidFill>
            </a:endParaRPr>
          </a:p>
          <a:p>
            <a:pPr algn="ctr"/>
            <a:r>
              <a:rPr lang="fr-FR" sz="1200" b="1" dirty="0">
                <a:solidFill>
                  <a:srgbClr val="002060"/>
                </a:solidFill>
              </a:rPr>
              <a:t>MARCHÉ DE SERVICES DE CONSULTANTS </a:t>
            </a:r>
          </a:p>
          <a:p>
            <a:pPr algn="ctr"/>
            <a:endParaRPr lang="fr-FR" altLang="fr-FR" sz="1270" b="1" dirty="0">
              <a:solidFill>
                <a:srgbClr val="002060"/>
              </a:solidFill>
              <a:cs typeface="Arial" panose="020B0604020202020204" pitchFamily="34" charset="0"/>
            </a:endParaRPr>
          </a:p>
          <a:p>
            <a:pPr algn="ctr"/>
            <a:r>
              <a:rPr lang="fr-FR" altLang="fr-FR" sz="1270" b="1" dirty="0">
                <a:solidFill>
                  <a:srgbClr val="002060"/>
                </a:solidFill>
                <a:cs typeface="Arial" panose="020B0604020202020204" pitchFamily="34" charset="0"/>
              </a:rPr>
              <a:t>Demande de Propositions </a:t>
            </a:r>
            <a:r>
              <a:rPr lang="es-ES" sz="1270" b="1" dirty="0">
                <a:solidFill>
                  <a:srgbClr val="002060"/>
                </a:solidFill>
                <a:cs typeface="Arial" panose="020B0604020202020204" pitchFamily="34" charset="0"/>
              </a:rPr>
              <a:t> DP/QCBS/MCA-M/ES-40-A/Compact-PP-08</a:t>
            </a:r>
          </a:p>
          <a:p>
            <a:pPr algn="ctr"/>
            <a:endParaRPr lang="fr-FR" sz="1270" b="1" dirty="0">
              <a:solidFill>
                <a:srgbClr val="002060"/>
              </a:solidFill>
              <a:cs typeface="Arial" panose="020B0604020202020204" pitchFamily="34" charset="0"/>
            </a:endParaRPr>
          </a:p>
        </p:txBody>
      </p:sp>
      <p:sp>
        <p:nvSpPr>
          <p:cNvPr id="10" name="Sous-titre 2"/>
          <p:cNvSpPr>
            <a:spLocks noGrp="1"/>
          </p:cNvSpPr>
          <p:nvPr>
            <p:ph type="subTitle" idx="1"/>
          </p:nvPr>
        </p:nvSpPr>
        <p:spPr>
          <a:xfrm>
            <a:off x="3492400" y="5227137"/>
            <a:ext cx="5643922" cy="551203"/>
          </a:xfrm>
          <a:noFill/>
        </p:spPr>
        <p:txBody>
          <a:bodyPr>
            <a:noAutofit/>
          </a:bodyPr>
          <a:lstStyle/>
          <a:p>
            <a:pPr algn="ctr"/>
            <a:endParaRPr lang="fr-FR" sz="1632" dirty="0">
              <a:solidFill>
                <a:srgbClr val="C00000"/>
              </a:solidFill>
              <a:latin typeface="Calibri" panose="020F0502020204030204" pitchFamily="34" charset="0"/>
              <a:cs typeface="Times New Roman" panose="02020603050405020304" pitchFamily="18" charset="0"/>
            </a:endParaRPr>
          </a:p>
          <a:p>
            <a:pPr algn="ctr"/>
            <a:r>
              <a:rPr lang="fr-FR" sz="1632" dirty="0">
                <a:solidFill>
                  <a:srgbClr val="C00000"/>
                </a:solidFill>
                <a:latin typeface="Calibri" panose="020F0502020204030204" pitchFamily="34" charset="0"/>
                <a:cs typeface="Times New Roman" panose="02020603050405020304" pitchFamily="18" charset="0"/>
              </a:rPr>
              <a:t>Réunion d’information</a:t>
            </a:r>
          </a:p>
          <a:p>
            <a:pPr algn="ctr"/>
            <a:r>
              <a:rPr lang="fr-FR" sz="1632" dirty="0">
                <a:solidFill>
                  <a:srgbClr val="C00000"/>
                </a:solidFill>
                <a:latin typeface="Calibri" panose="020F0502020204030204" pitchFamily="34" charset="0"/>
                <a:cs typeface="Times New Roman" panose="02020603050405020304" pitchFamily="18" charset="0"/>
              </a:rPr>
              <a:t>préparatoire à la soumission des propositions</a:t>
            </a:r>
          </a:p>
        </p:txBody>
      </p:sp>
      <p:sp>
        <p:nvSpPr>
          <p:cNvPr id="11" name="Rectangle 10"/>
          <p:cNvSpPr/>
          <p:nvPr/>
        </p:nvSpPr>
        <p:spPr>
          <a:xfrm>
            <a:off x="5311982" y="5985635"/>
            <a:ext cx="1568058" cy="567720"/>
          </a:xfrm>
          <a:prstGeom prst="rect">
            <a:avLst/>
          </a:prstGeom>
        </p:spPr>
        <p:txBody>
          <a:bodyPr wrap="none">
            <a:spAutoFit/>
          </a:bodyPr>
          <a:lstStyle/>
          <a:p>
            <a:pPr algn="ctr">
              <a:lnSpc>
                <a:spcPct val="150000"/>
              </a:lnSpc>
            </a:pPr>
            <a:endParaRPr lang="fr-FR" sz="1088" b="1" dirty="0">
              <a:cs typeface="Times New Roman" panose="02020603050405020304" pitchFamily="18" charset="0"/>
            </a:endParaRPr>
          </a:p>
          <a:p>
            <a:pPr algn="ctr">
              <a:lnSpc>
                <a:spcPct val="150000"/>
              </a:lnSpc>
            </a:pPr>
            <a:r>
              <a:rPr lang="fr-FR" sz="1088" b="1" dirty="0">
                <a:cs typeface="Times New Roman" panose="02020603050405020304" pitchFamily="18" charset="0"/>
              </a:rPr>
              <a:t>Rabat, 1</a:t>
            </a:r>
            <a:r>
              <a:rPr lang="fr-FR" sz="1088" b="1" baseline="30000" dirty="0">
                <a:cs typeface="Times New Roman" panose="02020603050405020304" pitchFamily="18" charset="0"/>
              </a:rPr>
              <a:t>er</a:t>
            </a:r>
            <a:r>
              <a:rPr lang="fr-FR" sz="1088" b="1" dirty="0">
                <a:cs typeface="Times New Roman" panose="02020603050405020304" pitchFamily="18" charset="0"/>
              </a:rPr>
              <a:t> Octobre 2019</a:t>
            </a:r>
          </a:p>
        </p:txBody>
      </p:sp>
      <p:grpSp>
        <p:nvGrpSpPr>
          <p:cNvPr id="12" name="Groupe 11"/>
          <p:cNvGrpSpPr/>
          <p:nvPr/>
        </p:nvGrpSpPr>
        <p:grpSpPr>
          <a:xfrm>
            <a:off x="2541007" y="2877295"/>
            <a:ext cx="7319532" cy="1689998"/>
            <a:chOff x="1439652" y="2636910"/>
            <a:chExt cx="6264696" cy="1512169"/>
          </a:xfrm>
          <a:solidFill>
            <a:schemeClr val="accent2">
              <a:lumMod val="75000"/>
            </a:schemeClr>
          </a:solidFill>
        </p:grpSpPr>
        <p:sp>
          <p:nvSpPr>
            <p:cNvPr id="13" name="Rectangle à coins arrondis 12"/>
            <p:cNvSpPr/>
            <p:nvPr/>
          </p:nvSpPr>
          <p:spPr>
            <a:xfrm>
              <a:off x="1439652" y="2636910"/>
              <a:ext cx="6264696" cy="1512169"/>
            </a:xfrm>
            <a:prstGeom prst="roundRect">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632" dirty="0"/>
            </a:p>
          </p:txBody>
        </p:sp>
        <p:sp>
          <p:nvSpPr>
            <p:cNvPr id="14" name="Rectangle 2"/>
            <p:cNvSpPr txBox="1">
              <a:spLocks noChangeArrowheads="1"/>
            </p:cNvSpPr>
            <p:nvPr/>
          </p:nvSpPr>
          <p:spPr>
            <a:xfrm>
              <a:off x="1439652" y="3102523"/>
              <a:ext cx="6264696" cy="524379"/>
            </a:xfrm>
            <a:prstGeom prst="rect">
              <a:avLst/>
            </a:prstGeom>
            <a:grp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82918" tIns="41459" rIns="82918" bIns="41459"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64" b="1" dirty="0">
                  <a:solidFill>
                    <a:schemeClr val="bg1"/>
                  </a:solidFill>
                  <a:latin typeface="+mn-lt"/>
                </a:rPr>
                <a:t>Merci pour votre attention </a:t>
              </a:r>
            </a:p>
          </p:txBody>
        </p:sp>
      </p:grpSp>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534" y="280611"/>
            <a:ext cx="1520161" cy="1520161"/>
          </a:xfrm>
          <a:prstGeom prst="rect">
            <a:avLst/>
          </a:prstGeom>
        </p:spPr>
      </p:pic>
    </p:spTree>
    <p:extLst>
      <p:ext uri="{BB962C8B-B14F-4D97-AF65-F5344CB8AC3E}">
        <p14:creationId xmlns:p14="http://schemas.microsoft.com/office/powerpoint/2010/main" val="307775758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ssocié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5072" y="5351172"/>
            <a:ext cx="1353387" cy="103128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e 5"/>
          <p:cNvGrpSpPr/>
          <p:nvPr/>
        </p:nvGrpSpPr>
        <p:grpSpPr>
          <a:xfrm>
            <a:off x="1730507" y="904596"/>
            <a:ext cx="8672930" cy="5886481"/>
            <a:chOff x="120894" y="930766"/>
            <a:chExt cx="8878669" cy="6640994"/>
          </a:xfrm>
        </p:grpSpPr>
        <p:grpSp>
          <p:nvGrpSpPr>
            <p:cNvPr id="5" name="Groupe 4"/>
            <p:cNvGrpSpPr/>
            <p:nvPr/>
          </p:nvGrpSpPr>
          <p:grpSpPr>
            <a:xfrm>
              <a:off x="120894" y="930766"/>
              <a:ext cx="8878669" cy="4298434"/>
              <a:chOff x="120894" y="1052737"/>
              <a:chExt cx="8878669" cy="4814074"/>
            </a:xfrm>
          </p:grpSpPr>
          <p:pic>
            <p:nvPicPr>
              <p:cNvPr id="42" name="Picture 3"/>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510529" y="1052737"/>
                <a:ext cx="4094977" cy="4814074"/>
              </a:xfrm>
              <a:prstGeom prst="rect">
                <a:avLst/>
              </a:prstGeom>
              <a:effectLst/>
            </p:spPr>
          </p:pic>
          <p:pic>
            <p:nvPicPr>
              <p:cNvPr id="54"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4681" y="1066434"/>
                <a:ext cx="4074882" cy="4790450"/>
              </a:xfrm>
              <a:prstGeom prst="rect">
                <a:avLst/>
              </a:prstGeom>
            </p:spPr>
          </p:pic>
          <p:pic>
            <p:nvPicPr>
              <p:cNvPr id="52"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94" y="1066408"/>
                <a:ext cx="4074882" cy="4790450"/>
              </a:xfrm>
              <a:prstGeom prst="rect">
                <a:avLst/>
              </a:prstGeom>
            </p:spPr>
          </p:pic>
        </p:grpSp>
        <p:pic>
          <p:nvPicPr>
            <p:cNvPr id="58" name="Picture 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18773" y="3496561"/>
              <a:ext cx="4075199" cy="4075200"/>
            </a:xfrm>
            <a:prstGeom prst="rect">
              <a:avLst/>
            </a:prstGeom>
            <a:effectLst/>
          </p:spPr>
        </p:pic>
      </p:grpSp>
      <p:sp>
        <p:nvSpPr>
          <p:cNvPr id="59" name="ZoneTexte 58"/>
          <p:cNvSpPr txBox="1"/>
          <p:nvPr/>
        </p:nvSpPr>
        <p:spPr>
          <a:xfrm>
            <a:off x="2073647" y="2570632"/>
            <a:ext cx="332026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Millenium Challenge Corporation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(MCC)</a:t>
            </a:r>
          </a:p>
        </p:txBody>
      </p:sp>
      <p:sp>
        <p:nvSpPr>
          <p:cNvPr id="60" name="ZoneTexte 59"/>
          <p:cNvSpPr txBox="1"/>
          <p:nvPr/>
        </p:nvSpPr>
        <p:spPr>
          <a:xfrm>
            <a:off x="6766119" y="2569141"/>
            <a:ext cx="332026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Gouvernement Marocain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Agency FB" pitchFamily="34" charset="0"/>
                <a:ea typeface="+mn-ea"/>
                <a:cs typeface="+mn-cs"/>
              </a:rPr>
              <a:t>(GM)</a:t>
            </a:r>
          </a:p>
        </p:txBody>
      </p:sp>
      <p:sp>
        <p:nvSpPr>
          <p:cNvPr id="61" name="ZoneTexte 60"/>
          <p:cNvSpPr txBox="1"/>
          <p:nvPr/>
        </p:nvSpPr>
        <p:spPr>
          <a:xfrm>
            <a:off x="5795350" y="1196753"/>
            <a:ext cx="545534" cy="2598147"/>
          </a:xfrm>
          <a:prstGeom prst="rect">
            <a:avLst/>
          </a:prstGeom>
          <a:noFill/>
        </p:spPr>
        <p:txBody>
          <a:bodyPr vert="wordA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9F907"/>
                </a:solidFill>
                <a:effectLst/>
                <a:uLnTx/>
                <a:uFillTx/>
                <a:latin typeface="Castellar" pitchFamily="18" charset="0"/>
                <a:ea typeface="+mn-ea"/>
                <a:cs typeface="+mn-cs"/>
              </a:rPr>
              <a:t>Compact</a:t>
            </a:r>
          </a:p>
        </p:txBody>
      </p:sp>
      <p:sp>
        <p:nvSpPr>
          <p:cNvPr id="62" name="Rectangle 61"/>
          <p:cNvSpPr/>
          <p:nvPr/>
        </p:nvSpPr>
        <p:spPr>
          <a:xfrm>
            <a:off x="5875253" y="4002231"/>
            <a:ext cx="38343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9F907"/>
                </a:solidFill>
                <a:effectLst/>
                <a:uLnTx/>
                <a:uFillTx/>
                <a:latin typeface="Castellar" pitchFamily="18" charset="0"/>
                <a:ea typeface="+mn-ea"/>
                <a:cs typeface="+mn-cs"/>
              </a:rPr>
              <a:t>II</a:t>
            </a:r>
          </a:p>
        </p:txBody>
      </p:sp>
      <p:sp>
        <p:nvSpPr>
          <p:cNvPr id="63" name="ZoneTexte 62"/>
          <p:cNvSpPr txBox="1"/>
          <p:nvPr/>
        </p:nvSpPr>
        <p:spPr>
          <a:xfrm>
            <a:off x="4327591" y="4740528"/>
            <a:ext cx="35368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Millenium Challenge Account </a:t>
            </a:r>
            <a:r>
              <a:rPr kumimoji="0" lang="en-US"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Morocco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a:t>
            </a:r>
            <a:r>
              <a:rPr kumimoji="0" lang="en-US"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MCA-Morocco</a:t>
            </a:r>
            <a:r>
              <a:rPr kumimoji="0" lang="fr-FR" sz="2000" b="1" i="0" u="none" strike="noStrike" kern="1200" cap="none" spc="0" normalizeH="0" baseline="0" noProof="0" dirty="0">
                <a:ln>
                  <a:noFill/>
                </a:ln>
                <a:solidFill>
                  <a:srgbClr val="62A39F">
                    <a:lumMod val="75000"/>
                  </a:srgbClr>
                </a:solidFill>
                <a:effectLst/>
                <a:uLnTx/>
                <a:uFillTx/>
                <a:latin typeface="Agency FB" pitchFamily="34" charset="0"/>
                <a:ea typeface="+mn-ea"/>
                <a:cs typeface="+mn-cs"/>
              </a:rPr>
              <a:t>)</a:t>
            </a:r>
          </a:p>
        </p:txBody>
      </p:sp>
      <p:sp>
        <p:nvSpPr>
          <p:cNvPr id="7" name="ZoneTexte 6"/>
          <p:cNvSpPr txBox="1"/>
          <p:nvPr/>
        </p:nvSpPr>
        <p:spPr>
          <a:xfrm>
            <a:off x="6607438" y="5858136"/>
            <a:ext cx="63671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030A0"/>
                </a:solidFill>
                <a:effectLst/>
                <a:uLnTx/>
                <a:uFillTx/>
                <a:latin typeface="Calibri"/>
                <a:ea typeface="+mn-ea"/>
                <a:cs typeface="+mn-cs"/>
              </a:rPr>
              <a:t>Gestion</a:t>
            </a:r>
          </a:p>
        </p:txBody>
      </p:sp>
      <p:sp>
        <p:nvSpPr>
          <p:cNvPr id="64" name="ZoneTexte 63"/>
          <p:cNvSpPr txBox="1"/>
          <p:nvPr/>
        </p:nvSpPr>
        <p:spPr>
          <a:xfrm>
            <a:off x="2543536" y="3717032"/>
            <a:ext cx="94448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030A0"/>
                </a:solidFill>
                <a:effectLst/>
                <a:uLnTx/>
                <a:uFillTx/>
                <a:latin typeface="Calibri"/>
                <a:ea typeface="+mn-ea"/>
                <a:cs typeface="+mn-cs"/>
              </a:rPr>
              <a:t>Financement</a:t>
            </a:r>
          </a:p>
        </p:txBody>
      </p:sp>
      <p:sp>
        <p:nvSpPr>
          <p:cNvPr id="65" name="ZoneTexte 64"/>
          <p:cNvSpPr txBox="1"/>
          <p:nvPr/>
        </p:nvSpPr>
        <p:spPr>
          <a:xfrm>
            <a:off x="8593126" y="3760574"/>
            <a:ext cx="1088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030A0"/>
                </a:solidFill>
                <a:effectLst/>
                <a:uLnTx/>
                <a:uFillTx/>
                <a:latin typeface="Calibri"/>
                <a:ea typeface="+mn-ea"/>
                <a:cs typeface="+mn-cs"/>
              </a:rPr>
              <a:t>Mise en œuvre</a:t>
            </a:r>
          </a:p>
        </p:txBody>
      </p:sp>
      <p:sp>
        <p:nvSpPr>
          <p:cNvPr id="26" name="Rectangle 25"/>
          <p:cNvSpPr/>
          <p:nvPr/>
        </p:nvSpPr>
        <p:spPr>
          <a:xfrm>
            <a:off x="469"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1. Contexte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C000"/>
                </a:solidFill>
                <a:effectLst/>
                <a:uLnTx/>
                <a:uFillTx/>
                <a:latin typeface="Calibri"/>
                <a:ea typeface="+mn-ea"/>
                <a:cs typeface="+mn-cs"/>
              </a:rPr>
              <a:t>1.1 Rappel sur le Compact II</a:t>
            </a:r>
          </a:p>
        </p:txBody>
      </p:sp>
    </p:spTree>
    <p:extLst>
      <p:ext uri="{BB962C8B-B14F-4D97-AF65-F5344CB8AC3E}">
        <p14:creationId xmlns:p14="http://schemas.microsoft.com/office/powerpoint/2010/main" val="262595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473196557"/>
              </p:ext>
            </p:extLst>
          </p:nvPr>
        </p:nvGraphicFramePr>
        <p:xfrm>
          <a:off x="485780" y="1347748"/>
          <a:ext cx="4962150" cy="3246306"/>
        </p:xfrm>
        <a:graphic>
          <a:graphicData uri="http://schemas.openxmlformats.org/drawingml/2006/table">
            <a:tbl>
              <a:tblPr firstRow="1" bandRow="1">
                <a:tableStyleId>{5C22544A-7EE6-4342-B048-85BDC9FD1C3A}</a:tableStyleId>
              </a:tblPr>
              <a:tblGrid>
                <a:gridCol w="2203404">
                  <a:extLst>
                    <a:ext uri="{9D8B030D-6E8A-4147-A177-3AD203B41FA5}">
                      <a16:colId xmlns:a16="http://schemas.microsoft.com/office/drawing/2014/main" val="20000"/>
                    </a:ext>
                  </a:extLst>
                </a:gridCol>
                <a:gridCol w="655430">
                  <a:extLst>
                    <a:ext uri="{9D8B030D-6E8A-4147-A177-3AD203B41FA5}">
                      <a16:colId xmlns:a16="http://schemas.microsoft.com/office/drawing/2014/main" val="2848327286"/>
                    </a:ext>
                  </a:extLst>
                </a:gridCol>
                <a:gridCol w="2103316">
                  <a:extLst>
                    <a:ext uri="{9D8B030D-6E8A-4147-A177-3AD203B41FA5}">
                      <a16:colId xmlns:a16="http://schemas.microsoft.com/office/drawing/2014/main" val="20001"/>
                    </a:ext>
                  </a:extLst>
                </a:gridCol>
              </a:tblGrid>
              <a:tr h="370044">
                <a:tc gridSpan="2">
                  <a:txBody>
                    <a:bodyPr/>
                    <a:lstStyle/>
                    <a:p>
                      <a:pPr algn="r"/>
                      <a:r>
                        <a:rPr lang="fr-FR" sz="1500" u="sng" dirty="0">
                          <a:solidFill>
                            <a:srgbClr val="002060"/>
                          </a:solidFill>
                        </a:rPr>
                        <a:t>Type de financement :</a:t>
                      </a: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fr-FR" sz="1500" u="sng" dirty="0">
                        <a:solidFill>
                          <a:srgbClr val="002060"/>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0" dirty="0">
                          <a:solidFill>
                            <a:srgbClr val="002060"/>
                          </a:solidFill>
                        </a:rPr>
                        <a:t>Don</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044">
                <a:tc gridSpan="2">
                  <a:txBody>
                    <a:bodyPr/>
                    <a:lstStyle/>
                    <a:p>
                      <a:pPr algn="r"/>
                      <a:r>
                        <a:rPr lang="fr-FR" sz="1500" b="1" u="sng" dirty="0">
                          <a:solidFill>
                            <a:srgbClr val="002060"/>
                          </a:solidFill>
                        </a:rPr>
                        <a:t>Durée :</a:t>
                      </a: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fr-FR" sz="1500" b="1" u="sng" dirty="0">
                        <a:solidFill>
                          <a:srgbClr val="002060"/>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500" dirty="0">
                          <a:solidFill>
                            <a:srgbClr val="002060"/>
                          </a:solidFill>
                        </a:rPr>
                        <a:t>5 ans</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9820320"/>
                  </a:ext>
                </a:extLst>
              </a:tr>
              <a:tr h="370044">
                <a:tc gridSpan="3">
                  <a:txBody>
                    <a:bodyPr/>
                    <a:lstStyle/>
                    <a:p>
                      <a:pPr algn="l"/>
                      <a:r>
                        <a:rPr lang="fr-FR" sz="1500" b="1" u="sng" dirty="0">
                          <a:solidFill>
                            <a:srgbClr val="002060"/>
                          </a:solidFill>
                        </a:rPr>
                        <a:t>Date de signature du Compact II:</a:t>
                      </a:r>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lnL w="28575" cap="flat" cmpd="sng" algn="ctr">
                      <a:solidFill>
                        <a:srgbClr val="002060"/>
                      </a:solidFill>
                      <a:prstDash val="solid"/>
                      <a:round/>
                      <a:headEnd type="none" w="med" len="med"/>
                      <a:tailEnd type="none" w="med" len="med"/>
                    </a:lnL>
                    <a:lnT w="12700" cmpd="sng">
                      <a:noFill/>
                    </a:lnT>
                  </a:tcPr>
                </a:tc>
                <a:tc hMerge="1">
                  <a:txBody>
                    <a:bodyPr/>
                    <a:lstStyle/>
                    <a:p>
                      <a:endParaRPr lang="fr-FR" sz="15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10948">
                <a:tc gridSpan="2">
                  <a:txBody>
                    <a:bodyPr/>
                    <a:lstStyle/>
                    <a:p>
                      <a:pPr algn="r"/>
                      <a:endParaRPr lang="fr-FR" sz="1500" b="1" u="sng" dirty="0">
                        <a:solidFill>
                          <a:srgbClr val="002060"/>
                        </a:solidFill>
                      </a:endParaRP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fr-FR" sz="1500" b="1" u="sng" dirty="0">
                        <a:solidFill>
                          <a:srgbClr val="002060"/>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solidFill>
                            <a:srgbClr val="002060"/>
                          </a:solidFill>
                        </a:rPr>
                        <a:t>30 novembre 2015</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6516532"/>
                  </a:ext>
                </a:extLst>
              </a:tr>
              <a:tr h="3193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1" u="sng" dirty="0">
                          <a:solidFill>
                            <a:srgbClr val="002060"/>
                          </a:solidFill>
                        </a:rPr>
                        <a:t>Date d’entrée en vigueur :</a:t>
                      </a:r>
                    </a:p>
                  </a:txBody>
                  <a:tcP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lnL w="28575" cap="flat" cmpd="sng" algn="ctr">
                      <a:solidFill>
                        <a:srgbClr val="002060"/>
                      </a:solidFill>
                      <a:prstDash val="solid"/>
                      <a:round/>
                      <a:headEnd type="none" w="med" len="med"/>
                      <a:tailEnd type="none" w="med" len="med"/>
                    </a:lnL>
                    <a:lnT w="12700" cmpd="sng">
                      <a:noFill/>
                    </a:lnT>
                  </a:tcPr>
                </a:tc>
                <a:tc hMerge="1">
                  <a:txBody>
                    <a:bodyPr/>
                    <a:lstStyle/>
                    <a:p>
                      <a:endParaRPr lang="fr-FR" sz="15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0211327"/>
                  </a:ext>
                </a:extLst>
              </a:tr>
              <a:tr h="319353">
                <a:tc>
                  <a:txBody>
                    <a:bodyPr/>
                    <a:lstStyle/>
                    <a:p>
                      <a:pPr algn="r"/>
                      <a:endParaRPr lang="fr-FR" sz="1500" b="1" u="sng" dirty="0">
                        <a:solidFill>
                          <a:srgbClr val="002060"/>
                        </a:solidFill>
                      </a:endParaRP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500" dirty="0">
                          <a:solidFill>
                            <a:srgbClr val="002060"/>
                          </a:solidFill>
                        </a:rPr>
                        <a:t>30 juin 2017</a:t>
                      </a:r>
                      <a:endParaRPr lang="fr-FR" sz="1500" b="1" u="sng"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solidFill>
                            <a:srgbClr val="002060"/>
                          </a:solidFill>
                        </a:rPr>
                        <a:t>30 juin 2017</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4978706"/>
                  </a:ext>
                </a:extLst>
              </a:tr>
              <a:tr h="167280">
                <a:tc>
                  <a:txBody>
                    <a:bodyPr/>
                    <a:lstStyle/>
                    <a:p>
                      <a:pPr algn="r"/>
                      <a:endParaRPr lang="fr-FR" sz="500" b="1" u="sng" dirty="0">
                        <a:solidFill>
                          <a:srgbClr val="002060"/>
                        </a:solidFill>
                      </a:endParaRP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endParaRPr lang="fr-FR" sz="500" b="1" u="sng"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500"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044">
                <a:tc>
                  <a:txBody>
                    <a:bodyPr/>
                    <a:lstStyle/>
                    <a:p>
                      <a:pPr algn="r"/>
                      <a:r>
                        <a:rPr lang="fr-FR" sz="1500" b="1" u="sng" dirty="0">
                          <a:solidFill>
                            <a:srgbClr val="002060"/>
                          </a:solidFill>
                        </a:rPr>
                        <a:t>Montant - MCC :</a:t>
                      </a:r>
                    </a:p>
                  </a:txBody>
                  <a:tcPr>
                    <a:lnL w="28575"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500" dirty="0">
                          <a:solidFill>
                            <a:srgbClr val="002060"/>
                          </a:solidFill>
                        </a:rPr>
                        <a:t>450 M. USD</a:t>
                      </a:r>
                      <a:endParaRPr lang="fr-FR" sz="1500" b="1" u="sng" dirty="0">
                        <a:solidFill>
                          <a:srgbClr val="002060"/>
                        </a:solidFill>
                      </a:endParaRP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fr-FR" sz="1500" dirty="0">
                          <a:solidFill>
                            <a:srgbClr val="002060"/>
                          </a:solidFill>
                        </a:rPr>
                        <a:t>450 M. USD</a:t>
                      </a:r>
                    </a:p>
                  </a:txBody>
                  <a:tcPr>
                    <a:lnL w="12700" cap="flat" cmpd="sng" algn="ctr">
                      <a:no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7462">
                <a:tc>
                  <a:txBody>
                    <a:bodyPr/>
                    <a:lstStyle/>
                    <a:p>
                      <a:pPr algn="r"/>
                      <a:r>
                        <a:rPr lang="fr-FR" sz="1500" b="1" u="sng" dirty="0">
                          <a:solidFill>
                            <a:srgbClr val="002060"/>
                          </a:solidFill>
                        </a:rPr>
                        <a:t>Montant - GM :</a:t>
                      </a:r>
                    </a:p>
                  </a:txBody>
                  <a:tcPr>
                    <a:lnL w="28575" cap="flat" cmpd="sng" algn="ctr">
                      <a:solidFill>
                        <a:srgbClr val="002060"/>
                      </a:solid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1500" b="0" u="sng" dirty="0">
                          <a:solidFill>
                            <a:srgbClr val="002060"/>
                          </a:solidFill>
                        </a:rPr>
                        <a:t>15% du financement de MCC </a:t>
                      </a:r>
                      <a:endParaRPr lang="fr-FR" sz="1500" b="1" u="sng" dirty="0">
                        <a:solidFill>
                          <a:srgbClr val="002060"/>
                        </a:solidFill>
                      </a:endParaRPr>
                    </a:p>
                  </a:txBody>
                  <a:tcPr>
                    <a:lnL w="12700" cmpd="sng">
                      <a:noFill/>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fr-FR" sz="1500" b="0" u="sng" dirty="0">
                          <a:solidFill>
                            <a:srgbClr val="002060"/>
                          </a:solidFill>
                        </a:rPr>
                        <a:t>15% du financement de MCC </a:t>
                      </a:r>
                      <a:endParaRPr lang="fr-FR" sz="1500" b="0" dirty="0">
                        <a:solidFill>
                          <a:srgbClr val="002060"/>
                        </a:solidFill>
                      </a:endParaRPr>
                    </a:p>
                  </a:txBody>
                  <a:tcPr>
                    <a:lnL w="12700" cmpd="sng">
                      <a:noFill/>
                    </a:lnL>
                    <a:lnR w="28575" cap="flat" cmpd="sng" algn="ctr">
                      <a:solidFill>
                        <a:srgbClr val="00206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6" name="Rectangle 5"/>
          <p:cNvSpPr/>
          <p:nvPr/>
        </p:nvSpPr>
        <p:spPr>
          <a:xfrm>
            <a:off x="1673923" y="1009194"/>
            <a:ext cx="303159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Caractéristiques</a:t>
            </a:r>
            <a:r>
              <a:rPr kumimoji="0" lang="en-US"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 du Compact </a:t>
            </a:r>
            <a:r>
              <a:rPr kumimoji="0" lang="en-US" sz="1600" b="1" i="0" u="sng" strike="noStrike" kern="0" cap="none" spc="0" normalizeH="0" baseline="0" noProof="0" dirty="0">
                <a:ln>
                  <a:noFill/>
                </a:ln>
                <a:solidFill>
                  <a:srgbClr val="002060"/>
                </a:solidFill>
                <a:effectLst/>
                <a:uLnTx/>
                <a:uFillTx/>
                <a:latin typeface="Bell MT" pitchFamily="18" charset="0"/>
                <a:ea typeface="+mn-ea"/>
                <a:cs typeface="Arial" panose="020B0604020202020204" pitchFamily="34" charset="0"/>
              </a:rPr>
              <a:t>II</a:t>
            </a:r>
            <a:endParaRPr kumimoji="0" lang="en-US" sz="1600" b="1" i="0" u="sng" strike="noStrike" kern="1200" cap="none" spc="0" normalizeH="0" baseline="0" noProof="0" dirty="0">
              <a:ln>
                <a:noFill/>
              </a:ln>
              <a:solidFill>
                <a:srgbClr val="002060"/>
              </a:solidFill>
              <a:effectLst/>
              <a:uLnTx/>
              <a:uFillTx/>
              <a:latin typeface="Bell MT" pitchFamily="18" charset="0"/>
              <a:ea typeface="+mn-ea"/>
              <a:cs typeface="+mn-cs"/>
            </a:endParaRPr>
          </a:p>
        </p:txBody>
      </p:sp>
      <p:pic>
        <p:nvPicPr>
          <p:cNvPr id="2050" name="Picture 2" descr="Résultat de recherche d'images pour &quot;cooperation&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341" y="1155778"/>
            <a:ext cx="1625151" cy="162515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9"/>
          <p:cNvCxnSpPr/>
          <p:nvPr/>
        </p:nvCxnSpPr>
        <p:spPr>
          <a:xfrm>
            <a:off x="5500886" y="951138"/>
            <a:ext cx="0" cy="5373258"/>
          </a:xfrm>
          <a:prstGeom prst="line">
            <a:avLst/>
          </a:prstGeom>
          <a:ln w="19050">
            <a:solidFill>
              <a:srgbClr val="002060"/>
            </a:solidFill>
            <a:prstDash val="dashDot"/>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94784" y="2973055"/>
            <a:ext cx="334097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Projets structurants</a:t>
            </a:r>
            <a:r>
              <a:rPr kumimoji="0" lang="en-US" sz="1600" b="1" i="0" u="sng" strike="noStrike" kern="0" cap="none" spc="0" normalizeH="0" baseline="0" noProof="0" dirty="0">
                <a:ln>
                  <a:noFill/>
                </a:ln>
                <a:solidFill>
                  <a:srgbClr val="002060"/>
                </a:solidFill>
                <a:effectLst/>
                <a:uLnTx/>
                <a:uFillTx/>
                <a:latin typeface="Berlin Sans FB Demi" pitchFamily="34" charset="0"/>
                <a:ea typeface="+mn-ea"/>
                <a:cs typeface="Arial" panose="020B0604020202020204" pitchFamily="34" charset="0"/>
              </a:rPr>
              <a:t> du Compact </a:t>
            </a:r>
            <a:r>
              <a:rPr kumimoji="0" lang="en-US" sz="1600" b="1" i="0" u="sng" strike="noStrike" kern="0" cap="none" spc="0" normalizeH="0" baseline="0" noProof="0" dirty="0">
                <a:ln>
                  <a:noFill/>
                </a:ln>
                <a:solidFill>
                  <a:srgbClr val="002060"/>
                </a:solidFill>
                <a:effectLst/>
                <a:uLnTx/>
                <a:uFillTx/>
                <a:latin typeface="Bell MT" pitchFamily="18" charset="0"/>
                <a:ea typeface="+mn-ea"/>
                <a:cs typeface="Arial" panose="020B0604020202020204" pitchFamily="34" charset="0"/>
              </a:rPr>
              <a:t>II</a:t>
            </a:r>
          </a:p>
        </p:txBody>
      </p:sp>
      <p:cxnSp>
        <p:nvCxnSpPr>
          <p:cNvPr id="16" name="Connecteur en angle 15"/>
          <p:cNvCxnSpPr>
            <a:stCxn id="52" idx="1"/>
          </p:cNvCxnSpPr>
          <p:nvPr/>
        </p:nvCxnSpPr>
        <p:spPr>
          <a:xfrm rot="10800000" flipH="1" flipV="1">
            <a:off x="5775785" y="3578402"/>
            <a:ext cx="12700" cy="1372037"/>
          </a:xfrm>
          <a:prstGeom prst="bentConnector3">
            <a:avLst>
              <a:gd name="adj1" fmla="val -1800000"/>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5" name="Rectangle à coins arrondis 54"/>
          <p:cNvSpPr/>
          <p:nvPr/>
        </p:nvSpPr>
        <p:spPr>
          <a:xfrm>
            <a:off x="8387556" y="4001449"/>
            <a:ext cx="1512000" cy="52731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0" name="Connecteur en angle 59"/>
          <p:cNvCxnSpPr>
            <a:stCxn id="53" idx="3"/>
          </p:cNvCxnSpPr>
          <p:nvPr/>
        </p:nvCxnSpPr>
        <p:spPr>
          <a:xfrm flipV="1">
            <a:off x="7752016" y="3761027"/>
            <a:ext cx="216192" cy="502800"/>
          </a:xfrm>
          <a:prstGeom prst="bentConnector2">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en angle 41"/>
          <p:cNvCxnSpPr>
            <a:stCxn id="55" idx="3"/>
          </p:cNvCxnSpPr>
          <p:nvPr/>
        </p:nvCxnSpPr>
        <p:spPr>
          <a:xfrm flipV="1">
            <a:off x="9899556" y="3761027"/>
            <a:ext cx="228892" cy="504080"/>
          </a:xfrm>
          <a:prstGeom prst="bentConnector2">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8362156" y="3762618"/>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2</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grpSp>
        <p:nvGrpSpPr>
          <p:cNvPr id="51" name="Groupe 50"/>
          <p:cNvGrpSpPr/>
          <p:nvPr/>
        </p:nvGrpSpPr>
        <p:grpSpPr>
          <a:xfrm>
            <a:off x="5775786" y="3380402"/>
            <a:ext cx="4856719" cy="396000"/>
            <a:chOff x="4082458" y="1416541"/>
            <a:chExt cx="4856719" cy="396000"/>
          </a:xfrm>
        </p:grpSpPr>
        <p:sp>
          <p:nvSpPr>
            <p:cNvPr id="52" name="Rectangle à coins arrondis 51"/>
            <p:cNvSpPr/>
            <p:nvPr/>
          </p:nvSpPr>
          <p:spPr>
            <a:xfrm>
              <a:off x="4082458" y="1416541"/>
              <a:ext cx="1008000" cy="396000"/>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Rectangle 53"/>
            <p:cNvSpPr/>
            <p:nvPr/>
          </p:nvSpPr>
          <p:spPr>
            <a:xfrm>
              <a:off x="4145747" y="1444389"/>
              <a:ext cx="907107"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prstClr val="white"/>
                  </a:solidFill>
                  <a:effectLst/>
                  <a:uLnTx/>
                  <a:uFillTx/>
                  <a:latin typeface="Calibri"/>
                  <a:ea typeface="+mn-ea"/>
                  <a:cs typeface="+mn-cs"/>
                </a:rPr>
                <a:t>Projet 1 :</a:t>
              </a:r>
            </a:p>
          </p:txBody>
        </p:sp>
        <p:sp>
          <p:nvSpPr>
            <p:cNvPr id="56" name="Rectangle à coins arrondis 55"/>
            <p:cNvSpPr/>
            <p:nvPr/>
          </p:nvSpPr>
          <p:spPr>
            <a:xfrm>
              <a:off x="5159177" y="1416541"/>
              <a:ext cx="3780000" cy="396000"/>
            </a:xfrm>
            <a:prstGeom prst="roundRect">
              <a:avLst/>
            </a:prstGeom>
            <a:ln>
              <a:noFill/>
            </a:ln>
            <a:effectLst>
              <a:innerShdw blurRad="63500" dist="50800" dir="2700000">
                <a:srgbClr val="00206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8" name="Rectangle 57"/>
            <p:cNvSpPr/>
            <p:nvPr/>
          </p:nvSpPr>
          <p:spPr>
            <a:xfrm>
              <a:off x="5204596" y="1444389"/>
              <a:ext cx="3664272"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002060"/>
                  </a:solidFill>
                  <a:effectLst/>
                  <a:uLnTx/>
                  <a:uFillTx/>
                  <a:latin typeface="Calibri"/>
                  <a:ea typeface="+mn-ea"/>
                  <a:cs typeface="+mn-cs"/>
                </a:rPr>
                <a:t>Éducation et formation pour l’employabilité</a:t>
              </a:r>
            </a:p>
          </p:txBody>
        </p:sp>
      </p:grpSp>
      <p:grpSp>
        <p:nvGrpSpPr>
          <p:cNvPr id="45" name="Groupe 44"/>
          <p:cNvGrpSpPr/>
          <p:nvPr/>
        </p:nvGrpSpPr>
        <p:grpSpPr>
          <a:xfrm>
            <a:off x="6201916" y="3761027"/>
            <a:ext cx="1550100" cy="767738"/>
            <a:chOff x="4677916" y="1797166"/>
            <a:chExt cx="1550100" cy="767738"/>
          </a:xfrm>
        </p:grpSpPr>
        <p:sp>
          <p:nvSpPr>
            <p:cNvPr id="53" name="Rectangle à coins arrondis 52"/>
            <p:cNvSpPr/>
            <p:nvPr/>
          </p:nvSpPr>
          <p:spPr>
            <a:xfrm>
              <a:off x="4716016" y="2035028"/>
              <a:ext cx="1512000" cy="529876"/>
            </a:xfrm>
            <a:prstGeom prst="round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p:cNvSpPr/>
            <p:nvPr/>
          </p:nvSpPr>
          <p:spPr>
            <a:xfrm>
              <a:off x="4677916" y="1797166"/>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78B832"/>
                  </a:solidFill>
                  <a:effectLst/>
                  <a:uLnTx/>
                  <a:uFillTx/>
                  <a:latin typeface="Calibri"/>
                  <a:ea typeface="Arial" pitchFamily="34" charset="0"/>
                  <a:cs typeface="Times New Roman" pitchFamily="18" charset="0"/>
                </a:rPr>
                <a:t>Activité  1</a:t>
              </a:r>
              <a:endParaRPr kumimoji="0" lang="fr-FR" sz="1200" b="1" i="0" u="none" strike="noStrike" kern="1200" cap="none" spc="0" normalizeH="0" baseline="0" noProof="0" dirty="0">
                <a:ln>
                  <a:noFill/>
                </a:ln>
                <a:solidFill>
                  <a:srgbClr val="78B832"/>
                </a:solidFill>
                <a:effectLst/>
                <a:uLnTx/>
                <a:uFillTx/>
                <a:latin typeface="Calibri"/>
                <a:ea typeface="Arial" pitchFamily="34" charset="0"/>
                <a:cs typeface="Times New Roman" pitchFamily="18" charset="0"/>
              </a:endParaRPr>
            </a:p>
          </p:txBody>
        </p:sp>
        <p:sp>
          <p:nvSpPr>
            <p:cNvPr id="25" name="Rectangle 24"/>
            <p:cNvSpPr/>
            <p:nvPr/>
          </p:nvSpPr>
          <p:spPr>
            <a:xfrm>
              <a:off x="4751139" y="2031213"/>
              <a:ext cx="144175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Éducation Secondaire</a:t>
              </a:r>
            </a:p>
          </p:txBody>
        </p:sp>
      </p:grpSp>
      <p:sp>
        <p:nvSpPr>
          <p:cNvPr id="59" name="Rectangle 58"/>
          <p:cNvSpPr/>
          <p:nvPr/>
        </p:nvSpPr>
        <p:spPr>
          <a:xfrm>
            <a:off x="8387557" y="3994017"/>
            <a:ext cx="15120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Formation Professionnelle </a:t>
            </a:r>
          </a:p>
        </p:txBody>
      </p:sp>
      <p:cxnSp>
        <p:nvCxnSpPr>
          <p:cNvPr id="71" name="Connecteur droit 70"/>
          <p:cNvCxnSpPr/>
          <p:nvPr/>
        </p:nvCxnSpPr>
        <p:spPr>
          <a:xfrm flipV="1">
            <a:off x="10416480" y="5103452"/>
            <a:ext cx="0" cy="38863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flipV="1">
            <a:off x="8798396" y="5109961"/>
            <a:ext cx="0" cy="38863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flipV="1">
            <a:off x="7226920" y="5097507"/>
            <a:ext cx="0" cy="388636"/>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9" name="Groupe 78"/>
          <p:cNvGrpSpPr/>
          <p:nvPr/>
        </p:nvGrpSpPr>
        <p:grpSpPr>
          <a:xfrm>
            <a:off x="5788486" y="4752439"/>
            <a:ext cx="4856719" cy="396000"/>
            <a:chOff x="4082458" y="3702518"/>
            <a:chExt cx="4856719" cy="396000"/>
          </a:xfrm>
        </p:grpSpPr>
        <p:sp>
          <p:nvSpPr>
            <p:cNvPr id="80" name="Rectangle à coins arrondis 79"/>
            <p:cNvSpPr/>
            <p:nvPr/>
          </p:nvSpPr>
          <p:spPr>
            <a:xfrm>
              <a:off x="4082458" y="3702518"/>
              <a:ext cx="1008000" cy="396000"/>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81" name="Rectangle 80"/>
            <p:cNvSpPr/>
            <p:nvPr/>
          </p:nvSpPr>
          <p:spPr>
            <a:xfrm>
              <a:off x="4145747" y="3730366"/>
              <a:ext cx="907107"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prstClr val="white"/>
                  </a:solidFill>
                  <a:effectLst/>
                  <a:uLnTx/>
                  <a:uFillTx/>
                  <a:latin typeface="Calibri"/>
                  <a:ea typeface="+mn-ea"/>
                  <a:cs typeface="+mn-cs"/>
                </a:rPr>
                <a:t>Projet 2 :</a:t>
              </a:r>
            </a:p>
          </p:txBody>
        </p:sp>
        <p:sp>
          <p:nvSpPr>
            <p:cNvPr id="82" name="Rectangle à coins arrondis 81"/>
            <p:cNvSpPr/>
            <p:nvPr/>
          </p:nvSpPr>
          <p:spPr>
            <a:xfrm>
              <a:off x="5159177" y="3702518"/>
              <a:ext cx="3780000" cy="396000"/>
            </a:xfrm>
            <a:prstGeom prst="roundRect">
              <a:avLst/>
            </a:prstGeom>
            <a:ln>
              <a:noFill/>
            </a:ln>
            <a:effectLst>
              <a:innerShdw blurRad="63500" dist="50800" dir="2700000">
                <a:srgbClr val="00206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83" name="Rectangle 82"/>
            <p:cNvSpPr/>
            <p:nvPr/>
          </p:nvSpPr>
          <p:spPr>
            <a:xfrm>
              <a:off x="5994897" y="3724421"/>
              <a:ext cx="2004459"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002060"/>
                  </a:solidFill>
                  <a:effectLst/>
                  <a:uLnTx/>
                  <a:uFillTx/>
                  <a:latin typeface="Calibri"/>
                  <a:ea typeface="+mn-ea"/>
                  <a:cs typeface="+mn-cs"/>
                </a:rPr>
                <a:t>Productivité du foncier</a:t>
              </a:r>
            </a:p>
          </p:txBody>
        </p:sp>
      </p:grpSp>
      <p:grpSp>
        <p:nvGrpSpPr>
          <p:cNvPr id="2054" name="Groupe 2053"/>
          <p:cNvGrpSpPr/>
          <p:nvPr/>
        </p:nvGrpSpPr>
        <p:grpSpPr>
          <a:xfrm>
            <a:off x="5871016" y="5245413"/>
            <a:ext cx="1523071" cy="770820"/>
            <a:chOff x="4347015" y="3281552"/>
            <a:chExt cx="1523071" cy="770820"/>
          </a:xfrm>
        </p:grpSpPr>
        <p:sp>
          <p:nvSpPr>
            <p:cNvPr id="84" name="Rectangle à coins arrondis 83"/>
            <p:cNvSpPr/>
            <p:nvPr/>
          </p:nvSpPr>
          <p:spPr>
            <a:xfrm>
              <a:off x="4358086" y="3523172"/>
              <a:ext cx="1512000" cy="52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Rectangle 86"/>
            <p:cNvSpPr/>
            <p:nvPr/>
          </p:nvSpPr>
          <p:spPr>
            <a:xfrm>
              <a:off x="4347015" y="3281552"/>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1</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sp>
          <p:nvSpPr>
            <p:cNvPr id="90" name="Rectangle 89"/>
            <p:cNvSpPr/>
            <p:nvPr/>
          </p:nvSpPr>
          <p:spPr>
            <a:xfrm>
              <a:off x="4388844" y="3624357"/>
              <a:ext cx="1441753"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Gouvernance</a:t>
              </a:r>
            </a:p>
          </p:txBody>
        </p:sp>
      </p:grpSp>
      <p:grpSp>
        <p:nvGrpSpPr>
          <p:cNvPr id="2053" name="Groupe 2052"/>
          <p:cNvGrpSpPr/>
          <p:nvPr/>
        </p:nvGrpSpPr>
        <p:grpSpPr>
          <a:xfrm>
            <a:off x="7448462" y="5245602"/>
            <a:ext cx="1531052" cy="775686"/>
            <a:chOff x="5924462" y="3281741"/>
            <a:chExt cx="1531052" cy="775686"/>
          </a:xfrm>
        </p:grpSpPr>
        <p:sp>
          <p:nvSpPr>
            <p:cNvPr id="85" name="Rectangle à coins arrondis 84"/>
            <p:cNvSpPr/>
            <p:nvPr/>
          </p:nvSpPr>
          <p:spPr>
            <a:xfrm>
              <a:off x="5943514" y="3528227"/>
              <a:ext cx="1512000" cy="52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Rectangle 87"/>
            <p:cNvSpPr/>
            <p:nvPr/>
          </p:nvSpPr>
          <p:spPr>
            <a:xfrm>
              <a:off x="5924462" y="3281741"/>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2</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sp>
          <p:nvSpPr>
            <p:cNvPr id="91" name="Rectangle 90"/>
            <p:cNvSpPr/>
            <p:nvPr/>
          </p:nvSpPr>
          <p:spPr>
            <a:xfrm>
              <a:off x="5976629" y="3624356"/>
              <a:ext cx="1441753"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Foncier Rural</a:t>
              </a:r>
            </a:p>
          </p:txBody>
        </p:sp>
      </p:grpSp>
      <p:grpSp>
        <p:nvGrpSpPr>
          <p:cNvPr id="2052" name="Groupe 2051"/>
          <p:cNvGrpSpPr/>
          <p:nvPr/>
        </p:nvGrpSpPr>
        <p:grpSpPr>
          <a:xfrm>
            <a:off x="9054940" y="5245413"/>
            <a:ext cx="1517694" cy="770821"/>
            <a:chOff x="7530940" y="3281551"/>
            <a:chExt cx="1517694" cy="770821"/>
          </a:xfrm>
        </p:grpSpPr>
        <p:sp>
          <p:nvSpPr>
            <p:cNvPr id="86" name="Rectangle à coins arrondis 85"/>
            <p:cNvSpPr/>
            <p:nvPr/>
          </p:nvSpPr>
          <p:spPr>
            <a:xfrm>
              <a:off x="7536634" y="3523172"/>
              <a:ext cx="1512000" cy="52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Rectangle 88"/>
            <p:cNvSpPr/>
            <p:nvPr/>
          </p:nvSpPr>
          <p:spPr>
            <a:xfrm>
              <a:off x="7530940" y="3281551"/>
              <a:ext cx="8208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srgbClr val="C00000"/>
                  </a:solidFill>
                  <a:effectLst/>
                  <a:uLnTx/>
                  <a:uFillTx/>
                  <a:latin typeface="Calibri"/>
                  <a:ea typeface="Arial" pitchFamily="34" charset="0"/>
                  <a:cs typeface="Times New Roman" pitchFamily="18" charset="0"/>
                </a:rPr>
                <a:t>Activité  3</a:t>
              </a:r>
              <a:endParaRPr kumimoji="0" lang="fr-FR" sz="1200" b="1" i="0" u="none" strike="noStrike" kern="1200" cap="none" spc="0" normalizeH="0" baseline="0" noProof="0" dirty="0">
                <a:ln>
                  <a:noFill/>
                </a:ln>
                <a:solidFill>
                  <a:srgbClr val="C00000"/>
                </a:solidFill>
                <a:effectLst/>
                <a:uLnTx/>
                <a:uFillTx/>
                <a:latin typeface="Calibri"/>
                <a:ea typeface="Arial" pitchFamily="34" charset="0"/>
                <a:cs typeface="Times New Roman" pitchFamily="18" charset="0"/>
              </a:endParaRPr>
            </a:p>
          </p:txBody>
        </p:sp>
        <p:sp>
          <p:nvSpPr>
            <p:cNvPr id="92" name="Rectangle 91"/>
            <p:cNvSpPr/>
            <p:nvPr/>
          </p:nvSpPr>
          <p:spPr>
            <a:xfrm>
              <a:off x="7571757" y="3511871"/>
              <a:ext cx="144175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Times New Roman" pitchFamily="18" charset="0"/>
                </a:rPr>
                <a:t>Foncier Industriel</a:t>
              </a:r>
            </a:p>
          </p:txBody>
        </p:sp>
      </p:grpSp>
      <p:pic>
        <p:nvPicPr>
          <p:cNvPr id="1026" name="Picture 2" descr="Résultat de recherche d'images pour &quot;puzzl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6608" y="4978579"/>
            <a:ext cx="1458877" cy="1517526"/>
          </a:xfrm>
          <a:prstGeom prst="rect">
            <a:avLst/>
          </a:prstGeom>
          <a:noFill/>
          <a:scene3d>
            <a:camera prst="obliqueBottomRight"/>
            <a:lightRig rig="threePt" dir="t"/>
          </a:scene3d>
          <a:extLst>
            <a:ext uri="{909E8E84-426E-40DD-AFC4-6F175D3DCCD1}">
              <a14:hiddenFill xmlns:a14="http://schemas.microsoft.com/office/drawing/2010/main">
                <a:solidFill>
                  <a:srgbClr val="FFFFFF"/>
                </a:solidFill>
              </a14:hiddenFill>
            </a:ext>
          </a:extLst>
        </p:spPr>
      </p:pic>
      <p:sp>
        <p:nvSpPr>
          <p:cNvPr id="50" name="Rectangle 49"/>
          <p:cNvSpPr/>
          <p:nvPr/>
        </p:nvSpPr>
        <p:spPr>
          <a:xfrm>
            <a:off x="479" y="-713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1. Contexte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C000"/>
                </a:solidFill>
                <a:effectLst/>
                <a:uLnTx/>
                <a:uFillTx/>
                <a:latin typeface="Calibri"/>
                <a:ea typeface="+mn-ea"/>
                <a:cs typeface="+mn-cs"/>
              </a:rPr>
              <a:t>1.1 Rappel sur le Compact II</a:t>
            </a:r>
          </a:p>
        </p:txBody>
      </p:sp>
    </p:spTree>
    <p:extLst>
      <p:ext uri="{BB962C8B-B14F-4D97-AF65-F5344CB8AC3E}">
        <p14:creationId xmlns:p14="http://schemas.microsoft.com/office/powerpoint/2010/main" val="155642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rc 41"/>
          <p:cNvSpPr/>
          <p:nvPr/>
        </p:nvSpPr>
        <p:spPr>
          <a:xfrm>
            <a:off x="11229" y="3422345"/>
            <a:ext cx="1597058" cy="2891269"/>
          </a:xfrm>
          <a:prstGeom prst="arc">
            <a:avLst>
              <a:gd name="adj1" fmla="val 16699218"/>
              <a:gd name="adj2" fmla="val 4942321"/>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5D5D"/>
              </a:solidFill>
              <a:effectLst/>
              <a:uLnTx/>
              <a:uFillTx/>
              <a:latin typeface="Calibri"/>
              <a:ea typeface="+mn-ea"/>
              <a:cs typeface="+mn-cs"/>
            </a:endParaRPr>
          </a:p>
        </p:txBody>
      </p:sp>
      <p:grpSp>
        <p:nvGrpSpPr>
          <p:cNvPr id="44" name="Groupe 43"/>
          <p:cNvGrpSpPr/>
          <p:nvPr/>
        </p:nvGrpSpPr>
        <p:grpSpPr>
          <a:xfrm>
            <a:off x="1564836" y="3850040"/>
            <a:ext cx="9184012" cy="369333"/>
            <a:chOff x="1647966" y="1494163"/>
            <a:chExt cx="6865638" cy="524706"/>
          </a:xfrm>
        </p:grpSpPr>
        <p:sp>
          <p:nvSpPr>
            <p:cNvPr id="46" name="Rectangle 45"/>
            <p:cNvSpPr/>
            <p:nvPr/>
          </p:nvSpPr>
          <p:spPr>
            <a:xfrm>
              <a:off x="1740822" y="1494163"/>
              <a:ext cx="6772782" cy="524706"/>
            </a:xfrm>
            <a:prstGeom prst="rect">
              <a:avLst/>
            </a:prstGeom>
          </p:spPr>
          <p:txBody>
            <a:bodyPr wrap="square">
              <a:spAutoFit/>
            </a:bodyPr>
            <a:lstStyle/>
            <a:p>
              <a:pPr marL="571459" marR="0" lvl="0" indent="-571459"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70C0"/>
                  </a:solidFill>
                  <a:effectLst/>
                  <a:uLnTx/>
                  <a:uFillTx/>
                  <a:latin typeface="Calibri"/>
                  <a:ea typeface="Arial" pitchFamily="34" charset="0"/>
                  <a:cs typeface="Times New Roman" pitchFamily="18" charset="0"/>
                </a:rPr>
                <a:t>Promouvoir des partenariats bénéfiques aux établissements de l’enseignement secondaire ;</a:t>
              </a:r>
            </a:p>
          </p:txBody>
        </p:sp>
        <p:cxnSp>
          <p:nvCxnSpPr>
            <p:cNvPr id="47" name="Connecteur droit 46"/>
            <p:cNvCxnSpPr/>
            <p:nvPr/>
          </p:nvCxnSpPr>
          <p:spPr>
            <a:xfrm>
              <a:off x="1647966" y="2018869"/>
              <a:ext cx="670887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49" name="Groupe 48"/>
          <p:cNvGrpSpPr/>
          <p:nvPr/>
        </p:nvGrpSpPr>
        <p:grpSpPr>
          <a:xfrm>
            <a:off x="1124151" y="3107050"/>
            <a:ext cx="10561576" cy="475499"/>
            <a:chOff x="1649882" y="1463800"/>
            <a:chExt cx="7450721" cy="566727"/>
          </a:xfrm>
        </p:grpSpPr>
        <p:sp>
          <p:nvSpPr>
            <p:cNvPr id="51" name="Rectangle 50"/>
            <p:cNvSpPr/>
            <p:nvPr/>
          </p:nvSpPr>
          <p:spPr>
            <a:xfrm>
              <a:off x="1680252" y="1463800"/>
              <a:ext cx="7420351" cy="440191"/>
            </a:xfrm>
            <a:prstGeom prst="rect">
              <a:avLst/>
            </a:prstGeom>
          </p:spPr>
          <p:txBody>
            <a:bodyPr wrap="square">
              <a:spAutoFit/>
            </a:bodyPr>
            <a:lstStyle/>
            <a:p>
              <a:pPr marL="571459" marR="0" lvl="0" indent="-571459"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70C0"/>
                  </a:solidFill>
                  <a:effectLst/>
                  <a:uLnTx/>
                  <a:uFillTx/>
                  <a:latin typeface="Calibri"/>
                  <a:ea typeface="Arial" pitchFamily="34" charset="0"/>
                  <a:cs typeface="Times New Roman" pitchFamily="18" charset="0"/>
                </a:rPr>
                <a:t>Introduire et piloter un nouveau modèle de management des établissements de l’enseignement secondaire ;</a:t>
              </a:r>
            </a:p>
          </p:txBody>
        </p:sp>
        <p:cxnSp>
          <p:nvCxnSpPr>
            <p:cNvPr id="52" name="Connecteur droit 51"/>
            <p:cNvCxnSpPr/>
            <p:nvPr/>
          </p:nvCxnSpPr>
          <p:spPr>
            <a:xfrm>
              <a:off x="1649882" y="2030527"/>
              <a:ext cx="743583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3" name="Groupe 52"/>
          <p:cNvGrpSpPr/>
          <p:nvPr/>
        </p:nvGrpSpPr>
        <p:grpSpPr>
          <a:xfrm>
            <a:off x="1378371" y="4576229"/>
            <a:ext cx="8714535" cy="555204"/>
            <a:chOff x="1747268" y="3524069"/>
            <a:chExt cx="8108244" cy="661724"/>
          </a:xfrm>
        </p:grpSpPr>
        <p:grpSp>
          <p:nvGrpSpPr>
            <p:cNvPr id="54" name="Groupe 53"/>
            <p:cNvGrpSpPr/>
            <p:nvPr/>
          </p:nvGrpSpPr>
          <p:grpSpPr>
            <a:xfrm>
              <a:off x="1935512" y="3524069"/>
              <a:ext cx="7920000" cy="521799"/>
              <a:chOff x="1564751" y="1556520"/>
              <a:chExt cx="7920000" cy="521799"/>
            </a:xfrm>
          </p:grpSpPr>
          <p:sp>
            <p:nvSpPr>
              <p:cNvPr id="56" name="Rectangle 55"/>
              <p:cNvSpPr/>
              <p:nvPr/>
            </p:nvSpPr>
            <p:spPr>
              <a:xfrm>
                <a:off x="1746386" y="1556520"/>
                <a:ext cx="7670927" cy="4401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70C0"/>
                    </a:solidFill>
                    <a:effectLst/>
                    <a:uLnTx/>
                    <a:uFillTx/>
                    <a:latin typeface="Calibri"/>
                    <a:ea typeface="Arial" pitchFamily="34" charset="0"/>
                    <a:cs typeface="Times New Roman" pitchFamily="18" charset="0"/>
                  </a:rPr>
                  <a:t>Renforcer les compétences de base et les «soft </a:t>
                </a:r>
                <a:r>
                  <a:rPr kumimoji="0" lang="fr-FR" sz="1800" b="1" i="0" u="none" strike="noStrike" kern="1200" cap="none" spc="0" normalizeH="0" baseline="0" noProof="0" dirty="0" err="1">
                    <a:ln>
                      <a:noFill/>
                    </a:ln>
                    <a:solidFill>
                      <a:srgbClr val="0070C0"/>
                    </a:solidFill>
                    <a:effectLst/>
                    <a:uLnTx/>
                    <a:uFillTx/>
                    <a:latin typeface="Calibri"/>
                    <a:ea typeface="Arial" pitchFamily="34" charset="0"/>
                    <a:cs typeface="Times New Roman" pitchFamily="18" charset="0"/>
                  </a:rPr>
                  <a:t>skills</a:t>
                </a:r>
                <a:r>
                  <a:rPr kumimoji="0" lang="fr-FR" sz="1800" b="1" i="0" u="none" strike="noStrike" kern="1200" cap="none" spc="0" normalizeH="0" baseline="0" noProof="0" dirty="0">
                    <a:ln>
                      <a:noFill/>
                    </a:ln>
                    <a:solidFill>
                      <a:srgbClr val="0070C0"/>
                    </a:solidFill>
                    <a:effectLst/>
                    <a:uLnTx/>
                    <a:uFillTx/>
                    <a:latin typeface="Calibri"/>
                    <a:ea typeface="Arial" pitchFamily="34" charset="0"/>
                    <a:cs typeface="Times New Roman" pitchFamily="18" charset="0"/>
                  </a:rPr>
                  <a:t>» qui favorisent l’employabilité ;</a:t>
                </a:r>
              </a:p>
            </p:txBody>
          </p:sp>
          <p:cxnSp>
            <p:nvCxnSpPr>
              <p:cNvPr id="57" name="Connecteur droit 56"/>
              <p:cNvCxnSpPr/>
              <p:nvPr/>
            </p:nvCxnSpPr>
            <p:spPr>
              <a:xfrm>
                <a:off x="1564751" y="2078319"/>
                <a:ext cx="7920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5" name="Organigramme : Connecteur 54"/>
            <p:cNvSpPr/>
            <p:nvPr/>
          </p:nvSpPr>
          <p:spPr>
            <a:xfrm>
              <a:off x="1747268" y="3728593"/>
              <a:ext cx="330345" cy="457200"/>
            </a:xfrm>
            <a:prstGeom prst="flowChartConnector">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3</a:t>
              </a:r>
            </a:p>
          </p:txBody>
        </p:sp>
      </p:grpSp>
      <p:grpSp>
        <p:nvGrpSpPr>
          <p:cNvPr id="59" name="Groupe 58"/>
          <p:cNvGrpSpPr/>
          <p:nvPr/>
        </p:nvGrpSpPr>
        <p:grpSpPr>
          <a:xfrm>
            <a:off x="1433958" y="5246420"/>
            <a:ext cx="9105188" cy="423151"/>
            <a:chOff x="1658796" y="1564603"/>
            <a:chExt cx="9227706" cy="504336"/>
          </a:xfrm>
        </p:grpSpPr>
        <p:sp>
          <p:nvSpPr>
            <p:cNvPr id="61" name="Rectangle 60"/>
            <p:cNvSpPr/>
            <p:nvPr/>
          </p:nvSpPr>
          <p:spPr>
            <a:xfrm>
              <a:off x="1986695" y="1564603"/>
              <a:ext cx="8899807" cy="4401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70C0"/>
                  </a:solidFill>
                  <a:effectLst/>
                  <a:uLnTx/>
                  <a:uFillTx/>
                  <a:latin typeface="Calibri"/>
                  <a:ea typeface="Arial" pitchFamily="34" charset="0"/>
                  <a:cs typeface="Times New Roman" pitchFamily="18" charset="0"/>
                </a:rPr>
                <a:t>Mettre en place un système amélioré de suivi et d’évaluation des acquis des élèves ;</a:t>
              </a:r>
            </a:p>
          </p:txBody>
        </p:sp>
        <p:cxnSp>
          <p:nvCxnSpPr>
            <p:cNvPr id="62" name="Connecteur droit 61"/>
            <p:cNvCxnSpPr/>
            <p:nvPr/>
          </p:nvCxnSpPr>
          <p:spPr>
            <a:xfrm flipV="1">
              <a:off x="1658796" y="2068939"/>
              <a:ext cx="9023133"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63" name="Groupe 62"/>
          <p:cNvGrpSpPr/>
          <p:nvPr/>
        </p:nvGrpSpPr>
        <p:grpSpPr>
          <a:xfrm>
            <a:off x="884830" y="5776907"/>
            <a:ext cx="11211848" cy="706767"/>
            <a:chOff x="1292208" y="5228399"/>
            <a:chExt cx="8721585" cy="842367"/>
          </a:xfrm>
        </p:grpSpPr>
        <p:grpSp>
          <p:nvGrpSpPr>
            <p:cNvPr id="64" name="Groupe 63"/>
            <p:cNvGrpSpPr/>
            <p:nvPr/>
          </p:nvGrpSpPr>
          <p:grpSpPr>
            <a:xfrm>
              <a:off x="1513009" y="5228399"/>
              <a:ext cx="8500784" cy="770335"/>
              <a:chOff x="1599449" y="1193213"/>
              <a:chExt cx="8500784" cy="770335"/>
            </a:xfrm>
          </p:grpSpPr>
          <p:sp>
            <p:nvSpPr>
              <p:cNvPr id="66" name="Rectangle 65"/>
              <p:cNvSpPr/>
              <p:nvPr/>
            </p:nvSpPr>
            <p:spPr>
              <a:xfrm>
                <a:off x="1944810" y="1193213"/>
                <a:ext cx="8155423" cy="770335"/>
              </a:xfrm>
              <a:prstGeom prst="rect">
                <a:avLst/>
              </a:prstGeom>
            </p:spPr>
            <p:txBody>
              <a:bodyPr wrap="square">
                <a:spAutoFit/>
              </a:bodyPr>
              <a:lstStyle/>
              <a:p>
                <a:pPr marL="38097" marR="0" lvl="0" indent="-38097"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70C0"/>
                    </a:solidFill>
                    <a:effectLst/>
                    <a:uLnTx/>
                    <a:uFillTx/>
                    <a:latin typeface="Calibri"/>
                    <a:ea typeface="Arial" pitchFamily="34" charset="0"/>
                    <a:cs typeface="Times New Roman" pitchFamily="18" charset="0"/>
                  </a:rPr>
                  <a:t>Réhabiliter les infrastructures et équiper les établissements bénéficiaires de manière à favoriser la qualité des apprentissages.</a:t>
                </a:r>
              </a:p>
            </p:txBody>
          </p:sp>
          <p:cxnSp>
            <p:nvCxnSpPr>
              <p:cNvPr id="67" name="Connecteur droit 66"/>
              <p:cNvCxnSpPr/>
              <p:nvPr/>
            </p:nvCxnSpPr>
            <p:spPr>
              <a:xfrm flipV="1">
                <a:off x="1599449" y="1961040"/>
                <a:ext cx="8352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65" name="Organigramme : Connecteur 64"/>
            <p:cNvSpPr/>
            <p:nvPr/>
          </p:nvSpPr>
          <p:spPr>
            <a:xfrm>
              <a:off x="1292208" y="5613566"/>
              <a:ext cx="291254" cy="457200"/>
            </a:xfrm>
            <a:prstGeom prst="flowChartConnector">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5</a:t>
              </a:r>
            </a:p>
          </p:txBody>
        </p:sp>
      </p:grpSp>
      <p:sp>
        <p:nvSpPr>
          <p:cNvPr id="35" name="Rectangle 34"/>
          <p:cNvSpPr/>
          <p:nvPr/>
        </p:nvSpPr>
        <p:spPr>
          <a:xfrm>
            <a:off x="479"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1. Contexte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C000"/>
                </a:solidFill>
                <a:effectLst/>
                <a:uLnTx/>
                <a:uFillTx/>
                <a:latin typeface="Calibri"/>
                <a:ea typeface="+mn-ea"/>
                <a:cs typeface="+mn-cs"/>
              </a:rPr>
              <a:t>1.2 Objectifs du projet Education Secondaire</a:t>
            </a:r>
          </a:p>
        </p:txBody>
      </p:sp>
      <p:sp>
        <p:nvSpPr>
          <p:cNvPr id="2" name="Rectangle à coins arrondis 1"/>
          <p:cNvSpPr/>
          <p:nvPr/>
        </p:nvSpPr>
        <p:spPr>
          <a:xfrm>
            <a:off x="219031" y="3636663"/>
            <a:ext cx="771440" cy="2476565"/>
          </a:xfrm>
          <a:prstGeom prst="round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1CADE4">
                    <a:lumMod val="75000"/>
                  </a:srgbClr>
                </a:solidFill>
                <a:effectLst/>
                <a:uLnTx/>
                <a:uFillTx/>
                <a:latin typeface="Calibri"/>
                <a:ea typeface="+mn-ea"/>
                <a:cs typeface="+mn-cs"/>
              </a:rPr>
              <a:t>Objectifs spécifiques</a:t>
            </a:r>
          </a:p>
        </p:txBody>
      </p:sp>
      <p:sp>
        <p:nvSpPr>
          <p:cNvPr id="3" name="Ellipse 2"/>
          <p:cNvSpPr/>
          <p:nvPr/>
        </p:nvSpPr>
        <p:spPr>
          <a:xfrm>
            <a:off x="127321" y="1108880"/>
            <a:ext cx="1740113" cy="122701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solidFill>
                    <a:srgbClr val="1CADE4">
                      <a:lumMod val="60000"/>
                      <a:lumOff val="40000"/>
                    </a:srgbClr>
                  </a:solidFill>
                </a:ln>
                <a:solidFill>
                  <a:prstClr val="black"/>
                </a:solidFill>
                <a:effectLst/>
                <a:uLnTx/>
                <a:uFillTx/>
                <a:latin typeface="Calibri"/>
                <a:ea typeface="+mn-ea"/>
                <a:cs typeface="+mn-cs"/>
              </a:rPr>
              <a:t>Objectif général</a:t>
            </a:r>
          </a:p>
        </p:txBody>
      </p:sp>
      <p:sp>
        <p:nvSpPr>
          <p:cNvPr id="4" name="Rectangle à coins arrondis 3"/>
          <p:cNvSpPr/>
          <p:nvPr/>
        </p:nvSpPr>
        <p:spPr>
          <a:xfrm>
            <a:off x="1959165" y="1037346"/>
            <a:ext cx="9856915" cy="1360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solidFill>
                    <a:srgbClr val="1CADE4">
                      <a:lumMod val="60000"/>
                      <a:lumOff val="40000"/>
                    </a:srgbClr>
                  </a:solidFill>
                </a:ln>
                <a:solidFill>
                  <a:prstClr val="black"/>
                </a:solidFill>
                <a:effectLst/>
                <a:uLnTx/>
                <a:uFillTx/>
                <a:latin typeface="Calibri"/>
                <a:ea typeface="+mn-ea"/>
                <a:cs typeface="+mn-cs"/>
              </a:rPr>
              <a:t>Accroître l’employabilité des jeunes marocains (es) en améliorant la qualité et la pertinence des apprentissages, l’équité d’accès et l’efficacité de l’enseignement secondaire (collégial et qualifiant). </a:t>
            </a:r>
          </a:p>
        </p:txBody>
      </p:sp>
      <p:sp>
        <p:nvSpPr>
          <p:cNvPr id="33" name="Organigramme : Connecteur 32"/>
          <p:cNvSpPr/>
          <p:nvPr/>
        </p:nvSpPr>
        <p:spPr>
          <a:xfrm>
            <a:off x="1225645" y="5481535"/>
            <a:ext cx="355046" cy="383603"/>
          </a:xfrm>
          <a:prstGeom prst="flowChartConnector">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4</a:t>
            </a:r>
          </a:p>
        </p:txBody>
      </p:sp>
      <p:sp>
        <p:nvSpPr>
          <p:cNvPr id="34" name="Organigramme : Connecteur 33"/>
          <p:cNvSpPr/>
          <p:nvPr/>
        </p:nvSpPr>
        <p:spPr>
          <a:xfrm>
            <a:off x="1293621" y="4004838"/>
            <a:ext cx="355046" cy="383603"/>
          </a:xfrm>
          <a:prstGeom prst="flowChartConnector">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36" name="Organigramme : Connecteur 35"/>
          <p:cNvSpPr/>
          <p:nvPr/>
        </p:nvSpPr>
        <p:spPr>
          <a:xfrm>
            <a:off x="973117" y="3364560"/>
            <a:ext cx="355046" cy="383603"/>
          </a:xfrm>
          <a:prstGeom prst="flowChartConnector">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1</a:t>
            </a:r>
          </a:p>
        </p:txBody>
      </p:sp>
    </p:spTree>
    <p:extLst>
      <p:ext uri="{BB962C8B-B14F-4D97-AF65-F5344CB8AC3E}">
        <p14:creationId xmlns:p14="http://schemas.microsoft.com/office/powerpoint/2010/main" val="3003468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blip>
          <a:srcRect t="33898" r="24347"/>
          <a:stretch/>
        </p:blipFill>
        <p:spPr>
          <a:xfrm>
            <a:off x="8594751" y="4632553"/>
            <a:ext cx="3597010" cy="2225447"/>
          </a:xfrm>
          <a:prstGeom prst="rect">
            <a:avLst/>
          </a:prstGeom>
        </p:spPr>
      </p:pic>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1. Contexte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C000"/>
                </a:solidFill>
                <a:effectLst/>
                <a:uLnTx/>
                <a:uFillTx/>
                <a:latin typeface="Calibri"/>
                <a:ea typeface="+mn-ea"/>
                <a:cs typeface="+mn-cs"/>
              </a:rPr>
              <a:t>1.3 Consistance du projet</a:t>
            </a:r>
          </a:p>
        </p:txBody>
      </p:sp>
      <p:grpSp>
        <p:nvGrpSpPr>
          <p:cNvPr id="59" name="Groupe 58"/>
          <p:cNvGrpSpPr/>
          <p:nvPr/>
        </p:nvGrpSpPr>
        <p:grpSpPr>
          <a:xfrm>
            <a:off x="250044" y="2586886"/>
            <a:ext cx="2647024" cy="2285139"/>
            <a:chOff x="323528" y="2313136"/>
            <a:chExt cx="2561289" cy="2340000"/>
          </a:xfrm>
        </p:grpSpPr>
        <p:grpSp>
          <p:nvGrpSpPr>
            <p:cNvPr id="60" name="Groupe 59"/>
            <p:cNvGrpSpPr/>
            <p:nvPr/>
          </p:nvGrpSpPr>
          <p:grpSpPr>
            <a:xfrm>
              <a:off x="323528" y="2313136"/>
              <a:ext cx="2561289" cy="2340000"/>
              <a:chOff x="467544" y="2492896"/>
              <a:chExt cx="2561289" cy="2340000"/>
            </a:xfrm>
          </p:grpSpPr>
          <p:sp>
            <p:nvSpPr>
              <p:cNvPr id="62" name="Ellipse 61"/>
              <p:cNvSpPr/>
              <p:nvPr/>
            </p:nvSpPr>
            <p:spPr>
              <a:xfrm>
                <a:off x="618972" y="2492896"/>
                <a:ext cx="2340000" cy="2340000"/>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Rectangle 62"/>
              <p:cNvSpPr/>
              <p:nvPr/>
            </p:nvSpPr>
            <p:spPr>
              <a:xfrm>
                <a:off x="802864" y="2905549"/>
                <a:ext cx="1985697" cy="35173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32" b="1" i="0" u="sng" strike="noStrike" kern="1200" cap="none" spc="0" normalizeH="0" baseline="0" noProof="0" dirty="0">
                    <a:ln>
                      <a:noFill/>
                    </a:ln>
                    <a:solidFill>
                      <a:prstClr val="white"/>
                    </a:solidFill>
                    <a:effectLst>
                      <a:glow rad="101600">
                        <a:srgbClr val="1CADE4">
                          <a:satMod val="175000"/>
                          <a:alpha val="40000"/>
                        </a:srgbClr>
                      </a:glow>
                    </a:effectLst>
                    <a:uLnTx/>
                    <a:uFillTx/>
                    <a:latin typeface="Calibri"/>
                    <a:ea typeface="+mn-ea"/>
                    <a:cs typeface="Times New Roman" pitchFamily="18" charset="0"/>
                  </a:rPr>
                  <a:t>Éducation Secondaire</a:t>
                </a:r>
              </a:p>
            </p:txBody>
          </p:sp>
          <p:sp>
            <p:nvSpPr>
              <p:cNvPr id="64" name="Rectangle 63"/>
              <p:cNvSpPr/>
              <p:nvPr/>
            </p:nvSpPr>
            <p:spPr>
              <a:xfrm>
                <a:off x="467544" y="3356992"/>
                <a:ext cx="2561289" cy="1237550"/>
              </a:xfrm>
              <a:prstGeom prst="rect">
                <a:avLst/>
              </a:prstGeom>
            </p:spPr>
            <p:txBody>
              <a:bodyPr wrap="square">
                <a:spAutoFit/>
              </a:bodyPr>
              <a:lstStyle/>
              <a:p>
                <a:pPr marL="259118" marR="0" lvl="0" indent="-100768" algn="ctr"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fr-FR" sz="1632" b="1" i="0" u="none" strike="noStrike" kern="1200" cap="none" spc="0" normalizeH="0" baseline="0" noProof="0" dirty="0">
                    <a:ln>
                      <a:noFill/>
                    </a:ln>
                    <a:solidFill>
                      <a:srgbClr val="002060"/>
                    </a:solidFill>
                    <a:effectLst/>
                    <a:uLnTx/>
                    <a:uFillTx/>
                    <a:latin typeface="Calibri"/>
                    <a:ea typeface="+mn-ea"/>
                    <a:cs typeface="Times New Roman" pitchFamily="18" charset="0"/>
                  </a:rPr>
                  <a:t>Budget : </a:t>
                </a:r>
                <a:r>
                  <a:rPr kumimoji="0" lang="fr-FR" sz="1632" b="1" i="0" u="none" strike="noStrike" kern="1200" cap="none" spc="0" normalizeH="0" baseline="0" noProof="0" dirty="0">
                    <a:ln>
                      <a:noFill/>
                    </a:ln>
                    <a:solidFill>
                      <a:prstClr val="white"/>
                    </a:solidFill>
                    <a:effectLst/>
                    <a:uLnTx/>
                    <a:uFillTx/>
                    <a:latin typeface="Calibri"/>
                    <a:ea typeface="+mn-ea"/>
                    <a:cs typeface="Times New Roman" pitchFamily="18" charset="0"/>
                  </a:rPr>
                  <a:t>112 millions de USD.</a:t>
                </a:r>
              </a:p>
              <a:p>
                <a:pPr marL="259118" marR="0" lvl="0" indent="-100768" algn="ctr"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fr-FR" sz="725" b="1" i="0" u="none" strike="noStrike" kern="1200" cap="none" spc="0" normalizeH="0" baseline="0" noProof="0" dirty="0">
                  <a:ln>
                    <a:noFill/>
                  </a:ln>
                  <a:solidFill>
                    <a:srgbClr val="92D050"/>
                  </a:solidFill>
                  <a:effectLst/>
                  <a:uLnTx/>
                  <a:uFillTx/>
                  <a:latin typeface="Calibri"/>
                  <a:ea typeface="+mn-ea"/>
                  <a:cs typeface="Times New Roman" pitchFamily="18" charset="0"/>
                </a:endParaRPr>
              </a:p>
              <a:p>
                <a:pPr marL="259118" marR="0" lvl="0" indent="-100768" algn="ctr"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fr-FR" sz="1632" b="1" i="0" u="none" strike="noStrike" kern="1200" cap="none" spc="0" normalizeH="0" baseline="0" noProof="0" dirty="0">
                    <a:ln>
                      <a:noFill/>
                    </a:ln>
                    <a:solidFill>
                      <a:srgbClr val="002060"/>
                    </a:solidFill>
                    <a:effectLst/>
                    <a:uLnTx/>
                    <a:uFillTx/>
                    <a:latin typeface="Calibri"/>
                    <a:ea typeface="+mn-ea"/>
                    <a:cs typeface="Times New Roman" pitchFamily="18" charset="0"/>
                  </a:rPr>
                  <a:t>    </a:t>
                </a:r>
                <a:r>
                  <a:rPr kumimoji="0" lang="fr-FR" sz="1632" b="1" i="0" u="none" strike="noStrike" kern="1200" cap="none" spc="0" normalizeH="0" baseline="0" noProof="0" dirty="0">
                    <a:ln>
                      <a:noFill/>
                    </a:ln>
                    <a:solidFill>
                      <a:srgbClr val="92D050"/>
                    </a:solidFill>
                    <a:effectLst/>
                    <a:uLnTx/>
                    <a:uFillTx/>
                    <a:latin typeface="Calibri"/>
                    <a:ea typeface="+mn-ea"/>
                    <a:cs typeface="Times New Roman" pitchFamily="18" charset="0"/>
                  </a:rPr>
                  <a:t> </a:t>
                </a:r>
                <a:r>
                  <a:rPr kumimoji="0" lang="fr-FR" sz="1632" b="1" i="0" u="none" strike="noStrike" kern="1200" cap="none" spc="0" normalizeH="0" baseline="0" noProof="0" dirty="0">
                    <a:ln>
                      <a:noFill/>
                    </a:ln>
                    <a:solidFill>
                      <a:prstClr val="white"/>
                    </a:solidFill>
                    <a:effectLst/>
                    <a:uLnTx/>
                    <a:uFillTx/>
                    <a:latin typeface="Calibri"/>
                    <a:ea typeface="+mn-ea"/>
                    <a:cs typeface="Times New Roman" pitchFamily="18" charset="0"/>
                  </a:rPr>
                  <a:t>composantes principales. </a:t>
                </a:r>
              </a:p>
            </p:txBody>
          </p:sp>
        </p:grpSp>
        <p:sp>
          <p:nvSpPr>
            <p:cNvPr id="61" name="Rectangle 60"/>
            <p:cNvSpPr/>
            <p:nvPr/>
          </p:nvSpPr>
          <p:spPr>
            <a:xfrm>
              <a:off x="1022185" y="3713604"/>
              <a:ext cx="321793" cy="485867"/>
            </a:xfrm>
            <a:prstGeom prst="rect">
              <a:avLst/>
            </a:prstGeom>
            <a:noFill/>
          </p:spPr>
          <p:txBody>
            <a:bodyPr wrap="none" lIns="82918" tIns="41459" rIns="82918" bIns="41459">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539" b="1" i="0" u="none" strike="noStrike" kern="1200" cap="none" spc="0" normalizeH="0" baseline="0" noProof="0" dirty="0">
                  <a:ln/>
                  <a:solidFill>
                    <a:srgbClr val="27CED7"/>
                  </a:solidFill>
                  <a:effectLst/>
                  <a:uLnTx/>
                  <a:uFillTx/>
                  <a:latin typeface="Calibri"/>
                  <a:ea typeface="+mn-ea"/>
                  <a:cs typeface="Times New Roman" pitchFamily="18" charset="0"/>
                </a:rPr>
                <a:t>3</a:t>
              </a:r>
              <a:endParaRPr kumimoji="0" lang="fr-FR" sz="2539" b="1" i="0" u="none" strike="noStrike" kern="1200" cap="none" spc="0" normalizeH="0" baseline="0" noProof="0" dirty="0">
                <a:ln/>
                <a:solidFill>
                  <a:srgbClr val="27CED7"/>
                </a:solidFill>
                <a:effectLst/>
                <a:uLnTx/>
                <a:uFillTx/>
                <a:latin typeface="Calibri"/>
                <a:ea typeface="+mn-ea"/>
                <a:cs typeface="+mn-cs"/>
              </a:endParaRPr>
            </a:p>
          </p:txBody>
        </p:sp>
      </p:grpSp>
      <p:grpSp>
        <p:nvGrpSpPr>
          <p:cNvPr id="65" name="Groupe 64"/>
          <p:cNvGrpSpPr/>
          <p:nvPr/>
        </p:nvGrpSpPr>
        <p:grpSpPr>
          <a:xfrm>
            <a:off x="1373729" y="1279069"/>
            <a:ext cx="1716498" cy="1305793"/>
            <a:chOff x="2123728" y="1009354"/>
            <a:chExt cx="1892916" cy="1440000"/>
          </a:xfrm>
        </p:grpSpPr>
        <p:grpSp>
          <p:nvGrpSpPr>
            <p:cNvPr id="66" name="Groupe 65"/>
            <p:cNvGrpSpPr/>
            <p:nvPr/>
          </p:nvGrpSpPr>
          <p:grpSpPr>
            <a:xfrm>
              <a:off x="2123728" y="1052736"/>
              <a:ext cx="540000" cy="540000"/>
              <a:chOff x="2245733" y="1052736"/>
              <a:chExt cx="540000" cy="540000"/>
            </a:xfrm>
          </p:grpSpPr>
          <p:sp>
            <p:nvSpPr>
              <p:cNvPr id="69" name="Ellipse 68"/>
              <p:cNvSpPr/>
              <p:nvPr/>
            </p:nvSpPr>
            <p:spPr>
              <a:xfrm>
                <a:off x="2245733" y="1052736"/>
                <a:ext cx="540000" cy="540000"/>
              </a:xfrm>
              <a:prstGeom prst="ellipse">
                <a:avLst/>
              </a:prstGeom>
              <a:solidFill>
                <a:schemeClr val="bg1"/>
              </a:solidFill>
              <a:ln>
                <a:noFill/>
              </a:ln>
              <a:effectLst>
                <a:innerShdw blurRad="114300">
                  <a:srgbClr val="002060"/>
                </a:inn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a:ln>
                    <a:noFill/>
                  </a:ln>
                  <a:solidFill>
                    <a:prstClr val="black"/>
                  </a:solidFill>
                  <a:effectLst/>
                  <a:uLnTx/>
                  <a:uFillTx/>
                  <a:latin typeface="Calibri"/>
                  <a:ea typeface="+mn-ea"/>
                  <a:cs typeface="+mn-cs"/>
                </a:endParaRPr>
              </a:p>
            </p:txBody>
          </p:sp>
          <p:sp>
            <p:nvSpPr>
              <p:cNvPr id="70" name="ZoneTexte 69"/>
              <p:cNvSpPr txBox="1"/>
              <p:nvPr/>
            </p:nvSpPr>
            <p:spPr>
              <a:xfrm>
                <a:off x="2358478" y="1122681"/>
                <a:ext cx="334459" cy="4096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14" b="1" i="0" u="none" strike="noStrike" kern="1200" cap="none" spc="0" normalizeH="0" baseline="0" noProof="0" dirty="0">
                    <a:ln>
                      <a:noFill/>
                    </a:ln>
                    <a:solidFill>
                      <a:srgbClr val="002060"/>
                    </a:solidFill>
                    <a:effectLst>
                      <a:glow rad="63500">
                        <a:srgbClr val="1CADE4">
                          <a:satMod val="175000"/>
                          <a:alpha val="40000"/>
                        </a:srgbClr>
                      </a:glow>
                    </a:effectLst>
                    <a:uLnTx/>
                    <a:uFillTx/>
                    <a:latin typeface="Calibri"/>
                    <a:ea typeface="+mn-ea"/>
                    <a:cs typeface="+mn-cs"/>
                  </a:rPr>
                  <a:t>1</a:t>
                </a:r>
              </a:p>
            </p:txBody>
          </p:sp>
        </p:grpSp>
        <p:sp>
          <p:nvSpPr>
            <p:cNvPr id="67" name="Ellipse 66"/>
            <p:cNvSpPr/>
            <p:nvPr/>
          </p:nvSpPr>
          <p:spPr>
            <a:xfrm>
              <a:off x="2576644" y="1009354"/>
              <a:ext cx="1440000" cy="1440000"/>
            </a:xfrm>
            <a:prstGeom prst="ellipse">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srgbClr val="002060"/>
                </a:solidFill>
                <a:effectLst/>
                <a:uLnTx/>
                <a:uFillTx/>
                <a:latin typeface="Calibri"/>
                <a:ea typeface="+mn-ea"/>
                <a:cs typeface="+mn-cs"/>
              </a:endParaRPr>
            </a:p>
          </p:txBody>
        </p:sp>
        <p:sp>
          <p:nvSpPr>
            <p:cNvPr id="68" name="Rectangle 67"/>
            <p:cNvSpPr/>
            <p:nvPr/>
          </p:nvSpPr>
          <p:spPr>
            <a:xfrm>
              <a:off x="2605962" y="1516535"/>
              <a:ext cx="1387288" cy="65576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MA" sz="1632" b="1" dirty="0">
                  <a:solidFill>
                    <a:srgbClr val="002060"/>
                  </a:solidFill>
                  <a:latin typeface="Calibri"/>
                  <a:cs typeface="Times New Roman" pitchFamily="18" charset="0"/>
                </a:rPr>
                <a:t>"</a:t>
              </a:r>
              <a:r>
                <a:rPr lang="fr-FR" sz="1632" b="1" dirty="0">
                  <a:solidFill>
                    <a:srgbClr val="002060"/>
                  </a:solidFill>
                  <a:latin typeface="Calibri"/>
                  <a:cs typeface="Times New Roman" pitchFamily="18" charset="0"/>
                </a:rPr>
                <a:t>Lycée </a:t>
              </a:r>
              <a:r>
                <a:rPr kumimoji="0" lang="fr-FR" sz="1632" b="1" i="0" u="none" strike="noStrike" kern="1200" cap="none" spc="0" normalizeH="0" baseline="0" noProof="0" dirty="0" err="1">
                  <a:ln>
                    <a:noFill/>
                  </a:ln>
                  <a:solidFill>
                    <a:srgbClr val="002060"/>
                  </a:solidFill>
                  <a:effectLst/>
                  <a:uLnTx/>
                  <a:uFillTx/>
                  <a:latin typeface="Calibri"/>
                  <a:ea typeface="+mn-ea"/>
                  <a:cs typeface="Times New Roman" pitchFamily="18" charset="0"/>
                </a:rPr>
                <a:t>Attahadi</a:t>
              </a:r>
              <a:r>
                <a:rPr kumimoji="0" lang="ar-MA" sz="1632" b="1" i="0" u="none" strike="noStrike" kern="1200" cap="none" spc="0" normalizeH="0" baseline="0" noProof="0" dirty="0">
                  <a:ln>
                    <a:noFill/>
                  </a:ln>
                  <a:solidFill>
                    <a:srgbClr val="002060"/>
                  </a:solidFill>
                  <a:effectLst/>
                  <a:uLnTx/>
                  <a:uFillTx/>
                  <a:latin typeface="Calibri"/>
                  <a:ea typeface="+mn-ea"/>
                  <a:cs typeface="Times New Roman" pitchFamily="18" charset="0"/>
                </a:rPr>
                <a:t>"</a:t>
              </a:r>
              <a:endParaRPr kumimoji="0" lang="fr-FR" sz="1632" b="1" i="0" u="none" strike="noStrike" kern="1200" cap="none" spc="0" normalizeH="0" baseline="0" noProof="0" dirty="0">
                <a:ln>
                  <a:noFill/>
                </a:ln>
                <a:solidFill>
                  <a:srgbClr val="002060"/>
                </a:solidFill>
                <a:effectLst/>
                <a:uLnTx/>
                <a:uFillTx/>
                <a:latin typeface="Calibri"/>
                <a:ea typeface="+mn-ea"/>
                <a:cs typeface="Times New Roman" pitchFamily="18" charset="0"/>
              </a:endParaRPr>
            </a:p>
          </p:txBody>
        </p:sp>
      </p:grpSp>
      <p:grpSp>
        <p:nvGrpSpPr>
          <p:cNvPr id="71" name="Groupe 70"/>
          <p:cNvGrpSpPr/>
          <p:nvPr/>
        </p:nvGrpSpPr>
        <p:grpSpPr>
          <a:xfrm>
            <a:off x="2928771" y="3279077"/>
            <a:ext cx="1716498" cy="1305793"/>
            <a:chOff x="2862750" y="3034545"/>
            <a:chExt cx="1892916" cy="1440000"/>
          </a:xfrm>
        </p:grpSpPr>
        <p:grpSp>
          <p:nvGrpSpPr>
            <p:cNvPr id="72" name="Groupe 71"/>
            <p:cNvGrpSpPr/>
            <p:nvPr/>
          </p:nvGrpSpPr>
          <p:grpSpPr>
            <a:xfrm>
              <a:off x="2862750" y="3077927"/>
              <a:ext cx="540000" cy="540000"/>
              <a:chOff x="2245733" y="1052736"/>
              <a:chExt cx="540000" cy="540000"/>
            </a:xfrm>
          </p:grpSpPr>
          <p:sp>
            <p:nvSpPr>
              <p:cNvPr id="81" name="Ellipse 80"/>
              <p:cNvSpPr/>
              <p:nvPr/>
            </p:nvSpPr>
            <p:spPr>
              <a:xfrm>
                <a:off x="2245733" y="1052736"/>
                <a:ext cx="540000" cy="540000"/>
              </a:xfrm>
              <a:prstGeom prst="ellipse">
                <a:avLst/>
              </a:prstGeom>
              <a:solidFill>
                <a:schemeClr val="bg1"/>
              </a:solidFill>
              <a:ln>
                <a:noFill/>
              </a:ln>
              <a:effectLst>
                <a:innerShdw blurRad="114300">
                  <a:srgbClr val="002060"/>
                </a:inn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a:ln>
                    <a:noFill/>
                  </a:ln>
                  <a:solidFill>
                    <a:prstClr val="black"/>
                  </a:solidFill>
                  <a:effectLst/>
                  <a:uLnTx/>
                  <a:uFillTx/>
                  <a:latin typeface="Calibri"/>
                  <a:ea typeface="+mn-ea"/>
                  <a:cs typeface="+mn-cs"/>
                </a:endParaRPr>
              </a:p>
            </p:txBody>
          </p:sp>
          <p:sp>
            <p:nvSpPr>
              <p:cNvPr id="82" name="ZoneTexte 81"/>
              <p:cNvSpPr txBox="1"/>
              <p:nvPr/>
            </p:nvSpPr>
            <p:spPr>
              <a:xfrm>
                <a:off x="2358478" y="1122681"/>
                <a:ext cx="334459" cy="4096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14" b="1" i="0" u="none" strike="noStrike" kern="1200" cap="none" spc="0" normalizeH="0" baseline="0" noProof="0" dirty="0">
                    <a:ln>
                      <a:noFill/>
                    </a:ln>
                    <a:solidFill>
                      <a:srgbClr val="002060"/>
                    </a:solidFill>
                    <a:effectLst>
                      <a:glow rad="63500">
                        <a:srgbClr val="1CADE4">
                          <a:satMod val="175000"/>
                          <a:alpha val="40000"/>
                        </a:srgbClr>
                      </a:glow>
                    </a:effectLst>
                    <a:uLnTx/>
                    <a:uFillTx/>
                    <a:latin typeface="Calibri"/>
                    <a:ea typeface="+mn-ea"/>
                    <a:cs typeface="+mn-cs"/>
                  </a:rPr>
                  <a:t>2</a:t>
                </a:r>
              </a:p>
            </p:txBody>
          </p:sp>
        </p:grpSp>
        <p:sp>
          <p:nvSpPr>
            <p:cNvPr id="73" name="Ellipse 72"/>
            <p:cNvSpPr/>
            <p:nvPr/>
          </p:nvSpPr>
          <p:spPr>
            <a:xfrm>
              <a:off x="3315666" y="3034545"/>
              <a:ext cx="1440000" cy="1440000"/>
            </a:xfrm>
            <a:prstGeom prst="ellipse">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prstClr val="white"/>
                </a:solidFill>
                <a:effectLst/>
                <a:uLnTx/>
                <a:uFillTx/>
                <a:latin typeface="Calibri"/>
                <a:ea typeface="+mn-ea"/>
                <a:cs typeface="+mn-cs"/>
              </a:endParaRPr>
            </a:p>
          </p:txBody>
        </p:sp>
        <p:sp>
          <p:nvSpPr>
            <p:cNvPr id="75" name="Rectangle 74"/>
            <p:cNvSpPr/>
            <p:nvPr/>
          </p:nvSpPr>
          <p:spPr>
            <a:xfrm>
              <a:off x="3345935" y="3578216"/>
              <a:ext cx="1387288" cy="3787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32" b="1" i="0" u="none" strike="noStrike" kern="1200" cap="none" spc="0" normalizeH="0" baseline="0" noProof="0" dirty="0">
                  <a:ln>
                    <a:noFill/>
                  </a:ln>
                  <a:solidFill>
                    <a:srgbClr val="002060"/>
                  </a:solidFill>
                  <a:effectLst/>
                  <a:uLnTx/>
                  <a:uFillTx/>
                  <a:latin typeface="Calibri"/>
                  <a:ea typeface="+mn-ea"/>
                  <a:cs typeface="Times New Roman" pitchFamily="18" charset="0"/>
                </a:rPr>
                <a:t>EASIM</a:t>
              </a:r>
            </a:p>
          </p:txBody>
        </p:sp>
      </p:grpSp>
      <p:grpSp>
        <p:nvGrpSpPr>
          <p:cNvPr id="83" name="Groupe 82"/>
          <p:cNvGrpSpPr/>
          <p:nvPr/>
        </p:nvGrpSpPr>
        <p:grpSpPr>
          <a:xfrm>
            <a:off x="2153831" y="4902595"/>
            <a:ext cx="1716498" cy="1305793"/>
            <a:chOff x="2142750" y="4832896"/>
            <a:chExt cx="1892916" cy="1440000"/>
          </a:xfrm>
        </p:grpSpPr>
        <p:grpSp>
          <p:nvGrpSpPr>
            <p:cNvPr id="84" name="Groupe 83"/>
            <p:cNvGrpSpPr/>
            <p:nvPr/>
          </p:nvGrpSpPr>
          <p:grpSpPr>
            <a:xfrm>
              <a:off x="2142750" y="4876278"/>
              <a:ext cx="540000" cy="540000"/>
              <a:chOff x="2245733" y="1052736"/>
              <a:chExt cx="540000" cy="540000"/>
            </a:xfrm>
          </p:grpSpPr>
          <p:sp>
            <p:nvSpPr>
              <p:cNvPr id="87" name="Ellipse 86"/>
              <p:cNvSpPr/>
              <p:nvPr/>
            </p:nvSpPr>
            <p:spPr>
              <a:xfrm>
                <a:off x="2245733" y="1052736"/>
                <a:ext cx="540000" cy="540000"/>
              </a:xfrm>
              <a:prstGeom prst="ellipse">
                <a:avLst/>
              </a:prstGeom>
              <a:solidFill>
                <a:schemeClr val="bg1"/>
              </a:solidFill>
              <a:ln>
                <a:noFill/>
              </a:ln>
              <a:effectLst>
                <a:innerShdw blurRad="114300">
                  <a:srgbClr val="002060"/>
                </a:inn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a:ln>
                    <a:noFill/>
                  </a:ln>
                  <a:solidFill>
                    <a:prstClr val="black"/>
                  </a:solidFill>
                  <a:effectLst/>
                  <a:uLnTx/>
                  <a:uFillTx/>
                  <a:latin typeface="Calibri"/>
                  <a:ea typeface="+mn-ea"/>
                  <a:cs typeface="+mn-cs"/>
                </a:endParaRPr>
              </a:p>
            </p:txBody>
          </p:sp>
          <p:sp>
            <p:nvSpPr>
              <p:cNvPr id="88" name="ZoneTexte 87"/>
              <p:cNvSpPr txBox="1"/>
              <p:nvPr/>
            </p:nvSpPr>
            <p:spPr>
              <a:xfrm>
                <a:off x="2358478" y="1122681"/>
                <a:ext cx="334459" cy="4096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14" b="1" i="0" u="none" strike="noStrike" kern="1200" cap="none" spc="0" normalizeH="0" baseline="0" noProof="0" dirty="0">
                    <a:ln>
                      <a:noFill/>
                    </a:ln>
                    <a:solidFill>
                      <a:srgbClr val="002060"/>
                    </a:solidFill>
                    <a:effectLst>
                      <a:glow rad="63500">
                        <a:srgbClr val="1CADE4">
                          <a:satMod val="175000"/>
                          <a:alpha val="40000"/>
                        </a:srgbClr>
                      </a:glow>
                    </a:effectLst>
                    <a:uLnTx/>
                    <a:uFillTx/>
                    <a:latin typeface="Calibri"/>
                    <a:ea typeface="+mn-ea"/>
                    <a:cs typeface="+mn-cs"/>
                  </a:rPr>
                  <a:t>3</a:t>
                </a:r>
              </a:p>
            </p:txBody>
          </p:sp>
        </p:grpSp>
        <p:sp>
          <p:nvSpPr>
            <p:cNvPr id="85" name="Ellipse 84"/>
            <p:cNvSpPr/>
            <p:nvPr/>
          </p:nvSpPr>
          <p:spPr>
            <a:xfrm>
              <a:off x="2595666" y="4832896"/>
              <a:ext cx="1440000" cy="1440000"/>
            </a:xfrm>
            <a:prstGeom prst="ellipse">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dirty="0">
                <a:ln>
                  <a:noFill/>
                </a:ln>
                <a:solidFill>
                  <a:prstClr val="white"/>
                </a:solidFill>
                <a:effectLst/>
                <a:uLnTx/>
                <a:uFillTx/>
                <a:latin typeface="Calibri"/>
                <a:ea typeface="+mn-ea"/>
                <a:cs typeface="+mn-cs"/>
              </a:endParaRPr>
            </a:p>
          </p:txBody>
        </p:sp>
        <p:sp>
          <p:nvSpPr>
            <p:cNvPr id="86" name="Rectangle 85"/>
            <p:cNvSpPr/>
            <p:nvPr/>
          </p:nvSpPr>
          <p:spPr>
            <a:xfrm>
              <a:off x="2639208" y="5368230"/>
              <a:ext cx="1387288" cy="3787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32" b="1" i="0" u="none" strike="noStrike" kern="1200" cap="none" spc="0" normalizeH="0" baseline="0" noProof="0" dirty="0">
                  <a:ln>
                    <a:noFill/>
                  </a:ln>
                  <a:solidFill>
                    <a:srgbClr val="002060"/>
                  </a:solidFill>
                  <a:effectLst/>
                  <a:uLnTx/>
                  <a:uFillTx/>
                  <a:latin typeface="Calibri"/>
                  <a:ea typeface="+mn-ea"/>
                  <a:cs typeface="Times New Roman" pitchFamily="18" charset="0"/>
                </a:rPr>
                <a:t>O&amp;M</a:t>
              </a:r>
            </a:p>
          </p:txBody>
        </p:sp>
      </p:grpSp>
      <p:sp>
        <p:nvSpPr>
          <p:cNvPr id="89" name="Rectangle à coins arrondis 88"/>
          <p:cNvSpPr/>
          <p:nvPr/>
        </p:nvSpPr>
        <p:spPr>
          <a:xfrm>
            <a:off x="4676973" y="3361959"/>
            <a:ext cx="7411956" cy="1305793"/>
          </a:xfrm>
          <a:prstGeom prst="roundRect">
            <a:avLst/>
          </a:prstGeom>
          <a:ln>
            <a:noFill/>
          </a:ln>
          <a:effectLst>
            <a:innerShdw blurRad="63500" dist="50800" dir="2700000">
              <a:srgbClr val="0070C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51" b="1" i="0" u="none" strike="noStrike" kern="1200" cap="none" spc="0" normalizeH="0" baseline="0" noProof="0" dirty="0">
              <a:ln>
                <a:noFill/>
              </a:ln>
              <a:solidFill>
                <a:prstClr val="black"/>
              </a:solidFill>
              <a:effectLst/>
              <a:uLnTx/>
              <a:uFillTx/>
              <a:latin typeface="Calibri"/>
              <a:ea typeface="+mn-ea"/>
              <a:cs typeface="+mn-cs"/>
            </a:endParaRPr>
          </a:p>
        </p:txBody>
      </p:sp>
      <p:sp>
        <p:nvSpPr>
          <p:cNvPr id="90" name="Rectangle à coins arrondis 89"/>
          <p:cNvSpPr/>
          <p:nvPr/>
        </p:nvSpPr>
        <p:spPr>
          <a:xfrm>
            <a:off x="3909813" y="5005360"/>
            <a:ext cx="8061370" cy="1305793"/>
          </a:xfrm>
          <a:prstGeom prst="roundRect">
            <a:avLst/>
          </a:prstGeom>
          <a:ln>
            <a:noFill/>
          </a:ln>
          <a:effectLst>
            <a:innerShdw blurRad="63500" dist="50800" dir="2700000">
              <a:srgbClr val="0070C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51" b="1" i="0" u="none" strike="noStrike" kern="1200" cap="none" spc="0" normalizeH="0" baseline="0" noProof="0" dirty="0">
              <a:ln>
                <a:noFill/>
              </a:ln>
              <a:solidFill>
                <a:prstClr val="black"/>
              </a:solidFill>
              <a:effectLst/>
              <a:uLnTx/>
              <a:uFillTx/>
              <a:latin typeface="Calibri"/>
              <a:ea typeface="+mn-ea"/>
              <a:cs typeface="+mn-cs"/>
            </a:endParaRPr>
          </a:p>
        </p:txBody>
      </p:sp>
      <p:sp>
        <p:nvSpPr>
          <p:cNvPr id="91" name="Rectangle à coins arrondis 90"/>
          <p:cNvSpPr/>
          <p:nvPr/>
        </p:nvSpPr>
        <p:spPr>
          <a:xfrm>
            <a:off x="3217432" y="1373110"/>
            <a:ext cx="8775476" cy="1632242"/>
          </a:xfrm>
          <a:prstGeom prst="roundRect">
            <a:avLst/>
          </a:prstGeom>
          <a:ln>
            <a:noFill/>
          </a:ln>
          <a:effectLst>
            <a:innerShdw blurRad="63500" dist="50800" dir="2700000">
              <a:srgbClr val="0070C0">
                <a:alpha val="50000"/>
              </a:srgbClr>
            </a:inn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51" b="1" i="0" u="none" strike="noStrike" kern="1200" cap="none" spc="0" normalizeH="0" baseline="0" noProof="0" dirty="0">
              <a:ln>
                <a:noFill/>
              </a:ln>
              <a:solidFill>
                <a:prstClr val="black"/>
              </a:solidFill>
              <a:effectLst/>
              <a:uLnTx/>
              <a:uFillTx/>
              <a:latin typeface="Calibri"/>
              <a:ea typeface="+mn-ea"/>
              <a:cs typeface="+mn-cs"/>
            </a:endParaRPr>
          </a:p>
        </p:txBody>
      </p:sp>
      <p:sp>
        <p:nvSpPr>
          <p:cNvPr id="92" name="Rectangle 91"/>
          <p:cNvSpPr/>
          <p:nvPr/>
        </p:nvSpPr>
        <p:spPr>
          <a:xfrm>
            <a:off x="3327829" y="1356053"/>
            <a:ext cx="8572423" cy="120904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14" b="1" i="0" u="none" strike="noStrike" kern="1200" cap="none" spc="0" normalizeH="0" baseline="0" noProof="0" dirty="0">
                <a:ln>
                  <a:noFill/>
                </a:ln>
                <a:solidFill>
                  <a:srgbClr val="0070C0"/>
                </a:solidFill>
                <a:effectLst/>
                <a:uLnTx/>
                <a:uFillTx/>
                <a:latin typeface="Calibri"/>
                <a:ea typeface="Arial" pitchFamily="34" charset="0"/>
                <a:cs typeface="Times New Roman" pitchFamily="18" charset="0"/>
              </a:rPr>
              <a:t>Modèle intégré d’amélioration des établissements de l’enseignement secondaire</a:t>
            </a:r>
            <a:endParaRPr kumimoji="0" lang="fr-FR" sz="635" b="1" i="0" u="none" strike="noStrike" kern="1200" cap="none" spc="0" normalizeH="0" baseline="0" noProof="0" dirty="0">
              <a:ln>
                <a:noFill/>
              </a:ln>
              <a:solidFill>
                <a:srgbClr val="002060"/>
              </a:solidFill>
              <a:effectLst/>
              <a:uLnTx/>
              <a:uFillTx/>
              <a:latin typeface="Calibri"/>
              <a:ea typeface="Arial" pitchFamily="34" charset="0"/>
              <a:cs typeface="Times New Roman" pitchFamily="18" charset="0"/>
            </a:endParaRPr>
          </a:p>
          <a:p>
            <a:pPr marL="259118" marR="0" lvl="0" indent="-100768"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fr-FR" sz="1814" b="0" i="0" u="none" strike="noStrike" kern="1200" cap="none" spc="0" normalizeH="0" baseline="0" noProof="0" dirty="0">
                <a:ln>
                  <a:noFill/>
                </a:ln>
                <a:solidFill>
                  <a:srgbClr val="0070C0"/>
                </a:solidFill>
                <a:effectLst/>
                <a:uLnTx/>
                <a:uFillTx/>
                <a:latin typeface="Calibri"/>
                <a:ea typeface="Arial" pitchFamily="34" charset="0"/>
                <a:cs typeface="Times New Roman" pitchFamily="18" charset="0"/>
              </a:rPr>
              <a:t> Projet d’établissement Intégré et contractualisation des performances ;</a:t>
            </a:r>
          </a:p>
          <a:p>
            <a:pPr marL="259118" marR="0" lvl="0" indent="-100768"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fr-FR" sz="1814" b="0" i="0" u="none" strike="noStrike" kern="1200" cap="none" spc="0" normalizeH="0" baseline="0" noProof="0" dirty="0">
                <a:ln>
                  <a:noFill/>
                </a:ln>
                <a:solidFill>
                  <a:srgbClr val="0070C0"/>
                </a:solidFill>
                <a:effectLst/>
                <a:uLnTx/>
                <a:uFillTx/>
                <a:latin typeface="Calibri"/>
                <a:ea typeface="Arial" pitchFamily="34" charset="0"/>
                <a:cs typeface="Times New Roman" pitchFamily="18" charset="0"/>
              </a:rPr>
              <a:t> Appui intégré au management, pédagogie et infrastructure ;</a:t>
            </a:r>
          </a:p>
          <a:p>
            <a:pPr marL="259118" marR="0" lvl="0" indent="-100768"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fr-FR" sz="1814" b="0" i="0" u="none" strike="noStrike" kern="1200" cap="none" spc="0" normalizeH="0" baseline="0" noProof="0" dirty="0">
                <a:ln>
                  <a:noFill/>
                </a:ln>
                <a:solidFill>
                  <a:srgbClr val="0070C0"/>
                </a:solidFill>
                <a:effectLst/>
                <a:uLnTx/>
                <a:uFillTx/>
                <a:latin typeface="Calibri"/>
                <a:ea typeface="Arial" pitchFamily="34" charset="0"/>
                <a:cs typeface="Times New Roman" pitchFamily="18" charset="0"/>
              </a:rPr>
              <a:t> Gestion de projet, renforcement des capacités et apprentissage au niveau régional.</a:t>
            </a:r>
            <a:endParaRPr kumimoji="0" lang="fr-FR" sz="1814" b="0" i="0" u="none" strike="noStrike" kern="1200" cap="none" spc="0" normalizeH="0" baseline="0" noProof="0" dirty="0">
              <a:ln>
                <a:noFill/>
              </a:ln>
              <a:solidFill>
                <a:srgbClr val="0070C0"/>
              </a:solidFill>
              <a:effectLst/>
              <a:uLnTx/>
              <a:uFillTx/>
              <a:latin typeface="Calibri"/>
              <a:ea typeface="+mn-ea"/>
              <a:cs typeface="+mn-cs"/>
            </a:endParaRPr>
          </a:p>
        </p:txBody>
      </p:sp>
      <p:sp>
        <p:nvSpPr>
          <p:cNvPr id="93" name="Rectangle 92"/>
          <p:cNvSpPr/>
          <p:nvPr/>
        </p:nvSpPr>
        <p:spPr>
          <a:xfrm>
            <a:off x="5060230" y="3603164"/>
            <a:ext cx="6493000" cy="65069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14" b="1" i="0" u="none" strike="noStrike" kern="1200" cap="none" spc="0" normalizeH="0" baseline="0" noProof="0" dirty="0">
                <a:ln>
                  <a:noFill/>
                </a:ln>
                <a:solidFill>
                  <a:srgbClr val="0070C0"/>
                </a:solidFill>
                <a:effectLst/>
                <a:uLnTx/>
                <a:uFillTx/>
                <a:latin typeface="Calibri"/>
                <a:ea typeface="Arial" pitchFamily="34" charset="0"/>
                <a:cs typeface="Times New Roman" pitchFamily="18" charset="0"/>
              </a:rPr>
              <a:t>Renforcement du système d’information Massar et d’évaluation des acquis des élèves et des performances scolaires.</a:t>
            </a:r>
          </a:p>
        </p:txBody>
      </p:sp>
      <p:sp>
        <p:nvSpPr>
          <p:cNvPr id="94" name="Rectangle 93"/>
          <p:cNvSpPr/>
          <p:nvPr/>
        </p:nvSpPr>
        <p:spPr>
          <a:xfrm>
            <a:off x="4247650" y="5272390"/>
            <a:ext cx="7030717" cy="65069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14" b="1" i="0" u="none" strike="noStrike" kern="1200" cap="none" spc="0" normalizeH="0" baseline="0" noProof="0" dirty="0">
                <a:ln>
                  <a:noFill/>
                </a:ln>
                <a:solidFill>
                  <a:srgbClr val="0070C0"/>
                </a:solidFill>
                <a:effectLst/>
                <a:uLnTx/>
                <a:uFillTx/>
                <a:latin typeface="Calibri"/>
                <a:ea typeface="Arial" pitchFamily="34" charset="0"/>
                <a:cs typeface="Times New Roman" pitchFamily="18" charset="0"/>
              </a:rPr>
              <a:t>Développement d’une nouvelle approche d’entretien et de maintenance des infrastructures et des équipements scolaires.</a:t>
            </a:r>
          </a:p>
        </p:txBody>
      </p:sp>
    </p:spTree>
    <p:extLst>
      <p:ext uri="{BB962C8B-B14F-4D97-AF65-F5344CB8AC3E}">
        <p14:creationId xmlns:p14="http://schemas.microsoft.com/office/powerpoint/2010/main" val="3642905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blip>
          <a:srcRect t="33898" r="24347"/>
          <a:stretch/>
        </p:blipFill>
        <p:spPr>
          <a:xfrm>
            <a:off x="8594751" y="4632553"/>
            <a:ext cx="3597010" cy="2225447"/>
          </a:xfrm>
          <a:prstGeom prst="rect">
            <a:avLst/>
          </a:prstGeom>
        </p:spPr>
      </p:pic>
      <p:sp>
        <p:nvSpPr>
          <p:cNvPr id="5" name="Rectangle 4"/>
          <p:cNvSpPr/>
          <p:nvPr/>
        </p:nvSpPr>
        <p:spPr>
          <a:xfrm>
            <a:off x="240" y="-7516"/>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1. Contexte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C000"/>
                </a:solidFill>
                <a:effectLst/>
                <a:uLnTx/>
                <a:uFillTx/>
                <a:latin typeface="Calibri"/>
                <a:ea typeface="+mn-ea"/>
                <a:cs typeface="+mn-cs"/>
              </a:rPr>
              <a:t>1.4 Étendue géographique</a:t>
            </a:r>
          </a:p>
        </p:txBody>
      </p:sp>
      <p:pic>
        <p:nvPicPr>
          <p:cNvPr id="39"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705" y="1148758"/>
            <a:ext cx="5184183" cy="447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 name="Groupe 39"/>
          <p:cNvGrpSpPr/>
          <p:nvPr/>
        </p:nvGrpSpPr>
        <p:grpSpPr>
          <a:xfrm>
            <a:off x="835603" y="1239672"/>
            <a:ext cx="4766676" cy="4231736"/>
            <a:chOff x="1562178" y="857262"/>
            <a:chExt cx="5256584" cy="4666664"/>
          </a:xfrm>
        </p:grpSpPr>
        <p:sp>
          <p:nvSpPr>
            <p:cNvPr id="41" name="Rectangle à coins arrondis 40"/>
            <p:cNvSpPr/>
            <p:nvPr/>
          </p:nvSpPr>
          <p:spPr>
            <a:xfrm>
              <a:off x="1562178" y="1372862"/>
              <a:ext cx="5256584" cy="4151064"/>
            </a:xfrm>
            <a:prstGeom prst="roundRect">
              <a:avLst>
                <a:gd name="adj" fmla="val 6265"/>
              </a:avLst>
            </a:prstGeom>
            <a:solidFill>
              <a:schemeClr val="bg1">
                <a:lumMod val="95000"/>
              </a:schemeClr>
            </a:solidFill>
            <a:ln w="28575">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a:ln>
                  <a:noFill/>
                </a:ln>
                <a:solidFill>
                  <a:prstClr val="white"/>
                </a:solidFill>
                <a:effectLst/>
                <a:uLnTx/>
                <a:uFillTx/>
                <a:latin typeface="Calibri"/>
                <a:ea typeface="+mn-ea"/>
                <a:cs typeface="+mn-cs"/>
              </a:endParaRPr>
            </a:p>
          </p:txBody>
        </p:sp>
        <p:grpSp>
          <p:nvGrpSpPr>
            <p:cNvPr id="42" name="Groupe 41"/>
            <p:cNvGrpSpPr/>
            <p:nvPr/>
          </p:nvGrpSpPr>
          <p:grpSpPr>
            <a:xfrm>
              <a:off x="1860704" y="1438176"/>
              <a:ext cx="4803339" cy="3997776"/>
              <a:chOff x="665666" y="1340768"/>
              <a:chExt cx="4803339" cy="3997776"/>
            </a:xfrm>
          </p:grpSpPr>
          <p:grpSp>
            <p:nvGrpSpPr>
              <p:cNvPr id="44" name="Groupe 43"/>
              <p:cNvGrpSpPr/>
              <p:nvPr/>
            </p:nvGrpSpPr>
            <p:grpSpPr>
              <a:xfrm>
                <a:off x="1945610" y="1768859"/>
                <a:ext cx="1080000" cy="783424"/>
                <a:chOff x="1863060" y="1768859"/>
                <a:chExt cx="1080000" cy="783424"/>
              </a:xfrm>
            </p:grpSpPr>
            <p:sp>
              <p:nvSpPr>
                <p:cNvPr id="87" name="Rectangle 86"/>
                <p:cNvSpPr/>
                <p:nvPr/>
              </p:nvSpPr>
              <p:spPr>
                <a:xfrm>
                  <a:off x="1863060" y="1773622"/>
                  <a:ext cx="1080000" cy="77866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97" b="1" i="0" u="none" strike="noStrike" kern="1200" cap="none" spc="0" normalizeH="0" baseline="0" noProof="0" dirty="0">
                      <a:ln>
                        <a:noFill/>
                      </a:ln>
                      <a:solidFill>
                        <a:srgbClr val="335B74">
                          <a:lumMod val="50000"/>
                        </a:srgbClr>
                      </a:solidFill>
                      <a:effectLst/>
                      <a:uLnTx/>
                      <a:uFillTx/>
                      <a:latin typeface="Calibri"/>
                      <a:ea typeface="+mn-ea"/>
                      <a:cs typeface="+mn-cs"/>
                    </a:rPr>
                    <a:t>-Tanger-</a:t>
                  </a:r>
                  <a:r>
                    <a:rPr kumimoji="0" lang="fr-FR" sz="997" b="1" i="0" u="none" strike="noStrike" kern="1200" cap="none" spc="0" normalizeH="0" baseline="0" noProof="0" dirty="0" err="1">
                      <a:ln>
                        <a:noFill/>
                      </a:ln>
                      <a:solidFill>
                        <a:srgbClr val="335B74">
                          <a:lumMod val="50000"/>
                        </a:srgbClr>
                      </a:solidFill>
                      <a:effectLst/>
                      <a:uLnTx/>
                      <a:uFillTx/>
                      <a:latin typeface="Calibri"/>
                      <a:ea typeface="+mn-ea"/>
                      <a:cs typeface="+mn-cs"/>
                    </a:rPr>
                    <a:t>Asilah</a:t>
                  </a:r>
                  <a:r>
                    <a:rPr kumimoji="0" lang="fr-FR" sz="997" b="1" i="0" u="none" strike="noStrike" kern="1200" cap="none" spc="0" normalizeH="0" baseline="0" noProof="0" dirty="0">
                      <a:ln>
                        <a:noFill/>
                      </a:ln>
                      <a:solidFill>
                        <a:srgbClr val="335B74">
                          <a:lumMod val="50000"/>
                        </a:srgbClr>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97" b="1" i="0" u="none" strike="noStrike" kern="1200" cap="none" spc="0" normalizeH="0" baseline="0" noProof="0" dirty="0">
                      <a:ln>
                        <a:noFill/>
                      </a:ln>
                      <a:solidFill>
                        <a:srgbClr val="335B74">
                          <a:lumMod val="50000"/>
                        </a:srgbClr>
                      </a:solidFill>
                      <a:effectLst/>
                      <a:uLnTx/>
                      <a:uFillTx/>
                      <a:latin typeface="Calibri"/>
                      <a:ea typeface="+mn-ea"/>
                      <a:cs typeface="+mn-cs"/>
                    </a:rPr>
                    <a:t>-Tétouan.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97" b="1" i="0" u="none" strike="noStrike" kern="1200" cap="none" spc="0" normalizeH="0" baseline="0" noProof="0" dirty="0">
                      <a:ln>
                        <a:noFill/>
                      </a:ln>
                      <a:solidFill>
                        <a:srgbClr val="335B74">
                          <a:lumMod val="50000"/>
                        </a:srgbClr>
                      </a:solidFill>
                      <a:effectLst/>
                      <a:uLnTx/>
                      <a:uFillTx/>
                      <a:latin typeface="Calibri"/>
                      <a:ea typeface="+mn-ea"/>
                      <a:cs typeface="+mn-cs"/>
                    </a:rPr>
                    <a:t>-Chefchaouen.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97" b="1" i="0" u="none" strike="noStrike" kern="1200" cap="none" spc="0" normalizeH="0" baseline="0" noProof="0" dirty="0">
                      <a:ln>
                        <a:noFill/>
                      </a:ln>
                      <a:solidFill>
                        <a:srgbClr val="335B74">
                          <a:lumMod val="50000"/>
                        </a:srgbClr>
                      </a:solidFill>
                      <a:effectLst/>
                      <a:uLnTx/>
                      <a:uFillTx/>
                      <a:latin typeface="Calibri"/>
                      <a:ea typeface="+mn-ea"/>
                      <a:cs typeface="+mn-cs"/>
                    </a:rPr>
                    <a:t>-Larache.</a:t>
                  </a:r>
                </a:p>
              </p:txBody>
            </p:sp>
            <p:grpSp>
              <p:nvGrpSpPr>
                <p:cNvPr id="88" name="Groupe 87"/>
                <p:cNvGrpSpPr/>
                <p:nvPr/>
              </p:nvGrpSpPr>
              <p:grpSpPr>
                <a:xfrm>
                  <a:off x="1914454" y="1768859"/>
                  <a:ext cx="900882" cy="769441"/>
                  <a:chOff x="1914454" y="1768859"/>
                  <a:chExt cx="900882" cy="769441"/>
                </a:xfrm>
              </p:grpSpPr>
              <p:cxnSp>
                <p:nvCxnSpPr>
                  <p:cNvPr id="89" name="Connecteur droit 88"/>
                  <p:cNvCxnSpPr/>
                  <p:nvPr/>
                </p:nvCxnSpPr>
                <p:spPr>
                  <a:xfrm>
                    <a:off x="1914454" y="1768859"/>
                    <a:ext cx="0" cy="769441"/>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90" name="Connecteur droit 89"/>
                  <p:cNvCxnSpPr/>
                  <p:nvPr/>
                </p:nvCxnSpPr>
                <p:spPr>
                  <a:xfrm>
                    <a:off x="1915336" y="2538300"/>
                    <a:ext cx="900000"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grpSp>
          </p:grpSp>
          <p:grpSp>
            <p:nvGrpSpPr>
              <p:cNvPr id="45" name="Groupe 44"/>
              <p:cNvGrpSpPr/>
              <p:nvPr/>
            </p:nvGrpSpPr>
            <p:grpSpPr>
              <a:xfrm>
                <a:off x="665666" y="1340768"/>
                <a:ext cx="4803339" cy="3997776"/>
                <a:chOff x="665666" y="1340768"/>
                <a:chExt cx="4803339" cy="3997776"/>
              </a:xfrm>
            </p:grpSpPr>
            <p:grpSp>
              <p:nvGrpSpPr>
                <p:cNvPr id="70" name="Groupe 69"/>
                <p:cNvGrpSpPr/>
                <p:nvPr/>
              </p:nvGrpSpPr>
              <p:grpSpPr>
                <a:xfrm>
                  <a:off x="3162475" y="1340768"/>
                  <a:ext cx="1639181" cy="1134278"/>
                  <a:chOff x="3162475" y="1340768"/>
                  <a:chExt cx="1639181" cy="1134278"/>
                </a:xfrm>
              </p:grpSpPr>
              <p:grpSp>
                <p:nvGrpSpPr>
                  <p:cNvPr id="82" name="Groupe 81"/>
                  <p:cNvGrpSpPr/>
                  <p:nvPr/>
                </p:nvGrpSpPr>
                <p:grpSpPr>
                  <a:xfrm>
                    <a:off x="3162475" y="1340768"/>
                    <a:ext cx="1639181" cy="1134278"/>
                    <a:chOff x="7022743" y="1049288"/>
                    <a:chExt cx="753813" cy="545777"/>
                  </a:xfrm>
                </p:grpSpPr>
                <p:sp>
                  <p:nvSpPr>
                    <p:cNvPr id="84" name="Freeform 21"/>
                    <p:cNvSpPr>
                      <a:spLocks/>
                    </p:cNvSpPr>
                    <p:nvPr/>
                  </p:nvSpPr>
                  <p:spPr bwMode="auto">
                    <a:xfrm>
                      <a:off x="7026880" y="1058829"/>
                      <a:ext cx="749676" cy="536236"/>
                    </a:xfrm>
                    <a:custGeom>
                      <a:avLst/>
                      <a:gdLst>
                        <a:gd name="T0" fmla="*/ 1008 w 2276"/>
                        <a:gd name="T1" fmla="*/ 1447 h 1630"/>
                        <a:gd name="T2" fmla="*/ 1017 w 2276"/>
                        <a:gd name="T3" fmla="*/ 1306 h 1630"/>
                        <a:gd name="T4" fmla="*/ 1067 w 2276"/>
                        <a:gd name="T5" fmla="*/ 1295 h 1630"/>
                        <a:gd name="T6" fmla="*/ 1193 w 2276"/>
                        <a:gd name="T7" fmla="*/ 1285 h 1630"/>
                        <a:gd name="T8" fmla="*/ 1334 w 2276"/>
                        <a:gd name="T9" fmla="*/ 1232 h 1630"/>
                        <a:gd name="T10" fmla="*/ 1356 w 2276"/>
                        <a:gd name="T11" fmla="*/ 1248 h 1630"/>
                        <a:gd name="T12" fmla="*/ 1397 w 2276"/>
                        <a:gd name="T13" fmla="*/ 1339 h 1630"/>
                        <a:gd name="T14" fmla="*/ 1489 w 2276"/>
                        <a:gd name="T15" fmla="*/ 1394 h 1630"/>
                        <a:gd name="T16" fmla="*/ 1605 w 2276"/>
                        <a:gd name="T17" fmla="*/ 1419 h 1630"/>
                        <a:gd name="T18" fmla="*/ 1714 w 2276"/>
                        <a:gd name="T19" fmla="*/ 1407 h 1630"/>
                        <a:gd name="T20" fmla="*/ 1806 w 2276"/>
                        <a:gd name="T21" fmla="*/ 1328 h 1630"/>
                        <a:gd name="T22" fmla="*/ 1858 w 2276"/>
                        <a:gd name="T23" fmla="*/ 1295 h 1630"/>
                        <a:gd name="T24" fmla="*/ 1932 w 2276"/>
                        <a:gd name="T25" fmla="*/ 1350 h 1630"/>
                        <a:gd name="T26" fmla="*/ 2008 w 2276"/>
                        <a:gd name="T27" fmla="*/ 1299 h 1630"/>
                        <a:gd name="T28" fmla="*/ 2199 w 2276"/>
                        <a:gd name="T29" fmla="*/ 1217 h 1630"/>
                        <a:gd name="T30" fmla="*/ 2228 w 2276"/>
                        <a:gd name="T31" fmla="*/ 821 h 1630"/>
                        <a:gd name="T32" fmla="*/ 2177 w 2276"/>
                        <a:gd name="T33" fmla="*/ 787 h 1630"/>
                        <a:gd name="T34" fmla="*/ 2084 w 2276"/>
                        <a:gd name="T35" fmla="*/ 804 h 1630"/>
                        <a:gd name="T36" fmla="*/ 1966 w 2276"/>
                        <a:gd name="T37" fmla="*/ 830 h 1630"/>
                        <a:gd name="T38" fmla="*/ 1807 w 2276"/>
                        <a:gd name="T39" fmla="*/ 881 h 1630"/>
                        <a:gd name="T40" fmla="*/ 1727 w 2276"/>
                        <a:gd name="T41" fmla="*/ 879 h 1630"/>
                        <a:gd name="T42" fmla="*/ 1615 w 2276"/>
                        <a:gd name="T43" fmla="*/ 855 h 1630"/>
                        <a:gd name="T44" fmla="*/ 1474 w 2276"/>
                        <a:gd name="T45" fmla="*/ 814 h 1630"/>
                        <a:gd name="T46" fmla="*/ 1174 w 2276"/>
                        <a:gd name="T47" fmla="*/ 598 h 1630"/>
                        <a:gd name="T48" fmla="*/ 1065 w 2276"/>
                        <a:gd name="T49" fmla="*/ 488 h 1630"/>
                        <a:gd name="T50" fmla="*/ 968 w 2276"/>
                        <a:gd name="T51" fmla="*/ 421 h 1630"/>
                        <a:gd name="T52" fmla="*/ 920 w 2276"/>
                        <a:gd name="T53" fmla="*/ 349 h 1630"/>
                        <a:gd name="T54" fmla="*/ 886 w 2276"/>
                        <a:gd name="T55" fmla="*/ 240 h 1630"/>
                        <a:gd name="T56" fmla="*/ 841 w 2276"/>
                        <a:gd name="T57" fmla="*/ 137 h 1630"/>
                        <a:gd name="T58" fmla="*/ 850 w 2276"/>
                        <a:gd name="T59" fmla="*/ 48 h 1630"/>
                        <a:gd name="T60" fmla="*/ 872 w 2276"/>
                        <a:gd name="T61" fmla="*/ 2 h 1630"/>
                        <a:gd name="T62" fmla="*/ 730 w 2276"/>
                        <a:gd name="T63" fmla="*/ 3 h 1630"/>
                        <a:gd name="T64" fmla="*/ 636 w 2276"/>
                        <a:gd name="T65" fmla="*/ 71 h 1630"/>
                        <a:gd name="T66" fmla="*/ 546 w 2276"/>
                        <a:gd name="T67" fmla="*/ 87 h 1630"/>
                        <a:gd name="T68" fmla="*/ 406 w 2276"/>
                        <a:gd name="T69" fmla="*/ 125 h 1630"/>
                        <a:gd name="T70" fmla="*/ 333 w 2276"/>
                        <a:gd name="T71" fmla="*/ 124 h 1630"/>
                        <a:gd name="T72" fmla="*/ 306 w 2276"/>
                        <a:gd name="T73" fmla="*/ 132 h 1630"/>
                        <a:gd name="T74" fmla="*/ 264 w 2276"/>
                        <a:gd name="T75" fmla="*/ 209 h 1630"/>
                        <a:gd name="T76" fmla="*/ 216 w 2276"/>
                        <a:gd name="T77" fmla="*/ 415 h 1630"/>
                        <a:gd name="T78" fmla="*/ 155 w 2276"/>
                        <a:gd name="T79" fmla="*/ 559 h 1630"/>
                        <a:gd name="T80" fmla="*/ 89 w 2276"/>
                        <a:gd name="T81" fmla="*/ 778 h 1630"/>
                        <a:gd name="T82" fmla="*/ 41 w 2276"/>
                        <a:gd name="T83" fmla="*/ 921 h 1630"/>
                        <a:gd name="T84" fmla="*/ 6 w 2276"/>
                        <a:gd name="T85" fmla="*/ 1015 h 1630"/>
                        <a:gd name="T86" fmla="*/ 199 w 2276"/>
                        <a:gd name="T87" fmla="*/ 1055 h 1630"/>
                        <a:gd name="T88" fmla="*/ 354 w 2276"/>
                        <a:gd name="T89" fmla="*/ 1108 h 1630"/>
                        <a:gd name="T90" fmla="*/ 442 w 2276"/>
                        <a:gd name="T91" fmla="*/ 1117 h 1630"/>
                        <a:gd name="T92" fmla="*/ 451 w 2276"/>
                        <a:gd name="T93" fmla="*/ 1167 h 1630"/>
                        <a:gd name="T94" fmla="*/ 439 w 2276"/>
                        <a:gd name="T95" fmla="*/ 1275 h 1630"/>
                        <a:gd name="T96" fmla="*/ 477 w 2276"/>
                        <a:gd name="T97" fmla="*/ 1375 h 1630"/>
                        <a:gd name="T98" fmla="*/ 514 w 2276"/>
                        <a:gd name="T99" fmla="*/ 1388 h 1630"/>
                        <a:gd name="T100" fmla="*/ 605 w 2276"/>
                        <a:gd name="T101" fmla="*/ 1375 h 1630"/>
                        <a:gd name="T102" fmla="*/ 652 w 2276"/>
                        <a:gd name="T103" fmla="*/ 1403 h 1630"/>
                        <a:gd name="T104" fmla="*/ 726 w 2276"/>
                        <a:gd name="T105" fmla="*/ 1463 h 1630"/>
                        <a:gd name="T106" fmla="*/ 769 w 2276"/>
                        <a:gd name="T107" fmla="*/ 1557 h 1630"/>
                        <a:gd name="T108" fmla="*/ 814 w 2276"/>
                        <a:gd name="T109" fmla="*/ 1600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76" h="1630">
                          <a:moveTo>
                            <a:pt x="862" y="1630"/>
                          </a:moveTo>
                          <a:lnTo>
                            <a:pt x="984" y="1570"/>
                          </a:lnTo>
                          <a:lnTo>
                            <a:pt x="991" y="1549"/>
                          </a:lnTo>
                          <a:lnTo>
                            <a:pt x="996" y="1525"/>
                          </a:lnTo>
                          <a:lnTo>
                            <a:pt x="1001" y="1500"/>
                          </a:lnTo>
                          <a:lnTo>
                            <a:pt x="1005" y="1474"/>
                          </a:lnTo>
                          <a:lnTo>
                            <a:pt x="1008" y="1447"/>
                          </a:lnTo>
                          <a:lnTo>
                            <a:pt x="1011" y="1422"/>
                          </a:lnTo>
                          <a:lnTo>
                            <a:pt x="1012" y="1396"/>
                          </a:lnTo>
                          <a:lnTo>
                            <a:pt x="1013" y="1374"/>
                          </a:lnTo>
                          <a:lnTo>
                            <a:pt x="1013" y="1343"/>
                          </a:lnTo>
                          <a:lnTo>
                            <a:pt x="1013" y="1321"/>
                          </a:lnTo>
                          <a:lnTo>
                            <a:pt x="1014" y="1313"/>
                          </a:lnTo>
                          <a:lnTo>
                            <a:pt x="1017" y="1306"/>
                          </a:lnTo>
                          <a:lnTo>
                            <a:pt x="1019" y="1301"/>
                          </a:lnTo>
                          <a:lnTo>
                            <a:pt x="1022" y="1297"/>
                          </a:lnTo>
                          <a:lnTo>
                            <a:pt x="1026" y="1295"/>
                          </a:lnTo>
                          <a:lnTo>
                            <a:pt x="1032" y="1293"/>
                          </a:lnTo>
                          <a:lnTo>
                            <a:pt x="1038" y="1293"/>
                          </a:lnTo>
                          <a:lnTo>
                            <a:pt x="1046" y="1293"/>
                          </a:lnTo>
                          <a:lnTo>
                            <a:pt x="1067" y="1295"/>
                          </a:lnTo>
                          <a:lnTo>
                            <a:pt x="1094" y="1299"/>
                          </a:lnTo>
                          <a:lnTo>
                            <a:pt x="1105" y="1300"/>
                          </a:lnTo>
                          <a:lnTo>
                            <a:pt x="1116" y="1300"/>
                          </a:lnTo>
                          <a:lnTo>
                            <a:pt x="1128" y="1300"/>
                          </a:lnTo>
                          <a:lnTo>
                            <a:pt x="1140" y="1298"/>
                          </a:lnTo>
                          <a:lnTo>
                            <a:pt x="1166" y="1293"/>
                          </a:lnTo>
                          <a:lnTo>
                            <a:pt x="1193" y="1285"/>
                          </a:lnTo>
                          <a:lnTo>
                            <a:pt x="1220" y="1277"/>
                          </a:lnTo>
                          <a:lnTo>
                            <a:pt x="1246" y="1268"/>
                          </a:lnTo>
                          <a:lnTo>
                            <a:pt x="1269" y="1259"/>
                          </a:lnTo>
                          <a:lnTo>
                            <a:pt x="1289" y="1250"/>
                          </a:lnTo>
                          <a:lnTo>
                            <a:pt x="1312" y="1241"/>
                          </a:lnTo>
                          <a:lnTo>
                            <a:pt x="1328" y="1234"/>
                          </a:lnTo>
                          <a:lnTo>
                            <a:pt x="1334" y="1232"/>
                          </a:lnTo>
                          <a:lnTo>
                            <a:pt x="1340" y="1231"/>
                          </a:lnTo>
                          <a:lnTo>
                            <a:pt x="1344" y="1231"/>
                          </a:lnTo>
                          <a:lnTo>
                            <a:pt x="1347" y="1232"/>
                          </a:lnTo>
                          <a:lnTo>
                            <a:pt x="1349" y="1234"/>
                          </a:lnTo>
                          <a:lnTo>
                            <a:pt x="1351" y="1237"/>
                          </a:lnTo>
                          <a:lnTo>
                            <a:pt x="1354" y="1242"/>
                          </a:lnTo>
                          <a:lnTo>
                            <a:pt x="1356" y="1248"/>
                          </a:lnTo>
                          <a:lnTo>
                            <a:pt x="1359" y="1263"/>
                          </a:lnTo>
                          <a:lnTo>
                            <a:pt x="1364" y="1285"/>
                          </a:lnTo>
                          <a:lnTo>
                            <a:pt x="1368" y="1297"/>
                          </a:lnTo>
                          <a:lnTo>
                            <a:pt x="1373" y="1308"/>
                          </a:lnTo>
                          <a:lnTo>
                            <a:pt x="1380" y="1318"/>
                          </a:lnTo>
                          <a:lnTo>
                            <a:pt x="1388" y="1329"/>
                          </a:lnTo>
                          <a:lnTo>
                            <a:pt x="1397" y="1339"/>
                          </a:lnTo>
                          <a:lnTo>
                            <a:pt x="1408" y="1349"/>
                          </a:lnTo>
                          <a:lnTo>
                            <a:pt x="1420" y="1357"/>
                          </a:lnTo>
                          <a:lnTo>
                            <a:pt x="1431" y="1366"/>
                          </a:lnTo>
                          <a:lnTo>
                            <a:pt x="1444" y="1374"/>
                          </a:lnTo>
                          <a:lnTo>
                            <a:pt x="1458" y="1381"/>
                          </a:lnTo>
                          <a:lnTo>
                            <a:pt x="1474" y="1388"/>
                          </a:lnTo>
                          <a:lnTo>
                            <a:pt x="1489" y="1394"/>
                          </a:lnTo>
                          <a:lnTo>
                            <a:pt x="1505" y="1399"/>
                          </a:lnTo>
                          <a:lnTo>
                            <a:pt x="1521" y="1405"/>
                          </a:lnTo>
                          <a:lnTo>
                            <a:pt x="1537" y="1409"/>
                          </a:lnTo>
                          <a:lnTo>
                            <a:pt x="1555" y="1412"/>
                          </a:lnTo>
                          <a:lnTo>
                            <a:pt x="1571" y="1416"/>
                          </a:lnTo>
                          <a:lnTo>
                            <a:pt x="1588" y="1418"/>
                          </a:lnTo>
                          <a:lnTo>
                            <a:pt x="1605" y="1419"/>
                          </a:lnTo>
                          <a:lnTo>
                            <a:pt x="1622" y="1420"/>
                          </a:lnTo>
                          <a:lnTo>
                            <a:pt x="1639" y="1420"/>
                          </a:lnTo>
                          <a:lnTo>
                            <a:pt x="1655" y="1419"/>
                          </a:lnTo>
                          <a:lnTo>
                            <a:pt x="1670" y="1417"/>
                          </a:lnTo>
                          <a:lnTo>
                            <a:pt x="1686" y="1415"/>
                          </a:lnTo>
                          <a:lnTo>
                            <a:pt x="1700" y="1411"/>
                          </a:lnTo>
                          <a:lnTo>
                            <a:pt x="1714" y="1407"/>
                          </a:lnTo>
                          <a:lnTo>
                            <a:pt x="1729" y="1403"/>
                          </a:lnTo>
                          <a:lnTo>
                            <a:pt x="1740" y="1396"/>
                          </a:lnTo>
                          <a:lnTo>
                            <a:pt x="1752" y="1390"/>
                          </a:lnTo>
                          <a:lnTo>
                            <a:pt x="1763" y="1382"/>
                          </a:lnTo>
                          <a:lnTo>
                            <a:pt x="1772" y="1374"/>
                          </a:lnTo>
                          <a:lnTo>
                            <a:pt x="1780" y="1364"/>
                          </a:lnTo>
                          <a:lnTo>
                            <a:pt x="1806" y="1328"/>
                          </a:lnTo>
                          <a:lnTo>
                            <a:pt x="1824" y="1306"/>
                          </a:lnTo>
                          <a:lnTo>
                            <a:pt x="1831" y="1298"/>
                          </a:lnTo>
                          <a:lnTo>
                            <a:pt x="1837" y="1293"/>
                          </a:lnTo>
                          <a:lnTo>
                            <a:pt x="1842" y="1290"/>
                          </a:lnTo>
                          <a:lnTo>
                            <a:pt x="1847" y="1289"/>
                          </a:lnTo>
                          <a:lnTo>
                            <a:pt x="1853" y="1291"/>
                          </a:lnTo>
                          <a:lnTo>
                            <a:pt x="1858" y="1295"/>
                          </a:lnTo>
                          <a:lnTo>
                            <a:pt x="1866" y="1300"/>
                          </a:lnTo>
                          <a:lnTo>
                            <a:pt x="1874" y="1308"/>
                          </a:lnTo>
                          <a:lnTo>
                            <a:pt x="1884" y="1316"/>
                          </a:lnTo>
                          <a:lnTo>
                            <a:pt x="1897" y="1326"/>
                          </a:lnTo>
                          <a:lnTo>
                            <a:pt x="1911" y="1337"/>
                          </a:lnTo>
                          <a:lnTo>
                            <a:pt x="1929" y="1349"/>
                          </a:lnTo>
                          <a:lnTo>
                            <a:pt x="1932" y="1350"/>
                          </a:lnTo>
                          <a:lnTo>
                            <a:pt x="1935" y="1350"/>
                          </a:lnTo>
                          <a:lnTo>
                            <a:pt x="1938" y="1349"/>
                          </a:lnTo>
                          <a:lnTo>
                            <a:pt x="1942" y="1349"/>
                          </a:lnTo>
                          <a:lnTo>
                            <a:pt x="1951" y="1344"/>
                          </a:lnTo>
                          <a:lnTo>
                            <a:pt x="1961" y="1338"/>
                          </a:lnTo>
                          <a:lnTo>
                            <a:pt x="1983" y="1321"/>
                          </a:lnTo>
                          <a:lnTo>
                            <a:pt x="2008" y="1299"/>
                          </a:lnTo>
                          <a:lnTo>
                            <a:pt x="2034" y="1276"/>
                          </a:lnTo>
                          <a:lnTo>
                            <a:pt x="2059" y="1254"/>
                          </a:lnTo>
                          <a:lnTo>
                            <a:pt x="2070" y="1244"/>
                          </a:lnTo>
                          <a:lnTo>
                            <a:pt x="2081" y="1236"/>
                          </a:lnTo>
                          <a:lnTo>
                            <a:pt x="2089" y="1229"/>
                          </a:lnTo>
                          <a:lnTo>
                            <a:pt x="2097" y="1225"/>
                          </a:lnTo>
                          <a:lnTo>
                            <a:pt x="2199" y="1217"/>
                          </a:lnTo>
                          <a:lnTo>
                            <a:pt x="2276" y="1147"/>
                          </a:lnTo>
                          <a:lnTo>
                            <a:pt x="2271" y="835"/>
                          </a:lnTo>
                          <a:lnTo>
                            <a:pt x="2264" y="835"/>
                          </a:lnTo>
                          <a:lnTo>
                            <a:pt x="2256" y="832"/>
                          </a:lnTo>
                          <a:lnTo>
                            <a:pt x="2247" y="830"/>
                          </a:lnTo>
                          <a:lnTo>
                            <a:pt x="2238" y="826"/>
                          </a:lnTo>
                          <a:lnTo>
                            <a:pt x="2228" y="821"/>
                          </a:lnTo>
                          <a:lnTo>
                            <a:pt x="2217" y="814"/>
                          </a:lnTo>
                          <a:lnTo>
                            <a:pt x="2205" y="805"/>
                          </a:lnTo>
                          <a:lnTo>
                            <a:pt x="2193" y="795"/>
                          </a:lnTo>
                          <a:lnTo>
                            <a:pt x="2189" y="793"/>
                          </a:lnTo>
                          <a:lnTo>
                            <a:pt x="2185" y="789"/>
                          </a:lnTo>
                          <a:lnTo>
                            <a:pt x="2181" y="788"/>
                          </a:lnTo>
                          <a:lnTo>
                            <a:pt x="2177" y="787"/>
                          </a:lnTo>
                          <a:lnTo>
                            <a:pt x="2167" y="786"/>
                          </a:lnTo>
                          <a:lnTo>
                            <a:pt x="2156" y="786"/>
                          </a:lnTo>
                          <a:lnTo>
                            <a:pt x="2144" y="787"/>
                          </a:lnTo>
                          <a:lnTo>
                            <a:pt x="2134" y="789"/>
                          </a:lnTo>
                          <a:lnTo>
                            <a:pt x="2121" y="793"/>
                          </a:lnTo>
                          <a:lnTo>
                            <a:pt x="2109" y="797"/>
                          </a:lnTo>
                          <a:lnTo>
                            <a:pt x="2084" y="804"/>
                          </a:lnTo>
                          <a:lnTo>
                            <a:pt x="2059" y="812"/>
                          </a:lnTo>
                          <a:lnTo>
                            <a:pt x="2048" y="815"/>
                          </a:lnTo>
                          <a:lnTo>
                            <a:pt x="2037" y="817"/>
                          </a:lnTo>
                          <a:lnTo>
                            <a:pt x="2027" y="820"/>
                          </a:lnTo>
                          <a:lnTo>
                            <a:pt x="2018" y="820"/>
                          </a:lnTo>
                          <a:lnTo>
                            <a:pt x="1992" y="825"/>
                          </a:lnTo>
                          <a:lnTo>
                            <a:pt x="1966" y="830"/>
                          </a:lnTo>
                          <a:lnTo>
                            <a:pt x="1942" y="836"/>
                          </a:lnTo>
                          <a:lnTo>
                            <a:pt x="1919" y="842"/>
                          </a:lnTo>
                          <a:lnTo>
                            <a:pt x="1895" y="850"/>
                          </a:lnTo>
                          <a:lnTo>
                            <a:pt x="1870" y="857"/>
                          </a:lnTo>
                          <a:lnTo>
                            <a:pt x="1846" y="867"/>
                          </a:lnTo>
                          <a:lnTo>
                            <a:pt x="1821" y="877"/>
                          </a:lnTo>
                          <a:lnTo>
                            <a:pt x="1807" y="881"/>
                          </a:lnTo>
                          <a:lnTo>
                            <a:pt x="1794" y="884"/>
                          </a:lnTo>
                          <a:lnTo>
                            <a:pt x="1781" y="886"/>
                          </a:lnTo>
                          <a:lnTo>
                            <a:pt x="1771" y="886"/>
                          </a:lnTo>
                          <a:lnTo>
                            <a:pt x="1759" y="885"/>
                          </a:lnTo>
                          <a:lnTo>
                            <a:pt x="1748" y="884"/>
                          </a:lnTo>
                          <a:lnTo>
                            <a:pt x="1737" y="882"/>
                          </a:lnTo>
                          <a:lnTo>
                            <a:pt x="1727" y="879"/>
                          </a:lnTo>
                          <a:lnTo>
                            <a:pt x="1707" y="871"/>
                          </a:lnTo>
                          <a:lnTo>
                            <a:pt x="1685" y="865"/>
                          </a:lnTo>
                          <a:lnTo>
                            <a:pt x="1673" y="862"/>
                          </a:lnTo>
                          <a:lnTo>
                            <a:pt x="1662" y="858"/>
                          </a:lnTo>
                          <a:lnTo>
                            <a:pt x="1650" y="857"/>
                          </a:lnTo>
                          <a:lnTo>
                            <a:pt x="1636" y="856"/>
                          </a:lnTo>
                          <a:lnTo>
                            <a:pt x="1615" y="855"/>
                          </a:lnTo>
                          <a:lnTo>
                            <a:pt x="1595" y="852"/>
                          </a:lnTo>
                          <a:lnTo>
                            <a:pt x="1574" y="849"/>
                          </a:lnTo>
                          <a:lnTo>
                            <a:pt x="1554" y="843"/>
                          </a:lnTo>
                          <a:lnTo>
                            <a:pt x="1533" y="838"/>
                          </a:lnTo>
                          <a:lnTo>
                            <a:pt x="1514" y="830"/>
                          </a:lnTo>
                          <a:lnTo>
                            <a:pt x="1493" y="823"/>
                          </a:lnTo>
                          <a:lnTo>
                            <a:pt x="1474" y="814"/>
                          </a:lnTo>
                          <a:lnTo>
                            <a:pt x="1454" y="804"/>
                          </a:lnTo>
                          <a:lnTo>
                            <a:pt x="1436" y="795"/>
                          </a:lnTo>
                          <a:lnTo>
                            <a:pt x="1417" y="784"/>
                          </a:lnTo>
                          <a:lnTo>
                            <a:pt x="1400" y="773"/>
                          </a:lnTo>
                          <a:lnTo>
                            <a:pt x="1366" y="750"/>
                          </a:lnTo>
                          <a:lnTo>
                            <a:pt x="1333" y="726"/>
                          </a:lnTo>
                          <a:lnTo>
                            <a:pt x="1174" y="598"/>
                          </a:lnTo>
                          <a:lnTo>
                            <a:pt x="1159" y="586"/>
                          </a:lnTo>
                          <a:lnTo>
                            <a:pt x="1145" y="574"/>
                          </a:lnTo>
                          <a:lnTo>
                            <a:pt x="1133" y="561"/>
                          </a:lnTo>
                          <a:lnTo>
                            <a:pt x="1121" y="548"/>
                          </a:lnTo>
                          <a:lnTo>
                            <a:pt x="1099" y="524"/>
                          </a:lnTo>
                          <a:lnTo>
                            <a:pt x="1077" y="500"/>
                          </a:lnTo>
                          <a:lnTo>
                            <a:pt x="1065" y="488"/>
                          </a:lnTo>
                          <a:lnTo>
                            <a:pt x="1054" y="476"/>
                          </a:lnTo>
                          <a:lnTo>
                            <a:pt x="1043" y="465"/>
                          </a:lnTo>
                          <a:lnTo>
                            <a:pt x="1030" y="456"/>
                          </a:lnTo>
                          <a:lnTo>
                            <a:pt x="1016" y="446"/>
                          </a:lnTo>
                          <a:lnTo>
                            <a:pt x="1001" y="436"/>
                          </a:lnTo>
                          <a:lnTo>
                            <a:pt x="985" y="429"/>
                          </a:lnTo>
                          <a:lnTo>
                            <a:pt x="968" y="421"/>
                          </a:lnTo>
                          <a:lnTo>
                            <a:pt x="957" y="411"/>
                          </a:lnTo>
                          <a:lnTo>
                            <a:pt x="947" y="402"/>
                          </a:lnTo>
                          <a:lnTo>
                            <a:pt x="940" y="392"/>
                          </a:lnTo>
                          <a:lnTo>
                            <a:pt x="935" y="382"/>
                          </a:lnTo>
                          <a:lnTo>
                            <a:pt x="929" y="371"/>
                          </a:lnTo>
                          <a:lnTo>
                            <a:pt x="925" y="359"/>
                          </a:lnTo>
                          <a:lnTo>
                            <a:pt x="920" y="349"/>
                          </a:lnTo>
                          <a:lnTo>
                            <a:pt x="917" y="337"/>
                          </a:lnTo>
                          <a:lnTo>
                            <a:pt x="912" y="313"/>
                          </a:lnTo>
                          <a:lnTo>
                            <a:pt x="906" y="288"/>
                          </a:lnTo>
                          <a:lnTo>
                            <a:pt x="902" y="276"/>
                          </a:lnTo>
                          <a:lnTo>
                            <a:pt x="898" y="263"/>
                          </a:lnTo>
                          <a:lnTo>
                            <a:pt x="892" y="251"/>
                          </a:lnTo>
                          <a:lnTo>
                            <a:pt x="886" y="240"/>
                          </a:lnTo>
                          <a:lnTo>
                            <a:pt x="873" y="218"/>
                          </a:lnTo>
                          <a:lnTo>
                            <a:pt x="862" y="195"/>
                          </a:lnTo>
                          <a:lnTo>
                            <a:pt x="857" y="183"/>
                          </a:lnTo>
                          <a:lnTo>
                            <a:pt x="851" y="173"/>
                          </a:lnTo>
                          <a:lnTo>
                            <a:pt x="847" y="161"/>
                          </a:lnTo>
                          <a:lnTo>
                            <a:pt x="844" y="149"/>
                          </a:lnTo>
                          <a:lnTo>
                            <a:pt x="841" y="137"/>
                          </a:lnTo>
                          <a:lnTo>
                            <a:pt x="838" y="125"/>
                          </a:lnTo>
                          <a:lnTo>
                            <a:pt x="837" y="112"/>
                          </a:lnTo>
                          <a:lnTo>
                            <a:pt x="837" y="100"/>
                          </a:lnTo>
                          <a:lnTo>
                            <a:pt x="838" y="87"/>
                          </a:lnTo>
                          <a:lnTo>
                            <a:pt x="842" y="74"/>
                          </a:lnTo>
                          <a:lnTo>
                            <a:pt x="845" y="61"/>
                          </a:lnTo>
                          <a:lnTo>
                            <a:pt x="850" y="48"/>
                          </a:lnTo>
                          <a:lnTo>
                            <a:pt x="858" y="38"/>
                          </a:lnTo>
                          <a:lnTo>
                            <a:pt x="870" y="25"/>
                          </a:lnTo>
                          <a:lnTo>
                            <a:pt x="876" y="18"/>
                          </a:lnTo>
                          <a:lnTo>
                            <a:pt x="882" y="13"/>
                          </a:lnTo>
                          <a:lnTo>
                            <a:pt x="885" y="8"/>
                          </a:lnTo>
                          <a:lnTo>
                            <a:pt x="886" y="5"/>
                          </a:lnTo>
                          <a:lnTo>
                            <a:pt x="872" y="2"/>
                          </a:lnTo>
                          <a:lnTo>
                            <a:pt x="856" y="1"/>
                          </a:lnTo>
                          <a:lnTo>
                            <a:pt x="837" y="0"/>
                          </a:lnTo>
                          <a:lnTo>
                            <a:pt x="818" y="0"/>
                          </a:lnTo>
                          <a:lnTo>
                            <a:pt x="781" y="0"/>
                          </a:lnTo>
                          <a:lnTo>
                            <a:pt x="749" y="0"/>
                          </a:lnTo>
                          <a:lnTo>
                            <a:pt x="739" y="1"/>
                          </a:lnTo>
                          <a:lnTo>
                            <a:pt x="730" y="3"/>
                          </a:lnTo>
                          <a:lnTo>
                            <a:pt x="721" y="6"/>
                          </a:lnTo>
                          <a:lnTo>
                            <a:pt x="712" y="12"/>
                          </a:lnTo>
                          <a:lnTo>
                            <a:pt x="696" y="24"/>
                          </a:lnTo>
                          <a:lnTo>
                            <a:pt x="680" y="38"/>
                          </a:lnTo>
                          <a:lnTo>
                            <a:pt x="662" y="52"/>
                          </a:lnTo>
                          <a:lnTo>
                            <a:pt x="645" y="66"/>
                          </a:lnTo>
                          <a:lnTo>
                            <a:pt x="636" y="71"/>
                          </a:lnTo>
                          <a:lnTo>
                            <a:pt x="628" y="76"/>
                          </a:lnTo>
                          <a:lnTo>
                            <a:pt x="618" y="81"/>
                          </a:lnTo>
                          <a:lnTo>
                            <a:pt x="608" y="84"/>
                          </a:lnTo>
                          <a:lnTo>
                            <a:pt x="592" y="86"/>
                          </a:lnTo>
                          <a:lnTo>
                            <a:pt x="576" y="87"/>
                          </a:lnTo>
                          <a:lnTo>
                            <a:pt x="561" y="87"/>
                          </a:lnTo>
                          <a:lnTo>
                            <a:pt x="546" y="87"/>
                          </a:lnTo>
                          <a:lnTo>
                            <a:pt x="531" y="87"/>
                          </a:lnTo>
                          <a:lnTo>
                            <a:pt x="515" y="87"/>
                          </a:lnTo>
                          <a:lnTo>
                            <a:pt x="499" y="89"/>
                          </a:lnTo>
                          <a:lnTo>
                            <a:pt x="484" y="93"/>
                          </a:lnTo>
                          <a:lnTo>
                            <a:pt x="443" y="109"/>
                          </a:lnTo>
                          <a:lnTo>
                            <a:pt x="414" y="122"/>
                          </a:lnTo>
                          <a:lnTo>
                            <a:pt x="406" y="125"/>
                          </a:lnTo>
                          <a:lnTo>
                            <a:pt x="399" y="126"/>
                          </a:lnTo>
                          <a:lnTo>
                            <a:pt x="390" y="128"/>
                          </a:lnTo>
                          <a:lnTo>
                            <a:pt x="381" y="128"/>
                          </a:lnTo>
                          <a:lnTo>
                            <a:pt x="372" y="128"/>
                          </a:lnTo>
                          <a:lnTo>
                            <a:pt x="360" y="128"/>
                          </a:lnTo>
                          <a:lnTo>
                            <a:pt x="347" y="126"/>
                          </a:lnTo>
                          <a:lnTo>
                            <a:pt x="333" y="124"/>
                          </a:lnTo>
                          <a:lnTo>
                            <a:pt x="326" y="123"/>
                          </a:lnTo>
                          <a:lnTo>
                            <a:pt x="321" y="123"/>
                          </a:lnTo>
                          <a:lnTo>
                            <a:pt x="317" y="124"/>
                          </a:lnTo>
                          <a:lnTo>
                            <a:pt x="313" y="125"/>
                          </a:lnTo>
                          <a:lnTo>
                            <a:pt x="310" y="126"/>
                          </a:lnTo>
                          <a:lnTo>
                            <a:pt x="308" y="129"/>
                          </a:lnTo>
                          <a:lnTo>
                            <a:pt x="306" y="132"/>
                          </a:lnTo>
                          <a:lnTo>
                            <a:pt x="304" y="136"/>
                          </a:lnTo>
                          <a:lnTo>
                            <a:pt x="299" y="143"/>
                          </a:lnTo>
                          <a:lnTo>
                            <a:pt x="296" y="152"/>
                          </a:lnTo>
                          <a:lnTo>
                            <a:pt x="291" y="161"/>
                          </a:lnTo>
                          <a:lnTo>
                            <a:pt x="283" y="170"/>
                          </a:lnTo>
                          <a:lnTo>
                            <a:pt x="272" y="190"/>
                          </a:lnTo>
                          <a:lnTo>
                            <a:pt x="264" y="209"/>
                          </a:lnTo>
                          <a:lnTo>
                            <a:pt x="256" y="231"/>
                          </a:lnTo>
                          <a:lnTo>
                            <a:pt x="250" y="253"/>
                          </a:lnTo>
                          <a:lnTo>
                            <a:pt x="239" y="298"/>
                          </a:lnTo>
                          <a:lnTo>
                            <a:pt x="230" y="344"/>
                          </a:lnTo>
                          <a:lnTo>
                            <a:pt x="226" y="368"/>
                          </a:lnTo>
                          <a:lnTo>
                            <a:pt x="222" y="392"/>
                          </a:lnTo>
                          <a:lnTo>
                            <a:pt x="216" y="415"/>
                          </a:lnTo>
                          <a:lnTo>
                            <a:pt x="210" y="438"/>
                          </a:lnTo>
                          <a:lnTo>
                            <a:pt x="203" y="461"/>
                          </a:lnTo>
                          <a:lnTo>
                            <a:pt x="195" y="483"/>
                          </a:lnTo>
                          <a:lnTo>
                            <a:pt x="185" y="504"/>
                          </a:lnTo>
                          <a:lnTo>
                            <a:pt x="173" y="525"/>
                          </a:lnTo>
                          <a:lnTo>
                            <a:pt x="163" y="541"/>
                          </a:lnTo>
                          <a:lnTo>
                            <a:pt x="155" y="559"/>
                          </a:lnTo>
                          <a:lnTo>
                            <a:pt x="147" y="578"/>
                          </a:lnTo>
                          <a:lnTo>
                            <a:pt x="139" y="597"/>
                          </a:lnTo>
                          <a:lnTo>
                            <a:pt x="127" y="636"/>
                          </a:lnTo>
                          <a:lnTo>
                            <a:pt x="116" y="677"/>
                          </a:lnTo>
                          <a:lnTo>
                            <a:pt x="105" y="718"/>
                          </a:lnTo>
                          <a:lnTo>
                            <a:pt x="94" y="759"/>
                          </a:lnTo>
                          <a:lnTo>
                            <a:pt x="89" y="778"/>
                          </a:lnTo>
                          <a:lnTo>
                            <a:pt x="82" y="798"/>
                          </a:lnTo>
                          <a:lnTo>
                            <a:pt x="76" y="817"/>
                          </a:lnTo>
                          <a:lnTo>
                            <a:pt x="68" y="835"/>
                          </a:lnTo>
                          <a:lnTo>
                            <a:pt x="61" y="854"/>
                          </a:lnTo>
                          <a:lnTo>
                            <a:pt x="54" y="876"/>
                          </a:lnTo>
                          <a:lnTo>
                            <a:pt x="48" y="898"/>
                          </a:lnTo>
                          <a:lnTo>
                            <a:pt x="41" y="921"/>
                          </a:lnTo>
                          <a:lnTo>
                            <a:pt x="35" y="945"/>
                          </a:lnTo>
                          <a:lnTo>
                            <a:pt x="27" y="966"/>
                          </a:lnTo>
                          <a:lnTo>
                            <a:pt x="23" y="976"/>
                          </a:lnTo>
                          <a:lnTo>
                            <a:pt x="17" y="986"/>
                          </a:lnTo>
                          <a:lnTo>
                            <a:pt x="12" y="993"/>
                          </a:lnTo>
                          <a:lnTo>
                            <a:pt x="7" y="1001"/>
                          </a:lnTo>
                          <a:lnTo>
                            <a:pt x="6" y="1015"/>
                          </a:lnTo>
                          <a:lnTo>
                            <a:pt x="4" y="1029"/>
                          </a:lnTo>
                          <a:lnTo>
                            <a:pt x="2" y="1042"/>
                          </a:lnTo>
                          <a:lnTo>
                            <a:pt x="0" y="1056"/>
                          </a:lnTo>
                          <a:lnTo>
                            <a:pt x="168" y="1056"/>
                          </a:lnTo>
                          <a:lnTo>
                            <a:pt x="176" y="1054"/>
                          </a:lnTo>
                          <a:lnTo>
                            <a:pt x="187" y="1054"/>
                          </a:lnTo>
                          <a:lnTo>
                            <a:pt x="199" y="1055"/>
                          </a:lnTo>
                          <a:lnTo>
                            <a:pt x="211" y="1057"/>
                          </a:lnTo>
                          <a:lnTo>
                            <a:pt x="238" y="1066"/>
                          </a:lnTo>
                          <a:lnTo>
                            <a:pt x="266" y="1078"/>
                          </a:lnTo>
                          <a:lnTo>
                            <a:pt x="295" y="1090"/>
                          </a:lnTo>
                          <a:lnTo>
                            <a:pt x="325" y="1100"/>
                          </a:lnTo>
                          <a:lnTo>
                            <a:pt x="340" y="1105"/>
                          </a:lnTo>
                          <a:lnTo>
                            <a:pt x="354" y="1108"/>
                          </a:lnTo>
                          <a:lnTo>
                            <a:pt x="368" y="1109"/>
                          </a:lnTo>
                          <a:lnTo>
                            <a:pt x="383" y="1109"/>
                          </a:lnTo>
                          <a:lnTo>
                            <a:pt x="400" y="1109"/>
                          </a:lnTo>
                          <a:lnTo>
                            <a:pt x="414" y="1110"/>
                          </a:lnTo>
                          <a:lnTo>
                            <a:pt x="425" y="1111"/>
                          </a:lnTo>
                          <a:lnTo>
                            <a:pt x="434" y="1113"/>
                          </a:lnTo>
                          <a:lnTo>
                            <a:pt x="442" y="1117"/>
                          </a:lnTo>
                          <a:lnTo>
                            <a:pt x="447" y="1121"/>
                          </a:lnTo>
                          <a:lnTo>
                            <a:pt x="451" y="1126"/>
                          </a:lnTo>
                          <a:lnTo>
                            <a:pt x="453" y="1132"/>
                          </a:lnTo>
                          <a:lnTo>
                            <a:pt x="454" y="1139"/>
                          </a:lnTo>
                          <a:lnTo>
                            <a:pt x="454" y="1148"/>
                          </a:lnTo>
                          <a:lnTo>
                            <a:pt x="453" y="1156"/>
                          </a:lnTo>
                          <a:lnTo>
                            <a:pt x="451" y="1167"/>
                          </a:lnTo>
                          <a:lnTo>
                            <a:pt x="445" y="1191"/>
                          </a:lnTo>
                          <a:lnTo>
                            <a:pt x="439" y="1219"/>
                          </a:lnTo>
                          <a:lnTo>
                            <a:pt x="438" y="1229"/>
                          </a:lnTo>
                          <a:lnTo>
                            <a:pt x="437" y="1239"/>
                          </a:lnTo>
                          <a:lnTo>
                            <a:pt x="435" y="1248"/>
                          </a:lnTo>
                          <a:lnTo>
                            <a:pt x="437" y="1257"/>
                          </a:lnTo>
                          <a:lnTo>
                            <a:pt x="439" y="1275"/>
                          </a:lnTo>
                          <a:lnTo>
                            <a:pt x="442" y="1294"/>
                          </a:lnTo>
                          <a:lnTo>
                            <a:pt x="447" y="1312"/>
                          </a:lnTo>
                          <a:lnTo>
                            <a:pt x="454" y="1329"/>
                          </a:lnTo>
                          <a:lnTo>
                            <a:pt x="461" y="1347"/>
                          </a:lnTo>
                          <a:lnTo>
                            <a:pt x="469" y="1363"/>
                          </a:lnTo>
                          <a:lnTo>
                            <a:pt x="472" y="1369"/>
                          </a:lnTo>
                          <a:lnTo>
                            <a:pt x="477" y="1375"/>
                          </a:lnTo>
                          <a:lnTo>
                            <a:pt x="480" y="1379"/>
                          </a:lnTo>
                          <a:lnTo>
                            <a:pt x="484" y="1382"/>
                          </a:lnTo>
                          <a:lnTo>
                            <a:pt x="488" y="1384"/>
                          </a:lnTo>
                          <a:lnTo>
                            <a:pt x="494" y="1387"/>
                          </a:lnTo>
                          <a:lnTo>
                            <a:pt x="498" y="1388"/>
                          </a:lnTo>
                          <a:lnTo>
                            <a:pt x="504" y="1389"/>
                          </a:lnTo>
                          <a:lnTo>
                            <a:pt x="514" y="1388"/>
                          </a:lnTo>
                          <a:lnTo>
                            <a:pt x="526" y="1385"/>
                          </a:lnTo>
                          <a:lnTo>
                            <a:pt x="538" y="1383"/>
                          </a:lnTo>
                          <a:lnTo>
                            <a:pt x="551" y="1380"/>
                          </a:lnTo>
                          <a:lnTo>
                            <a:pt x="564" y="1377"/>
                          </a:lnTo>
                          <a:lnTo>
                            <a:pt x="578" y="1375"/>
                          </a:lnTo>
                          <a:lnTo>
                            <a:pt x="591" y="1374"/>
                          </a:lnTo>
                          <a:lnTo>
                            <a:pt x="605" y="1375"/>
                          </a:lnTo>
                          <a:lnTo>
                            <a:pt x="612" y="1376"/>
                          </a:lnTo>
                          <a:lnTo>
                            <a:pt x="619" y="1378"/>
                          </a:lnTo>
                          <a:lnTo>
                            <a:pt x="626" y="1381"/>
                          </a:lnTo>
                          <a:lnTo>
                            <a:pt x="632" y="1385"/>
                          </a:lnTo>
                          <a:lnTo>
                            <a:pt x="639" y="1390"/>
                          </a:lnTo>
                          <a:lnTo>
                            <a:pt x="645" y="1395"/>
                          </a:lnTo>
                          <a:lnTo>
                            <a:pt x="652" y="1403"/>
                          </a:lnTo>
                          <a:lnTo>
                            <a:pt x="658" y="1410"/>
                          </a:lnTo>
                          <a:lnTo>
                            <a:pt x="668" y="1421"/>
                          </a:lnTo>
                          <a:lnTo>
                            <a:pt x="677" y="1431"/>
                          </a:lnTo>
                          <a:lnTo>
                            <a:pt x="689" y="1438"/>
                          </a:lnTo>
                          <a:lnTo>
                            <a:pt x="701" y="1447"/>
                          </a:lnTo>
                          <a:lnTo>
                            <a:pt x="713" y="1455"/>
                          </a:lnTo>
                          <a:lnTo>
                            <a:pt x="726" y="1463"/>
                          </a:lnTo>
                          <a:lnTo>
                            <a:pt x="737" y="1472"/>
                          </a:lnTo>
                          <a:lnTo>
                            <a:pt x="748" y="1482"/>
                          </a:lnTo>
                          <a:lnTo>
                            <a:pt x="751" y="1487"/>
                          </a:lnTo>
                          <a:lnTo>
                            <a:pt x="754" y="1498"/>
                          </a:lnTo>
                          <a:lnTo>
                            <a:pt x="758" y="1512"/>
                          </a:lnTo>
                          <a:lnTo>
                            <a:pt x="763" y="1528"/>
                          </a:lnTo>
                          <a:lnTo>
                            <a:pt x="769" y="1557"/>
                          </a:lnTo>
                          <a:lnTo>
                            <a:pt x="771" y="1571"/>
                          </a:lnTo>
                          <a:lnTo>
                            <a:pt x="776" y="1572"/>
                          </a:lnTo>
                          <a:lnTo>
                            <a:pt x="781" y="1574"/>
                          </a:lnTo>
                          <a:lnTo>
                            <a:pt x="787" y="1578"/>
                          </a:lnTo>
                          <a:lnTo>
                            <a:pt x="791" y="1581"/>
                          </a:lnTo>
                          <a:lnTo>
                            <a:pt x="802" y="1590"/>
                          </a:lnTo>
                          <a:lnTo>
                            <a:pt x="814" y="1600"/>
                          </a:lnTo>
                          <a:lnTo>
                            <a:pt x="825" y="1610"/>
                          </a:lnTo>
                          <a:lnTo>
                            <a:pt x="837" y="1619"/>
                          </a:lnTo>
                          <a:lnTo>
                            <a:pt x="844" y="1623"/>
                          </a:lnTo>
                          <a:lnTo>
                            <a:pt x="850" y="1626"/>
                          </a:lnTo>
                          <a:lnTo>
                            <a:pt x="857" y="1628"/>
                          </a:lnTo>
                          <a:lnTo>
                            <a:pt x="862" y="163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a:ln>
                          <a:noFill/>
                        </a:ln>
                        <a:solidFill>
                          <a:prstClr val="black"/>
                        </a:solidFill>
                        <a:effectLst/>
                        <a:uLnTx/>
                        <a:uFillTx/>
                        <a:latin typeface="Calibri"/>
                        <a:ea typeface="+mn-ea"/>
                        <a:cs typeface="+mn-cs"/>
                      </a:endParaRPr>
                    </a:p>
                  </p:txBody>
                </p:sp>
                <p:sp>
                  <p:nvSpPr>
                    <p:cNvPr id="85" name="Freeform 22"/>
                    <p:cNvSpPr>
                      <a:spLocks/>
                    </p:cNvSpPr>
                    <p:nvPr/>
                  </p:nvSpPr>
                  <p:spPr bwMode="auto">
                    <a:xfrm>
                      <a:off x="7022743" y="1049288"/>
                      <a:ext cx="749676" cy="536236"/>
                    </a:xfrm>
                    <a:custGeom>
                      <a:avLst/>
                      <a:gdLst>
                        <a:gd name="T0" fmla="*/ 1008 w 2276"/>
                        <a:gd name="T1" fmla="*/ 1447 h 1630"/>
                        <a:gd name="T2" fmla="*/ 1017 w 2276"/>
                        <a:gd name="T3" fmla="*/ 1306 h 1630"/>
                        <a:gd name="T4" fmla="*/ 1067 w 2276"/>
                        <a:gd name="T5" fmla="*/ 1295 h 1630"/>
                        <a:gd name="T6" fmla="*/ 1193 w 2276"/>
                        <a:gd name="T7" fmla="*/ 1285 h 1630"/>
                        <a:gd name="T8" fmla="*/ 1334 w 2276"/>
                        <a:gd name="T9" fmla="*/ 1232 h 1630"/>
                        <a:gd name="T10" fmla="*/ 1356 w 2276"/>
                        <a:gd name="T11" fmla="*/ 1248 h 1630"/>
                        <a:gd name="T12" fmla="*/ 1397 w 2276"/>
                        <a:gd name="T13" fmla="*/ 1339 h 1630"/>
                        <a:gd name="T14" fmla="*/ 1489 w 2276"/>
                        <a:gd name="T15" fmla="*/ 1394 h 1630"/>
                        <a:gd name="T16" fmla="*/ 1605 w 2276"/>
                        <a:gd name="T17" fmla="*/ 1419 h 1630"/>
                        <a:gd name="T18" fmla="*/ 1714 w 2276"/>
                        <a:gd name="T19" fmla="*/ 1407 h 1630"/>
                        <a:gd name="T20" fmla="*/ 1806 w 2276"/>
                        <a:gd name="T21" fmla="*/ 1328 h 1630"/>
                        <a:gd name="T22" fmla="*/ 1858 w 2276"/>
                        <a:gd name="T23" fmla="*/ 1295 h 1630"/>
                        <a:gd name="T24" fmla="*/ 1932 w 2276"/>
                        <a:gd name="T25" fmla="*/ 1350 h 1630"/>
                        <a:gd name="T26" fmla="*/ 2008 w 2276"/>
                        <a:gd name="T27" fmla="*/ 1299 h 1630"/>
                        <a:gd name="T28" fmla="*/ 2199 w 2276"/>
                        <a:gd name="T29" fmla="*/ 1217 h 1630"/>
                        <a:gd name="T30" fmla="*/ 2247 w 2276"/>
                        <a:gd name="T31" fmla="*/ 830 h 1630"/>
                        <a:gd name="T32" fmla="*/ 2185 w 2276"/>
                        <a:gd name="T33" fmla="*/ 789 h 1630"/>
                        <a:gd name="T34" fmla="*/ 2121 w 2276"/>
                        <a:gd name="T35" fmla="*/ 793 h 1630"/>
                        <a:gd name="T36" fmla="*/ 2018 w 2276"/>
                        <a:gd name="T37" fmla="*/ 820 h 1630"/>
                        <a:gd name="T38" fmla="*/ 1846 w 2276"/>
                        <a:gd name="T39" fmla="*/ 867 h 1630"/>
                        <a:gd name="T40" fmla="*/ 1748 w 2276"/>
                        <a:gd name="T41" fmla="*/ 884 h 1630"/>
                        <a:gd name="T42" fmla="*/ 1650 w 2276"/>
                        <a:gd name="T43" fmla="*/ 857 h 1630"/>
                        <a:gd name="T44" fmla="*/ 1514 w 2276"/>
                        <a:gd name="T45" fmla="*/ 830 h 1630"/>
                        <a:gd name="T46" fmla="*/ 1366 w 2276"/>
                        <a:gd name="T47" fmla="*/ 750 h 1630"/>
                        <a:gd name="T48" fmla="*/ 1099 w 2276"/>
                        <a:gd name="T49" fmla="*/ 524 h 1630"/>
                        <a:gd name="T50" fmla="*/ 1001 w 2276"/>
                        <a:gd name="T51" fmla="*/ 436 h 1630"/>
                        <a:gd name="T52" fmla="*/ 929 w 2276"/>
                        <a:gd name="T53" fmla="*/ 371 h 1630"/>
                        <a:gd name="T54" fmla="*/ 898 w 2276"/>
                        <a:gd name="T55" fmla="*/ 263 h 1630"/>
                        <a:gd name="T56" fmla="*/ 847 w 2276"/>
                        <a:gd name="T57" fmla="*/ 161 h 1630"/>
                        <a:gd name="T58" fmla="*/ 842 w 2276"/>
                        <a:gd name="T59" fmla="*/ 74 h 1630"/>
                        <a:gd name="T60" fmla="*/ 885 w 2276"/>
                        <a:gd name="T61" fmla="*/ 8 h 1630"/>
                        <a:gd name="T62" fmla="*/ 749 w 2276"/>
                        <a:gd name="T63" fmla="*/ 0 h 1630"/>
                        <a:gd name="T64" fmla="*/ 662 w 2276"/>
                        <a:gd name="T65" fmla="*/ 52 h 1630"/>
                        <a:gd name="T66" fmla="*/ 576 w 2276"/>
                        <a:gd name="T67" fmla="*/ 87 h 1630"/>
                        <a:gd name="T68" fmla="*/ 443 w 2276"/>
                        <a:gd name="T69" fmla="*/ 109 h 1630"/>
                        <a:gd name="T70" fmla="*/ 360 w 2276"/>
                        <a:gd name="T71" fmla="*/ 128 h 1630"/>
                        <a:gd name="T72" fmla="*/ 310 w 2276"/>
                        <a:gd name="T73" fmla="*/ 126 h 1630"/>
                        <a:gd name="T74" fmla="*/ 283 w 2276"/>
                        <a:gd name="T75" fmla="*/ 170 h 1630"/>
                        <a:gd name="T76" fmla="*/ 226 w 2276"/>
                        <a:gd name="T77" fmla="*/ 368 h 1630"/>
                        <a:gd name="T78" fmla="*/ 173 w 2276"/>
                        <a:gd name="T79" fmla="*/ 525 h 1630"/>
                        <a:gd name="T80" fmla="*/ 105 w 2276"/>
                        <a:gd name="T81" fmla="*/ 718 h 1630"/>
                        <a:gd name="T82" fmla="*/ 54 w 2276"/>
                        <a:gd name="T83" fmla="*/ 876 h 1630"/>
                        <a:gd name="T84" fmla="*/ 12 w 2276"/>
                        <a:gd name="T85" fmla="*/ 993 h 1630"/>
                        <a:gd name="T86" fmla="*/ 168 w 2276"/>
                        <a:gd name="T87" fmla="*/ 1056 h 1630"/>
                        <a:gd name="T88" fmla="*/ 295 w 2276"/>
                        <a:gd name="T89" fmla="*/ 1090 h 1630"/>
                        <a:gd name="T90" fmla="*/ 414 w 2276"/>
                        <a:gd name="T91" fmla="*/ 1110 h 1630"/>
                        <a:gd name="T92" fmla="*/ 454 w 2276"/>
                        <a:gd name="T93" fmla="*/ 1139 h 1630"/>
                        <a:gd name="T94" fmla="*/ 437 w 2276"/>
                        <a:gd name="T95" fmla="*/ 1239 h 1630"/>
                        <a:gd name="T96" fmla="*/ 461 w 2276"/>
                        <a:gd name="T97" fmla="*/ 1347 h 1630"/>
                        <a:gd name="T98" fmla="*/ 494 w 2276"/>
                        <a:gd name="T99" fmla="*/ 1387 h 1630"/>
                        <a:gd name="T100" fmla="*/ 564 w 2276"/>
                        <a:gd name="T101" fmla="*/ 1377 h 1630"/>
                        <a:gd name="T102" fmla="*/ 632 w 2276"/>
                        <a:gd name="T103" fmla="*/ 1385 h 1630"/>
                        <a:gd name="T104" fmla="*/ 689 w 2276"/>
                        <a:gd name="T105" fmla="*/ 1438 h 1630"/>
                        <a:gd name="T106" fmla="*/ 754 w 2276"/>
                        <a:gd name="T107" fmla="*/ 1498 h 1630"/>
                        <a:gd name="T108" fmla="*/ 787 w 2276"/>
                        <a:gd name="T109" fmla="*/ 1578 h 1630"/>
                        <a:gd name="T110" fmla="*/ 850 w 2276"/>
                        <a:gd name="T111" fmla="*/ 1626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6" h="1630">
                          <a:moveTo>
                            <a:pt x="862" y="1630"/>
                          </a:moveTo>
                          <a:lnTo>
                            <a:pt x="984" y="1570"/>
                          </a:lnTo>
                          <a:lnTo>
                            <a:pt x="991" y="1549"/>
                          </a:lnTo>
                          <a:lnTo>
                            <a:pt x="996" y="1525"/>
                          </a:lnTo>
                          <a:lnTo>
                            <a:pt x="1001" y="1500"/>
                          </a:lnTo>
                          <a:lnTo>
                            <a:pt x="1005" y="1474"/>
                          </a:lnTo>
                          <a:lnTo>
                            <a:pt x="1008" y="1447"/>
                          </a:lnTo>
                          <a:lnTo>
                            <a:pt x="1011" y="1422"/>
                          </a:lnTo>
                          <a:lnTo>
                            <a:pt x="1012" y="1396"/>
                          </a:lnTo>
                          <a:lnTo>
                            <a:pt x="1013" y="1374"/>
                          </a:lnTo>
                          <a:lnTo>
                            <a:pt x="1013" y="1343"/>
                          </a:lnTo>
                          <a:lnTo>
                            <a:pt x="1013" y="1321"/>
                          </a:lnTo>
                          <a:lnTo>
                            <a:pt x="1014" y="1313"/>
                          </a:lnTo>
                          <a:lnTo>
                            <a:pt x="1017" y="1306"/>
                          </a:lnTo>
                          <a:lnTo>
                            <a:pt x="1019" y="1301"/>
                          </a:lnTo>
                          <a:lnTo>
                            <a:pt x="1022" y="1297"/>
                          </a:lnTo>
                          <a:lnTo>
                            <a:pt x="1026" y="1295"/>
                          </a:lnTo>
                          <a:lnTo>
                            <a:pt x="1032" y="1293"/>
                          </a:lnTo>
                          <a:lnTo>
                            <a:pt x="1038" y="1293"/>
                          </a:lnTo>
                          <a:lnTo>
                            <a:pt x="1046" y="1293"/>
                          </a:lnTo>
                          <a:lnTo>
                            <a:pt x="1067" y="1295"/>
                          </a:lnTo>
                          <a:lnTo>
                            <a:pt x="1094" y="1299"/>
                          </a:lnTo>
                          <a:lnTo>
                            <a:pt x="1105" y="1300"/>
                          </a:lnTo>
                          <a:lnTo>
                            <a:pt x="1116" y="1300"/>
                          </a:lnTo>
                          <a:lnTo>
                            <a:pt x="1128" y="1300"/>
                          </a:lnTo>
                          <a:lnTo>
                            <a:pt x="1140" y="1298"/>
                          </a:lnTo>
                          <a:lnTo>
                            <a:pt x="1166" y="1293"/>
                          </a:lnTo>
                          <a:lnTo>
                            <a:pt x="1193" y="1285"/>
                          </a:lnTo>
                          <a:lnTo>
                            <a:pt x="1220" y="1277"/>
                          </a:lnTo>
                          <a:lnTo>
                            <a:pt x="1246" y="1268"/>
                          </a:lnTo>
                          <a:lnTo>
                            <a:pt x="1269" y="1259"/>
                          </a:lnTo>
                          <a:lnTo>
                            <a:pt x="1289" y="1250"/>
                          </a:lnTo>
                          <a:lnTo>
                            <a:pt x="1312" y="1241"/>
                          </a:lnTo>
                          <a:lnTo>
                            <a:pt x="1328" y="1234"/>
                          </a:lnTo>
                          <a:lnTo>
                            <a:pt x="1334" y="1232"/>
                          </a:lnTo>
                          <a:lnTo>
                            <a:pt x="1340" y="1231"/>
                          </a:lnTo>
                          <a:lnTo>
                            <a:pt x="1344" y="1231"/>
                          </a:lnTo>
                          <a:lnTo>
                            <a:pt x="1347" y="1232"/>
                          </a:lnTo>
                          <a:lnTo>
                            <a:pt x="1349" y="1234"/>
                          </a:lnTo>
                          <a:lnTo>
                            <a:pt x="1351" y="1237"/>
                          </a:lnTo>
                          <a:lnTo>
                            <a:pt x="1354" y="1242"/>
                          </a:lnTo>
                          <a:lnTo>
                            <a:pt x="1356" y="1248"/>
                          </a:lnTo>
                          <a:lnTo>
                            <a:pt x="1359" y="1263"/>
                          </a:lnTo>
                          <a:lnTo>
                            <a:pt x="1364" y="1285"/>
                          </a:lnTo>
                          <a:lnTo>
                            <a:pt x="1368" y="1297"/>
                          </a:lnTo>
                          <a:lnTo>
                            <a:pt x="1373" y="1308"/>
                          </a:lnTo>
                          <a:lnTo>
                            <a:pt x="1380" y="1318"/>
                          </a:lnTo>
                          <a:lnTo>
                            <a:pt x="1388" y="1329"/>
                          </a:lnTo>
                          <a:lnTo>
                            <a:pt x="1397" y="1339"/>
                          </a:lnTo>
                          <a:lnTo>
                            <a:pt x="1408" y="1349"/>
                          </a:lnTo>
                          <a:lnTo>
                            <a:pt x="1420" y="1357"/>
                          </a:lnTo>
                          <a:lnTo>
                            <a:pt x="1431" y="1366"/>
                          </a:lnTo>
                          <a:lnTo>
                            <a:pt x="1444" y="1374"/>
                          </a:lnTo>
                          <a:lnTo>
                            <a:pt x="1458" y="1381"/>
                          </a:lnTo>
                          <a:lnTo>
                            <a:pt x="1474" y="1388"/>
                          </a:lnTo>
                          <a:lnTo>
                            <a:pt x="1489" y="1394"/>
                          </a:lnTo>
                          <a:lnTo>
                            <a:pt x="1505" y="1399"/>
                          </a:lnTo>
                          <a:lnTo>
                            <a:pt x="1521" y="1405"/>
                          </a:lnTo>
                          <a:lnTo>
                            <a:pt x="1537" y="1409"/>
                          </a:lnTo>
                          <a:lnTo>
                            <a:pt x="1555" y="1412"/>
                          </a:lnTo>
                          <a:lnTo>
                            <a:pt x="1571" y="1416"/>
                          </a:lnTo>
                          <a:lnTo>
                            <a:pt x="1588" y="1418"/>
                          </a:lnTo>
                          <a:lnTo>
                            <a:pt x="1605" y="1419"/>
                          </a:lnTo>
                          <a:lnTo>
                            <a:pt x="1622" y="1420"/>
                          </a:lnTo>
                          <a:lnTo>
                            <a:pt x="1639" y="1420"/>
                          </a:lnTo>
                          <a:lnTo>
                            <a:pt x="1655" y="1419"/>
                          </a:lnTo>
                          <a:lnTo>
                            <a:pt x="1670" y="1417"/>
                          </a:lnTo>
                          <a:lnTo>
                            <a:pt x="1686" y="1415"/>
                          </a:lnTo>
                          <a:lnTo>
                            <a:pt x="1700" y="1411"/>
                          </a:lnTo>
                          <a:lnTo>
                            <a:pt x="1714" y="1407"/>
                          </a:lnTo>
                          <a:lnTo>
                            <a:pt x="1729" y="1403"/>
                          </a:lnTo>
                          <a:lnTo>
                            <a:pt x="1740" y="1396"/>
                          </a:lnTo>
                          <a:lnTo>
                            <a:pt x="1752" y="1390"/>
                          </a:lnTo>
                          <a:lnTo>
                            <a:pt x="1763" y="1382"/>
                          </a:lnTo>
                          <a:lnTo>
                            <a:pt x="1772" y="1374"/>
                          </a:lnTo>
                          <a:lnTo>
                            <a:pt x="1780" y="1364"/>
                          </a:lnTo>
                          <a:lnTo>
                            <a:pt x="1806" y="1328"/>
                          </a:lnTo>
                          <a:lnTo>
                            <a:pt x="1824" y="1306"/>
                          </a:lnTo>
                          <a:lnTo>
                            <a:pt x="1831" y="1298"/>
                          </a:lnTo>
                          <a:lnTo>
                            <a:pt x="1837" y="1293"/>
                          </a:lnTo>
                          <a:lnTo>
                            <a:pt x="1842" y="1290"/>
                          </a:lnTo>
                          <a:lnTo>
                            <a:pt x="1847" y="1289"/>
                          </a:lnTo>
                          <a:lnTo>
                            <a:pt x="1853" y="1291"/>
                          </a:lnTo>
                          <a:lnTo>
                            <a:pt x="1858" y="1295"/>
                          </a:lnTo>
                          <a:lnTo>
                            <a:pt x="1866" y="1300"/>
                          </a:lnTo>
                          <a:lnTo>
                            <a:pt x="1874" y="1308"/>
                          </a:lnTo>
                          <a:lnTo>
                            <a:pt x="1884" y="1316"/>
                          </a:lnTo>
                          <a:lnTo>
                            <a:pt x="1897" y="1326"/>
                          </a:lnTo>
                          <a:lnTo>
                            <a:pt x="1911" y="1337"/>
                          </a:lnTo>
                          <a:lnTo>
                            <a:pt x="1929" y="1349"/>
                          </a:lnTo>
                          <a:lnTo>
                            <a:pt x="1932" y="1350"/>
                          </a:lnTo>
                          <a:lnTo>
                            <a:pt x="1935" y="1350"/>
                          </a:lnTo>
                          <a:lnTo>
                            <a:pt x="1938" y="1349"/>
                          </a:lnTo>
                          <a:lnTo>
                            <a:pt x="1942" y="1349"/>
                          </a:lnTo>
                          <a:lnTo>
                            <a:pt x="1951" y="1344"/>
                          </a:lnTo>
                          <a:lnTo>
                            <a:pt x="1961" y="1338"/>
                          </a:lnTo>
                          <a:lnTo>
                            <a:pt x="1983" y="1321"/>
                          </a:lnTo>
                          <a:lnTo>
                            <a:pt x="2008" y="1299"/>
                          </a:lnTo>
                          <a:lnTo>
                            <a:pt x="2034" y="1276"/>
                          </a:lnTo>
                          <a:lnTo>
                            <a:pt x="2059" y="1254"/>
                          </a:lnTo>
                          <a:lnTo>
                            <a:pt x="2070" y="1244"/>
                          </a:lnTo>
                          <a:lnTo>
                            <a:pt x="2081" y="1236"/>
                          </a:lnTo>
                          <a:lnTo>
                            <a:pt x="2089" y="1229"/>
                          </a:lnTo>
                          <a:lnTo>
                            <a:pt x="2097" y="1225"/>
                          </a:lnTo>
                          <a:lnTo>
                            <a:pt x="2199" y="1217"/>
                          </a:lnTo>
                          <a:lnTo>
                            <a:pt x="2276" y="1147"/>
                          </a:lnTo>
                          <a:lnTo>
                            <a:pt x="2276" y="1147"/>
                          </a:lnTo>
                          <a:lnTo>
                            <a:pt x="2271" y="835"/>
                          </a:lnTo>
                          <a:lnTo>
                            <a:pt x="2271" y="835"/>
                          </a:lnTo>
                          <a:lnTo>
                            <a:pt x="2264" y="835"/>
                          </a:lnTo>
                          <a:lnTo>
                            <a:pt x="2256" y="832"/>
                          </a:lnTo>
                          <a:lnTo>
                            <a:pt x="2247" y="830"/>
                          </a:lnTo>
                          <a:lnTo>
                            <a:pt x="2238" y="826"/>
                          </a:lnTo>
                          <a:lnTo>
                            <a:pt x="2228" y="821"/>
                          </a:lnTo>
                          <a:lnTo>
                            <a:pt x="2217" y="814"/>
                          </a:lnTo>
                          <a:lnTo>
                            <a:pt x="2205" y="805"/>
                          </a:lnTo>
                          <a:lnTo>
                            <a:pt x="2193" y="795"/>
                          </a:lnTo>
                          <a:lnTo>
                            <a:pt x="2189" y="793"/>
                          </a:lnTo>
                          <a:lnTo>
                            <a:pt x="2185" y="789"/>
                          </a:lnTo>
                          <a:lnTo>
                            <a:pt x="2181" y="788"/>
                          </a:lnTo>
                          <a:lnTo>
                            <a:pt x="2177" y="787"/>
                          </a:lnTo>
                          <a:lnTo>
                            <a:pt x="2167" y="786"/>
                          </a:lnTo>
                          <a:lnTo>
                            <a:pt x="2156" y="786"/>
                          </a:lnTo>
                          <a:lnTo>
                            <a:pt x="2144" y="787"/>
                          </a:lnTo>
                          <a:lnTo>
                            <a:pt x="2134" y="789"/>
                          </a:lnTo>
                          <a:lnTo>
                            <a:pt x="2121" y="793"/>
                          </a:lnTo>
                          <a:lnTo>
                            <a:pt x="2109" y="797"/>
                          </a:lnTo>
                          <a:lnTo>
                            <a:pt x="2084" y="804"/>
                          </a:lnTo>
                          <a:lnTo>
                            <a:pt x="2059" y="812"/>
                          </a:lnTo>
                          <a:lnTo>
                            <a:pt x="2048" y="815"/>
                          </a:lnTo>
                          <a:lnTo>
                            <a:pt x="2037" y="817"/>
                          </a:lnTo>
                          <a:lnTo>
                            <a:pt x="2027" y="820"/>
                          </a:lnTo>
                          <a:lnTo>
                            <a:pt x="2018" y="820"/>
                          </a:lnTo>
                          <a:lnTo>
                            <a:pt x="1992" y="825"/>
                          </a:lnTo>
                          <a:lnTo>
                            <a:pt x="1966" y="830"/>
                          </a:lnTo>
                          <a:lnTo>
                            <a:pt x="1942" y="836"/>
                          </a:lnTo>
                          <a:lnTo>
                            <a:pt x="1919" y="842"/>
                          </a:lnTo>
                          <a:lnTo>
                            <a:pt x="1895" y="850"/>
                          </a:lnTo>
                          <a:lnTo>
                            <a:pt x="1870" y="857"/>
                          </a:lnTo>
                          <a:lnTo>
                            <a:pt x="1846" y="867"/>
                          </a:lnTo>
                          <a:lnTo>
                            <a:pt x="1821" y="877"/>
                          </a:lnTo>
                          <a:lnTo>
                            <a:pt x="1807" y="881"/>
                          </a:lnTo>
                          <a:lnTo>
                            <a:pt x="1794" y="884"/>
                          </a:lnTo>
                          <a:lnTo>
                            <a:pt x="1781" y="886"/>
                          </a:lnTo>
                          <a:lnTo>
                            <a:pt x="1771" y="886"/>
                          </a:lnTo>
                          <a:lnTo>
                            <a:pt x="1759" y="885"/>
                          </a:lnTo>
                          <a:lnTo>
                            <a:pt x="1748" y="884"/>
                          </a:lnTo>
                          <a:lnTo>
                            <a:pt x="1737" y="882"/>
                          </a:lnTo>
                          <a:lnTo>
                            <a:pt x="1727" y="879"/>
                          </a:lnTo>
                          <a:lnTo>
                            <a:pt x="1707" y="871"/>
                          </a:lnTo>
                          <a:lnTo>
                            <a:pt x="1685" y="865"/>
                          </a:lnTo>
                          <a:lnTo>
                            <a:pt x="1673" y="862"/>
                          </a:lnTo>
                          <a:lnTo>
                            <a:pt x="1662" y="858"/>
                          </a:lnTo>
                          <a:lnTo>
                            <a:pt x="1650" y="857"/>
                          </a:lnTo>
                          <a:lnTo>
                            <a:pt x="1636" y="856"/>
                          </a:lnTo>
                          <a:lnTo>
                            <a:pt x="1615" y="855"/>
                          </a:lnTo>
                          <a:lnTo>
                            <a:pt x="1595" y="852"/>
                          </a:lnTo>
                          <a:lnTo>
                            <a:pt x="1574" y="849"/>
                          </a:lnTo>
                          <a:lnTo>
                            <a:pt x="1554" y="843"/>
                          </a:lnTo>
                          <a:lnTo>
                            <a:pt x="1533" y="838"/>
                          </a:lnTo>
                          <a:lnTo>
                            <a:pt x="1514" y="830"/>
                          </a:lnTo>
                          <a:lnTo>
                            <a:pt x="1493" y="823"/>
                          </a:lnTo>
                          <a:lnTo>
                            <a:pt x="1474" y="814"/>
                          </a:lnTo>
                          <a:lnTo>
                            <a:pt x="1454" y="804"/>
                          </a:lnTo>
                          <a:lnTo>
                            <a:pt x="1436" y="795"/>
                          </a:lnTo>
                          <a:lnTo>
                            <a:pt x="1417" y="784"/>
                          </a:lnTo>
                          <a:lnTo>
                            <a:pt x="1400" y="773"/>
                          </a:lnTo>
                          <a:lnTo>
                            <a:pt x="1366" y="750"/>
                          </a:lnTo>
                          <a:lnTo>
                            <a:pt x="1333" y="726"/>
                          </a:lnTo>
                          <a:lnTo>
                            <a:pt x="1174" y="598"/>
                          </a:lnTo>
                          <a:lnTo>
                            <a:pt x="1159" y="586"/>
                          </a:lnTo>
                          <a:lnTo>
                            <a:pt x="1145" y="574"/>
                          </a:lnTo>
                          <a:lnTo>
                            <a:pt x="1133" y="561"/>
                          </a:lnTo>
                          <a:lnTo>
                            <a:pt x="1121" y="548"/>
                          </a:lnTo>
                          <a:lnTo>
                            <a:pt x="1099" y="524"/>
                          </a:lnTo>
                          <a:lnTo>
                            <a:pt x="1077" y="500"/>
                          </a:lnTo>
                          <a:lnTo>
                            <a:pt x="1065" y="488"/>
                          </a:lnTo>
                          <a:lnTo>
                            <a:pt x="1054" y="476"/>
                          </a:lnTo>
                          <a:lnTo>
                            <a:pt x="1043" y="465"/>
                          </a:lnTo>
                          <a:lnTo>
                            <a:pt x="1030" y="456"/>
                          </a:lnTo>
                          <a:lnTo>
                            <a:pt x="1016" y="446"/>
                          </a:lnTo>
                          <a:lnTo>
                            <a:pt x="1001" y="436"/>
                          </a:lnTo>
                          <a:lnTo>
                            <a:pt x="985" y="429"/>
                          </a:lnTo>
                          <a:lnTo>
                            <a:pt x="968" y="421"/>
                          </a:lnTo>
                          <a:lnTo>
                            <a:pt x="957" y="411"/>
                          </a:lnTo>
                          <a:lnTo>
                            <a:pt x="947" y="402"/>
                          </a:lnTo>
                          <a:lnTo>
                            <a:pt x="940" y="392"/>
                          </a:lnTo>
                          <a:lnTo>
                            <a:pt x="935" y="382"/>
                          </a:lnTo>
                          <a:lnTo>
                            <a:pt x="929" y="371"/>
                          </a:lnTo>
                          <a:lnTo>
                            <a:pt x="925" y="359"/>
                          </a:lnTo>
                          <a:lnTo>
                            <a:pt x="920" y="349"/>
                          </a:lnTo>
                          <a:lnTo>
                            <a:pt x="917" y="337"/>
                          </a:lnTo>
                          <a:lnTo>
                            <a:pt x="912" y="313"/>
                          </a:lnTo>
                          <a:lnTo>
                            <a:pt x="906" y="288"/>
                          </a:lnTo>
                          <a:lnTo>
                            <a:pt x="902" y="276"/>
                          </a:lnTo>
                          <a:lnTo>
                            <a:pt x="898" y="263"/>
                          </a:lnTo>
                          <a:lnTo>
                            <a:pt x="892" y="251"/>
                          </a:lnTo>
                          <a:lnTo>
                            <a:pt x="886" y="240"/>
                          </a:lnTo>
                          <a:lnTo>
                            <a:pt x="873" y="218"/>
                          </a:lnTo>
                          <a:lnTo>
                            <a:pt x="862" y="195"/>
                          </a:lnTo>
                          <a:lnTo>
                            <a:pt x="857" y="183"/>
                          </a:lnTo>
                          <a:lnTo>
                            <a:pt x="851" y="173"/>
                          </a:lnTo>
                          <a:lnTo>
                            <a:pt x="847" y="161"/>
                          </a:lnTo>
                          <a:lnTo>
                            <a:pt x="844" y="149"/>
                          </a:lnTo>
                          <a:lnTo>
                            <a:pt x="841" y="137"/>
                          </a:lnTo>
                          <a:lnTo>
                            <a:pt x="838" y="125"/>
                          </a:lnTo>
                          <a:lnTo>
                            <a:pt x="837" y="112"/>
                          </a:lnTo>
                          <a:lnTo>
                            <a:pt x="837" y="100"/>
                          </a:lnTo>
                          <a:lnTo>
                            <a:pt x="838" y="87"/>
                          </a:lnTo>
                          <a:lnTo>
                            <a:pt x="842" y="74"/>
                          </a:lnTo>
                          <a:lnTo>
                            <a:pt x="845" y="61"/>
                          </a:lnTo>
                          <a:lnTo>
                            <a:pt x="850" y="48"/>
                          </a:lnTo>
                          <a:lnTo>
                            <a:pt x="858" y="38"/>
                          </a:lnTo>
                          <a:lnTo>
                            <a:pt x="870" y="25"/>
                          </a:lnTo>
                          <a:lnTo>
                            <a:pt x="876" y="18"/>
                          </a:lnTo>
                          <a:lnTo>
                            <a:pt x="882" y="13"/>
                          </a:lnTo>
                          <a:lnTo>
                            <a:pt x="885" y="8"/>
                          </a:lnTo>
                          <a:lnTo>
                            <a:pt x="886" y="5"/>
                          </a:lnTo>
                          <a:lnTo>
                            <a:pt x="872" y="2"/>
                          </a:lnTo>
                          <a:lnTo>
                            <a:pt x="856" y="1"/>
                          </a:lnTo>
                          <a:lnTo>
                            <a:pt x="837" y="0"/>
                          </a:lnTo>
                          <a:lnTo>
                            <a:pt x="818" y="0"/>
                          </a:lnTo>
                          <a:lnTo>
                            <a:pt x="781" y="0"/>
                          </a:lnTo>
                          <a:lnTo>
                            <a:pt x="749" y="0"/>
                          </a:lnTo>
                          <a:lnTo>
                            <a:pt x="739" y="1"/>
                          </a:lnTo>
                          <a:lnTo>
                            <a:pt x="730" y="3"/>
                          </a:lnTo>
                          <a:lnTo>
                            <a:pt x="721" y="6"/>
                          </a:lnTo>
                          <a:lnTo>
                            <a:pt x="712" y="12"/>
                          </a:lnTo>
                          <a:lnTo>
                            <a:pt x="696" y="24"/>
                          </a:lnTo>
                          <a:lnTo>
                            <a:pt x="680" y="38"/>
                          </a:lnTo>
                          <a:lnTo>
                            <a:pt x="662" y="52"/>
                          </a:lnTo>
                          <a:lnTo>
                            <a:pt x="645" y="66"/>
                          </a:lnTo>
                          <a:lnTo>
                            <a:pt x="636" y="71"/>
                          </a:lnTo>
                          <a:lnTo>
                            <a:pt x="628" y="76"/>
                          </a:lnTo>
                          <a:lnTo>
                            <a:pt x="618" y="81"/>
                          </a:lnTo>
                          <a:lnTo>
                            <a:pt x="608" y="84"/>
                          </a:lnTo>
                          <a:lnTo>
                            <a:pt x="592" y="86"/>
                          </a:lnTo>
                          <a:lnTo>
                            <a:pt x="576" y="87"/>
                          </a:lnTo>
                          <a:lnTo>
                            <a:pt x="561" y="87"/>
                          </a:lnTo>
                          <a:lnTo>
                            <a:pt x="546" y="87"/>
                          </a:lnTo>
                          <a:lnTo>
                            <a:pt x="531" y="87"/>
                          </a:lnTo>
                          <a:lnTo>
                            <a:pt x="515" y="87"/>
                          </a:lnTo>
                          <a:lnTo>
                            <a:pt x="499" y="89"/>
                          </a:lnTo>
                          <a:lnTo>
                            <a:pt x="484" y="93"/>
                          </a:lnTo>
                          <a:lnTo>
                            <a:pt x="443" y="109"/>
                          </a:lnTo>
                          <a:lnTo>
                            <a:pt x="414" y="122"/>
                          </a:lnTo>
                          <a:lnTo>
                            <a:pt x="406" y="125"/>
                          </a:lnTo>
                          <a:lnTo>
                            <a:pt x="399" y="126"/>
                          </a:lnTo>
                          <a:lnTo>
                            <a:pt x="390" y="128"/>
                          </a:lnTo>
                          <a:lnTo>
                            <a:pt x="381" y="128"/>
                          </a:lnTo>
                          <a:lnTo>
                            <a:pt x="372" y="128"/>
                          </a:lnTo>
                          <a:lnTo>
                            <a:pt x="360" y="128"/>
                          </a:lnTo>
                          <a:lnTo>
                            <a:pt x="347" y="126"/>
                          </a:lnTo>
                          <a:lnTo>
                            <a:pt x="333" y="124"/>
                          </a:lnTo>
                          <a:lnTo>
                            <a:pt x="326" y="123"/>
                          </a:lnTo>
                          <a:lnTo>
                            <a:pt x="321" y="123"/>
                          </a:lnTo>
                          <a:lnTo>
                            <a:pt x="317" y="124"/>
                          </a:lnTo>
                          <a:lnTo>
                            <a:pt x="313" y="125"/>
                          </a:lnTo>
                          <a:lnTo>
                            <a:pt x="310" y="126"/>
                          </a:lnTo>
                          <a:lnTo>
                            <a:pt x="308" y="129"/>
                          </a:lnTo>
                          <a:lnTo>
                            <a:pt x="306" y="132"/>
                          </a:lnTo>
                          <a:lnTo>
                            <a:pt x="304" y="136"/>
                          </a:lnTo>
                          <a:lnTo>
                            <a:pt x="299" y="143"/>
                          </a:lnTo>
                          <a:lnTo>
                            <a:pt x="296" y="152"/>
                          </a:lnTo>
                          <a:lnTo>
                            <a:pt x="291" y="161"/>
                          </a:lnTo>
                          <a:lnTo>
                            <a:pt x="283" y="170"/>
                          </a:lnTo>
                          <a:lnTo>
                            <a:pt x="272" y="190"/>
                          </a:lnTo>
                          <a:lnTo>
                            <a:pt x="264" y="209"/>
                          </a:lnTo>
                          <a:lnTo>
                            <a:pt x="256" y="231"/>
                          </a:lnTo>
                          <a:lnTo>
                            <a:pt x="250" y="253"/>
                          </a:lnTo>
                          <a:lnTo>
                            <a:pt x="239" y="298"/>
                          </a:lnTo>
                          <a:lnTo>
                            <a:pt x="230" y="344"/>
                          </a:lnTo>
                          <a:lnTo>
                            <a:pt x="226" y="368"/>
                          </a:lnTo>
                          <a:lnTo>
                            <a:pt x="222" y="392"/>
                          </a:lnTo>
                          <a:lnTo>
                            <a:pt x="216" y="415"/>
                          </a:lnTo>
                          <a:lnTo>
                            <a:pt x="210" y="438"/>
                          </a:lnTo>
                          <a:lnTo>
                            <a:pt x="203" y="461"/>
                          </a:lnTo>
                          <a:lnTo>
                            <a:pt x="195" y="483"/>
                          </a:lnTo>
                          <a:lnTo>
                            <a:pt x="185" y="504"/>
                          </a:lnTo>
                          <a:lnTo>
                            <a:pt x="173" y="525"/>
                          </a:lnTo>
                          <a:lnTo>
                            <a:pt x="163" y="541"/>
                          </a:lnTo>
                          <a:lnTo>
                            <a:pt x="155" y="559"/>
                          </a:lnTo>
                          <a:lnTo>
                            <a:pt x="147" y="578"/>
                          </a:lnTo>
                          <a:lnTo>
                            <a:pt x="139" y="597"/>
                          </a:lnTo>
                          <a:lnTo>
                            <a:pt x="127" y="636"/>
                          </a:lnTo>
                          <a:lnTo>
                            <a:pt x="116" y="677"/>
                          </a:lnTo>
                          <a:lnTo>
                            <a:pt x="105" y="718"/>
                          </a:lnTo>
                          <a:lnTo>
                            <a:pt x="94" y="759"/>
                          </a:lnTo>
                          <a:lnTo>
                            <a:pt x="89" y="778"/>
                          </a:lnTo>
                          <a:lnTo>
                            <a:pt x="82" y="798"/>
                          </a:lnTo>
                          <a:lnTo>
                            <a:pt x="76" y="817"/>
                          </a:lnTo>
                          <a:lnTo>
                            <a:pt x="68" y="835"/>
                          </a:lnTo>
                          <a:lnTo>
                            <a:pt x="61" y="854"/>
                          </a:lnTo>
                          <a:lnTo>
                            <a:pt x="54" y="876"/>
                          </a:lnTo>
                          <a:lnTo>
                            <a:pt x="48" y="898"/>
                          </a:lnTo>
                          <a:lnTo>
                            <a:pt x="41" y="921"/>
                          </a:lnTo>
                          <a:lnTo>
                            <a:pt x="35" y="945"/>
                          </a:lnTo>
                          <a:lnTo>
                            <a:pt x="27" y="966"/>
                          </a:lnTo>
                          <a:lnTo>
                            <a:pt x="23" y="976"/>
                          </a:lnTo>
                          <a:lnTo>
                            <a:pt x="17" y="986"/>
                          </a:lnTo>
                          <a:lnTo>
                            <a:pt x="12" y="993"/>
                          </a:lnTo>
                          <a:lnTo>
                            <a:pt x="7" y="1001"/>
                          </a:lnTo>
                          <a:lnTo>
                            <a:pt x="6" y="1015"/>
                          </a:lnTo>
                          <a:lnTo>
                            <a:pt x="4" y="1029"/>
                          </a:lnTo>
                          <a:lnTo>
                            <a:pt x="2" y="1042"/>
                          </a:lnTo>
                          <a:lnTo>
                            <a:pt x="0" y="1056"/>
                          </a:lnTo>
                          <a:lnTo>
                            <a:pt x="0" y="1056"/>
                          </a:lnTo>
                          <a:lnTo>
                            <a:pt x="168" y="1056"/>
                          </a:lnTo>
                          <a:lnTo>
                            <a:pt x="176" y="1054"/>
                          </a:lnTo>
                          <a:lnTo>
                            <a:pt x="187" y="1054"/>
                          </a:lnTo>
                          <a:lnTo>
                            <a:pt x="199" y="1055"/>
                          </a:lnTo>
                          <a:lnTo>
                            <a:pt x="211" y="1057"/>
                          </a:lnTo>
                          <a:lnTo>
                            <a:pt x="238" y="1066"/>
                          </a:lnTo>
                          <a:lnTo>
                            <a:pt x="266" y="1078"/>
                          </a:lnTo>
                          <a:lnTo>
                            <a:pt x="295" y="1090"/>
                          </a:lnTo>
                          <a:lnTo>
                            <a:pt x="325" y="1100"/>
                          </a:lnTo>
                          <a:lnTo>
                            <a:pt x="340" y="1105"/>
                          </a:lnTo>
                          <a:lnTo>
                            <a:pt x="354" y="1108"/>
                          </a:lnTo>
                          <a:lnTo>
                            <a:pt x="368" y="1109"/>
                          </a:lnTo>
                          <a:lnTo>
                            <a:pt x="383" y="1109"/>
                          </a:lnTo>
                          <a:lnTo>
                            <a:pt x="400" y="1109"/>
                          </a:lnTo>
                          <a:lnTo>
                            <a:pt x="414" y="1110"/>
                          </a:lnTo>
                          <a:lnTo>
                            <a:pt x="425" y="1111"/>
                          </a:lnTo>
                          <a:lnTo>
                            <a:pt x="434" y="1113"/>
                          </a:lnTo>
                          <a:lnTo>
                            <a:pt x="442" y="1117"/>
                          </a:lnTo>
                          <a:lnTo>
                            <a:pt x="447" y="1121"/>
                          </a:lnTo>
                          <a:lnTo>
                            <a:pt x="451" y="1126"/>
                          </a:lnTo>
                          <a:lnTo>
                            <a:pt x="453" y="1132"/>
                          </a:lnTo>
                          <a:lnTo>
                            <a:pt x="454" y="1139"/>
                          </a:lnTo>
                          <a:lnTo>
                            <a:pt x="454" y="1148"/>
                          </a:lnTo>
                          <a:lnTo>
                            <a:pt x="453" y="1156"/>
                          </a:lnTo>
                          <a:lnTo>
                            <a:pt x="451" y="1167"/>
                          </a:lnTo>
                          <a:lnTo>
                            <a:pt x="445" y="1191"/>
                          </a:lnTo>
                          <a:lnTo>
                            <a:pt x="439" y="1219"/>
                          </a:lnTo>
                          <a:lnTo>
                            <a:pt x="438" y="1229"/>
                          </a:lnTo>
                          <a:lnTo>
                            <a:pt x="437" y="1239"/>
                          </a:lnTo>
                          <a:lnTo>
                            <a:pt x="435" y="1248"/>
                          </a:lnTo>
                          <a:lnTo>
                            <a:pt x="437" y="1257"/>
                          </a:lnTo>
                          <a:lnTo>
                            <a:pt x="439" y="1275"/>
                          </a:lnTo>
                          <a:lnTo>
                            <a:pt x="442" y="1294"/>
                          </a:lnTo>
                          <a:lnTo>
                            <a:pt x="447" y="1312"/>
                          </a:lnTo>
                          <a:lnTo>
                            <a:pt x="454" y="1329"/>
                          </a:lnTo>
                          <a:lnTo>
                            <a:pt x="461" y="1347"/>
                          </a:lnTo>
                          <a:lnTo>
                            <a:pt x="469" y="1363"/>
                          </a:lnTo>
                          <a:lnTo>
                            <a:pt x="472" y="1369"/>
                          </a:lnTo>
                          <a:lnTo>
                            <a:pt x="477" y="1375"/>
                          </a:lnTo>
                          <a:lnTo>
                            <a:pt x="480" y="1379"/>
                          </a:lnTo>
                          <a:lnTo>
                            <a:pt x="484" y="1382"/>
                          </a:lnTo>
                          <a:lnTo>
                            <a:pt x="488" y="1384"/>
                          </a:lnTo>
                          <a:lnTo>
                            <a:pt x="494" y="1387"/>
                          </a:lnTo>
                          <a:lnTo>
                            <a:pt x="498" y="1388"/>
                          </a:lnTo>
                          <a:lnTo>
                            <a:pt x="504" y="1389"/>
                          </a:lnTo>
                          <a:lnTo>
                            <a:pt x="514" y="1388"/>
                          </a:lnTo>
                          <a:lnTo>
                            <a:pt x="526" y="1385"/>
                          </a:lnTo>
                          <a:lnTo>
                            <a:pt x="538" y="1383"/>
                          </a:lnTo>
                          <a:lnTo>
                            <a:pt x="551" y="1380"/>
                          </a:lnTo>
                          <a:lnTo>
                            <a:pt x="564" y="1377"/>
                          </a:lnTo>
                          <a:lnTo>
                            <a:pt x="578" y="1375"/>
                          </a:lnTo>
                          <a:lnTo>
                            <a:pt x="591" y="1374"/>
                          </a:lnTo>
                          <a:lnTo>
                            <a:pt x="605" y="1375"/>
                          </a:lnTo>
                          <a:lnTo>
                            <a:pt x="612" y="1376"/>
                          </a:lnTo>
                          <a:lnTo>
                            <a:pt x="619" y="1378"/>
                          </a:lnTo>
                          <a:lnTo>
                            <a:pt x="626" y="1381"/>
                          </a:lnTo>
                          <a:lnTo>
                            <a:pt x="632" y="1385"/>
                          </a:lnTo>
                          <a:lnTo>
                            <a:pt x="639" y="1390"/>
                          </a:lnTo>
                          <a:lnTo>
                            <a:pt x="645" y="1395"/>
                          </a:lnTo>
                          <a:lnTo>
                            <a:pt x="652" y="1403"/>
                          </a:lnTo>
                          <a:lnTo>
                            <a:pt x="658" y="1410"/>
                          </a:lnTo>
                          <a:lnTo>
                            <a:pt x="668" y="1421"/>
                          </a:lnTo>
                          <a:lnTo>
                            <a:pt x="677" y="1431"/>
                          </a:lnTo>
                          <a:lnTo>
                            <a:pt x="689" y="1438"/>
                          </a:lnTo>
                          <a:lnTo>
                            <a:pt x="701" y="1447"/>
                          </a:lnTo>
                          <a:lnTo>
                            <a:pt x="713" y="1455"/>
                          </a:lnTo>
                          <a:lnTo>
                            <a:pt x="726" y="1463"/>
                          </a:lnTo>
                          <a:lnTo>
                            <a:pt x="737" y="1472"/>
                          </a:lnTo>
                          <a:lnTo>
                            <a:pt x="748" y="1482"/>
                          </a:lnTo>
                          <a:lnTo>
                            <a:pt x="751" y="1487"/>
                          </a:lnTo>
                          <a:lnTo>
                            <a:pt x="754" y="1498"/>
                          </a:lnTo>
                          <a:lnTo>
                            <a:pt x="758" y="1512"/>
                          </a:lnTo>
                          <a:lnTo>
                            <a:pt x="763" y="1528"/>
                          </a:lnTo>
                          <a:lnTo>
                            <a:pt x="769" y="1557"/>
                          </a:lnTo>
                          <a:lnTo>
                            <a:pt x="771" y="1571"/>
                          </a:lnTo>
                          <a:lnTo>
                            <a:pt x="776" y="1572"/>
                          </a:lnTo>
                          <a:lnTo>
                            <a:pt x="781" y="1574"/>
                          </a:lnTo>
                          <a:lnTo>
                            <a:pt x="787" y="1578"/>
                          </a:lnTo>
                          <a:lnTo>
                            <a:pt x="791" y="1581"/>
                          </a:lnTo>
                          <a:lnTo>
                            <a:pt x="802" y="1590"/>
                          </a:lnTo>
                          <a:lnTo>
                            <a:pt x="814" y="1600"/>
                          </a:lnTo>
                          <a:lnTo>
                            <a:pt x="825" y="1610"/>
                          </a:lnTo>
                          <a:lnTo>
                            <a:pt x="837" y="1619"/>
                          </a:lnTo>
                          <a:lnTo>
                            <a:pt x="844" y="1623"/>
                          </a:lnTo>
                          <a:lnTo>
                            <a:pt x="850" y="1626"/>
                          </a:lnTo>
                          <a:lnTo>
                            <a:pt x="857" y="1628"/>
                          </a:lnTo>
                          <a:lnTo>
                            <a:pt x="862" y="1630"/>
                          </a:lnTo>
                          <a:lnTo>
                            <a:pt x="862" y="1630"/>
                          </a:lnTo>
                          <a:close/>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a:ln>
                          <a:noFill/>
                        </a:ln>
                        <a:solidFill>
                          <a:prstClr val="black"/>
                        </a:solidFill>
                        <a:effectLst/>
                        <a:uLnTx/>
                        <a:uFillTx/>
                        <a:latin typeface="Calibri"/>
                        <a:ea typeface="+mn-ea"/>
                        <a:cs typeface="+mn-cs"/>
                      </a:endParaRPr>
                    </a:p>
                  </p:txBody>
                </p:sp>
                <p:sp>
                  <p:nvSpPr>
                    <p:cNvPr id="86" name="Rectangle 85"/>
                    <p:cNvSpPr/>
                    <p:nvPr/>
                  </p:nvSpPr>
                  <p:spPr>
                    <a:xfrm>
                      <a:off x="7173839" y="1227400"/>
                      <a:ext cx="21602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88" b="1" i="0" u="none" strike="noStrike" kern="1200" cap="none" spc="0" normalizeH="0" baseline="0" noProof="0" dirty="0">
                          <a:ln>
                            <a:noFill/>
                          </a:ln>
                          <a:solidFill>
                            <a:prstClr val="black"/>
                          </a:solidFill>
                          <a:effectLst/>
                          <a:uLnTx/>
                          <a:uFillTx/>
                          <a:latin typeface="Calibri"/>
                          <a:ea typeface="+mn-ea"/>
                          <a:cs typeface="+mn-cs"/>
                        </a:rPr>
                        <a:t>2</a:t>
                      </a:r>
                    </a:p>
                  </p:txBody>
                </p:sp>
              </p:grpSp>
              <p:sp>
                <p:nvSpPr>
                  <p:cNvPr id="83" name="Ellipse 82"/>
                  <p:cNvSpPr/>
                  <p:nvPr/>
                </p:nvSpPr>
                <p:spPr>
                  <a:xfrm>
                    <a:off x="3554135" y="1782355"/>
                    <a:ext cx="343547" cy="31199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52" b="1" i="0" u="none" strike="noStrike" kern="1200" cap="none" spc="0" normalizeH="0" baseline="0" noProof="0" dirty="0">
                      <a:ln>
                        <a:noFill/>
                      </a:ln>
                      <a:solidFill>
                        <a:prstClr val="black"/>
                      </a:solidFill>
                      <a:effectLst/>
                      <a:uLnTx/>
                      <a:uFillTx/>
                      <a:latin typeface="Century Schoolbook" pitchFamily="18" charset="0"/>
                      <a:ea typeface="+mn-ea"/>
                      <a:cs typeface="+mn-cs"/>
                    </a:endParaRPr>
                  </a:p>
                </p:txBody>
              </p:sp>
            </p:grpSp>
            <p:grpSp>
              <p:nvGrpSpPr>
                <p:cNvPr id="71" name="Groupe 70"/>
                <p:cNvGrpSpPr/>
                <p:nvPr/>
              </p:nvGrpSpPr>
              <p:grpSpPr>
                <a:xfrm>
                  <a:off x="3383284" y="2141523"/>
                  <a:ext cx="2085721" cy="1831379"/>
                  <a:chOff x="3383284" y="2141523"/>
                  <a:chExt cx="2085721" cy="1831379"/>
                </a:xfrm>
              </p:grpSpPr>
              <p:grpSp>
                <p:nvGrpSpPr>
                  <p:cNvPr id="77" name="Groupe 76"/>
                  <p:cNvGrpSpPr/>
                  <p:nvPr/>
                </p:nvGrpSpPr>
                <p:grpSpPr>
                  <a:xfrm>
                    <a:off x="3383284" y="2141523"/>
                    <a:ext cx="2085721" cy="1831379"/>
                    <a:chOff x="7125510" y="1426102"/>
                    <a:chExt cx="959164" cy="881199"/>
                  </a:xfrm>
                </p:grpSpPr>
                <p:sp>
                  <p:nvSpPr>
                    <p:cNvPr id="79" name="Freeform 25"/>
                    <p:cNvSpPr>
                      <a:spLocks/>
                    </p:cNvSpPr>
                    <p:nvPr/>
                  </p:nvSpPr>
                  <p:spPr bwMode="auto">
                    <a:xfrm>
                      <a:off x="7125510" y="1436412"/>
                      <a:ext cx="959164" cy="870889"/>
                    </a:xfrm>
                    <a:custGeom>
                      <a:avLst/>
                      <a:gdLst>
                        <a:gd name="T0" fmla="*/ 704 w 2913"/>
                        <a:gd name="T1" fmla="*/ 159 h 2644"/>
                        <a:gd name="T2" fmla="*/ 880 w 2913"/>
                        <a:gd name="T3" fmla="*/ 138 h 2644"/>
                        <a:gd name="T4" fmla="*/ 1043 w 2913"/>
                        <a:gd name="T5" fmla="*/ 101 h 2644"/>
                        <a:gd name="T6" fmla="*/ 1176 w 2913"/>
                        <a:gd name="T7" fmla="*/ 247 h 2644"/>
                        <a:gd name="T8" fmla="*/ 1401 w 2913"/>
                        <a:gd name="T9" fmla="*/ 260 h 2644"/>
                        <a:gd name="T10" fmla="*/ 1545 w 2913"/>
                        <a:gd name="T11" fmla="*/ 148 h 2644"/>
                        <a:gd name="T12" fmla="*/ 1695 w 2913"/>
                        <a:gd name="T13" fmla="*/ 152 h 2644"/>
                        <a:gd name="T14" fmla="*/ 2147 w 2913"/>
                        <a:gd name="T15" fmla="*/ 49 h 2644"/>
                        <a:gd name="T16" fmla="*/ 2157 w 2913"/>
                        <a:gd name="T17" fmla="*/ 192 h 2644"/>
                        <a:gd name="T18" fmla="*/ 2044 w 2913"/>
                        <a:gd name="T19" fmla="*/ 317 h 2644"/>
                        <a:gd name="T20" fmla="*/ 1993 w 2913"/>
                        <a:gd name="T21" fmla="*/ 473 h 2644"/>
                        <a:gd name="T22" fmla="*/ 1936 w 2913"/>
                        <a:gd name="T23" fmla="*/ 614 h 2644"/>
                        <a:gd name="T24" fmla="*/ 1863 w 2913"/>
                        <a:gd name="T25" fmla="*/ 700 h 2644"/>
                        <a:gd name="T26" fmla="*/ 1959 w 2913"/>
                        <a:gd name="T27" fmla="*/ 838 h 2644"/>
                        <a:gd name="T28" fmla="*/ 1936 w 2913"/>
                        <a:gd name="T29" fmla="*/ 1111 h 2644"/>
                        <a:gd name="T30" fmla="*/ 1850 w 2913"/>
                        <a:gd name="T31" fmla="*/ 1247 h 2644"/>
                        <a:gd name="T32" fmla="*/ 1733 w 2913"/>
                        <a:gd name="T33" fmla="*/ 1420 h 2644"/>
                        <a:gd name="T34" fmla="*/ 1740 w 2913"/>
                        <a:gd name="T35" fmla="*/ 1554 h 2644"/>
                        <a:gd name="T36" fmla="*/ 1892 w 2913"/>
                        <a:gd name="T37" fmla="*/ 1527 h 2644"/>
                        <a:gd name="T38" fmla="*/ 1945 w 2913"/>
                        <a:gd name="T39" fmla="*/ 1604 h 2644"/>
                        <a:gd name="T40" fmla="*/ 2071 w 2913"/>
                        <a:gd name="T41" fmla="*/ 1506 h 2644"/>
                        <a:gd name="T42" fmla="*/ 1995 w 2913"/>
                        <a:gd name="T43" fmla="*/ 1446 h 2644"/>
                        <a:gd name="T44" fmla="*/ 2149 w 2913"/>
                        <a:gd name="T45" fmla="*/ 1254 h 2644"/>
                        <a:gd name="T46" fmla="*/ 2319 w 2913"/>
                        <a:gd name="T47" fmla="*/ 1135 h 2644"/>
                        <a:gd name="T48" fmla="*/ 2593 w 2913"/>
                        <a:gd name="T49" fmla="*/ 1247 h 2644"/>
                        <a:gd name="T50" fmla="*/ 2729 w 2913"/>
                        <a:gd name="T51" fmla="*/ 1297 h 2644"/>
                        <a:gd name="T52" fmla="*/ 2568 w 2913"/>
                        <a:gd name="T53" fmla="*/ 1452 h 2644"/>
                        <a:gd name="T54" fmla="*/ 2529 w 2913"/>
                        <a:gd name="T55" fmla="*/ 1569 h 2644"/>
                        <a:gd name="T56" fmla="*/ 2752 w 2913"/>
                        <a:gd name="T57" fmla="*/ 1699 h 2644"/>
                        <a:gd name="T58" fmla="*/ 2800 w 2913"/>
                        <a:gd name="T59" fmla="*/ 1934 h 2644"/>
                        <a:gd name="T60" fmla="*/ 2742 w 2913"/>
                        <a:gd name="T61" fmla="*/ 1987 h 2644"/>
                        <a:gd name="T62" fmla="*/ 2424 w 2913"/>
                        <a:gd name="T63" fmla="*/ 2060 h 2644"/>
                        <a:gd name="T64" fmla="*/ 2197 w 2913"/>
                        <a:gd name="T65" fmla="*/ 2038 h 2644"/>
                        <a:gd name="T66" fmla="*/ 2065 w 2913"/>
                        <a:gd name="T67" fmla="*/ 2208 h 2644"/>
                        <a:gd name="T68" fmla="*/ 1791 w 2913"/>
                        <a:gd name="T69" fmla="*/ 2606 h 2644"/>
                        <a:gd name="T70" fmla="*/ 1744 w 2913"/>
                        <a:gd name="T71" fmla="*/ 2557 h 2644"/>
                        <a:gd name="T72" fmla="*/ 1654 w 2913"/>
                        <a:gd name="T73" fmla="*/ 2644 h 2644"/>
                        <a:gd name="T74" fmla="*/ 1505 w 2913"/>
                        <a:gd name="T75" fmla="*/ 2488 h 2644"/>
                        <a:gd name="T76" fmla="*/ 1182 w 2913"/>
                        <a:gd name="T77" fmla="*/ 2313 h 2644"/>
                        <a:gd name="T78" fmla="*/ 1087 w 2913"/>
                        <a:gd name="T79" fmla="*/ 2253 h 2644"/>
                        <a:gd name="T80" fmla="*/ 1087 w 2913"/>
                        <a:gd name="T81" fmla="*/ 2135 h 2644"/>
                        <a:gd name="T82" fmla="*/ 952 w 2913"/>
                        <a:gd name="T83" fmla="*/ 2060 h 2644"/>
                        <a:gd name="T84" fmla="*/ 804 w 2913"/>
                        <a:gd name="T85" fmla="*/ 2127 h 2644"/>
                        <a:gd name="T86" fmla="*/ 714 w 2913"/>
                        <a:gd name="T87" fmla="*/ 2230 h 2644"/>
                        <a:gd name="T88" fmla="*/ 551 w 2913"/>
                        <a:gd name="T89" fmla="*/ 2151 h 2644"/>
                        <a:gd name="T90" fmla="*/ 566 w 2913"/>
                        <a:gd name="T91" fmla="*/ 2007 h 2644"/>
                        <a:gd name="T92" fmla="*/ 417 w 2913"/>
                        <a:gd name="T93" fmla="*/ 2014 h 2644"/>
                        <a:gd name="T94" fmla="*/ 316 w 2913"/>
                        <a:gd name="T95" fmla="*/ 1749 h 2644"/>
                        <a:gd name="T96" fmla="*/ 206 w 2913"/>
                        <a:gd name="T97" fmla="*/ 1705 h 2644"/>
                        <a:gd name="T98" fmla="*/ 115 w 2913"/>
                        <a:gd name="T99" fmla="*/ 1421 h 2644"/>
                        <a:gd name="T100" fmla="*/ 182 w 2913"/>
                        <a:gd name="T101" fmla="*/ 1250 h 2644"/>
                        <a:gd name="T102" fmla="*/ 108 w 2913"/>
                        <a:gd name="T103" fmla="*/ 1185 h 2644"/>
                        <a:gd name="T104" fmla="*/ 169 w 2913"/>
                        <a:gd name="T105" fmla="*/ 1084 h 2644"/>
                        <a:gd name="T106" fmla="*/ 43 w 2913"/>
                        <a:gd name="T107" fmla="*/ 966 h 2644"/>
                        <a:gd name="T108" fmla="*/ 52 w 2913"/>
                        <a:gd name="T109" fmla="*/ 814 h 2644"/>
                        <a:gd name="T110" fmla="*/ 188 w 2913"/>
                        <a:gd name="T111" fmla="*/ 814 h 2644"/>
                        <a:gd name="T112" fmla="*/ 191 w 2913"/>
                        <a:gd name="T113" fmla="*/ 918 h 2644"/>
                        <a:gd name="T114" fmla="*/ 334 w 2913"/>
                        <a:gd name="T115" fmla="*/ 916 h 2644"/>
                        <a:gd name="T116" fmla="*/ 430 w 2913"/>
                        <a:gd name="T117" fmla="*/ 810 h 2644"/>
                        <a:gd name="T118" fmla="*/ 353 w 2913"/>
                        <a:gd name="T119" fmla="*/ 639 h 2644"/>
                        <a:gd name="T120" fmla="*/ 465 w 2913"/>
                        <a:gd name="T121" fmla="*/ 575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3" h="2644">
                          <a:moveTo>
                            <a:pt x="549" y="483"/>
                          </a:moveTo>
                          <a:lnTo>
                            <a:pt x="671" y="423"/>
                          </a:lnTo>
                          <a:lnTo>
                            <a:pt x="678" y="402"/>
                          </a:lnTo>
                          <a:lnTo>
                            <a:pt x="683" y="378"/>
                          </a:lnTo>
                          <a:lnTo>
                            <a:pt x="688" y="353"/>
                          </a:lnTo>
                          <a:lnTo>
                            <a:pt x="692" y="327"/>
                          </a:lnTo>
                          <a:lnTo>
                            <a:pt x="695" y="300"/>
                          </a:lnTo>
                          <a:lnTo>
                            <a:pt x="698" y="275"/>
                          </a:lnTo>
                          <a:lnTo>
                            <a:pt x="699" y="249"/>
                          </a:lnTo>
                          <a:lnTo>
                            <a:pt x="700" y="227"/>
                          </a:lnTo>
                          <a:lnTo>
                            <a:pt x="700" y="196"/>
                          </a:lnTo>
                          <a:lnTo>
                            <a:pt x="700" y="174"/>
                          </a:lnTo>
                          <a:lnTo>
                            <a:pt x="701" y="166"/>
                          </a:lnTo>
                          <a:lnTo>
                            <a:pt x="704" y="159"/>
                          </a:lnTo>
                          <a:lnTo>
                            <a:pt x="706" y="154"/>
                          </a:lnTo>
                          <a:lnTo>
                            <a:pt x="709" y="150"/>
                          </a:lnTo>
                          <a:lnTo>
                            <a:pt x="713" y="148"/>
                          </a:lnTo>
                          <a:lnTo>
                            <a:pt x="719" y="146"/>
                          </a:lnTo>
                          <a:lnTo>
                            <a:pt x="725" y="146"/>
                          </a:lnTo>
                          <a:lnTo>
                            <a:pt x="733" y="146"/>
                          </a:lnTo>
                          <a:lnTo>
                            <a:pt x="754" y="148"/>
                          </a:lnTo>
                          <a:lnTo>
                            <a:pt x="781" y="152"/>
                          </a:lnTo>
                          <a:lnTo>
                            <a:pt x="792" y="153"/>
                          </a:lnTo>
                          <a:lnTo>
                            <a:pt x="803" y="153"/>
                          </a:lnTo>
                          <a:lnTo>
                            <a:pt x="815" y="153"/>
                          </a:lnTo>
                          <a:lnTo>
                            <a:pt x="827" y="151"/>
                          </a:lnTo>
                          <a:lnTo>
                            <a:pt x="853" y="146"/>
                          </a:lnTo>
                          <a:lnTo>
                            <a:pt x="880" y="138"/>
                          </a:lnTo>
                          <a:lnTo>
                            <a:pt x="907" y="130"/>
                          </a:lnTo>
                          <a:lnTo>
                            <a:pt x="933" y="121"/>
                          </a:lnTo>
                          <a:lnTo>
                            <a:pt x="956" y="112"/>
                          </a:lnTo>
                          <a:lnTo>
                            <a:pt x="976" y="103"/>
                          </a:lnTo>
                          <a:lnTo>
                            <a:pt x="999" y="94"/>
                          </a:lnTo>
                          <a:lnTo>
                            <a:pt x="1015" y="87"/>
                          </a:lnTo>
                          <a:lnTo>
                            <a:pt x="1021" y="85"/>
                          </a:lnTo>
                          <a:lnTo>
                            <a:pt x="1027" y="84"/>
                          </a:lnTo>
                          <a:lnTo>
                            <a:pt x="1031" y="84"/>
                          </a:lnTo>
                          <a:lnTo>
                            <a:pt x="1034" y="85"/>
                          </a:lnTo>
                          <a:lnTo>
                            <a:pt x="1036" y="87"/>
                          </a:lnTo>
                          <a:lnTo>
                            <a:pt x="1038" y="90"/>
                          </a:lnTo>
                          <a:lnTo>
                            <a:pt x="1041" y="95"/>
                          </a:lnTo>
                          <a:lnTo>
                            <a:pt x="1043" y="101"/>
                          </a:lnTo>
                          <a:lnTo>
                            <a:pt x="1046" y="116"/>
                          </a:lnTo>
                          <a:lnTo>
                            <a:pt x="1051" y="138"/>
                          </a:lnTo>
                          <a:lnTo>
                            <a:pt x="1055" y="150"/>
                          </a:lnTo>
                          <a:lnTo>
                            <a:pt x="1060" y="161"/>
                          </a:lnTo>
                          <a:lnTo>
                            <a:pt x="1067" y="171"/>
                          </a:lnTo>
                          <a:lnTo>
                            <a:pt x="1075" y="182"/>
                          </a:lnTo>
                          <a:lnTo>
                            <a:pt x="1084" y="192"/>
                          </a:lnTo>
                          <a:lnTo>
                            <a:pt x="1095" y="202"/>
                          </a:lnTo>
                          <a:lnTo>
                            <a:pt x="1107" y="210"/>
                          </a:lnTo>
                          <a:lnTo>
                            <a:pt x="1118" y="219"/>
                          </a:lnTo>
                          <a:lnTo>
                            <a:pt x="1131" y="227"/>
                          </a:lnTo>
                          <a:lnTo>
                            <a:pt x="1145" y="234"/>
                          </a:lnTo>
                          <a:lnTo>
                            <a:pt x="1161" y="241"/>
                          </a:lnTo>
                          <a:lnTo>
                            <a:pt x="1176" y="247"/>
                          </a:lnTo>
                          <a:lnTo>
                            <a:pt x="1192" y="252"/>
                          </a:lnTo>
                          <a:lnTo>
                            <a:pt x="1208" y="258"/>
                          </a:lnTo>
                          <a:lnTo>
                            <a:pt x="1224" y="262"/>
                          </a:lnTo>
                          <a:lnTo>
                            <a:pt x="1242" y="265"/>
                          </a:lnTo>
                          <a:lnTo>
                            <a:pt x="1258" y="269"/>
                          </a:lnTo>
                          <a:lnTo>
                            <a:pt x="1275" y="271"/>
                          </a:lnTo>
                          <a:lnTo>
                            <a:pt x="1292" y="272"/>
                          </a:lnTo>
                          <a:lnTo>
                            <a:pt x="1309" y="273"/>
                          </a:lnTo>
                          <a:lnTo>
                            <a:pt x="1326" y="273"/>
                          </a:lnTo>
                          <a:lnTo>
                            <a:pt x="1342" y="272"/>
                          </a:lnTo>
                          <a:lnTo>
                            <a:pt x="1357" y="270"/>
                          </a:lnTo>
                          <a:lnTo>
                            <a:pt x="1373" y="268"/>
                          </a:lnTo>
                          <a:lnTo>
                            <a:pt x="1387" y="264"/>
                          </a:lnTo>
                          <a:lnTo>
                            <a:pt x="1401" y="260"/>
                          </a:lnTo>
                          <a:lnTo>
                            <a:pt x="1416" y="256"/>
                          </a:lnTo>
                          <a:lnTo>
                            <a:pt x="1427" y="249"/>
                          </a:lnTo>
                          <a:lnTo>
                            <a:pt x="1439" y="243"/>
                          </a:lnTo>
                          <a:lnTo>
                            <a:pt x="1450" y="235"/>
                          </a:lnTo>
                          <a:lnTo>
                            <a:pt x="1459" y="227"/>
                          </a:lnTo>
                          <a:lnTo>
                            <a:pt x="1467" y="217"/>
                          </a:lnTo>
                          <a:lnTo>
                            <a:pt x="1493" y="181"/>
                          </a:lnTo>
                          <a:lnTo>
                            <a:pt x="1511" y="159"/>
                          </a:lnTo>
                          <a:lnTo>
                            <a:pt x="1518" y="151"/>
                          </a:lnTo>
                          <a:lnTo>
                            <a:pt x="1524" y="146"/>
                          </a:lnTo>
                          <a:lnTo>
                            <a:pt x="1529" y="143"/>
                          </a:lnTo>
                          <a:lnTo>
                            <a:pt x="1534" y="142"/>
                          </a:lnTo>
                          <a:lnTo>
                            <a:pt x="1540" y="144"/>
                          </a:lnTo>
                          <a:lnTo>
                            <a:pt x="1545" y="148"/>
                          </a:lnTo>
                          <a:lnTo>
                            <a:pt x="1553" y="153"/>
                          </a:lnTo>
                          <a:lnTo>
                            <a:pt x="1561" y="161"/>
                          </a:lnTo>
                          <a:lnTo>
                            <a:pt x="1571" y="169"/>
                          </a:lnTo>
                          <a:lnTo>
                            <a:pt x="1584" y="179"/>
                          </a:lnTo>
                          <a:lnTo>
                            <a:pt x="1598" y="190"/>
                          </a:lnTo>
                          <a:lnTo>
                            <a:pt x="1616" y="202"/>
                          </a:lnTo>
                          <a:lnTo>
                            <a:pt x="1619" y="203"/>
                          </a:lnTo>
                          <a:lnTo>
                            <a:pt x="1622" y="203"/>
                          </a:lnTo>
                          <a:lnTo>
                            <a:pt x="1625" y="202"/>
                          </a:lnTo>
                          <a:lnTo>
                            <a:pt x="1629" y="202"/>
                          </a:lnTo>
                          <a:lnTo>
                            <a:pt x="1638" y="197"/>
                          </a:lnTo>
                          <a:lnTo>
                            <a:pt x="1648" y="191"/>
                          </a:lnTo>
                          <a:lnTo>
                            <a:pt x="1670" y="174"/>
                          </a:lnTo>
                          <a:lnTo>
                            <a:pt x="1695" y="152"/>
                          </a:lnTo>
                          <a:lnTo>
                            <a:pt x="1721" y="129"/>
                          </a:lnTo>
                          <a:lnTo>
                            <a:pt x="1746" y="107"/>
                          </a:lnTo>
                          <a:lnTo>
                            <a:pt x="1757" y="97"/>
                          </a:lnTo>
                          <a:lnTo>
                            <a:pt x="1768" y="89"/>
                          </a:lnTo>
                          <a:lnTo>
                            <a:pt x="1776" y="82"/>
                          </a:lnTo>
                          <a:lnTo>
                            <a:pt x="1784" y="78"/>
                          </a:lnTo>
                          <a:lnTo>
                            <a:pt x="1886" y="70"/>
                          </a:lnTo>
                          <a:lnTo>
                            <a:pt x="1963" y="0"/>
                          </a:lnTo>
                          <a:lnTo>
                            <a:pt x="2113" y="38"/>
                          </a:lnTo>
                          <a:lnTo>
                            <a:pt x="2121" y="39"/>
                          </a:lnTo>
                          <a:lnTo>
                            <a:pt x="2128" y="40"/>
                          </a:lnTo>
                          <a:lnTo>
                            <a:pt x="2135" y="43"/>
                          </a:lnTo>
                          <a:lnTo>
                            <a:pt x="2141" y="45"/>
                          </a:lnTo>
                          <a:lnTo>
                            <a:pt x="2147" y="49"/>
                          </a:lnTo>
                          <a:lnTo>
                            <a:pt x="2152" y="53"/>
                          </a:lnTo>
                          <a:lnTo>
                            <a:pt x="2157" y="58"/>
                          </a:lnTo>
                          <a:lnTo>
                            <a:pt x="2160" y="62"/>
                          </a:lnTo>
                          <a:lnTo>
                            <a:pt x="2163" y="68"/>
                          </a:lnTo>
                          <a:lnTo>
                            <a:pt x="2166" y="74"/>
                          </a:lnTo>
                          <a:lnTo>
                            <a:pt x="2168" y="80"/>
                          </a:lnTo>
                          <a:lnTo>
                            <a:pt x="2170" y="86"/>
                          </a:lnTo>
                          <a:lnTo>
                            <a:pt x="2172" y="100"/>
                          </a:lnTo>
                          <a:lnTo>
                            <a:pt x="2173" y="115"/>
                          </a:lnTo>
                          <a:lnTo>
                            <a:pt x="2172" y="130"/>
                          </a:lnTo>
                          <a:lnTo>
                            <a:pt x="2170" y="146"/>
                          </a:lnTo>
                          <a:lnTo>
                            <a:pt x="2166" y="162"/>
                          </a:lnTo>
                          <a:lnTo>
                            <a:pt x="2162" y="177"/>
                          </a:lnTo>
                          <a:lnTo>
                            <a:pt x="2157" y="192"/>
                          </a:lnTo>
                          <a:lnTo>
                            <a:pt x="2151" y="206"/>
                          </a:lnTo>
                          <a:lnTo>
                            <a:pt x="2145" y="219"/>
                          </a:lnTo>
                          <a:lnTo>
                            <a:pt x="2139" y="231"/>
                          </a:lnTo>
                          <a:lnTo>
                            <a:pt x="2132" y="242"/>
                          </a:lnTo>
                          <a:lnTo>
                            <a:pt x="2125" y="251"/>
                          </a:lnTo>
                          <a:lnTo>
                            <a:pt x="2117" y="259"/>
                          </a:lnTo>
                          <a:lnTo>
                            <a:pt x="2109" y="264"/>
                          </a:lnTo>
                          <a:lnTo>
                            <a:pt x="2092" y="275"/>
                          </a:lnTo>
                          <a:lnTo>
                            <a:pt x="2076" y="285"/>
                          </a:lnTo>
                          <a:lnTo>
                            <a:pt x="2068" y="289"/>
                          </a:lnTo>
                          <a:lnTo>
                            <a:pt x="2061" y="295"/>
                          </a:lnTo>
                          <a:lnTo>
                            <a:pt x="2055" y="301"/>
                          </a:lnTo>
                          <a:lnTo>
                            <a:pt x="2050" y="309"/>
                          </a:lnTo>
                          <a:lnTo>
                            <a:pt x="2044" y="317"/>
                          </a:lnTo>
                          <a:lnTo>
                            <a:pt x="2041" y="327"/>
                          </a:lnTo>
                          <a:lnTo>
                            <a:pt x="2039" y="340"/>
                          </a:lnTo>
                          <a:lnTo>
                            <a:pt x="2039" y="354"/>
                          </a:lnTo>
                          <a:lnTo>
                            <a:pt x="2039" y="384"/>
                          </a:lnTo>
                          <a:lnTo>
                            <a:pt x="2038" y="408"/>
                          </a:lnTo>
                          <a:lnTo>
                            <a:pt x="2037" y="418"/>
                          </a:lnTo>
                          <a:lnTo>
                            <a:pt x="2036" y="425"/>
                          </a:lnTo>
                          <a:lnTo>
                            <a:pt x="2033" y="433"/>
                          </a:lnTo>
                          <a:lnTo>
                            <a:pt x="2031" y="439"/>
                          </a:lnTo>
                          <a:lnTo>
                            <a:pt x="2028" y="446"/>
                          </a:lnTo>
                          <a:lnTo>
                            <a:pt x="2024" y="451"/>
                          </a:lnTo>
                          <a:lnTo>
                            <a:pt x="2017" y="457"/>
                          </a:lnTo>
                          <a:lnTo>
                            <a:pt x="2011" y="462"/>
                          </a:lnTo>
                          <a:lnTo>
                            <a:pt x="1993" y="473"/>
                          </a:lnTo>
                          <a:lnTo>
                            <a:pt x="1969" y="487"/>
                          </a:lnTo>
                          <a:lnTo>
                            <a:pt x="1958" y="493"/>
                          </a:lnTo>
                          <a:lnTo>
                            <a:pt x="1949" y="499"/>
                          </a:lnTo>
                          <a:lnTo>
                            <a:pt x="1943" y="505"/>
                          </a:lnTo>
                          <a:lnTo>
                            <a:pt x="1937" y="511"/>
                          </a:lnTo>
                          <a:lnTo>
                            <a:pt x="1934" y="516"/>
                          </a:lnTo>
                          <a:lnTo>
                            <a:pt x="1932" y="521"/>
                          </a:lnTo>
                          <a:lnTo>
                            <a:pt x="1931" y="528"/>
                          </a:lnTo>
                          <a:lnTo>
                            <a:pt x="1931" y="533"/>
                          </a:lnTo>
                          <a:lnTo>
                            <a:pt x="1935" y="561"/>
                          </a:lnTo>
                          <a:lnTo>
                            <a:pt x="1939" y="598"/>
                          </a:lnTo>
                          <a:lnTo>
                            <a:pt x="1939" y="603"/>
                          </a:lnTo>
                          <a:lnTo>
                            <a:pt x="1938" y="610"/>
                          </a:lnTo>
                          <a:lnTo>
                            <a:pt x="1936" y="614"/>
                          </a:lnTo>
                          <a:lnTo>
                            <a:pt x="1934" y="620"/>
                          </a:lnTo>
                          <a:lnTo>
                            <a:pt x="1926" y="628"/>
                          </a:lnTo>
                          <a:lnTo>
                            <a:pt x="1919" y="635"/>
                          </a:lnTo>
                          <a:lnTo>
                            <a:pt x="1898" y="647"/>
                          </a:lnTo>
                          <a:lnTo>
                            <a:pt x="1879" y="657"/>
                          </a:lnTo>
                          <a:lnTo>
                            <a:pt x="1870" y="663"/>
                          </a:lnTo>
                          <a:lnTo>
                            <a:pt x="1864" y="669"/>
                          </a:lnTo>
                          <a:lnTo>
                            <a:pt x="1862" y="673"/>
                          </a:lnTo>
                          <a:lnTo>
                            <a:pt x="1859" y="676"/>
                          </a:lnTo>
                          <a:lnTo>
                            <a:pt x="1858" y="680"/>
                          </a:lnTo>
                          <a:lnTo>
                            <a:pt x="1858" y="684"/>
                          </a:lnTo>
                          <a:lnTo>
                            <a:pt x="1859" y="689"/>
                          </a:lnTo>
                          <a:lnTo>
                            <a:pt x="1861" y="694"/>
                          </a:lnTo>
                          <a:lnTo>
                            <a:pt x="1863" y="700"/>
                          </a:lnTo>
                          <a:lnTo>
                            <a:pt x="1867" y="705"/>
                          </a:lnTo>
                          <a:lnTo>
                            <a:pt x="1871" y="711"/>
                          </a:lnTo>
                          <a:lnTo>
                            <a:pt x="1877" y="719"/>
                          </a:lnTo>
                          <a:lnTo>
                            <a:pt x="1884" y="727"/>
                          </a:lnTo>
                          <a:lnTo>
                            <a:pt x="1893" y="735"/>
                          </a:lnTo>
                          <a:lnTo>
                            <a:pt x="1912" y="754"/>
                          </a:lnTo>
                          <a:lnTo>
                            <a:pt x="1928" y="772"/>
                          </a:lnTo>
                          <a:lnTo>
                            <a:pt x="1934" y="781"/>
                          </a:lnTo>
                          <a:lnTo>
                            <a:pt x="1941" y="789"/>
                          </a:lnTo>
                          <a:lnTo>
                            <a:pt x="1945" y="798"/>
                          </a:lnTo>
                          <a:lnTo>
                            <a:pt x="1949" y="808"/>
                          </a:lnTo>
                          <a:lnTo>
                            <a:pt x="1953" y="817"/>
                          </a:lnTo>
                          <a:lnTo>
                            <a:pt x="1956" y="827"/>
                          </a:lnTo>
                          <a:lnTo>
                            <a:pt x="1959" y="838"/>
                          </a:lnTo>
                          <a:lnTo>
                            <a:pt x="1961" y="849"/>
                          </a:lnTo>
                          <a:lnTo>
                            <a:pt x="1963" y="872"/>
                          </a:lnTo>
                          <a:lnTo>
                            <a:pt x="1963" y="899"/>
                          </a:lnTo>
                          <a:lnTo>
                            <a:pt x="1964" y="913"/>
                          </a:lnTo>
                          <a:lnTo>
                            <a:pt x="1965" y="930"/>
                          </a:lnTo>
                          <a:lnTo>
                            <a:pt x="1964" y="947"/>
                          </a:lnTo>
                          <a:lnTo>
                            <a:pt x="1963" y="966"/>
                          </a:lnTo>
                          <a:lnTo>
                            <a:pt x="1962" y="986"/>
                          </a:lnTo>
                          <a:lnTo>
                            <a:pt x="1959" y="1007"/>
                          </a:lnTo>
                          <a:lnTo>
                            <a:pt x="1957" y="1028"/>
                          </a:lnTo>
                          <a:lnTo>
                            <a:pt x="1952" y="1050"/>
                          </a:lnTo>
                          <a:lnTo>
                            <a:pt x="1948" y="1071"/>
                          </a:lnTo>
                          <a:lnTo>
                            <a:pt x="1943" y="1092"/>
                          </a:lnTo>
                          <a:lnTo>
                            <a:pt x="1936" y="1111"/>
                          </a:lnTo>
                          <a:lnTo>
                            <a:pt x="1929" y="1128"/>
                          </a:lnTo>
                          <a:lnTo>
                            <a:pt x="1921" y="1146"/>
                          </a:lnTo>
                          <a:lnTo>
                            <a:pt x="1912" y="1160"/>
                          </a:lnTo>
                          <a:lnTo>
                            <a:pt x="1908" y="1166"/>
                          </a:lnTo>
                          <a:lnTo>
                            <a:pt x="1903" y="1172"/>
                          </a:lnTo>
                          <a:lnTo>
                            <a:pt x="1897" y="1177"/>
                          </a:lnTo>
                          <a:lnTo>
                            <a:pt x="1892" y="1181"/>
                          </a:lnTo>
                          <a:lnTo>
                            <a:pt x="1881" y="1191"/>
                          </a:lnTo>
                          <a:lnTo>
                            <a:pt x="1871" y="1200"/>
                          </a:lnTo>
                          <a:lnTo>
                            <a:pt x="1864" y="1209"/>
                          </a:lnTo>
                          <a:lnTo>
                            <a:pt x="1858" y="1219"/>
                          </a:lnTo>
                          <a:lnTo>
                            <a:pt x="1855" y="1229"/>
                          </a:lnTo>
                          <a:lnTo>
                            <a:pt x="1852" y="1237"/>
                          </a:lnTo>
                          <a:lnTo>
                            <a:pt x="1850" y="1247"/>
                          </a:lnTo>
                          <a:lnTo>
                            <a:pt x="1848" y="1257"/>
                          </a:lnTo>
                          <a:lnTo>
                            <a:pt x="1844" y="1275"/>
                          </a:lnTo>
                          <a:lnTo>
                            <a:pt x="1839" y="1293"/>
                          </a:lnTo>
                          <a:lnTo>
                            <a:pt x="1835" y="1301"/>
                          </a:lnTo>
                          <a:lnTo>
                            <a:pt x="1828" y="1310"/>
                          </a:lnTo>
                          <a:lnTo>
                            <a:pt x="1821" y="1318"/>
                          </a:lnTo>
                          <a:lnTo>
                            <a:pt x="1811" y="1326"/>
                          </a:lnTo>
                          <a:lnTo>
                            <a:pt x="1801" y="1335"/>
                          </a:lnTo>
                          <a:lnTo>
                            <a:pt x="1790" y="1344"/>
                          </a:lnTo>
                          <a:lnTo>
                            <a:pt x="1778" y="1357"/>
                          </a:lnTo>
                          <a:lnTo>
                            <a:pt x="1767" y="1371"/>
                          </a:lnTo>
                          <a:lnTo>
                            <a:pt x="1755" y="1386"/>
                          </a:lnTo>
                          <a:lnTo>
                            <a:pt x="1744" y="1403"/>
                          </a:lnTo>
                          <a:lnTo>
                            <a:pt x="1733" y="1420"/>
                          </a:lnTo>
                          <a:lnTo>
                            <a:pt x="1724" y="1437"/>
                          </a:lnTo>
                          <a:lnTo>
                            <a:pt x="1717" y="1456"/>
                          </a:lnTo>
                          <a:lnTo>
                            <a:pt x="1711" y="1473"/>
                          </a:lnTo>
                          <a:lnTo>
                            <a:pt x="1710" y="1482"/>
                          </a:lnTo>
                          <a:lnTo>
                            <a:pt x="1709" y="1490"/>
                          </a:lnTo>
                          <a:lnTo>
                            <a:pt x="1709" y="1499"/>
                          </a:lnTo>
                          <a:lnTo>
                            <a:pt x="1709" y="1506"/>
                          </a:lnTo>
                          <a:lnTo>
                            <a:pt x="1711" y="1515"/>
                          </a:lnTo>
                          <a:lnTo>
                            <a:pt x="1714" y="1523"/>
                          </a:lnTo>
                          <a:lnTo>
                            <a:pt x="1717" y="1529"/>
                          </a:lnTo>
                          <a:lnTo>
                            <a:pt x="1720" y="1537"/>
                          </a:lnTo>
                          <a:lnTo>
                            <a:pt x="1726" y="1543"/>
                          </a:lnTo>
                          <a:lnTo>
                            <a:pt x="1732" y="1548"/>
                          </a:lnTo>
                          <a:lnTo>
                            <a:pt x="1740" y="1554"/>
                          </a:lnTo>
                          <a:lnTo>
                            <a:pt x="1748" y="1559"/>
                          </a:lnTo>
                          <a:lnTo>
                            <a:pt x="1786" y="1583"/>
                          </a:lnTo>
                          <a:lnTo>
                            <a:pt x="1809" y="1598"/>
                          </a:lnTo>
                          <a:lnTo>
                            <a:pt x="1814" y="1599"/>
                          </a:lnTo>
                          <a:lnTo>
                            <a:pt x="1818" y="1599"/>
                          </a:lnTo>
                          <a:lnTo>
                            <a:pt x="1824" y="1597"/>
                          </a:lnTo>
                          <a:lnTo>
                            <a:pt x="1830" y="1595"/>
                          </a:lnTo>
                          <a:lnTo>
                            <a:pt x="1836" y="1590"/>
                          </a:lnTo>
                          <a:lnTo>
                            <a:pt x="1843" y="1583"/>
                          </a:lnTo>
                          <a:lnTo>
                            <a:pt x="1852" y="1574"/>
                          </a:lnTo>
                          <a:lnTo>
                            <a:pt x="1862" y="1564"/>
                          </a:lnTo>
                          <a:lnTo>
                            <a:pt x="1872" y="1550"/>
                          </a:lnTo>
                          <a:lnTo>
                            <a:pt x="1888" y="1531"/>
                          </a:lnTo>
                          <a:lnTo>
                            <a:pt x="1892" y="1527"/>
                          </a:lnTo>
                          <a:lnTo>
                            <a:pt x="1896" y="1524"/>
                          </a:lnTo>
                          <a:lnTo>
                            <a:pt x="1901" y="1521"/>
                          </a:lnTo>
                          <a:lnTo>
                            <a:pt x="1905" y="1521"/>
                          </a:lnTo>
                          <a:lnTo>
                            <a:pt x="1908" y="1521"/>
                          </a:lnTo>
                          <a:lnTo>
                            <a:pt x="1912" y="1524"/>
                          </a:lnTo>
                          <a:lnTo>
                            <a:pt x="1916" y="1527"/>
                          </a:lnTo>
                          <a:lnTo>
                            <a:pt x="1919" y="1533"/>
                          </a:lnTo>
                          <a:lnTo>
                            <a:pt x="1924" y="1547"/>
                          </a:lnTo>
                          <a:lnTo>
                            <a:pt x="1931" y="1570"/>
                          </a:lnTo>
                          <a:lnTo>
                            <a:pt x="1934" y="1582"/>
                          </a:lnTo>
                          <a:lnTo>
                            <a:pt x="1937" y="1592"/>
                          </a:lnTo>
                          <a:lnTo>
                            <a:pt x="1941" y="1598"/>
                          </a:lnTo>
                          <a:lnTo>
                            <a:pt x="1944" y="1601"/>
                          </a:lnTo>
                          <a:lnTo>
                            <a:pt x="1945" y="1604"/>
                          </a:lnTo>
                          <a:lnTo>
                            <a:pt x="1946" y="1605"/>
                          </a:lnTo>
                          <a:lnTo>
                            <a:pt x="1947" y="1606"/>
                          </a:lnTo>
                          <a:lnTo>
                            <a:pt x="1949" y="1606"/>
                          </a:lnTo>
                          <a:lnTo>
                            <a:pt x="1952" y="1606"/>
                          </a:lnTo>
                          <a:lnTo>
                            <a:pt x="1958" y="1605"/>
                          </a:lnTo>
                          <a:lnTo>
                            <a:pt x="1970" y="1597"/>
                          </a:lnTo>
                          <a:lnTo>
                            <a:pt x="1983" y="1587"/>
                          </a:lnTo>
                          <a:lnTo>
                            <a:pt x="2009" y="1565"/>
                          </a:lnTo>
                          <a:lnTo>
                            <a:pt x="2024" y="1550"/>
                          </a:lnTo>
                          <a:lnTo>
                            <a:pt x="2042" y="1537"/>
                          </a:lnTo>
                          <a:lnTo>
                            <a:pt x="2063" y="1519"/>
                          </a:lnTo>
                          <a:lnTo>
                            <a:pt x="2067" y="1515"/>
                          </a:lnTo>
                          <a:lnTo>
                            <a:pt x="2069" y="1511"/>
                          </a:lnTo>
                          <a:lnTo>
                            <a:pt x="2071" y="1506"/>
                          </a:lnTo>
                          <a:lnTo>
                            <a:pt x="2071" y="1502"/>
                          </a:lnTo>
                          <a:lnTo>
                            <a:pt x="2070" y="1499"/>
                          </a:lnTo>
                          <a:lnTo>
                            <a:pt x="2067" y="1494"/>
                          </a:lnTo>
                          <a:lnTo>
                            <a:pt x="2061" y="1491"/>
                          </a:lnTo>
                          <a:lnTo>
                            <a:pt x="2054" y="1487"/>
                          </a:lnTo>
                          <a:lnTo>
                            <a:pt x="2034" y="1479"/>
                          </a:lnTo>
                          <a:lnTo>
                            <a:pt x="2018" y="1472"/>
                          </a:lnTo>
                          <a:lnTo>
                            <a:pt x="2013" y="1467"/>
                          </a:lnTo>
                          <a:lnTo>
                            <a:pt x="2007" y="1464"/>
                          </a:lnTo>
                          <a:lnTo>
                            <a:pt x="2003" y="1460"/>
                          </a:lnTo>
                          <a:lnTo>
                            <a:pt x="2000" y="1457"/>
                          </a:lnTo>
                          <a:lnTo>
                            <a:pt x="1998" y="1452"/>
                          </a:lnTo>
                          <a:lnTo>
                            <a:pt x="1996" y="1449"/>
                          </a:lnTo>
                          <a:lnTo>
                            <a:pt x="1995" y="1446"/>
                          </a:lnTo>
                          <a:lnTo>
                            <a:pt x="1995" y="1442"/>
                          </a:lnTo>
                          <a:lnTo>
                            <a:pt x="1997" y="1435"/>
                          </a:lnTo>
                          <a:lnTo>
                            <a:pt x="2000" y="1428"/>
                          </a:lnTo>
                          <a:lnTo>
                            <a:pt x="2006" y="1420"/>
                          </a:lnTo>
                          <a:lnTo>
                            <a:pt x="2014" y="1412"/>
                          </a:lnTo>
                          <a:lnTo>
                            <a:pt x="2023" y="1404"/>
                          </a:lnTo>
                          <a:lnTo>
                            <a:pt x="2033" y="1395"/>
                          </a:lnTo>
                          <a:lnTo>
                            <a:pt x="2044" y="1385"/>
                          </a:lnTo>
                          <a:lnTo>
                            <a:pt x="2055" y="1376"/>
                          </a:lnTo>
                          <a:lnTo>
                            <a:pt x="2066" y="1365"/>
                          </a:lnTo>
                          <a:lnTo>
                            <a:pt x="2076" y="1353"/>
                          </a:lnTo>
                          <a:lnTo>
                            <a:pt x="2103" y="1318"/>
                          </a:lnTo>
                          <a:lnTo>
                            <a:pt x="2133" y="1276"/>
                          </a:lnTo>
                          <a:lnTo>
                            <a:pt x="2149" y="1254"/>
                          </a:lnTo>
                          <a:lnTo>
                            <a:pt x="2165" y="1232"/>
                          </a:lnTo>
                          <a:lnTo>
                            <a:pt x="2182" y="1210"/>
                          </a:lnTo>
                          <a:lnTo>
                            <a:pt x="2200" y="1191"/>
                          </a:lnTo>
                          <a:lnTo>
                            <a:pt x="2217" y="1173"/>
                          </a:lnTo>
                          <a:lnTo>
                            <a:pt x="2235" y="1158"/>
                          </a:lnTo>
                          <a:lnTo>
                            <a:pt x="2244" y="1151"/>
                          </a:lnTo>
                          <a:lnTo>
                            <a:pt x="2254" y="1145"/>
                          </a:lnTo>
                          <a:lnTo>
                            <a:pt x="2262" y="1140"/>
                          </a:lnTo>
                          <a:lnTo>
                            <a:pt x="2272" y="1136"/>
                          </a:lnTo>
                          <a:lnTo>
                            <a:pt x="2281" y="1134"/>
                          </a:lnTo>
                          <a:lnTo>
                            <a:pt x="2290" y="1132"/>
                          </a:lnTo>
                          <a:lnTo>
                            <a:pt x="2299" y="1132"/>
                          </a:lnTo>
                          <a:lnTo>
                            <a:pt x="2309" y="1133"/>
                          </a:lnTo>
                          <a:lnTo>
                            <a:pt x="2319" y="1135"/>
                          </a:lnTo>
                          <a:lnTo>
                            <a:pt x="2327" y="1138"/>
                          </a:lnTo>
                          <a:lnTo>
                            <a:pt x="2337" y="1143"/>
                          </a:lnTo>
                          <a:lnTo>
                            <a:pt x="2347" y="1150"/>
                          </a:lnTo>
                          <a:lnTo>
                            <a:pt x="2379" y="1176"/>
                          </a:lnTo>
                          <a:lnTo>
                            <a:pt x="2405" y="1194"/>
                          </a:lnTo>
                          <a:lnTo>
                            <a:pt x="2417" y="1201"/>
                          </a:lnTo>
                          <a:lnTo>
                            <a:pt x="2428" y="1207"/>
                          </a:lnTo>
                          <a:lnTo>
                            <a:pt x="2437" y="1212"/>
                          </a:lnTo>
                          <a:lnTo>
                            <a:pt x="2448" y="1216"/>
                          </a:lnTo>
                          <a:lnTo>
                            <a:pt x="2471" y="1222"/>
                          </a:lnTo>
                          <a:lnTo>
                            <a:pt x="2498" y="1228"/>
                          </a:lnTo>
                          <a:lnTo>
                            <a:pt x="2531" y="1235"/>
                          </a:lnTo>
                          <a:lnTo>
                            <a:pt x="2575" y="1245"/>
                          </a:lnTo>
                          <a:lnTo>
                            <a:pt x="2593" y="1247"/>
                          </a:lnTo>
                          <a:lnTo>
                            <a:pt x="2617" y="1249"/>
                          </a:lnTo>
                          <a:lnTo>
                            <a:pt x="2645" y="1251"/>
                          </a:lnTo>
                          <a:lnTo>
                            <a:pt x="2673" y="1255"/>
                          </a:lnTo>
                          <a:lnTo>
                            <a:pt x="2687" y="1257"/>
                          </a:lnTo>
                          <a:lnTo>
                            <a:pt x="2699" y="1260"/>
                          </a:lnTo>
                          <a:lnTo>
                            <a:pt x="2710" y="1264"/>
                          </a:lnTo>
                          <a:lnTo>
                            <a:pt x="2718" y="1270"/>
                          </a:lnTo>
                          <a:lnTo>
                            <a:pt x="2723" y="1272"/>
                          </a:lnTo>
                          <a:lnTo>
                            <a:pt x="2725" y="1275"/>
                          </a:lnTo>
                          <a:lnTo>
                            <a:pt x="2728" y="1280"/>
                          </a:lnTo>
                          <a:lnTo>
                            <a:pt x="2729" y="1283"/>
                          </a:lnTo>
                          <a:lnTo>
                            <a:pt x="2730" y="1287"/>
                          </a:lnTo>
                          <a:lnTo>
                            <a:pt x="2730" y="1293"/>
                          </a:lnTo>
                          <a:lnTo>
                            <a:pt x="2729" y="1297"/>
                          </a:lnTo>
                          <a:lnTo>
                            <a:pt x="2728" y="1302"/>
                          </a:lnTo>
                          <a:lnTo>
                            <a:pt x="2724" y="1311"/>
                          </a:lnTo>
                          <a:lnTo>
                            <a:pt x="2720" y="1318"/>
                          </a:lnTo>
                          <a:lnTo>
                            <a:pt x="2715" y="1327"/>
                          </a:lnTo>
                          <a:lnTo>
                            <a:pt x="2710" y="1335"/>
                          </a:lnTo>
                          <a:lnTo>
                            <a:pt x="2698" y="1349"/>
                          </a:lnTo>
                          <a:lnTo>
                            <a:pt x="2684" y="1363"/>
                          </a:lnTo>
                          <a:lnTo>
                            <a:pt x="2669" y="1376"/>
                          </a:lnTo>
                          <a:lnTo>
                            <a:pt x="2652" y="1389"/>
                          </a:lnTo>
                          <a:lnTo>
                            <a:pt x="2635" y="1402"/>
                          </a:lnTo>
                          <a:lnTo>
                            <a:pt x="2618" y="1415"/>
                          </a:lnTo>
                          <a:lnTo>
                            <a:pt x="2601" y="1426"/>
                          </a:lnTo>
                          <a:lnTo>
                            <a:pt x="2584" y="1439"/>
                          </a:lnTo>
                          <a:lnTo>
                            <a:pt x="2568" y="1452"/>
                          </a:lnTo>
                          <a:lnTo>
                            <a:pt x="2554" y="1466"/>
                          </a:lnTo>
                          <a:lnTo>
                            <a:pt x="2541" y="1480"/>
                          </a:lnTo>
                          <a:lnTo>
                            <a:pt x="2529" y="1494"/>
                          </a:lnTo>
                          <a:lnTo>
                            <a:pt x="2525" y="1502"/>
                          </a:lnTo>
                          <a:lnTo>
                            <a:pt x="2521" y="1511"/>
                          </a:lnTo>
                          <a:lnTo>
                            <a:pt x="2517" y="1518"/>
                          </a:lnTo>
                          <a:lnTo>
                            <a:pt x="2514" y="1527"/>
                          </a:lnTo>
                          <a:lnTo>
                            <a:pt x="2513" y="1533"/>
                          </a:lnTo>
                          <a:lnTo>
                            <a:pt x="2513" y="1541"/>
                          </a:lnTo>
                          <a:lnTo>
                            <a:pt x="2514" y="1546"/>
                          </a:lnTo>
                          <a:lnTo>
                            <a:pt x="2516" y="1553"/>
                          </a:lnTo>
                          <a:lnTo>
                            <a:pt x="2520" y="1558"/>
                          </a:lnTo>
                          <a:lnTo>
                            <a:pt x="2524" y="1564"/>
                          </a:lnTo>
                          <a:lnTo>
                            <a:pt x="2529" y="1569"/>
                          </a:lnTo>
                          <a:lnTo>
                            <a:pt x="2536" y="1574"/>
                          </a:lnTo>
                          <a:lnTo>
                            <a:pt x="2550" y="1584"/>
                          </a:lnTo>
                          <a:lnTo>
                            <a:pt x="2567" y="1594"/>
                          </a:lnTo>
                          <a:lnTo>
                            <a:pt x="2586" y="1604"/>
                          </a:lnTo>
                          <a:lnTo>
                            <a:pt x="2607" y="1612"/>
                          </a:lnTo>
                          <a:lnTo>
                            <a:pt x="2629" y="1622"/>
                          </a:lnTo>
                          <a:lnTo>
                            <a:pt x="2651" y="1632"/>
                          </a:lnTo>
                          <a:lnTo>
                            <a:pt x="2673" y="1641"/>
                          </a:lnTo>
                          <a:lnTo>
                            <a:pt x="2693" y="1652"/>
                          </a:lnTo>
                          <a:lnTo>
                            <a:pt x="2713" y="1664"/>
                          </a:lnTo>
                          <a:lnTo>
                            <a:pt x="2731" y="1677"/>
                          </a:lnTo>
                          <a:lnTo>
                            <a:pt x="2739" y="1683"/>
                          </a:lnTo>
                          <a:lnTo>
                            <a:pt x="2746" y="1691"/>
                          </a:lnTo>
                          <a:lnTo>
                            <a:pt x="2752" y="1699"/>
                          </a:lnTo>
                          <a:lnTo>
                            <a:pt x="2758" y="1706"/>
                          </a:lnTo>
                          <a:lnTo>
                            <a:pt x="2913" y="1941"/>
                          </a:lnTo>
                          <a:lnTo>
                            <a:pt x="2911" y="1945"/>
                          </a:lnTo>
                          <a:lnTo>
                            <a:pt x="2911" y="1948"/>
                          </a:lnTo>
                          <a:lnTo>
                            <a:pt x="2904" y="1949"/>
                          </a:lnTo>
                          <a:lnTo>
                            <a:pt x="2898" y="1950"/>
                          </a:lnTo>
                          <a:lnTo>
                            <a:pt x="2889" y="1950"/>
                          </a:lnTo>
                          <a:lnTo>
                            <a:pt x="2881" y="1949"/>
                          </a:lnTo>
                          <a:lnTo>
                            <a:pt x="2864" y="1945"/>
                          </a:lnTo>
                          <a:lnTo>
                            <a:pt x="2846" y="1941"/>
                          </a:lnTo>
                          <a:lnTo>
                            <a:pt x="2828" y="1937"/>
                          </a:lnTo>
                          <a:lnTo>
                            <a:pt x="2813" y="1934"/>
                          </a:lnTo>
                          <a:lnTo>
                            <a:pt x="2807" y="1933"/>
                          </a:lnTo>
                          <a:lnTo>
                            <a:pt x="2800" y="1934"/>
                          </a:lnTo>
                          <a:lnTo>
                            <a:pt x="2796" y="1935"/>
                          </a:lnTo>
                          <a:lnTo>
                            <a:pt x="2792" y="1937"/>
                          </a:lnTo>
                          <a:lnTo>
                            <a:pt x="2786" y="1942"/>
                          </a:lnTo>
                          <a:lnTo>
                            <a:pt x="2783" y="1947"/>
                          </a:lnTo>
                          <a:lnTo>
                            <a:pt x="2780" y="1952"/>
                          </a:lnTo>
                          <a:lnTo>
                            <a:pt x="2778" y="1957"/>
                          </a:lnTo>
                          <a:lnTo>
                            <a:pt x="2774" y="1965"/>
                          </a:lnTo>
                          <a:lnTo>
                            <a:pt x="2772" y="1973"/>
                          </a:lnTo>
                          <a:lnTo>
                            <a:pt x="2770" y="1976"/>
                          </a:lnTo>
                          <a:lnTo>
                            <a:pt x="2767" y="1979"/>
                          </a:lnTo>
                          <a:lnTo>
                            <a:pt x="2763" y="1982"/>
                          </a:lnTo>
                          <a:lnTo>
                            <a:pt x="2757" y="1984"/>
                          </a:lnTo>
                          <a:lnTo>
                            <a:pt x="2751" y="1986"/>
                          </a:lnTo>
                          <a:lnTo>
                            <a:pt x="2742" y="1987"/>
                          </a:lnTo>
                          <a:lnTo>
                            <a:pt x="2731" y="1987"/>
                          </a:lnTo>
                          <a:lnTo>
                            <a:pt x="2718" y="1988"/>
                          </a:lnTo>
                          <a:lnTo>
                            <a:pt x="2699" y="1988"/>
                          </a:lnTo>
                          <a:lnTo>
                            <a:pt x="2679" y="1991"/>
                          </a:lnTo>
                          <a:lnTo>
                            <a:pt x="2660" y="1995"/>
                          </a:lnTo>
                          <a:lnTo>
                            <a:pt x="2642" y="1999"/>
                          </a:lnTo>
                          <a:lnTo>
                            <a:pt x="2606" y="2011"/>
                          </a:lnTo>
                          <a:lnTo>
                            <a:pt x="2571" y="2024"/>
                          </a:lnTo>
                          <a:lnTo>
                            <a:pt x="2536" y="2038"/>
                          </a:lnTo>
                          <a:lnTo>
                            <a:pt x="2501" y="2049"/>
                          </a:lnTo>
                          <a:lnTo>
                            <a:pt x="2483" y="2054"/>
                          </a:lnTo>
                          <a:lnTo>
                            <a:pt x="2463" y="2057"/>
                          </a:lnTo>
                          <a:lnTo>
                            <a:pt x="2445" y="2059"/>
                          </a:lnTo>
                          <a:lnTo>
                            <a:pt x="2424" y="2060"/>
                          </a:lnTo>
                          <a:lnTo>
                            <a:pt x="2400" y="2059"/>
                          </a:lnTo>
                          <a:lnTo>
                            <a:pt x="2376" y="2056"/>
                          </a:lnTo>
                          <a:lnTo>
                            <a:pt x="2352" y="2052"/>
                          </a:lnTo>
                          <a:lnTo>
                            <a:pt x="2330" y="2047"/>
                          </a:lnTo>
                          <a:lnTo>
                            <a:pt x="2309" y="2042"/>
                          </a:lnTo>
                          <a:lnTo>
                            <a:pt x="2288" y="2037"/>
                          </a:lnTo>
                          <a:lnTo>
                            <a:pt x="2269" y="2033"/>
                          </a:lnTo>
                          <a:lnTo>
                            <a:pt x="2249" y="2030"/>
                          </a:lnTo>
                          <a:lnTo>
                            <a:pt x="2241" y="2030"/>
                          </a:lnTo>
                          <a:lnTo>
                            <a:pt x="2231" y="2030"/>
                          </a:lnTo>
                          <a:lnTo>
                            <a:pt x="2222" y="2031"/>
                          </a:lnTo>
                          <a:lnTo>
                            <a:pt x="2214" y="2032"/>
                          </a:lnTo>
                          <a:lnTo>
                            <a:pt x="2205" y="2034"/>
                          </a:lnTo>
                          <a:lnTo>
                            <a:pt x="2197" y="2038"/>
                          </a:lnTo>
                          <a:lnTo>
                            <a:pt x="2188" y="2041"/>
                          </a:lnTo>
                          <a:lnTo>
                            <a:pt x="2179" y="2046"/>
                          </a:lnTo>
                          <a:lnTo>
                            <a:pt x="2171" y="2053"/>
                          </a:lnTo>
                          <a:lnTo>
                            <a:pt x="2163" y="2059"/>
                          </a:lnTo>
                          <a:lnTo>
                            <a:pt x="2154" y="2068"/>
                          </a:lnTo>
                          <a:lnTo>
                            <a:pt x="2147" y="2078"/>
                          </a:lnTo>
                          <a:lnTo>
                            <a:pt x="2138" y="2088"/>
                          </a:lnTo>
                          <a:lnTo>
                            <a:pt x="2130" y="2100"/>
                          </a:lnTo>
                          <a:lnTo>
                            <a:pt x="2122" y="2114"/>
                          </a:lnTo>
                          <a:lnTo>
                            <a:pt x="2114" y="2130"/>
                          </a:lnTo>
                          <a:lnTo>
                            <a:pt x="2103" y="2151"/>
                          </a:lnTo>
                          <a:lnTo>
                            <a:pt x="2091" y="2172"/>
                          </a:lnTo>
                          <a:lnTo>
                            <a:pt x="2078" y="2190"/>
                          </a:lnTo>
                          <a:lnTo>
                            <a:pt x="2065" y="2208"/>
                          </a:lnTo>
                          <a:lnTo>
                            <a:pt x="2038" y="2241"/>
                          </a:lnTo>
                          <a:lnTo>
                            <a:pt x="2011" y="2273"/>
                          </a:lnTo>
                          <a:lnTo>
                            <a:pt x="1997" y="2289"/>
                          </a:lnTo>
                          <a:lnTo>
                            <a:pt x="1984" y="2306"/>
                          </a:lnTo>
                          <a:lnTo>
                            <a:pt x="1971" y="2323"/>
                          </a:lnTo>
                          <a:lnTo>
                            <a:pt x="1959" y="2341"/>
                          </a:lnTo>
                          <a:lnTo>
                            <a:pt x="1947" y="2361"/>
                          </a:lnTo>
                          <a:lnTo>
                            <a:pt x="1936" y="2381"/>
                          </a:lnTo>
                          <a:lnTo>
                            <a:pt x="1926" y="2404"/>
                          </a:lnTo>
                          <a:lnTo>
                            <a:pt x="1917" y="2429"/>
                          </a:lnTo>
                          <a:lnTo>
                            <a:pt x="1844" y="2518"/>
                          </a:lnTo>
                          <a:lnTo>
                            <a:pt x="1825" y="2618"/>
                          </a:lnTo>
                          <a:lnTo>
                            <a:pt x="1796" y="2608"/>
                          </a:lnTo>
                          <a:lnTo>
                            <a:pt x="1791" y="2606"/>
                          </a:lnTo>
                          <a:lnTo>
                            <a:pt x="1787" y="2603"/>
                          </a:lnTo>
                          <a:lnTo>
                            <a:pt x="1784" y="2599"/>
                          </a:lnTo>
                          <a:lnTo>
                            <a:pt x="1782" y="2595"/>
                          </a:lnTo>
                          <a:lnTo>
                            <a:pt x="1778" y="2585"/>
                          </a:lnTo>
                          <a:lnTo>
                            <a:pt x="1775" y="2576"/>
                          </a:lnTo>
                          <a:lnTo>
                            <a:pt x="1773" y="2566"/>
                          </a:lnTo>
                          <a:lnTo>
                            <a:pt x="1769" y="2558"/>
                          </a:lnTo>
                          <a:lnTo>
                            <a:pt x="1767" y="2555"/>
                          </a:lnTo>
                          <a:lnTo>
                            <a:pt x="1764" y="2553"/>
                          </a:lnTo>
                          <a:lnTo>
                            <a:pt x="1760" y="2551"/>
                          </a:lnTo>
                          <a:lnTo>
                            <a:pt x="1756" y="2551"/>
                          </a:lnTo>
                          <a:lnTo>
                            <a:pt x="1751" y="2551"/>
                          </a:lnTo>
                          <a:lnTo>
                            <a:pt x="1748" y="2553"/>
                          </a:lnTo>
                          <a:lnTo>
                            <a:pt x="1744" y="2557"/>
                          </a:lnTo>
                          <a:lnTo>
                            <a:pt x="1740" y="2562"/>
                          </a:lnTo>
                          <a:lnTo>
                            <a:pt x="1732" y="2573"/>
                          </a:lnTo>
                          <a:lnTo>
                            <a:pt x="1724" y="2586"/>
                          </a:lnTo>
                          <a:lnTo>
                            <a:pt x="1717" y="2601"/>
                          </a:lnTo>
                          <a:lnTo>
                            <a:pt x="1708" y="2616"/>
                          </a:lnTo>
                          <a:lnTo>
                            <a:pt x="1704" y="2621"/>
                          </a:lnTo>
                          <a:lnTo>
                            <a:pt x="1700" y="2626"/>
                          </a:lnTo>
                          <a:lnTo>
                            <a:pt x="1695" y="2631"/>
                          </a:lnTo>
                          <a:lnTo>
                            <a:pt x="1690" y="2635"/>
                          </a:lnTo>
                          <a:lnTo>
                            <a:pt x="1684" y="2637"/>
                          </a:lnTo>
                          <a:lnTo>
                            <a:pt x="1678" y="2640"/>
                          </a:lnTo>
                          <a:lnTo>
                            <a:pt x="1673" y="2641"/>
                          </a:lnTo>
                          <a:lnTo>
                            <a:pt x="1666" y="2643"/>
                          </a:lnTo>
                          <a:lnTo>
                            <a:pt x="1654" y="2644"/>
                          </a:lnTo>
                          <a:lnTo>
                            <a:pt x="1642" y="2641"/>
                          </a:lnTo>
                          <a:lnTo>
                            <a:pt x="1632" y="2638"/>
                          </a:lnTo>
                          <a:lnTo>
                            <a:pt x="1620" y="2633"/>
                          </a:lnTo>
                          <a:lnTo>
                            <a:pt x="1610" y="2626"/>
                          </a:lnTo>
                          <a:lnTo>
                            <a:pt x="1599" y="2619"/>
                          </a:lnTo>
                          <a:lnTo>
                            <a:pt x="1589" y="2609"/>
                          </a:lnTo>
                          <a:lnTo>
                            <a:pt x="1580" y="2599"/>
                          </a:lnTo>
                          <a:lnTo>
                            <a:pt x="1571" y="2590"/>
                          </a:lnTo>
                          <a:lnTo>
                            <a:pt x="1563" y="2579"/>
                          </a:lnTo>
                          <a:lnTo>
                            <a:pt x="1548" y="2557"/>
                          </a:lnTo>
                          <a:lnTo>
                            <a:pt x="1536" y="2537"/>
                          </a:lnTo>
                          <a:lnTo>
                            <a:pt x="1528" y="2522"/>
                          </a:lnTo>
                          <a:lnTo>
                            <a:pt x="1517" y="2504"/>
                          </a:lnTo>
                          <a:lnTo>
                            <a:pt x="1505" y="2488"/>
                          </a:lnTo>
                          <a:lnTo>
                            <a:pt x="1492" y="2471"/>
                          </a:lnTo>
                          <a:lnTo>
                            <a:pt x="1465" y="2439"/>
                          </a:lnTo>
                          <a:lnTo>
                            <a:pt x="1439" y="2410"/>
                          </a:lnTo>
                          <a:lnTo>
                            <a:pt x="1336" y="2290"/>
                          </a:lnTo>
                          <a:lnTo>
                            <a:pt x="1331" y="2287"/>
                          </a:lnTo>
                          <a:lnTo>
                            <a:pt x="1328" y="2285"/>
                          </a:lnTo>
                          <a:lnTo>
                            <a:pt x="1324" y="2284"/>
                          </a:lnTo>
                          <a:lnTo>
                            <a:pt x="1318" y="2283"/>
                          </a:lnTo>
                          <a:lnTo>
                            <a:pt x="1309" y="2284"/>
                          </a:lnTo>
                          <a:lnTo>
                            <a:pt x="1299" y="2288"/>
                          </a:lnTo>
                          <a:lnTo>
                            <a:pt x="1277" y="2299"/>
                          </a:lnTo>
                          <a:lnTo>
                            <a:pt x="1260" y="2309"/>
                          </a:lnTo>
                          <a:lnTo>
                            <a:pt x="1219" y="2312"/>
                          </a:lnTo>
                          <a:lnTo>
                            <a:pt x="1182" y="2313"/>
                          </a:lnTo>
                          <a:lnTo>
                            <a:pt x="1165" y="2313"/>
                          </a:lnTo>
                          <a:lnTo>
                            <a:pt x="1149" y="2311"/>
                          </a:lnTo>
                          <a:lnTo>
                            <a:pt x="1135" y="2308"/>
                          </a:lnTo>
                          <a:lnTo>
                            <a:pt x="1122" y="2303"/>
                          </a:lnTo>
                          <a:lnTo>
                            <a:pt x="1116" y="2301"/>
                          </a:lnTo>
                          <a:lnTo>
                            <a:pt x="1111" y="2298"/>
                          </a:lnTo>
                          <a:lnTo>
                            <a:pt x="1107" y="2294"/>
                          </a:lnTo>
                          <a:lnTo>
                            <a:pt x="1102" y="2289"/>
                          </a:lnTo>
                          <a:lnTo>
                            <a:pt x="1098" y="2285"/>
                          </a:lnTo>
                          <a:lnTo>
                            <a:pt x="1095" y="2280"/>
                          </a:lnTo>
                          <a:lnTo>
                            <a:pt x="1091" y="2274"/>
                          </a:lnTo>
                          <a:lnTo>
                            <a:pt x="1089" y="2268"/>
                          </a:lnTo>
                          <a:lnTo>
                            <a:pt x="1088" y="2260"/>
                          </a:lnTo>
                          <a:lnTo>
                            <a:pt x="1087" y="2253"/>
                          </a:lnTo>
                          <a:lnTo>
                            <a:pt x="1086" y="2244"/>
                          </a:lnTo>
                          <a:lnTo>
                            <a:pt x="1086" y="2235"/>
                          </a:lnTo>
                          <a:lnTo>
                            <a:pt x="1087" y="2226"/>
                          </a:lnTo>
                          <a:lnTo>
                            <a:pt x="1089" y="2215"/>
                          </a:lnTo>
                          <a:lnTo>
                            <a:pt x="1091" y="2204"/>
                          </a:lnTo>
                          <a:lnTo>
                            <a:pt x="1094" y="2192"/>
                          </a:lnTo>
                          <a:lnTo>
                            <a:pt x="1096" y="2185"/>
                          </a:lnTo>
                          <a:lnTo>
                            <a:pt x="1096" y="2177"/>
                          </a:lnTo>
                          <a:lnTo>
                            <a:pt x="1096" y="2171"/>
                          </a:lnTo>
                          <a:lnTo>
                            <a:pt x="1096" y="2163"/>
                          </a:lnTo>
                          <a:lnTo>
                            <a:pt x="1095" y="2155"/>
                          </a:lnTo>
                          <a:lnTo>
                            <a:pt x="1093" y="2149"/>
                          </a:lnTo>
                          <a:lnTo>
                            <a:pt x="1090" y="2141"/>
                          </a:lnTo>
                          <a:lnTo>
                            <a:pt x="1087" y="2135"/>
                          </a:lnTo>
                          <a:lnTo>
                            <a:pt x="1080" y="2121"/>
                          </a:lnTo>
                          <a:lnTo>
                            <a:pt x="1071" y="2108"/>
                          </a:lnTo>
                          <a:lnTo>
                            <a:pt x="1060" y="2096"/>
                          </a:lnTo>
                          <a:lnTo>
                            <a:pt x="1048" y="2084"/>
                          </a:lnTo>
                          <a:lnTo>
                            <a:pt x="1036" y="2076"/>
                          </a:lnTo>
                          <a:lnTo>
                            <a:pt x="1022" y="2067"/>
                          </a:lnTo>
                          <a:lnTo>
                            <a:pt x="1008" y="2061"/>
                          </a:lnTo>
                          <a:lnTo>
                            <a:pt x="994" y="2057"/>
                          </a:lnTo>
                          <a:lnTo>
                            <a:pt x="987" y="2056"/>
                          </a:lnTo>
                          <a:lnTo>
                            <a:pt x="980" y="2056"/>
                          </a:lnTo>
                          <a:lnTo>
                            <a:pt x="973" y="2056"/>
                          </a:lnTo>
                          <a:lnTo>
                            <a:pt x="966" y="2057"/>
                          </a:lnTo>
                          <a:lnTo>
                            <a:pt x="960" y="2058"/>
                          </a:lnTo>
                          <a:lnTo>
                            <a:pt x="952" y="2060"/>
                          </a:lnTo>
                          <a:lnTo>
                            <a:pt x="946" y="2064"/>
                          </a:lnTo>
                          <a:lnTo>
                            <a:pt x="940" y="2068"/>
                          </a:lnTo>
                          <a:lnTo>
                            <a:pt x="928" y="2074"/>
                          </a:lnTo>
                          <a:lnTo>
                            <a:pt x="918" y="2080"/>
                          </a:lnTo>
                          <a:lnTo>
                            <a:pt x="907" y="2083"/>
                          </a:lnTo>
                          <a:lnTo>
                            <a:pt x="895" y="2085"/>
                          </a:lnTo>
                          <a:lnTo>
                            <a:pt x="873" y="2090"/>
                          </a:lnTo>
                          <a:lnTo>
                            <a:pt x="853" y="2093"/>
                          </a:lnTo>
                          <a:lnTo>
                            <a:pt x="843" y="2095"/>
                          </a:lnTo>
                          <a:lnTo>
                            <a:pt x="833" y="2098"/>
                          </a:lnTo>
                          <a:lnTo>
                            <a:pt x="825" y="2103"/>
                          </a:lnTo>
                          <a:lnTo>
                            <a:pt x="817" y="2109"/>
                          </a:lnTo>
                          <a:lnTo>
                            <a:pt x="809" y="2117"/>
                          </a:lnTo>
                          <a:lnTo>
                            <a:pt x="804" y="2127"/>
                          </a:lnTo>
                          <a:lnTo>
                            <a:pt x="799" y="2139"/>
                          </a:lnTo>
                          <a:lnTo>
                            <a:pt x="794" y="2155"/>
                          </a:lnTo>
                          <a:lnTo>
                            <a:pt x="789" y="2179"/>
                          </a:lnTo>
                          <a:lnTo>
                            <a:pt x="784" y="2196"/>
                          </a:lnTo>
                          <a:lnTo>
                            <a:pt x="778" y="2211"/>
                          </a:lnTo>
                          <a:lnTo>
                            <a:pt x="773" y="2221"/>
                          </a:lnTo>
                          <a:lnTo>
                            <a:pt x="770" y="2225"/>
                          </a:lnTo>
                          <a:lnTo>
                            <a:pt x="767" y="2228"/>
                          </a:lnTo>
                          <a:lnTo>
                            <a:pt x="764" y="2230"/>
                          </a:lnTo>
                          <a:lnTo>
                            <a:pt x="761" y="2231"/>
                          </a:lnTo>
                          <a:lnTo>
                            <a:pt x="755" y="2233"/>
                          </a:lnTo>
                          <a:lnTo>
                            <a:pt x="748" y="2233"/>
                          </a:lnTo>
                          <a:lnTo>
                            <a:pt x="733" y="2231"/>
                          </a:lnTo>
                          <a:lnTo>
                            <a:pt x="714" y="2230"/>
                          </a:lnTo>
                          <a:lnTo>
                            <a:pt x="704" y="2231"/>
                          </a:lnTo>
                          <a:lnTo>
                            <a:pt x="692" y="2233"/>
                          </a:lnTo>
                          <a:lnTo>
                            <a:pt x="680" y="2239"/>
                          </a:lnTo>
                          <a:lnTo>
                            <a:pt x="665" y="2247"/>
                          </a:lnTo>
                          <a:lnTo>
                            <a:pt x="623" y="2280"/>
                          </a:lnTo>
                          <a:lnTo>
                            <a:pt x="617" y="2268"/>
                          </a:lnTo>
                          <a:lnTo>
                            <a:pt x="612" y="2257"/>
                          </a:lnTo>
                          <a:lnTo>
                            <a:pt x="605" y="2245"/>
                          </a:lnTo>
                          <a:lnTo>
                            <a:pt x="599" y="2234"/>
                          </a:lnTo>
                          <a:lnTo>
                            <a:pt x="584" y="2212"/>
                          </a:lnTo>
                          <a:lnTo>
                            <a:pt x="570" y="2189"/>
                          </a:lnTo>
                          <a:lnTo>
                            <a:pt x="562" y="2177"/>
                          </a:lnTo>
                          <a:lnTo>
                            <a:pt x="557" y="2164"/>
                          </a:lnTo>
                          <a:lnTo>
                            <a:pt x="551" y="2151"/>
                          </a:lnTo>
                          <a:lnTo>
                            <a:pt x="548" y="2138"/>
                          </a:lnTo>
                          <a:lnTo>
                            <a:pt x="546" y="2124"/>
                          </a:lnTo>
                          <a:lnTo>
                            <a:pt x="545" y="2109"/>
                          </a:lnTo>
                          <a:lnTo>
                            <a:pt x="546" y="2094"/>
                          </a:lnTo>
                          <a:lnTo>
                            <a:pt x="549" y="2077"/>
                          </a:lnTo>
                          <a:lnTo>
                            <a:pt x="555" y="2061"/>
                          </a:lnTo>
                          <a:lnTo>
                            <a:pt x="563" y="2040"/>
                          </a:lnTo>
                          <a:lnTo>
                            <a:pt x="566" y="2030"/>
                          </a:lnTo>
                          <a:lnTo>
                            <a:pt x="569" y="2022"/>
                          </a:lnTo>
                          <a:lnTo>
                            <a:pt x="570" y="2015"/>
                          </a:lnTo>
                          <a:lnTo>
                            <a:pt x="570" y="2013"/>
                          </a:lnTo>
                          <a:lnTo>
                            <a:pt x="569" y="2011"/>
                          </a:lnTo>
                          <a:lnTo>
                            <a:pt x="569" y="2009"/>
                          </a:lnTo>
                          <a:lnTo>
                            <a:pt x="566" y="2007"/>
                          </a:lnTo>
                          <a:lnTo>
                            <a:pt x="564" y="2006"/>
                          </a:lnTo>
                          <a:lnTo>
                            <a:pt x="559" y="2005"/>
                          </a:lnTo>
                          <a:lnTo>
                            <a:pt x="551" y="2005"/>
                          </a:lnTo>
                          <a:lnTo>
                            <a:pt x="533" y="2009"/>
                          </a:lnTo>
                          <a:lnTo>
                            <a:pt x="510" y="2013"/>
                          </a:lnTo>
                          <a:lnTo>
                            <a:pt x="486" y="2019"/>
                          </a:lnTo>
                          <a:lnTo>
                            <a:pt x="465" y="2025"/>
                          </a:lnTo>
                          <a:lnTo>
                            <a:pt x="455" y="2027"/>
                          </a:lnTo>
                          <a:lnTo>
                            <a:pt x="447" y="2028"/>
                          </a:lnTo>
                          <a:lnTo>
                            <a:pt x="439" y="2028"/>
                          </a:lnTo>
                          <a:lnTo>
                            <a:pt x="434" y="2027"/>
                          </a:lnTo>
                          <a:lnTo>
                            <a:pt x="428" y="2025"/>
                          </a:lnTo>
                          <a:lnTo>
                            <a:pt x="423" y="2020"/>
                          </a:lnTo>
                          <a:lnTo>
                            <a:pt x="417" y="2014"/>
                          </a:lnTo>
                          <a:lnTo>
                            <a:pt x="412" y="2006"/>
                          </a:lnTo>
                          <a:lnTo>
                            <a:pt x="401" y="1989"/>
                          </a:lnTo>
                          <a:lnTo>
                            <a:pt x="390" y="1970"/>
                          </a:lnTo>
                          <a:lnTo>
                            <a:pt x="373" y="1929"/>
                          </a:lnTo>
                          <a:lnTo>
                            <a:pt x="361" y="1898"/>
                          </a:lnTo>
                          <a:lnTo>
                            <a:pt x="355" y="1880"/>
                          </a:lnTo>
                          <a:lnTo>
                            <a:pt x="349" y="1861"/>
                          </a:lnTo>
                          <a:lnTo>
                            <a:pt x="345" y="1842"/>
                          </a:lnTo>
                          <a:lnTo>
                            <a:pt x="341" y="1824"/>
                          </a:lnTo>
                          <a:lnTo>
                            <a:pt x="336" y="1806"/>
                          </a:lnTo>
                          <a:lnTo>
                            <a:pt x="331" y="1788"/>
                          </a:lnTo>
                          <a:lnTo>
                            <a:pt x="326" y="1772"/>
                          </a:lnTo>
                          <a:lnTo>
                            <a:pt x="319" y="1757"/>
                          </a:lnTo>
                          <a:lnTo>
                            <a:pt x="316" y="1749"/>
                          </a:lnTo>
                          <a:lnTo>
                            <a:pt x="311" y="1743"/>
                          </a:lnTo>
                          <a:lnTo>
                            <a:pt x="307" y="1736"/>
                          </a:lnTo>
                          <a:lnTo>
                            <a:pt x="302" y="1731"/>
                          </a:lnTo>
                          <a:lnTo>
                            <a:pt x="296" y="1726"/>
                          </a:lnTo>
                          <a:lnTo>
                            <a:pt x="290" y="1721"/>
                          </a:lnTo>
                          <a:lnTo>
                            <a:pt x="283" y="1717"/>
                          </a:lnTo>
                          <a:lnTo>
                            <a:pt x="277" y="1713"/>
                          </a:lnTo>
                          <a:lnTo>
                            <a:pt x="268" y="1709"/>
                          </a:lnTo>
                          <a:lnTo>
                            <a:pt x="261" y="1707"/>
                          </a:lnTo>
                          <a:lnTo>
                            <a:pt x="251" y="1705"/>
                          </a:lnTo>
                          <a:lnTo>
                            <a:pt x="241" y="1704"/>
                          </a:lnTo>
                          <a:lnTo>
                            <a:pt x="230" y="1704"/>
                          </a:lnTo>
                          <a:lnTo>
                            <a:pt x="219" y="1704"/>
                          </a:lnTo>
                          <a:lnTo>
                            <a:pt x="206" y="1705"/>
                          </a:lnTo>
                          <a:lnTo>
                            <a:pt x="192" y="1707"/>
                          </a:lnTo>
                          <a:lnTo>
                            <a:pt x="63" y="1642"/>
                          </a:lnTo>
                          <a:lnTo>
                            <a:pt x="113" y="1572"/>
                          </a:lnTo>
                          <a:lnTo>
                            <a:pt x="116" y="1560"/>
                          </a:lnTo>
                          <a:lnTo>
                            <a:pt x="118" y="1548"/>
                          </a:lnTo>
                          <a:lnTo>
                            <a:pt x="119" y="1537"/>
                          </a:lnTo>
                          <a:lnTo>
                            <a:pt x="119" y="1526"/>
                          </a:lnTo>
                          <a:lnTo>
                            <a:pt x="117" y="1503"/>
                          </a:lnTo>
                          <a:lnTo>
                            <a:pt x="115" y="1480"/>
                          </a:lnTo>
                          <a:lnTo>
                            <a:pt x="113" y="1470"/>
                          </a:lnTo>
                          <a:lnTo>
                            <a:pt x="113" y="1458"/>
                          </a:lnTo>
                          <a:lnTo>
                            <a:pt x="113" y="1446"/>
                          </a:lnTo>
                          <a:lnTo>
                            <a:pt x="113" y="1434"/>
                          </a:lnTo>
                          <a:lnTo>
                            <a:pt x="115" y="1421"/>
                          </a:lnTo>
                          <a:lnTo>
                            <a:pt x="117" y="1408"/>
                          </a:lnTo>
                          <a:lnTo>
                            <a:pt x="121" y="1395"/>
                          </a:lnTo>
                          <a:lnTo>
                            <a:pt x="127" y="1380"/>
                          </a:lnTo>
                          <a:lnTo>
                            <a:pt x="144" y="1351"/>
                          </a:lnTo>
                          <a:lnTo>
                            <a:pt x="168" y="1313"/>
                          </a:lnTo>
                          <a:lnTo>
                            <a:pt x="173" y="1303"/>
                          </a:lnTo>
                          <a:lnTo>
                            <a:pt x="179" y="1294"/>
                          </a:lnTo>
                          <a:lnTo>
                            <a:pt x="182" y="1285"/>
                          </a:lnTo>
                          <a:lnTo>
                            <a:pt x="185" y="1276"/>
                          </a:lnTo>
                          <a:lnTo>
                            <a:pt x="186" y="1268"/>
                          </a:lnTo>
                          <a:lnTo>
                            <a:pt x="186" y="1260"/>
                          </a:lnTo>
                          <a:lnTo>
                            <a:pt x="185" y="1257"/>
                          </a:lnTo>
                          <a:lnTo>
                            <a:pt x="184" y="1254"/>
                          </a:lnTo>
                          <a:lnTo>
                            <a:pt x="182" y="1250"/>
                          </a:lnTo>
                          <a:lnTo>
                            <a:pt x="180" y="1247"/>
                          </a:lnTo>
                          <a:lnTo>
                            <a:pt x="172" y="1242"/>
                          </a:lnTo>
                          <a:lnTo>
                            <a:pt x="161" y="1236"/>
                          </a:lnTo>
                          <a:lnTo>
                            <a:pt x="148" y="1231"/>
                          </a:lnTo>
                          <a:lnTo>
                            <a:pt x="136" y="1226"/>
                          </a:lnTo>
                          <a:lnTo>
                            <a:pt x="130" y="1223"/>
                          </a:lnTo>
                          <a:lnTo>
                            <a:pt x="125" y="1219"/>
                          </a:lnTo>
                          <a:lnTo>
                            <a:pt x="119" y="1216"/>
                          </a:lnTo>
                          <a:lnTo>
                            <a:pt x="115" y="1212"/>
                          </a:lnTo>
                          <a:lnTo>
                            <a:pt x="112" y="1207"/>
                          </a:lnTo>
                          <a:lnTo>
                            <a:pt x="108" y="1203"/>
                          </a:lnTo>
                          <a:lnTo>
                            <a:pt x="107" y="1197"/>
                          </a:lnTo>
                          <a:lnTo>
                            <a:pt x="107" y="1192"/>
                          </a:lnTo>
                          <a:lnTo>
                            <a:pt x="108" y="1185"/>
                          </a:lnTo>
                          <a:lnTo>
                            <a:pt x="112" y="1178"/>
                          </a:lnTo>
                          <a:lnTo>
                            <a:pt x="116" y="1172"/>
                          </a:lnTo>
                          <a:lnTo>
                            <a:pt x="122" y="1166"/>
                          </a:lnTo>
                          <a:lnTo>
                            <a:pt x="135" y="1153"/>
                          </a:lnTo>
                          <a:lnTo>
                            <a:pt x="151" y="1140"/>
                          </a:lnTo>
                          <a:lnTo>
                            <a:pt x="157" y="1134"/>
                          </a:lnTo>
                          <a:lnTo>
                            <a:pt x="162" y="1126"/>
                          </a:lnTo>
                          <a:lnTo>
                            <a:pt x="168" y="1120"/>
                          </a:lnTo>
                          <a:lnTo>
                            <a:pt x="171" y="1112"/>
                          </a:lnTo>
                          <a:lnTo>
                            <a:pt x="173" y="1105"/>
                          </a:lnTo>
                          <a:lnTo>
                            <a:pt x="173" y="1096"/>
                          </a:lnTo>
                          <a:lnTo>
                            <a:pt x="172" y="1093"/>
                          </a:lnTo>
                          <a:lnTo>
                            <a:pt x="171" y="1088"/>
                          </a:lnTo>
                          <a:lnTo>
                            <a:pt x="169" y="1084"/>
                          </a:lnTo>
                          <a:lnTo>
                            <a:pt x="166" y="1080"/>
                          </a:lnTo>
                          <a:lnTo>
                            <a:pt x="161" y="1073"/>
                          </a:lnTo>
                          <a:lnTo>
                            <a:pt x="155" y="1067"/>
                          </a:lnTo>
                          <a:lnTo>
                            <a:pt x="148" y="1061"/>
                          </a:lnTo>
                          <a:lnTo>
                            <a:pt x="141" y="1056"/>
                          </a:lnTo>
                          <a:lnTo>
                            <a:pt x="125" y="1045"/>
                          </a:lnTo>
                          <a:lnTo>
                            <a:pt x="107" y="1033"/>
                          </a:lnTo>
                          <a:lnTo>
                            <a:pt x="90" y="1023"/>
                          </a:lnTo>
                          <a:lnTo>
                            <a:pt x="74" y="1010"/>
                          </a:lnTo>
                          <a:lnTo>
                            <a:pt x="66" y="1002"/>
                          </a:lnTo>
                          <a:lnTo>
                            <a:pt x="60" y="994"/>
                          </a:lnTo>
                          <a:lnTo>
                            <a:pt x="54" y="987"/>
                          </a:lnTo>
                          <a:lnTo>
                            <a:pt x="50" y="978"/>
                          </a:lnTo>
                          <a:lnTo>
                            <a:pt x="43" y="966"/>
                          </a:lnTo>
                          <a:lnTo>
                            <a:pt x="33" y="956"/>
                          </a:lnTo>
                          <a:lnTo>
                            <a:pt x="23" y="945"/>
                          </a:lnTo>
                          <a:lnTo>
                            <a:pt x="13" y="934"/>
                          </a:lnTo>
                          <a:lnTo>
                            <a:pt x="9" y="929"/>
                          </a:lnTo>
                          <a:lnTo>
                            <a:pt x="6" y="923"/>
                          </a:lnTo>
                          <a:lnTo>
                            <a:pt x="3" y="918"/>
                          </a:lnTo>
                          <a:lnTo>
                            <a:pt x="0" y="912"/>
                          </a:lnTo>
                          <a:lnTo>
                            <a:pt x="0" y="906"/>
                          </a:lnTo>
                          <a:lnTo>
                            <a:pt x="0" y="900"/>
                          </a:lnTo>
                          <a:lnTo>
                            <a:pt x="3" y="894"/>
                          </a:lnTo>
                          <a:lnTo>
                            <a:pt x="7" y="888"/>
                          </a:lnTo>
                          <a:lnTo>
                            <a:pt x="20" y="865"/>
                          </a:lnTo>
                          <a:lnTo>
                            <a:pt x="41" y="831"/>
                          </a:lnTo>
                          <a:lnTo>
                            <a:pt x="52" y="814"/>
                          </a:lnTo>
                          <a:lnTo>
                            <a:pt x="63" y="800"/>
                          </a:lnTo>
                          <a:lnTo>
                            <a:pt x="67" y="795"/>
                          </a:lnTo>
                          <a:lnTo>
                            <a:pt x="72" y="790"/>
                          </a:lnTo>
                          <a:lnTo>
                            <a:pt x="75" y="788"/>
                          </a:lnTo>
                          <a:lnTo>
                            <a:pt x="77" y="787"/>
                          </a:lnTo>
                          <a:lnTo>
                            <a:pt x="84" y="786"/>
                          </a:lnTo>
                          <a:lnTo>
                            <a:pt x="100" y="788"/>
                          </a:lnTo>
                          <a:lnTo>
                            <a:pt x="118" y="790"/>
                          </a:lnTo>
                          <a:lnTo>
                            <a:pt x="132" y="792"/>
                          </a:lnTo>
                          <a:lnTo>
                            <a:pt x="149" y="797"/>
                          </a:lnTo>
                          <a:lnTo>
                            <a:pt x="164" y="801"/>
                          </a:lnTo>
                          <a:lnTo>
                            <a:pt x="175" y="805"/>
                          </a:lnTo>
                          <a:lnTo>
                            <a:pt x="185" y="810"/>
                          </a:lnTo>
                          <a:lnTo>
                            <a:pt x="188" y="814"/>
                          </a:lnTo>
                          <a:lnTo>
                            <a:pt x="192" y="817"/>
                          </a:lnTo>
                          <a:lnTo>
                            <a:pt x="194" y="822"/>
                          </a:lnTo>
                          <a:lnTo>
                            <a:pt x="195" y="827"/>
                          </a:lnTo>
                          <a:lnTo>
                            <a:pt x="196" y="834"/>
                          </a:lnTo>
                          <a:lnTo>
                            <a:pt x="196" y="841"/>
                          </a:lnTo>
                          <a:lnTo>
                            <a:pt x="195" y="849"/>
                          </a:lnTo>
                          <a:lnTo>
                            <a:pt x="194" y="858"/>
                          </a:lnTo>
                          <a:lnTo>
                            <a:pt x="188" y="880"/>
                          </a:lnTo>
                          <a:lnTo>
                            <a:pt x="184" y="899"/>
                          </a:lnTo>
                          <a:lnTo>
                            <a:pt x="184" y="904"/>
                          </a:lnTo>
                          <a:lnTo>
                            <a:pt x="184" y="907"/>
                          </a:lnTo>
                          <a:lnTo>
                            <a:pt x="185" y="911"/>
                          </a:lnTo>
                          <a:lnTo>
                            <a:pt x="187" y="915"/>
                          </a:lnTo>
                          <a:lnTo>
                            <a:pt x="191" y="918"/>
                          </a:lnTo>
                          <a:lnTo>
                            <a:pt x="195" y="920"/>
                          </a:lnTo>
                          <a:lnTo>
                            <a:pt x="200" y="923"/>
                          </a:lnTo>
                          <a:lnTo>
                            <a:pt x="207" y="924"/>
                          </a:lnTo>
                          <a:lnTo>
                            <a:pt x="218" y="927"/>
                          </a:lnTo>
                          <a:lnTo>
                            <a:pt x="229" y="929"/>
                          </a:lnTo>
                          <a:lnTo>
                            <a:pt x="241" y="931"/>
                          </a:lnTo>
                          <a:lnTo>
                            <a:pt x="253" y="931"/>
                          </a:lnTo>
                          <a:lnTo>
                            <a:pt x="265" y="931"/>
                          </a:lnTo>
                          <a:lnTo>
                            <a:pt x="277" y="930"/>
                          </a:lnTo>
                          <a:lnTo>
                            <a:pt x="288" y="927"/>
                          </a:lnTo>
                          <a:lnTo>
                            <a:pt x="300" y="925"/>
                          </a:lnTo>
                          <a:lnTo>
                            <a:pt x="311" y="923"/>
                          </a:lnTo>
                          <a:lnTo>
                            <a:pt x="322" y="920"/>
                          </a:lnTo>
                          <a:lnTo>
                            <a:pt x="334" y="916"/>
                          </a:lnTo>
                          <a:lnTo>
                            <a:pt x="344" y="911"/>
                          </a:lnTo>
                          <a:lnTo>
                            <a:pt x="355" y="906"/>
                          </a:lnTo>
                          <a:lnTo>
                            <a:pt x="364" y="900"/>
                          </a:lnTo>
                          <a:lnTo>
                            <a:pt x="374" y="895"/>
                          </a:lnTo>
                          <a:lnTo>
                            <a:pt x="383" y="888"/>
                          </a:lnTo>
                          <a:lnTo>
                            <a:pt x="391" y="881"/>
                          </a:lnTo>
                          <a:lnTo>
                            <a:pt x="399" y="873"/>
                          </a:lnTo>
                          <a:lnTo>
                            <a:pt x="405" y="866"/>
                          </a:lnTo>
                          <a:lnTo>
                            <a:pt x="412" y="857"/>
                          </a:lnTo>
                          <a:lnTo>
                            <a:pt x="417" y="849"/>
                          </a:lnTo>
                          <a:lnTo>
                            <a:pt x="422" y="839"/>
                          </a:lnTo>
                          <a:lnTo>
                            <a:pt x="426" y="829"/>
                          </a:lnTo>
                          <a:lnTo>
                            <a:pt x="428" y="819"/>
                          </a:lnTo>
                          <a:lnTo>
                            <a:pt x="430" y="810"/>
                          </a:lnTo>
                          <a:lnTo>
                            <a:pt x="430" y="799"/>
                          </a:lnTo>
                          <a:lnTo>
                            <a:pt x="430" y="788"/>
                          </a:lnTo>
                          <a:lnTo>
                            <a:pt x="428" y="776"/>
                          </a:lnTo>
                          <a:lnTo>
                            <a:pt x="425" y="764"/>
                          </a:lnTo>
                          <a:lnTo>
                            <a:pt x="422" y="753"/>
                          </a:lnTo>
                          <a:lnTo>
                            <a:pt x="415" y="741"/>
                          </a:lnTo>
                          <a:lnTo>
                            <a:pt x="409" y="729"/>
                          </a:lnTo>
                          <a:lnTo>
                            <a:pt x="394" y="706"/>
                          </a:lnTo>
                          <a:lnTo>
                            <a:pt x="377" y="684"/>
                          </a:lnTo>
                          <a:lnTo>
                            <a:pt x="371" y="675"/>
                          </a:lnTo>
                          <a:lnTo>
                            <a:pt x="364" y="665"/>
                          </a:lnTo>
                          <a:lnTo>
                            <a:pt x="359" y="656"/>
                          </a:lnTo>
                          <a:lnTo>
                            <a:pt x="355" y="647"/>
                          </a:lnTo>
                          <a:lnTo>
                            <a:pt x="353" y="639"/>
                          </a:lnTo>
                          <a:lnTo>
                            <a:pt x="353" y="630"/>
                          </a:lnTo>
                          <a:lnTo>
                            <a:pt x="354" y="627"/>
                          </a:lnTo>
                          <a:lnTo>
                            <a:pt x="355" y="623"/>
                          </a:lnTo>
                          <a:lnTo>
                            <a:pt x="357" y="620"/>
                          </a:lnTo>
                          <a:lnTo>
                            <a:pt x="360" y="616"/>
                          </a:lnTo>
                          <a:lnTo>
                            <a:pt x="363" y="613"/>
                          </a:lnTo>
                          <a:lnTo>
                            <a:pt x="367" y="610"/>
                          </a:lnTo>
                          <a:lnTo>
                            <a:pt x="372" y="607"/>
                          </a:lnTo>
                          <a:lnTo>
                            <a:pt x="377" y="603"/>
                          </a:lnTo>
                          <a:lnTo>
                            <a:pt x="391" y="598"/>
                          </a:lnTo>
                          <a:lnTo>
                            <a:pt x="410" y="593"/>
                          </a:lnTo>
                          <a:lnTo>
                            <a:pt x="430" y="587"/>
                          </a:lnTo>
                          <a:lnTo>
                            <a:pt x="453" y="580"/>
                          </a:lnTo>
                          <a:lnTo>
                            <a:pt x="465" y="575"/>
                          </a:lnTo>
                          <a:lnTo>
                            <a:pt x="477" y="570"/>
                          </a:lnTo>
                          <a:lnTo>
                            <a:pt x="488" y="565"/>
                          </a:lnTo>
                          <a:lnTo>
                            <a:pt x="498" y="558"/>
                          </a:lnTo>
                          <a:lnTo>
                            <a:pt x="509" y="552"/>
                          </a:lnTo>
                          <a:lnTo>
                            <a:pt x="519" y="544"/>
                          </a:lnTo>
                          <a:lnTo>
                            <a:pt x="528" y="535"/>
                          </a:lnTo>
                          <a:lnTo>
                            <a:pt x="535" y="527"/>
                          </a:lnTo>
                          <a:lnTo>
                            <a:pt x="542" y="517"/>
                          </a:lnTo>
                          <a:lnTo>
                            <a:pt x="546" y="506"/>
                          </a:lnTo>
                          <a:lnTo>
                            <a:pt x="549" y="495"/>
                          </a:lnTo>
                          <a:lnTo>
                            <a:pt x="549" y="483"/>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26"/>
                    <p:cNvSpPr>
                      <a:spLocks/>
                    </p:cNvSpPr>
                    <p:nvPr/>
                  </p:nvSpPr>
                  <p:spPr bwMode="auto">
                    <a:xfrm>
                      <a:off x="7125510" y="1426102"/>
                      <a:ext cx="959164" cy="870889"/>
                    </a:xfrm>
                    <a:custGeom>
                      <a:avLst/>
                      <a:gdLst>
                        <a:gd name="T0" fmla="*/ 704 w 2913"/>
                        <a:gd name="T1" fmla="*/ 159 h 2644"/>
                        <a:gd name="T2" fmla="*/ 880 w 2913"/>
                        <a:gd name="T3" fmla="*/ 138 h 2644"/>
                        <a:gd name="T4" fmla="*/ 1043 w 2913"/>
                        <a:gd name="T5" fmla="*/ 101 h 2644"/>
                        <a:gd name="T6" fmla="*/ 1176 w 2913"/>
                        <a:gd name="T7" fmla="*/ 247 h 2644"/>
                        <a:gd name="T8" fmla="*/ 1401 w 2913"/>
                        <a:gd name="T9" fmla="*/ 260 h 2644"/>
                        <a:gd name="T10" fmla="*/ 1545 w 2913"/>
                        <a:gd name="T11" fmla="*/ 148 h 2644"/>
                        <a:gd name="T12" fmla="*/ 1695 w 2913"/>
                        <a:gd name="T13" fmla="*/ 152 h 2644"/>
                        <a:gd name="T14" fmla="*/ 2141 w 2913"/>
                        <a:gd name="T15" fmla="*/ 45 h 2644"/>
                        <a:gd name="T16" fmla="*/ 2162 w 2913"/>
                        <a:gd name="T17" fmla="*/ 177 h 2644"/>
                        <a:gd name="T18" fmla="*/ 2050 w 2913"/>
                        <a:gd name="T19" fmla="*/ 309 h 2644"/>
                        <a:gd name="T20" fmla="*/ 2011 w 2913"/>
                        <a:gd name="T21" fmla="*/ 462 h 2644"/>
                        <a:gd name="T22" fmla="*/ 1938 w 2913"/>
                        <a:gd name="T23" fmla="*/ 610 h 2644"/>
                        <a:gd name="T24" fmla="*/ 1861 w 2913"/>
                        <a:gd name="T25" fmla="*/ 694 h 2644"/>
                        <a:gd name="T26" fmla="*/ 1956 w 2913"/>
                        <a:gd name="T27" fmla="*/ 827 h 2644"/>
                        <a:gd name="T28" fmla="*/ 1943 w 2913"/>
                        <a:gd name="T29" fmla="*/ 1092 h 2644"/>
                        <a:gd name="T30" fmla="*/ 1852 w 2913"/>
                        <a:gd name="T31" fmla="*/ 1237 h 2644"/>
                        <a:gd name="T32" fmla="*/ 1744 w 2913"/>
                        <a:gd name="T33" fmla="*/ 1403 h 2644"/>
                        <a:gd name="T34" fmla="*/ 1732 w 2913"/>
                        <a:gd name="T35" fmla="*/ 1548 h 2644"/>
                        <a:gd name="T36" fmla="*/ 1888 w 2913"/>
                        <a:gd name="T37" fmla="*/ 1531 h 2644"/>
                        <a:gd name="T38" fmla="*/ 1944 w 2913"/>
                        <a:gd name="T39" fmla="*/ 1601 h 2644"/>
                        <a:gd name="T40" fmla="*/ 2069 w 2913"/>
                        <a:gd name="T41" fmla="*/ 1511 h 2644"/>
                        <a:gd name="T42" fmla="*/ 1996 w 2913"/>
                        <a:gd name="T43" fmla="*/ 1449 h 2644"/>
                        <a:gd name="T44" fmla="*/ 2133 w 2913"/>
                        <a:gd name="T45" fmla="*/ 1276 h 2644"/>
                        <a:gd name="T46" fmla="*/ 2309 w 2913"/>
                        <a:gd name="T47" fmla="*/ 1133 h 2644"/>
                        <a:gd name="T48" fmla="*/ 2575 w 2913"/>
                        <a:gd name="T49" fmla="*/ 1245 h 2644"/>
                        <a:gd name="T50" fmla="*/ 2730 w 2913"/>
                        <a:gd name="T51" fmla="*/ 1293 h 2644"/>
                        <a:gd name="T52" fmla="*/ 2584 w 2913"/>
                        <a:gd name="T53" fmla="*/ 1439 h 2644"/>
                        <a:gd name="T54" fmla="*/ 2524 w 2913"/>
                        <a:gd name="T55" fmla="*/ 1564 h 2644"/>
                        <a:gd name="T56" fmla="*/ 2746 w 2913"/>
                        <a:gd name="T57" fmla="*/ 1691 h 2644"/>
                        <a:gd name="T58" fmla="*/ 2807 w 2913"/>
                        <a:gd name="T59" fmla="*/ 1933 h 2644"/>
                        <a:gd name="T60" fmla="*/ 2751 w 2913"/>
                        <a:gd name="T61" fmla="*/ 1986 h 2644"/>
                        <a:gd name="T62" fmla="*/ 2445 w 2913"/>
                        <a:gd name="T63" fmla="*/ 2059 h 2644"/>
                        <a:gd name="T64" fmla="*/ 2205 w 2913"/>
                        <a:gd name="T65" fmla="*/ 2034 h 2644"/>
                        <a:gd name="T66" fmla="*/ 2078 w 2913"/>
                        <a:gd name="T67" fmla="*/ 2190 h 2644"/>
                        <a:gd name="T68" fmla="*/ 1825 w 2913"/>
                        <a:gd name="T69" fmla="*/ 2618 h 2644"/>
                        <a:gd name="T70" fmla="*/ 1751 w 2913"/>
                        <a:gd name="T71" fmla="*/ 2551 h 2644"/>
                        <a:gd name="T72" fmla="*/ 1673 w 2913"/>
                        <a:gd name="T73" fmla="*/ 2641 h 2644"/>
                        <a:gd name="T74" fmla="*/ 1528 w 2913"/>
                        <a:gd name="T75" fmla="*/ 2522 h 2644"/>
                        <a:gd name="T76" fmla="*/ 1260 w 2913"/>
                        <a:gd name="T77" fmla="*/ 2309 h 2644"/>
                        <a:gd name="T78" fmla="*/ 1089 w 2913"/>
                        <a:gd name="T79" fmla="*/ 2268 h 2644"/>
                        <a:gd name="T80" fmla="*/ 1093 w 2913"/>
                        <a:gd name="T81" fmla="*/ 2149 h 2644"/>
                        <a:gd name="T82" fmla="*/ 966 w 2913"/>
                        <a:gd name="T83" fmla="*/ 2057 h 2644"/>
                        <a:gd name="T84" fmla="*/ 817 w 2913"/>
                        <a:gd name="T85" fmla="*/ 2109 h 2644"/>
                        <a:gd name="T86" fmla="*/ 748 w 2913"/>
                        <a:gd name="T87" fmla="*/ 2233 h 2644"/>
                        <a:gd name="T88" fmla="*/ 570 w 2913"/>
                        <a:gd name="T89" fmla="*/ 2189 h 2644"/>
                        <a:gd name="T90" fmla="*/ 570 w 2913"/>
                        <a:gd name="T91" fmla="*/ 2013 h 2644"/>
                        <a:gd name="T92" fmla="*/ 434 w 2913"/>
                        <a:gd name="T93" fmla="*/ 2027 h 2644"/>
                        <a:gd name="T94" fmla="*/ 331 w 2913"/>
                        <a:gd name="T95" fmla="*/ 1788 h 2644"/>
                        <a:gd name="T96" fmla="*/ 241 w 2913"/>
                        <a:gd name="T97" fmla="*/ 1704 h 2644"/>
                        <a:gd name="T98" fmla="*/ 113 w 2913"/>
                        <a:gd name="T99" fmla="*/ 1470 h 2644"/>
                        <a:gd name="T100" fmla="*/ 186 w 2913"/>
                        <a:gd name="T101" fmla="*/ 1268 h 2644"/>
                        <a:gd name="T102" fmla="*/ 112 w 2913"/>
                        <a:gd name="T103" fmla="*/ 1207 h 2644"/>
                        <a:gd name="T104" fmla="*/ 173 w 2913"/>
                        <a:gd name="T105" fmla="*/ 1105 h 2644"/>
                        <a:gd name="T106" fmla="*/ 66 w 2913"/>
                        <a:gd name="T107" fmla="*/ 1002 h 2644"/>
                        <a:gd name="T108" fmla="*/ 3 w 2913"/>
                        <a:gd name="T109" fmla="*/ 894 h 2644"/>
                        <a:gd name="T110" fmla="*/ 149 w 2913"/>
                        <a:gd name="T111" fmla="*/ 797 h 2644"/>
                        <a:gd name="T112" fmla="*/ 184 w 2913"/>
                        <a:gd name="T113" fmla="*/ 904 h 2644"/>
                        <a:gd name="T114" fmla="*/ 288 w 2913"/>
                        <a:gd name="T115" fmla="*/ 927 h 2644"/>
                        <a:gd name="T116" fmla="*/ 417 w 2913"/>
                        <a:gd name="T117" fmla="*/ 849 h 2644"/>
                        <a:gd name="T118" fmla="*/ 371 w 2913"/>
                        <a:gd name="T119" fmla="*/ 675 h 2644"/>
                        <a:gd name="T120" fmla="*/ 391 w 2913"/>
                        <a:gd name="T121" fmla="*/ 598 h 2644"/>
                        <a:gd name="T122" fmla="*/ 549 w 2913"/>
                        <a:gd name="T123" fmla="*/ 495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13" h="2644">
                          <a:moveTo>
                            <a:pt x="549" y="483"/>
                          </a:moveTo>
                          <a:lnTo>
                            <a:pt x="671" y="423"/>
                          </a:lnTo>
                          <a:lnTo>
                            <a:pt x="678" y="402"/>
                          </a:lnTo>
                          <a:lnTo>
                            <a:pt x="683" y="378"/>
                          </a:lnTo>
                          <a:lnTo>
                            <a:pt x="688" y="353"/>
                          </a:lnTo>
                          <a:lnTo>
                            <a:pt x="692" y="327"/>
                          </a:lnTo>
                          <a:lnTo>
                            <a:pt x="695" y="300"/>
                          </a:lnTo>
                          <a:lnTo>
                            <a:pt x="698" y="275"/>
                          </a:lnTo>
                          <a:lnTo>
                            <a:pt x="699" y="249"/>
                          </a:lnTo>
                          <a:lnTo>
                            <a:pt x="700" y="227"/>
                          </a:lnTo>
                          <a:lnTo>
                            <a:pt x="700" y="196"/>
                          </a:lnTo>
                          <a:lnTo>
                            <a:pt x="700" y="174"/>
                          </a:lnTo>
                          <a:lnTo>
                            <a:pt x="701" y="166"/>
                          </a:lnTo>
                          <a:lnTo>
                            <a:pt x="704" y="159"/>
                          </a:lnTo>
                          <a:lnTo>
                            <a:pt x="706" y="154"/>
                          </a:lnTo>
                          <a:lnTo>
                            <a:pt x="709" y="150"/>
                          </a:lnTo>
                          <a:lnTo>
                            <a:pt x="713" y="148"/>
                          </a:lnTo>
                          <a:lnTo>
                            <a:pt x="719" y="146"/>
                          </a:lnTo>
                          <a:lnTo>
                            <a:pt x="725" y="146"/>
                          </a:lnTo>
                          <a:lnTo>
                            <a:pt x="733" y="146"/>
                          </a:lnTo>
                          <a:lnTo>
                            <a:pt x="754" y="148"/>
                          </a:lnTo>
                          <a:lnTo>
                            <a:pt x="781" y="152"/>
                          </a:lnTo>
                          <a:lnTo>
                            <a:pt x="792" y="153"/>
                          </a:lnTo>
                          <a:lnTo>
                            <a:pt x="803" y="153"/>
                          </a:lnTo>
                          <a:lnTo>
                            <a:pt x="815" y="153"/>
                          </a:lnTo>
                          <a:lnTo>
                            <a:pt x="827" y="151"/>
                          </a:lnTo>
                          <a:lnTo>
                            <a:pt x="853" y="146"/>
                          </a:lnTo>
                          <a:lnTo>
                            <a:pt x="880" y="138"/>
                          </a:lnTo>
                          <a:lnTo>
                            <a:pt x="907" y="130"/>
                          </a:lnTo>
                          <a:lnTo>
                            <a:pt x="933" y="121"/>
                          </a:lnTo>
                          <a:lnTo>
                            <a:pt x="956" y="112"/>
                          </a:lnTo>
                          <a:lnTo>
                            <a:pt x="976" y="103"/>
                          </a:lnTo>
                          <a:lnTo>
                            <a:pt x="999" y="94"/>
                          </a:lnTo>
                          <a:lnTo>
                            <a:pt x="1015" y="87"/>
                          </a:lnTo>
                          <a:lnTo>
                            <a:pt x="1021" y="85"/>
                          </a:lnTo>
                          <a:lnTo>
                            <a:pt x="1027" y="84"/>
                          </a:lnTo>
                          <a:lnTo>
                            <a:pt x="1031" y="84"/>
                          </a:lnTo>
                          <a:lnTo>
                            <a:pt x="1034" y="85"/>
                          </a:lnTo>
                          <a:lnTo>
                            <a:pt x="1036" y="87"/>
                          </a:lnTo>
                          <a:lnTo>
                            <a:pt x="1038" y="90"/>
                          </a:lnTo>
                          <a:lnTo>
                            <a:pt x="1041" y="95"/>
                          </a:lnTo>
                          <a:lnTo>
                            <a:pt x="1043" y="101"/>
                          </a:lnTo>
                          <a:lnTo>
                            <a:pt x="1046" y="116"/>
                          </a:lnTo>
                          <a:lnTo>
                            <a:pt x="1051" y="138"/>
                          </a:lnTo>
                          <a:lnTo>
                            <a:pt x="1055" y="150"/>
                          </a:lnTo>
                          <a:lnTo>
                            <a:pt x="1060" y="161"/>
                          </a:lnTo>
                          <a:lnTo>
                            <a:pt x="1067" y="171"/>
                          </a:lnTo>
                          <a:lnTo>
                            <a:pt x="1075" y="182"/>
                          </a:lnTo>
                          <a:lnTo>
                            <a:pt x="1084" y="192"/>
                          </a:lnTo>
                          <a:lnTo>
                            <a:pt x="1095" y="202"/>
                          </a:lnTo>
                          <a:lnTo>
                            <a:pt x="1107" y="210"/>
                          </a:lnTo>
                          <a:lnTo>
                            <a:pt x="1118" y="219"/>
                          </a:lnTo>
                          <a:lnTo>
                            <a:pt x="1131" y="227"/>
                          </a:lnTo>
                          <a:lnTo>
                            <a:pt x="1145" y="234"/>
                          </a:lnTo>
                          <a:lnTo>
                            <a:pt x="1161" y="241"/>
                          </a:lnTo>
                          <a:lnTo>
                            <a:pt x="1176" y="247"/>
                          </a:lnTo>
                          <a:lnTo>
                            <a:pt x="1192" y="252"/>
                          </a:lnTo>
                          <a:lnTo>
                            <a:pt x="1208" y="258"/>
                          </a:lnTo>
                          <a:lnTo>
                            <a:pt x="1224" y="262"/>
                          </a:lnTo>
                          <a:lnTo>
                            <a:pt x="1242" y="265"/>
                          </a:lnTo>
                          <a:lnTo>
                            <a:pt x="1258" y="269"/>
                          </a:lnTo>
                          <a:lnTo>
                            <a:pt x="1275" y="271"/>
                          </a:lnTo>
                          <a:lnTo>
                            <a:pt x="1292" y="272"/>
                          </a:lnTo>
                          <a:lnTo>
                            <a:pt x="1309" y="273"/>
                          </a:lnTo>
                          <a:lnTo>
                            <a:pt x="1326" y="273"/>
                          </a:lnTo>
                          <a:lnTo>
                            <a:pt x="1342" y="272"/>
                          </a:lnTo>
                          <a:lnTo>
                            <a:pt x="1357" y="270"/>
                          </a:lnTo>
                          <a:lnTo>
                            <a:pt x="1373" y="268"/>
                          </a:lnTo>
                          <a:lnTo>
                            <a:pt x="1387" y="264"/>
                          </a:lnTo>
                          <a:lnTo>
                            <a:pt x="1401" y="260"/>
                          </a:lnTo>
                          <a:lnTo>
                            <a:pt x="1416" y="256"/>
                          </a:lnTo>
                          <a:lnTo>
                            <a:pt x="1427" y="249"/>
                          </a:lnTo>
                          <a:lnTo>
                            <a:pt x="1439" y="243"/>
                          </a:lnTo>
                          <a:lnTo>
                            <a:pt x="1450" y="235"/>
                          </a:lnTo>
                          <a:lnTo>
                            <a:pt x="1459" y="227"/>
                          </a:lnTo>
                          <a:lnTo>
                            <a:pt x="1467" y="217"/>
                          </a:lnTo>
                          <a:lnTo>
                            <a:pt x="1493" y="181"/>
                          </a:lnTo>
                          <a:lnTo>
                            <a:pt x="1511" y="159"/>
                          </a:lnTo>
                          <a:lnTo>
                            <a:pt x="1518" y="151"/>
                          </a:lnTo>
                          <a:lnTo>
                            <a:pt x="1524" y="146"/>
                          </a:lnTo>
                          <a:lnTo>
                            <a:pt x="1529" y="143"/>
                          </a:lnTo>
                          <a:lnTo>
                            <a:pt x="1534" y="142"/>
                          </a:lnTo>
                          <a:lnTo>
                            <a:pt x="1540" y="144"/>
                          </a:lnTo>
                          <a:lnTo>
                            <a:pt x="1545" y="148"/>
                          </a:lnTo>
                          <a:lnTo>
                            <a:pt x="1553" y="153"/>
                          </a:lnTo>
                          <a:lnTo>
                            <a:pt x="1561" y="161"/>
                          </a:lnTo>
                          <a:lnTo>
                            <a:pt x="1571" y="169"/>
                          </a:lnTo>
                          <a:lnTo>
                            <a:pt x="1584" y="179"/>
                          </a:lnTo>
                          <a:lnTo>
                            <a:pt x="1598" y="190"/>
                          </a:lnTo>
                          <a:lnTo>
                            <a:pt x="1616" y="202"/>
                          </a:lnTo>
                          <a:lnTo>
                            <a:pt x="1619" y="203"/>
                          </a:lnTo>
                          <a:lnTo>
                            <a:pt x="1622" y="203"/>
                          </a:lnTo>
                          <a:lnTo>
                            <a:pt x="1625" y="202"/>
                          </a:lnTo>
                          <a:lnTo>
                            <a:pt x="1629" y="202"/>
                          </a:lnTo>
                          <a:lnTo>
                            <a:pt x="1638" y="197"/>
                          </a:lnTo>
                          <a:lnTo>
                            <a:pt x="1648" y="191"/>
                          </a:lnTo>
                          <a:lnTo>
                            <a:pt x="1670" y="174"/>
                          </a:lnTo>
                          <a:lnTo>
                            <a:pt x="1695" y="152"/>
                          </a:lnTo>
                          <a:lnTo>
                            <a:pt x="1721" y="129"/>
                          </a:lnTo>
                          <a:lnTo>
                            <a:pt x="1746" y="107"/>
                          </a:lnTo>
                          <a:lnTo>
                            <a:pt x="1757" y="97"/>
                          </a:lnTo>
                          <a:lnTo>
                            <a:pt x="1768" y="89"/>
                          </a:lnTo>
                          <a:lnTo>
                            <a:pt x="1776" y="82"/>
                          </a:lnTo>
                          <a:lnTo>
                            <a:pt x="1784" y="78"/>
                          </a:lnTo>
                          <a:lnTo>
                            <a:pt x="1886" y="70"/>
                          </a:lnTo>
                          <a:lnTo>
                            <a:pt x="1963" y="0"/>
                          </a:lnTo>
                          <a:lnTo>
                            <a:pt x="1963" y="0"/>
                          </a:lnTo>
                          <a:lnTo>
                            <a:pt x="2113" y="38"/>
                          </a:lnTo>
                          <a:lnTo>
                            <a:pt x="2121" y="39"/>
                          </a:lnTo>
                          <a:lnTo>
                            <a:pt x="2128" y="40"/>
                          </a:lnTo>
                          <a:lnTo>
                            <a:pt x="2135" y="43"/>
                          </a:lnTo>
                          <a:lnTo>
                            <a:pt x="2141" y="45"/>
                          </a:lnTo>
                          <a:lnTo>
                            <a:pt x="2147" y="49"/>
                          </a:lnTo>
                          <a:lnTo>
                            <a:pt x="2152" y="53"/>
                          </a:lnTo>
                          <a:lnTo>
                            <a:pt x="2157" y="58"/>
                          </a:lnTo>
                          <a:lnTo>
                            <a:pt x="2160" y="62"/>
                          </a:lnTo>
                          <a:lnTo>
                            <a:pt x="2163" y="68"/>
                          </a:lnTo>
                          <a:lnTo>
                            <a:pt x="2166" y="74"/>
                          </a:lnTo>
                          <a:lnTo>
                            <a:pt x="2168" y="80"/>
                          </a:lnTo>
                          <a:lnTo>
                            <a:pt x="2170" y="86"/>
                          </a:lnTo>
                          <a:lnTo>
                            <a:pt x="2172" y="100"/>
                          </a:lnTo>
                          <a:lnTo>
                            <a:pt x="2173" y="115"/>
                          </a:lnTo>
                          <a:lnTo>
                            <a:pt x="2172" y="130"/>
                          </a:lnTo>
                          <a:lnTo>
                            <a:pt x="2170" y="146"/>
                          </a:lnTo>
                          <a:lnTo>
                            <a:pt x="2166" y="162"/>
                          </a:lnTo>
                          <a:lnTo>
                            <a:pt x="2162" y="177"/>
                          </a:lnTo>
                          <a:lnTo>
                            <a:pt x="2157" y="192"/>
                          </a:lnTo>
                          <a:lnTo>
                            <a:pt x="2151" y="206"/>
                          </a:lnTo>
                          <a:lnTo>
                            <a:pt x="2145" y="219"/>
                          </a:lnTo>
                          <a:lnTo>
                            <a:pt x="2139" y="231"/>
                          </a:lnTo>
                          <a:lnTo>
                            <a:pt x="2132" y="242"/>
                          </a:lnTo>
                          <a:lnTo>
                            <a:pt x="2125" y="251"/>
                          </a:lnTo>
                          <a:lnTo>
                            <a:pt x="2117" y="259"/>
                          </a:lnTo>
                          <a:lnTo>
                            <a:pt x="2109" y="264"/>
                          </a:lnTo>
                          <a:lnTo>
                            <a:pt x="2092" y="275"/>
                          </a:lnTo>
                          <a:lnTo>
                            <a:pt x="2076" y="285"/>
                          </a:lnTo>
                          <a:lnTo>
                            <a:pt x="2068" y="289"/>
                          </a:lnTo>
                          <a:lnTo>
                            <a:pt x="2061" y="295"/>
                          </a:lnTo>
                          <a:lnTo>
                            <a:pt x="2055" y="301"/>
                          </a:lnTo>
                          <a:lnTo>
                            <a:pt x="2050" y="309"/>
                          </a:lnTo>
                          <a:lnTo>
                            <a:pt x="2044" y="317"/>
                          </a:lnTo>
                          <a:lnTo>
                            <a:pt x="2041" y="327"/>
                          </a:lnTo>
                          <a:lnTo>
                            <a:pt x="2039" y="340"/>
                          </a:lnTo>
                          <a:lnTo>
                            <a:pt x="2039" y="354"/>
                          </a:lnTo>
                          <a:lnTo>
                            <a:pt x="2039" y="384"/>
                          </a:lnTo>
                          <a:lnTo>
                            <a:pt x="2038" y="408"/>
                          </a:lnTo>
                          <a:lnTo>
                            <a:pt x="2037" y="418"/>
                          </a:lnTo>
                          <a:lnTo>
                            <a:pt x="2036" y="425"/>
                          </a:lnTo>
                          <a:lnTo>
                            <a:pt x="2033" y="433"/>
                          </a:lnTo>
                          <a:lnTo>
                            <a:pt x="2031" y="439"/>
                          </a:lnTo>
                          <a:lnTo>
                            <a:pt x="2028" y="446"/>
                          </a:lnTo>
                          <a:lnTo>
                            <a:pt x="2024" y="451"/>
                          </a:lnTo>
                          <a:lnTo>
                            <a:pt x="2017" y="457"/>
                          </a:lnTo>
                          <a:lnTo>
                            <a:pt x="2011" y="462"/>
                          </a:lnTo>
                          <a:lnTo>
                            <a:pt x="1993" y="473"/>
                          </a:lnTo>
                          <a:lnTo>
                            <a:pt x="1969" y="487"/>
                          </a:lnTo>
                          <a:lnTo>
                            <a:pt x="1958" y="493"/>
                          </a:lnTo>
                          <a:lnTo>
                            <a:pt x="1949" y="499"/>
                          </a:lnTo>
                          <a:lnTo>
                            <a:pt x="1943" y="505"/>
                          </a:lnTo>
                          <a:lnTo>
                            <a:pt x="1937" y="511"/>
                          </a:lnTo>
                          <a:lnTo>
                            <a:pt x="1934" y="516"/>
                          </a:lnTo>
                          <a:lnTo>
                            <a:pt x="1932" y="521"/>
                          </a:lnTo>
                          <a:lnTo>
                            <a:pt x="1931" y="528"/>
                          </a:lnTo>
                          <a:lnTo>
                            <a:pt x="1931" y="533"/>
                          </a:lnTo>
                          <a:lnTo>
                            <a:pt x="1935" y="561"/>
                          </a:lnTo>
                          <a:lnTo>
                            <a:pt x="1939" y="598"/>
                          </a:lnTo>
                          <a:lnTo>
                            <a:pt x="1939" y="603"/>
                          </a:lnTo>
                          <a:lnTo>
                            <a:pt x="1938" y="610"/>
                          </a:lnTo>
                          <a:lnTo>
                            <a:pt x="1936" y="614"/>
                          </a:lnTo>
                          <a:lnTo>
                            <a:pt x="1934" y="620"/>
                          </a:lnTo>
                          <a:lnTo>
                            <a:pt x="1926" y="628"/>
                          </a:lnTo>
                          <a:lnTo>
                            <a:pt x="1919" y="635"/>
                          </a:lnTo>
                          <a:lnTo>
                            <a:pt x="1898" y="647"/>
                          </a:lnTo>
                          <a:lnTo>
                            <a:pt x="1879" y="657"/>
                          </a:lnTo>
                          <a:lnTo>
                            <a:pt x="1870" y="663"/>
                          </a:lnTo>
                          <a:lnTo>
                            <a:pt x="1864" y="669"/>
                          </a:lnTo>
                          <a:lnTo>
                            <a:pt x="1862" y="673"/>
                          </a:lnTo>
                          <a:lnTo>
                            <a:pt x="1859" y="676"/>
                          </a:lnTo>
                          <a:lnTo>
                            <a:pt x="1858" y="680"/>
                          </a:lnTo>
                          <a:lnTo>
                            <a:pt x="1858" y="684"/>
                          </a:lnTo>
                          <a:lnTo>
                            <a:pt x="1859" y="689"/>
                          </a:lnTo>
                          <a:lnTo>
                            <a:pt x="1861" y="694"/>
                          </a:lnTo>
                          <a:lnTo>
                            <a:pt x="1863" y="700"/>
                          </a:lnTo>
                          <a:lnTo>
                            <a:pt x="1867" y="705"/>
                          </a:lnTo>
                          <a:lnTo>
                            <a:pt x="1871" y="711"/>
                          </a:lnTo>
                          <a:lnTo>
                            <a:pt x="1877" y="719"/>
                          </a:lnTo>
                          <a:lnTo>
                            <a:pt x="1884" y="727"/>
                          </a:lnTo>
                          <a:lnTo>
                            <a:pt x="1893" y="735"/>
                          </a:lnTo>
                          <a:lnTo>
                            <a:pt x="1912" y="754"/>
                          </a:lnTo>
                          <a:lnTo>
                            <a:pt x="1928" y="772"/>
                          </a:lnTo>
                          <a:lnTo>
                            <a:pt x="1934" y="781"/>
                          </a:lnTo>
                          <a:lnTo>
                            <a:pt x="1941" y="789"/>
                          </a:lnTo>
                          <a:lnTo>
                            <a:pt x="1945" y="798"/>
                          </a:lnTo>
                          <a:lnTo>
                            <a:pt x="1949" y="808"/>
                          </a:lnTo>
                          <a:lnTo>
                            <a:pt x="1953" y="817"/>
                          </a:lnTo>
                          <a:lnTo>
                            <a:pt x="1956" y="827"/>
                          </a:lnTo>
                          <a:lnTo>
                            <a:pt x="1959" y="838"/>
                          </a:lnTo>
                          <a:lnTo>
                            <a:pt x="1961" y="849"/>
                          </a:lnTo>
                          <a:lnTo>
                            <a:pt x="1963" y="872"/>
                          </a:lnTo>
                          <a:lnTo>
                            <a:pt x="1963" y="899"/>
                          </a:lnTo>
                          <a:lnTo>
                            <a:pt x="1964" y="913"/>
                          </a:lnTo>
                          <a:lnTo>
                            <a:pt x="1965" y="930"/>
                          </a:lnTo>
                          <a:lnTo>
                            <a:pt x="1964" y="947"/>
                          </a:lnTo>
                          <a:lnTo>
                            <a:pt x="1963" y="966"/>
                          </a:lnTo>
                          <a:lnTo>
                            <a:pt x="1962" y="986"/>
                          </a:lnTo>
                          <a:lnTo>
                            <a:pt x="1959" y="1007"/>
                          </a:lnTo>
                          <a:lnTo>
                            <a:pt x="1957" y="1028"/>
                          </a:lnTo>
                          <a:lnTo>
                            <a:pt x="1952" y="1050"/>
                          </a:lnTo>
                          <a:lnTo>
                            <a:pt x="1948" y="1071"/>
                          </a:lnTo>
                          <a:lnTo>
                            <a:pt x="1943" y="1092"/>
                          </a:lnTo>
                          <a:lnTo>
                            <a:pt x="1936" y="1111"/>
                          </a:lnTo>
                          <a:lnTo>
                            <a:pt x="1929" y="1128"/>
                          </a:lnTo>
                          <a:lnTo>
                            <a:pt x="1921" y="1146"/>
                          </a:lnTo>
                          <a:lnTo>
                            <a:pt x="1912" y="1160"/>
                          </a:lnTo>
                          <a:lnTo>
                            <a:pt x="1908" y="1166"/>
                          </a:lnTo>
                          <a:lnTo>
                            <a:pt x="1903" y="1172"/>
                          </a:lnTo>
                          <a:lnTo>
                            <a:pt x="1897" y="1177"/>
                          </a:lnTo>
                          <a:lnTo>
                            <a:pt x="1892" y="1181"/>
                          </a:lnTo>
                          <a:lnTo>
                            <a:pt x="1881" y="1191"/>
                          </a:lnTo>
                          <a:lnTo>
                            <a:pt x="1871" y="1200"/>
                          </a:lnTo>
                          <a:lnTo>
                            <a:pt x="1864" y="1209"/>
                          </a:lnTo>
                          <a:lnTo>
                            <a:pt x="1858" y="1219"/>
                          </a:lnTo>
                          <a:lnTo>
                            <a:pt x="1855" y="1229"/>
                          </a:lnTo>
                          <a:lnTo>
                            <a:pt x="1852" y="1237"/>
                          </a:lnTo>
                          <a:lnTo>
                            <a:pt x="1850" y="1247"/>
                          </a:lnTo>
                          <a:lnTo>
                            <a:pt x="1848" y="1257"/>
                          </a:lnTo>
                          <a:lnTo>
                            <a:pt x="1844" y="1275"/>
                          </a:lnTo>
                          <a:lnTo>
                            <a:pt x="1839" y="1293"/>
                          </a:lnTo>
                          <a:lnTo>
                            <a:pt x="1835" y="1301"/>
                          </a:lnTo>
                          <a:lnTo>
                            <a:pt x="1828" y="1310"/>
                          </a:lnTo>
                          <a:lnTo>
                            <a:pt x="1821" y="1318"/>
                          </a:lnTo>
                          <a:lnTo>
                            <a:pt x="1811" y="1326"/>
                          </a:lnTo>
                          <a:lnTo>
                            <a:pt x="1801" y="1335"/>
                          </a:lnTo>
                          <a:lnTo>
                            <a:pt x="1790" y="1344"/>
                          </a:lnTo>
                          <a:lnTo>
                            <a:pt x="1778" y="1357"/>
                          </a:lnTo>
                          <a:lnTo>
                            <a:pt x="1767" y="1371"/>
                          </a:lnTo>
                          <a:lnTo>
                            <a:pt x="1755" y="1386"/>
                          </a:lnTo>
                          <a:lnTo>
                            <a:pt x="1744" y="1403"/>
                          </a:lnTo>
                          <a:lnTo>
                            <a:pt x="1733" y="1420"/>
                          </a:lnTo>
                          <a:lnTo>
                            <a:pt x="1724" y="1437"/>
                          </a:lnTo>
                          <a:lnTo>
                            <a:pt x="1717" y="1456"/>
                          </a:lnTo>
                          <a:lnTo>
                            <a:pt x="1711" y="1473"/>
                          </a:lnTo>
                          <a:lnTo>
                            <a:pt x="1710" y="1482"/>
                          </a:lnTo>
                          <a:lnTo>
                            <a:pt x="1709" y="1490"/>
                          </a:lnTo>
                          <a:lnTo>
                            <a:pt x="1709" y="1499"/>
                          </a:lnTo>
                          <a:lnTo>
                            <a:pt x="1709" y="1506"/>
                          </a:lnTo>
                          <a:lnTo>
                            <a:pt x="1711" y="1515"/>
                          </a:lnTo>
                          <a:lnTo>
                            <a:pt x="1714" y="1523"/>
                          </a:lnTo>
                          <a:lnTo>
                            <a:pt x="1717" y="1529"/>
                          </a:lnTo>
                          <a:lnTo>
                            <a:pt x="1720" y="1537"/>
                          </a:lnTo>
                          <a:lnTo>
                            <a:pt x="1726" y="1543"/>
                          </a:lnTo>
                          <a:lnTo>
                            <a:pt x="1732" y="1548"/>
                          </a:lnTo>
                          <a:lnTo>
                            <a:pt x="1740" y="1554"/>
                          </a:lnTo>
                          <a:lnTo>
                            <a:pt x="1748" y="1559"/>
                          </a:lnTo>
                          <a:lnTo>
                            <a:pt x="1786" y="1583"/>
                          </a:lnTo>
                          <a:lnTo>
                            <a:pt x="1809" y="1598"/>
                          </a:lnTo>
                          <a:lnTo>
                            <a:pt x="1814" y="1599"/>
                          </a:lnTo>
                          <a:lnTo>
                            <a:pt x="1818" y="1599"/>
                          </a:lnTo>
                          <a:lnTo>
                            <a:pt x="1824" y="1597"/>
                          </a:lnTo>
                          <a:lnTo>
                            <a:pt x="1830" y="1595"/>
                          </a:lnTo>
                          <a:lnTo>
                            <a:pt x="1836" y="1590"/>
                          </a:lnTo>
                          <a:lnTo>
                            <a:pt x="1843" y="1583"/>
                          </a:lnTo>
                          <a:lnTo>
                            <a:pt x="1852" y="1574"/>
                          </a:lnTo>
                          <a:lnTo>
                            <a:pt x="1862" y="1564"/>
                          </a:lnTo>
                          <a:lnTo>
                            <a:pt x="1872" y="1550"/>
                          </a:lnTo>
                          <a:lnTo>
                            <a:pt x="1888" y="1531"/>
                          </a:lnTo>
                          <a:lnTo>
                            <a:pt x="1892" y="1527"/>
                          </a:lnTo>
                          <a:lnTo>
                            <a:pt x="1896" y="1524"/>
                          </a:lnTo>
                          <a:lnTo>
                            <a:pt x="1901" y="1521"/>
                          </a:lnTo>
                          <a:lnTo>
                            <a:pt x="1905" y="1521"/>
                          </a:lnTo>
                          <a:lnTo>
                            <a:pt x="1908" y="1521"/>
                          </a:lnTo>
                          <a:lnTo>
                            <a:pt x="1912" y="1524"/>
                          </a:lnTo>
                          <a:lnTo>
                            <a:pt x="1916" y="1527"/>
                          </a:lnTo>
                          <a:lnTo>
                            <a:pt x="1919" y="1533"/>
                          </a:lnTo>
                          <a:lnTo>
                            <a:pt x="1924" y="1547"/>
                          </a:lnTo>
                          <a:lnTo>
                            <a:pt x="1931" y="1570"/>
                          </a:lnTo>
                          <a:lnTo>
                            <a:pt x="1934" y="1582"/>
                          </a:lnTo>
                          <a:lnTo>
                            <a:pt x="1937" y="1592"/>
                          </a:lnTo>
                          <a:lnTo>
                            <a:pt x="1941" y="1598"/>
                          </a:lnTo>
                          <a:lnTo>
                            <a:pt x="1944" y="1601"/>
                          </a:lnTo>
                          <a:lnTo>
                            <a:pt x="1945" y="1604"/>
                          </a:lnTo>
                          <a:lnTo>
                            <a:pt x="1946" y="1605"/>
                          </a:lnTo>
                          <a:lnTo>
                            <a:pt x="1947" y="1606"/>
                          </a:lnTo>
                          <a:lnTo>
                            <a:pt x="1949" y="1606"/>
                          </a:lnTo>
                          <a:lnTo>
                            <a:pt x="1952" y="1606"/>
                          </a:lnTo>
                          <a:lnTo>
                            <a:pt x="1958" y="1605"/>
                          </a:lnTo>
                          <a:lnTo>
                            <a:pt x="1970" y="1597"/>
                          </a:lnTo>
                          <a:lnTo>
                            <a:pt x="1983" y="1587"/>
                          </a:lnTo>
                          <a:lnTo>
                            <a:pt x="2009" y="1565"/>
                          </a:lnTo>
                          <a:lnTo>
                            <a:pt x="2024" y="1550"/>
                          </a:lnTo>
                          <a:lnTo>
                            <a:pt x="2042" y="1537"/>
                          </a:lnTo>
                          <a:lnTo>
                            <a:pt x="2063" y="1519"/>
                          </a:lnTo>
                          <a:lnTo>
                            <a:pt x="2067" y="1515"/>
                          </a:lnTo>
                          <a:lnTo>
                            <a:pt x="2069" y="1511"/>
                          </a:lnTo>
                          <a:lnTo>
                            <a:pt x="2071" y="1506"/>
                          </a:lnTo>
                          <a:lnTo>
                            <a:pt x="2071" y="1502"/>
                          </a:lnTo>
                          <a:lnTo>
                            <a:pt x="2070" y="1499"/>
                          </a:lnTo>
                          <a:lnTo>
                            <a:pt x="2067" y="1494"/>
                          </a:lnTo>
                          <a:lnTo>
                            <a:pt x="2061" y="1491"/>
                          </a:lnTo>
                          <a:lnTo>
                            <a:pt x="2054" y="1487"/>
                          </a:lnTo>
                          <a:lnTo>
                            <a:pt x="2034" y="1479"/>
                          </a:lnTo>
                          <a:lnTo>
                            <a:pt x="2018" y="1472"/>
                          </a:lnTo>
                          <a:lnTo>
                            <a:pt x="2013" y="1467"/>
                          </a:lnTo>
                          <a:lnTo>
                            <a:pt x="2007" y="1464"/>
                          </a:lnTo>
                          <a:lnTo>
                            <a:pt x="2003" y="1460"/>
                          </a:lnTo>
                          <a:lnTo>
                            <a:pt x="2000" y="1457"/>
                          </a:lnTo>
                          <a:lnTo>
                            <a:pt x="1998" y="1452"/>
                          </a:lnTo>
                          <a:lnTo>
                            <a:pt x="1996" y="1449"/>
                          </a:lnTo>
                          <a:lnTo>
                            <a:pt x="1995" y="1446"/>
                          </a:lnTo>
                          <a:lnTo>
                            <a:pt x="1995" y="1442"/>
                          </a:lnTo>
                          <a:lnTo>
                            <a:pt x="1997" y="1435"/>
                          </a:lnTo>
                          <a:lnTo>
                            <a:pt x="2000" y="1428"/>
                          </a:lnTo>
                          <a:lnTo>
                            <a:pt x="2006" y="1420"/>
                          </a:lnTo>
                          <a:lnTo>
                            <a:pt x="2014" y="1412"/>
                          </a:lnTo>
                          <a:lnTo>
                            <a:pt x="2023" y="1404"/>
                          </a:lnTo>
                          <a:lnTo>
                            <a:pt x="2033" y="1395"/>
                          </a:lnTo>
                          <a:lnTo>
                            <a:pt x="2044" y="1385"/>
                          </a:lnTo>
                          <a:lnTo>
                            <a:pt x="2055" y="1376"/>
                          </a:lnTo>
                          <a:lnTo>
                            <a:pt x="2066" y="1365"/>
                          </a:lnTo>
                          <a:lnTo>
                            <a:pt x="2076" y="1353"/>
                          </a:lnTo>
                          <a:lnTo>
                            <a:pt x="2103" y="1318"/>
                          </a:lnTo>
                          <a:lnTo>
                            <a:pt x="2133" y="1276"/>
                          </a:lnTo>
                          <a:lnTo>
                            <a:pt x="2149" y="1254"/>
                          </a:lnTo>
                          <a:lnTo>
                            <a:pt x="2165" y="1232"/>
                          </a:lnTo>
                          <a:lnTo>
                            <a:pt x="2182" y="1210"/>
                          </a:lnTo>
                          <a:lnTo>
                            <a:pt x="2200" y="1191"/>
                          </a:lnTo>
                          <a:lnTo>
                            <a:pt x="2217" y="1173"/>
                          </a:lnTo>
                          <a:lnTo>
                            <a:pt x="2235" y="1158"/>
                          </a:lnTo>
                          <a:lnTo>
                            <a:pt x="2244" y="1151"/>
                          </a:lnTo>
                          <a:lnTo>
                            <a:pt x="2254" y="1145"/>
                          </a:lnTo>
                          <a:lnTo>
                            <a:pt x="2262" y="1140"/>
                          </a:lnTo>
                          <a:lnTo>
                            <a:pt x="2272" y="1136"/>
                          </a:lnTo>
                          <a:lnTo>
                            <a:pt x="2281" y="1134"/>
                          </a:lnTo>
                          <a:lnTo>
                            <a:pt x="2290" y="1132"/>
                          </a:lnTo>
                          <a:lnTo>
                            <a:pt x="2299" y="1132"/>
                          </a:lnTo>
                          <a:lnTo>
                            <a:pt x="2309" y="1133"/>
                          </a:lnTo>
                          <a:lnTo>
                            <a:pt x="2319" y="1135"/>
                          </a:lnTo>
                          <a:lnTo>
                            <a:pt x="2327" y="1138"/>
                          </a:lnTo>
                          <a:lnTo>
                            <a:pt x="2337" y="1143"/>
                          </a:lnTo>
                          <a:lnTo>
                            <a:pt x="2347" y="1150"/>
                          </a:lnTo>
                          <a:lnTo>
                            <a:pt x="2379" y="1176"/>
                          </a:lnTo>
                          <a:lnTo>
                            <a:pt x="2405" y="1194"/>
                          </a:lnTo>
                          <a:lnTo>
                            <a:pt x="2417" y="1201"/>
                          </a:lnTo>
                          <a:lnTo>
                            <a:pt x="2428" y="1207"/>
                          </a:lnTo>
                          <a:lnTo>
                            <a:pt x="2437" y="1212"/>
                          </a:lnTo>
                          <a:lnTo>
                            <a:pt x="2448" y="1216"/>
                          </a:lnTo>
                          <a:lnTo>
                            <a:pt x="2471" y="1222"/>
                          </a:lnTo>
                          <a:lnTo>
                            <a:pt x="2498" y="1228"/>
                          </a:lnTo>
                          <a:lnTo>
                            <a:pt x="2531" y="1235"/>
                          </a:lnTo>
                          <a:lnTo>
                            <a:pt x="2575" y="1245"/>
                          </a:lnTo>
                          <a:lnTo>
                            <a:pt x="2593" y="1247"/>
                          </a:lnTo>
                          <a:lnTo>
                            <a:pt x="2617" y="1249"/>
                          </a:lnTo>
                          <a:lnTo>
                            <a:pt x="2645" y="1251"/>
                          </a:lnTo>
                          <a:lnTo>
                            <a:pt x="2673" y="1255"/>
                          </a:lnTo>
                          <a:lnTo>
                            <a:pt x="2687" y="1257"/>
                          </a:lnTo>
                          <a:lnTo>
                            <a:pt x="2699" y="1260"/>
                          </a:lnTo>
                          <a:lnTo>
                            <a:pt x="2710" y="1264"/>
                          </a:lnTo>
                          <a:lnTo>
                            <a:pt x="2718" y="1270"/>
                          </a:lnTo>
                          <a:lnTo>
                            <a:pt x="2723" y="1272"/>
                          </a:lnTo>
                          <a:lnTo>
                            <a:pt x="2725" y="1275"/>
                          </a:lnTo>
                          <a:lnTo>
                            <a:pt x="2728" y="1280"/>
                          </a:lnTo>
                          <a:lnTo>
                            <a:pt x="2729" y="1283"/>
                          </a:lnTo>
                          <a:lnTo>
                            <a:pt x="2730" y="1287"/>
                          </a:lnTo>
                          <a:lnTo>
                            <a:pt x="2730" y="1293"/>
                          </a:lnTo>
                          <a:lnTo>
                            <a:pt x="2729" y="1297"/>
                          </a:lnTo>
                          <a:lnTo>
                            <a:pt x="2728" y="1302"/>
                          </a:lnTo>
                          <a:lnTo>
                            <a:pt x="2724" y="1311"/>
                          </a:lnTo>
                          <a:lnTo>
                            <a:pt x="2720" y="1318"/>
                          </a:lnTo>
                          <a:lnTo>
                            <a:pt x="2715" y="1327"/>
                          </a:lnTo>
                          <a:lnTo>
                            <a:pt x="2710" y="1335"/>
                          </a:lnTo>
                          <a:lnTo>
                            <a:pt x="2698" y="1349"/>
                          </a:lnTo>
                          <a:lnTo>
                            <a:pt x="2684" y="1363"/>
                          </a:lnTo>
                          <a:lnTo>
                            <a:pt x="2669" y="1376"/>
                          </a:lnTo>
                          <a:lnTo>
                            <a:pt x="2652" y="1389"/>
                          </a:lnTo>
                          <a:lnTo>
                            <a:pt x="2635" y="1402"/>
                          </a:lnTo>
                          <a:lnTo>
                            <a:pt x="2618" y="1415"/>
                          </a:lnTo>
                          <a:lnTo>
                            <a:pt x="2601" y="1426"/>
                          </a:lnTo>
                          <a:lnTo>
                            <a:pt x="2584" y="1439"/>
                          </a:lnTo>
                          <a:lnTo>
                            <a:pt x="2568" y="1452"/>
                          </a:lnTo>
                          <a:lnTo>
                            <a:pt x="2554" y="1466"/>
                          </a:lnTo>
                          <a:lnTo>
                            <a:pt x="2541" y="1480"/>
                          </a:lnTo>
                          <a:lnTo>
                            <a:pt x="2529" y="1494"/>
                          </a:lnTo>
                          <a:lnTo>
                            <a:pt x="2525" y="1502"/>
                          </a:lnTo>
                          <a:lnTo>
                            <a:pt x="2521" y="1511"/>
                          </a:lnTo>
                          <a:lnTo>
                            <a:pt x="2517" y="1518"/>
                          </a:lnTo>
                          <a:lnTo>
                            <a:pt x="2514" y="1527"/>
                          </a:lnTo>
                          <a:lnTo>
                            <a:pt x="2513" y="1533"/>
                          </a:lnTo>
                          <a:lnTo>
                            <a:pt x="2513" y="1541"/>
                          </a:lnTo>
                          <a:lnTo>
                            <a:pt x="2514" y="1546"/>
                          </a:lnTo>
                          <a:lnTo>
                            <a:pt x="2516" y="1553"/>
                          </a:lnTo>
                          <a:lnTo>
                            <a:pt x="2520" y="1558"/>
                          </a:lnTo>
                          <a:lnTo>
                            <a:pt x="2524" y="1564"/>
                          </a:lnTo>
                          <a:lnTo>
                            <a:pt x="2529" y="1569"/>
                          </a:lnTo>
                          <a:lnTo>
                            <a:pt x="2536" y="1574"/>
                          </a:lnTo>
                          <a:lnTo>
                            <a:pt x="2550" y="1584"/>
                          </a:lnTo>
                          <a:lnTo>
                            <a:pt x="2567" y="1594"/>
                          </a:lnTo>
                          <a:lnTo>
                            <a:pt x="2586" y="1604"/>
                          </a:lnTo>
                          <a:lnTo>
                            <a:pt x="2607" y="1612"/>
                          </a:lnTo>
                          <a:lnTo>
                            <a:pt x="2629" y="1622"/>
                          </a:lnTo>
                          <a:lnTo>
                            <a:pt x="2651" y="1632"/>
                          </a:lnTo>
                          <a:lnTo>
                            <a:pt x="2673" y="1641"/>
                          </a:lnTo>
                          <a:lnTo>
                            <a:pt x="2693" y="1652"/>
                          </a:lnTo>
                          <a:lnTo>
                            <a:pt x="2713" y="1664"/>
                          </a:lnTo>
                          <a:lnTo>
                            <a:pt x="2731" y="1677"/>
                          </a:lnTo>
                          <a:lnTo>
                            <a:pt x="2739" y="1683"/>
                          </a:lnTo>
                          <a:lnTo>
                            <a:pt x="2746" y="1691"/>
                          </a:lnTo>
                          <a:lnTo>
                            <a:pt x="2752" y="1699"/>
                          </a:lnTo>
                          <a:lnTo>
                            <a:pt x="2758" y="1706"/>
                          </a:lnTo>
                          <a:lnTo>
                            <a:pt x="2913" y="1941"/>
                          </a:lnTo>
                          <a:lnTo>
                            <a:pt x="2911" y="1945"/>
                          </a:lnTo>
                          <a:lnTo>
                            <a:pt x="2911" y="1948"/>
                          </a:lnTo>
                          <a:lnTo>
                            <a:pt x="2904" y="1949"/>
                          </a:lnTo>
                          <a:lnTo>
                            <a:pt x="2898" y="1950"/>
                          </a:lnTo>
                          <a:lnTo>
                            <a:pt x="2889" y="1950"/>
                          </a:lnTo>
                          <a:lnTo>
                            <a:pt x="2881" y="1949"/>
                          </a:lnTo>
                          <a:lnTo>
                            <a:pt x="2864" y="1945"/>
                          </a:lnTo>
                          <a:lnTo>
                            <a:pt x="2846" y="1941"/>
                          </a:lnTo>
                          <a:lnTo>
                            <a:pt x="2828" y="1937"/>
                          </a:lnTo>
                          <a:lnTo>
                            <a:pt x="2813" y="1934"/>
                          </a:lnTo>
                          <a:lnTo>
                            <a:pt x="2807" y="1933"/>
                          </a:lnTo>
                          <a:lnTo>
                            <a:pt x="2800" y="1934"/>
                          </a:lnTo>
                          <a:lnTo>
                            <a:pt x="2796" y="1935"/>
                          </a:lnTo>
                          <a:lnTo>
                            <a:pt x="2792" y="1937"/>
                          </a:lnTo>
                          <a:lnTo>
                            <a:pt x="2786" y="1942"/>
                          </a:lnTo>
                          <a:lnTo>
                            <a:pt x="2783" y="1947"/>
                          </a:lnTo>
                          <a:lnTo>
                            <a:pt x="2780" y="1952"/>
                          </a:lnTo>
                          <a:lnTo>
                            <a:pt x="2778" y="1957"/>
                          </a:lnTo>
                          <a:lnTo>
                            <a:pt x="2774" y="1965"/>
                          </a:lnTo>
                          <a:lnTo>
                            <a:pt x="2772" y="1973"/>
                          </a:lnTo>
                          <a:lnTo>
                            <a:pt x="2770" y="1976"/>
                          </a:lnTo>
                          <a:lnTo>
                            <a:pt x="2767" y="1979"/>
                          </a:lnTo>
                          <a:lnTo>
                            <a:pt x="2763" y="1982"/>
                          </a:lnTo>
                          <a:lnTo>
                            <a:pt x="2757" y="1984"/>
                          </a:lnTo>
                          <a:lnTo>
                            <a:pt x="2751" y="1986"/>
                          </a:lnTo>
                          <a:lnTo>
                            <a:pt x="2742" y="1987"/>
                          </a:lnTo>
                          <a:lnTo>
                            <a:pt x="2731" y="1987"/>
                          </a:lnTo>
                          <a:lnTo>
                            <a:pt x="2718" y="1988"/>
                          </a:lnTo>
                          <a:lnTo>
                            <a:pt x="2699" y="1988"/>
                          </a:lnTo>
                          <a:lnTo>
                            <a:pt x="2679" y="1991"/>
                          </a:lnTo>
                          <a:lnTo>
                            <a:pt x="2660" y="1995"/>
                          </a:lnTo>
                          <a:lnTo>
                            <a:pt x="2642" y="1999"/>
                          </a:lnTo>
                          <a:lnTo>
                            <a:pt x="2606" y="2011"/>
                          </a:lnTo>
                          <a:lnTo>
                            <a:pt x="2571" y="2024"/>
                          </a:lnTo>
                          <a:lnTo>
                            <a:pt x="2536" y="2038"/>
                          </a:lnTo>
                          <a:lnTo>
                            <a:pt x="2501" y="2049"/>
                          </a:lnTo>
                          <a:lnTo>
                            <a:pt x="2483" y="2054"/>
                          </a:lnTo>
                          <a:lnTo>
                            <a:pt x="2463" y="2057"/>
                          </a:lnTo>
                          <a:lnTo>
                            <a:pt x="2445" y="2059"/>
                          </a:lnTo>
                          <a:lnTo>
                            <a:pt x="2424" y="2060"/>
                          </a:lnTo>
                          <a:lnTo>
                            <a:pt x="2400" y="2059"/>
                          </a:lnTo>
                          <a:lnTo>
                            <a:pt x="2376" y="2056"/>
                          </a:lnTo>
                          <a:lnTo>
                            <a:pt x="2352" y="2052"/>
                          </a:lnTo>
                          <a:lnTo>
                            <a:pt x="2330" y="2047"/>
                          </a:lnTo>
                          <a:lnTo>
                            <a:pt x="2309" y="2042"/>
                          </a:lnTo>
                          <a:lnTo>
                            <a:pt x="2288" y="2037"/>
                          </a:lnTo>
                          <a:lnTo>
                            <a:pt x="2269" y="2033"/>
                          </a:lnTo>
                          <a:lnTo>
                            <a:pt x="2249" y="2030"/>
                          </a:lnTo>
                          <a:lnTo>
                            <a:pt x="2241" y="2030"/>
                          </a:lnTo>
                          <a:lnTo>
                            <a:pt x="2231" y="2030"/>
                          </a:lnTo>
                          <a:lnTo>
                            <a:pt x="2222" y="2031"/>
                          </a:lnTo>
                          <a:lnTo>
                            <a:pt x="2214" y="2032"/>
                          </a:lnTo>
                          <a:lnTo>
                            <a:pt x="2205" y="2034"/>
                          </a:lnTo>
                          <a:lnTo>
                            <a:pt x="2197" y="2038"/>
                          </a:lnTo>
                          <a:lnTo>
                            <a:pt x="2188" y="2041"/>
                          </a:lnTo>
                          <a:lnTo>
                            <a:pt x="2179" y="2046"/>
                          </a:lnTo>
                          <a:lnTo>
                            <a:pt x="2171" y="2053"/>
                          </a:lnTo>
                          <a:lnTo>
                            <a:pt x="2163" y="2059"/>
                          </a:lnTo>
                          <a:lnTo>
                            <a:pt x="2154" y="2068"/>
                          </a:lnTo>
                          <a:lnTo>
                            <a:pt x="2147" y="2078"/>
                          </a:lnTo>
                          <a:lnTo>
                            <a:pt x="2138" y="2088"/>
                          </a:lnTo>
                          <a:lnTo>
                            <a:pt x="2130" y="2100"/>
                          </a:lnTo>
                          <a:lnTo>
                            <a:pt x="2122" y="2114"/>
                          </a:lnTo>
                          <a:lnTo>
                            <a:pt x="2114" y="2130"/>
                          </a:lnTo>
                          <a:lnTo>
                            <a:pt x="2103" y="2151"/>
                          </a:lnTo>
                          <a:lnTo>
                            <a:pt x="2091" y="2172"/>
                          </a:lnTo>
                          <a:lnTo>
                            <a:pt x="2078" y="2190"/>
                          </a:lnTo>
                          <a:lnTo>
                            <a:pt x="2065" y="2208"/>
                          </a:lnTo>
                          <a:lnTo>
                            <a:pt x="2038" y="2241"/>
                          </a:lnTo>
                          <a:lnTo>
                            <a:pt x="2011" y="2273"/>
                          </a:lnTo>
                          <a:lnTo>
                            <a:pt x="1997" y="2289"/>
                          </a:lnTo>
                          <a:lnTo>
                            <a:pt x="1984" y="2306"/>
                          </a:lnTo>
                          <a:lnTo>
                            <a:pt x="1971" y="2323"/>
                          </a:lnTo>
                          <a:lnTo>
                            <a:pt x="1959" y="2341"/>
                          </a:lnTo>
                          <a:lnTo>
                            <a:pt x="1947" y="2361"/>
                          </a:lnTo>
                          <a:lnTo>
                            <a:pt x="1936" y="2381"/>
                          </a:lnTo>
                          <a:lnTo>
                            <a:pt x="1926" y="2404"/>
                          </a:lnTo>
                          <a:lnTo>
                            <a:pt x="1917" y="2429"/>
                          </a:lnTo>
                          <a:lnTo>
                            <a:pt x="1844" y="2518"/>
                          </a:lnTo>
                          <a:lnTo>
                            <a:pt x="1825" y="2618"/>
                          </a:lnTo>
                          <a:lnTo>
                            <a:pt x="1825" y="2618"/>
                          </a:lnTo>
                          <a:lnTo>
                            <a:pt x="1796" y="2608"/>
                          </a:lnTo>
                          <a:lnTo>
                            <a:pt x="1791" y="2606"/>
                          </a:lnTo>
                          <a:lnTo>
                            <a:pt x="1787" y="2603"/>
                          </a:lnTo>
                          <a:lnTo>
                            <a:pt x="1784" y="2599"/>
                          </a:lnTo>
                          <a:lnTo>
                            <a:pt x="1782" y="2595"/>
                          </a:lnTo>
                          <a:lnTo>
                            <a:pt x="1778" y="2585"/>
                          </a:lnTo>
                          <a:lnTo>
                            <a:pt x="1775" y="2576"/>
                          </a:lnTo>
                          <a:lnTo>
                            <a:pt x="1773" y="2566"/>
                          </a:lnTo>
                          <a:lnTo>
                            <a:pt x="1769" y="2558"/>
                          </a:lnTo>
                          <a:lnTo>
                            <a:pt x="1767" y="2555"/>
                          </a:lnTo>
                          <a:lnTo>
                            <a:pt x="1764" y="2553"/>
                          </a:lnTo>
                          <a:lnTo>
                            <a:pt x="1760" y="2551"/>
                          </a:lnTo>
                          <a:lnTo>
                            <a:pt x="1756" y="2551"/>
                          </a:lnTo>
                          <a:lnTo>
                            <a:pt x="1751" y="2551"/>
                          </a:lnTo>
                          <a:lnTo>
                            <a:pt x="1748" y="2553"/>
                          </a:lnTo>
                          <a:lnTo>
                            <a:pt x="1744" y="2557"/>
                          </a:lnTo>
                          <a:lnTo>
                            <a:pt x="1740" y="2562"/>
                          </a:lnTo>
                          <a:lnTo>
                            <a:pt x="1732" y="2573"/>
                          </a:lnTo>
                          <a:lnTo>
                            <a:pt x="1724" y="2586"/>
                          </a:lnTo>
                          <a:lnTo>
                            <a:pt x="1717" y="2601"/>
                          </a:lnTo>
                          <a:lnTo>
                            <a:pt x="1708" y="2616"/>
                          </a:lnTo>
                          <a:lnTo>
                            <a:pt x="1704" y="2621"/>
                          </a:lnTo>
                          <a:lnTo>
                            <a:pt x="1700" y="2626"/>
                          </a:lnTo>
                          <a:lnTo>
                            <a:pt x="1695" y="2631"/>
                          </a:lnTo>
                          <a:lnTo>
                            <a:pt x="1690" y="2635"/>
                          </a:lnTo>
                          <a:lnTo>
                            <a:pt x="1684" y="2637"/>
                          </a:lnTo>
                          <a:lnTo>
                            <a:pt x="1678" y="2640"/>
                          </a:lnTo>
                          <a:lnTo>
                            <a:pt x="1673" y="2641"/>
                          </a:lnTo>
                          <a:lnTo>
                            <a:pt x="1666" y="2643"/>
                          </a:lnTo>
                          <a:lnTo>
                            <a:pt x="1654" y="2644"/>
                          </a:lnTo>
                          <a:lnTo>
                            <a:pt x="1642" y="2641"/>
                          </a:lnTo>
                          <a:lnTo>
                            <a:pt x="1632" y="2638"/>
                          </a:lnTo>
                          <a:lnTo>
                            <a:pt x="1620" y="2633"/>
                          </a:lnTo>
                          <a:lnTo>
                            <a:pt x="1610" y="2626"/>
                          </a:lnTo>
                          <a:lnTo>
                            <a:pt x="1599" y="2619"/>
                          </a:lnTo>
                          <a:lnTo>
                            <a:pt x="1589" y="2609"/>
                          </a:lnTo>
                          <a:lnTo>
                            <a:pt x="1580" y="2599"/>
                          </a:lnTo>
                          <a:lnTo>
                            <a:pt x="1571" y="2590"/>
                          </a:lnTo>
                          <a:lnTo>
                            <a:pt x="1563" y="2579"/>
                          </a:lnTo>
                          <a:lnTo>
                            <a:pt x="1548" y="2557"/>
                          </a:lnTo>
                          <a:lnTo>
                            <a:pt x="1536" y="2537"/>
                          </a:lnTo>
                          <a:lnTo>
                            <a:pt x="1528" y="2522"/>
                          </a:lnTo>
                          <a:lnTo>
                            <a:pt x="1517" y="2504"/>
                          </a:lnTo>
                          <a:lnTo>
                            <a:pt x="1505" y="2488"/>
                          </a:lnTo>
                          <a:lnTo>
                            <a:pt x="1492" y="2471"/>
                          </a:lnTo>
                          <a:lnTo>
                            <a:pt x="1465" y="2439"/>
                          </a:lnTo>
                          <a:lnTo>
                            <a:pt x="1439" y="2410"/>
                          </a:lnTo>
                          <a:lnTo>
                            <a:pt x="1336" y="2290"/>
                          </a:lnTo>
                          <a:lnTo>
                            <a:pt x="1331" y="2287"/>
                          </a:lnTo>
                          <a:lnTo>
                            <a:pt x="1328" y="2285"/>
                          </a:lnTo>
                          <a:lnTo>
                            <a:pt x="1324" y="2284"/>
                          </a:lnTo>
                          <a:lnTo>
                            <a:pt x="1318" y="2283"/>
                          </a:lnTo>
                          <a:lnTo>
                            <a:pt x="1309" y="2284"/>
                          </a:lnTo>
                          <a:lnTo>
                            <a:pt x="1299" y="2288"/>
                          </a:lnTo>
                          <a:lnTo>
                            <a:pt x="1277" y="2299"/>
                          </a:lnTo>
                          <a:lnTo>
                            <a:pt x="1260" y="2309"/>
                          </a:lnTo>
                          <a:lnTo>
                            <a:pt x="1219" y="2312"/>
                          </a:lnTo>
                          <a:lnTo>
                            <a:pt x="1182" y="2313"/>
                          </a:lnTo>
                          <a:lnTo>
                            <a:pt x="1165" y="2313"/>
                          </a:lnTo>
                          <a:lnTo>
                            <a:pt x="1149" y="2311"/>
                          </a:lnTo>
                          <a:lnTo>
                            <a:pt x="1135" y="2308"/>
                          </a:lnTo>
                          <a:lnTo>
                            <a:pt x="1122" y="2303"/>
                          </a:lnTo>
                          <a:lnTo>
                            <a:pt x="1116" y="2301"/>
                          </a:lnTo>
                          <a:lnTo>
                            <a:pt x="1111" y="2298"/>
                          </a:lnTo>
                          <a:lnTo>
                            <a:pt x="1107" y="2294"/>
                          </a:lnTo>
                          <a:lnTo>
                            <a:pt x="1102" y="2289"/>
                          </a:lnTo>
                          <a:lnTo>
                            <a:pt x="1098" y="2285"/>
                          </a:lnTo>
                          <a:lnTo>
                            <a:pt x="1095" y="2280"/>
                          </a:lnTo>
                          <a:lnTo>
                            <a:pt x="1091" y="2274"/>
                          </a:lnTo>
                          <a:lnTo>
                            <a:pt x="1089" y="2268"/>
                          </a:lnTo>
                          <a:lnTo>
                            <a:pt x="1088" y="2260"/>
                          </a:lnTo>
                          <a:lnTo>
                            <a:pt x="1087" y="2253"/>
                          </a:lnTo>
                          <a:lnTo>
                            <a:pt x="1086" y="2244"/>
                          </a:lnTo>
                          <a:lnTo>
                            <a:pt x="1086" y="2235"/>
                          </a:lnTo>
                          <a:lnTo>
                            <a:pt x="1087" y="2226"/>
                          </a:lnTo>
                          <a:lnTo>
                            <a:pt x="1089" y="2215"/>
                          </a:lnTo>
                          <a:lnTo>
                            <a:pt x="1091" y="2204"/>
                          </a:lnTo>
                          <a:lnTo>
                            <a:pt x="1094" y="2192"/>
                          </a:lnTo>
                          <a:lnTo>
                            <a:pt x="1096" y="2185"/>
                          </a:lnTo>
                          <a:lnTo>
                            <a:pt x="1096" y="2177"/>
                          </a:lnTo>
                          <a:lnTo>
                            <a:pt x="1096" y="2171"/>
                          </a:lnTo>
                          <a:lnTo>
                            <a:pt x="1096" y="2163"/>
                          </a:lnTo>
                          <a:lnTo>
                            <a:pt x="1095" y="2155"/>
                          </a:lnTo>
                          <a:lnTo>
                            <a:pt x="1093" y="2149"/>
                          </a:lnTo>
                          <a:lnTo>
                            <a:pt x="1090" y="2141"/>
                          </a:lnTo>
                          <a:lnTo>
                            <a:pt x="1087" y="2135"/>
                          </a:lnTo>
                          <a:lnTo>
                            <a:pt x="1080" y="2121"/>
                          </a:lnTo>
                          <a:lnTo>
                            <a:pt x="1071" y="2108"/>
                          </a:lnTo>
                          <a:lnTo>
                            <a:pt x="1060" y="2096"/>
                          </a:lnTo>
                          <a:lnTo>
                            <a:pt x="1048" y="2084"/>
                          </a:lnTo>
                          <a:lnTo>
                            <a:pt x="1036" y="2076"/>
                          </a:lnTo>
                          <a:lnTo>
                            <a:pt x="1022" y="2067"/>
                          </a:lnTo>
                          <a:lnTo>
                            <a:pt x="1008" y="2061"/>
                          </a:lnTo>
                          <a:lnTo>
                            <a:pt x="994" y="2057"/>
                          </a:lnTo>
                          <a:lnTo>
                            <a:pt x="987" y="2056"/>
                          </a:lnTo>
                          <a:lnTo>
                            <a:pt x="980" y="2056"/>
                          </a:lnTo>
                          <a:lnTo>
                            <a:pt x="973" y="2056"/>
                          </a:lnTo>
                          <a:lnTo>
                            <a:pt x="966" y="2057"/>
                          </a:lnTo>
                          <a:lnTo>
                            <a:pt x="960" y="2058"/>
                          </a:lnTo>
                          <a:lnTo>
                            <a:pt x="952" y="2060"/>
                          </a:lnTo>
                          <a:lnTo>
                            <a:pt x="946" y="2064"/>
                          </a:lnTo>
                          <a:lnTo>
                            <a:pt x="940" y="2068"/>
                          </a:lnTo>
                          <a:lnTo>
                            <a:pt x="928" y="2074"/>
                          </a:lnTo>
                          <a:lnTo>
                            <a:pt x="918" y="2080"/>
                          </a:lnTo>
                          <a:lnTo>
                            <a:pt x="907" y="2083"/>
                          </a:lnTo>
                          <a:lnTo>
                            <a:pt x="895" y="2085"/>
                          </a:lnTo>
                          <a:lnTo>
                            <a:pt x="873" y="2090"/>
                          </a:lnTo>
                          <a:lnTo>
                            <a:pt x="853" y="2093"/>
                          </a:lnTo>
                          <a:lnTo>
                            <a:pt x="843" y="2095"/>
                          </a:lnTo>
                          <a:lnTo>
                            <a:pt x="833" y="2098"/>
                          </a:lnTo>
                          <a:lnTo>
                            <a:pt x="825" y="2103"/>
                          </a:lnTo>
                          <a:lnTo>
                            <a:pt x="817" y="2109"/>
                          </a:lnTo>
                          <a:lnTo>
                            <a:pt x="809" y="2117"/>
                          </a:lnTo>
                          <a:lnTo>
                            <a:pt x="804" y="2127"/>
                          </a:lnTo>
                          <a:lnTo>
                            <a:pt x="799" y="2139"/>
                          </a:lnTo>
                          <a:lnTo>
                            <a:pt x="794" y="2155"/>
                          </a:lnTo>
                          <a:lnTo>
                            <a:pt x="789" y="2179"/>
                          </a:lnTo>
                          <a:lnTo>
                            <a:pt x="784" y="2196"/>
                          </a:lnTo>
                          <a:lnTo>
                            <a:pt x="778" y="2211"/>
                          </a:lnTo>
                          <a:lnTo>
                            <a:pt x="773" y="2221"/>
                          </a:lnTo>
                          <a:lnTo>
                            <a:pt x="770" y="2225"/>
                          </a:lnTo>
                          <a:lnTo>
                            <a:pt x="767" y="2228"/>
                          </a:lnTo>
                          <a:lnTo>
                            <a:pt x="764" y="2230"/>
                          </a:lnTo>
                          <a:lnTo>
                            <a:pt x="761" y="2231"/>
                          </a:lnTo>
                          <a:lnTo>
                            <a:pt x="755" y="2233"/>
                          </a:lnTo>
                          <a:lnTo>
                            <a:pt x="748" y="2233"/>
                          </a:lnTo>
                          <a:lnTo>
                            <a:pt x="733" y="2231"/>
                          </a:lnTo>
                          <a:lnTo>
                            <a:pt x="714" y="2230"/>
                          </a:lnTo>
                          <a:lnTo>
                            <a:pt x="704" y="2231"/>
                          </a:lnTo>
                          <a:lnTo>
                            <a:pt x="692" y="2233"/>
                          </a:lnTo>
                          <a:lnTo>
                            <a:pt x="680" y="2239"/>
                          </a:lnTo>
                          <a:lnTo>
                            <a:pt x="665" y="2247"/>
                          </a:lnTo>
                          <a:lnTo>
                            <a:pt x="623" y="2280"/>
                          </a:lnTo>
                          <a:lnTo>
                            <a:pt x="623" y="2280"/>
                          </a:lnTo>
                          <a:lnTo>
                            <a:pt x="617" y="2268"/>
                          </a:lnTo>
                          <a:lnTo>
                            <a:pt x="612" y="2257"/>
                          </a:lnTo>
                          <a:lnTo>
                            <a:pt x="605" y="2245"/>
                          </a:lnTo>
                          <a:lnTo>
                            <a:pt x="599" y="2234"/>
                          </a:lnTo>
                          <a:lnTo>
                            <a:pt x="584" y="2212"/>
                          </a:lnTo>
                          <a:lnTo>
                            <a:pt x="570" y="2189"/>
                          </a:lnTo>
                          <a:lnTo>
                            <a:pt x="562" y="2177"/>
                          </a:lnTo>
                          <a:lnTo>
                            <a:pt x="557" y="2164"/>
                          </a:lnTo>
                          <a:lnTo>
                            <a:pt x="551" y="2151"/>
                          </a:lnTo>
                          <a:lnTo>
                            <a:pt x="548" y="2138"/>
                          </a:lnTo>
                          <a:lnTo>
                            <a:pt x="546" y="2124"/>
                          </a:lnTo>
                          <a:lnTo>
                            <a:pt x="545" y="2109"/>
                          </a:lnTo>
                          <a:lnTo>
                            <a:pt x="546" y="2094"/>
                          </a:lnTo>
                          <a:lnTo>
                            <a:pt x="549" y="2077"/>
                          </a:lnTo>
                          <a:lnTo>
                            <a:pt x="555" y="2061"/>
                          </a:lnTo>
                          <a:lnTo>
                            <a:pt x="563" y="2040"/>
                          </a:lnTo>
                          <a:lnTo>
                            <a:pt x="566" y="2030"/>
                          </a:lnTo>
                          <a:lnTo>
                            <a:pt x="569" y="2022"/>
                          </a:lnTo>
                          <a:lnTo>
                            <a:pt x="570" y="2015"/>
                          </a:lnTo>
                          <a:lnTo>
                            <a:pt x="570" y="2013"/>
                          </a:lnTo>
                          <a:lnTo>
                            <a:pt x="569" y="2011"/>
                          </a:lnTo>
                          <a:lnTo>
                            <a:pt x="569" y="2009"/>
                          </a:lnTo>
                          <a:lnTo>
                            <a:pt x="566" y="2007"/>
                          </a:lnTo>
                          <a:lnTo>
                            <a:pt x="564" y="2006"/>
                          </a:lnTo>
                          <a:lnTo>
                            <a:pt x="559" y="2005"/>
                          </a:lnTo>
                          <a:lnTo>
                            <a:pt x="551" y="2005"/>
                          </a:lnTo>
                          <a:lnTo>
                            <a:pt x="533" y="2009"/>
                          </a:lnTo>
                          <a:lnTo>
                            <a:pt x="510" y="2013"/>
                          </a:lnTo>
                          <a:lnTo>
                            <a:pt x="486" y="2019"/>
                          </a:lnTo>
                          <a:lnTo>
                            <a:pt x="465" y="2025"/>
                          </a:lnTo>
                          <a:lnTo>
                            <a:pt x="455" y="2027"/>
                          </a:lnTo>
                          <a:lnTo>
                            <a:pt x="447" y="2028"/>
                          </a:lnTo>
                          <a:lnTo>
                            <a:pt x="439" y="2028"/>
                          </a:lnTo>
                          <a:lnTo>
                            <a:pt x="434" y="2027"/>
                          </a:lnTo>
                          <a:lnTo>
                            <a:pt x="428" y="2025"/>
                          </a:lnTo>
                          <a:lnTo>
                            <a:pt x="423" y="2020"/>
                          </a:lnTo>
                          <a:lnTo>
                            <a:pt x="417" y="2014"/>
                          </a:lnTo>
                          <a:lnTo>
                            <a:pt x="412" y="2006"/>
                          </a:lnTo>
                          <a:lnTo>
                            <a:pt x="401" y="1989"/>
                          </a:lnTo>
                          <a:lnTo>
                            <a:pt x="390" y="1970"/>
                          </a:lnTo>
                          <a:lnTo>
                            <a:pt x="373" y="1929"/>
                          </a:lnTo>
                          <a:lnTo>
                            <a:pt x="361" y="1898"/>
                          </a:lnTo>
                          <a:lnTo>
                            <a:pt x="355" y="1880"/>
                          </a:lnTo>
                          <a:lnTo>
                            <a:pt x="349" y="1861"/>
                          </a:lnTo>
                          <a:lnTo>
                            <a:pt x="345" y="1842"/>
                          </a:lnTo>
                          <a:lnTo>
                            <a:pt x="341" y="1824"/>
                          </a:lnTo>
                          <a:lnTo>
                            <a:pt x="336" y="1806"/>
                          </a:lnTo>
                          <a:lnTo>
                            <a:pt x="331" y="1788"/>
                          </a:lnTo>
                          <a:lnTo>
                            <a:pt x="326" y="1772"/>
                          </a:lnTo>
                          <a:lnTo>
                            <a:pt x="319" y="1757"/>
                          </a:lnTo>
                          <a:lnTo>
                            <a:pt x="316" y="1749"/>
                          </a:lnTo>
                          <a:lnTo>
                            <a:pt x="311" y="1743"/>
                          </a:lnTo>
                          <a:lnTo>
                            <a:pt x="307" y="1736"/>
                          </a:lnTo>
                          <a:lnTo>
                            <a:pt x="302" y="1731"/>
                          </a:lnTo>
                          <a:lnTo>
                            <a:pt x="296" y="1726"/>
                          </a:lnTo>
                          <a:lnTo>
                            <a:pt x="290" y="1721"/>
                          </a:lnTo>
                          <a:lnTo>
                            <a:pt x="283" y="1717"/>
                          </a:lnTo>
                          <a:lnTo>
                            <a:pt x="277" y="1713"/>
                          </a:lnTo>
                          <a:lnTo>
                            <a:pt x="268" y="1709"/>
                          </a:lnTo>
                          <a:lnTo>
                            <a:pt x="261" y="1707"/>
                          </a:lnTo>
                          <a:lnTo>
                            <a:pt x="251" y="1705"/>
                          </a:lnTo>
                          <a:lnTo>
                            <a:pt x="241" y="1704"/>
                          </a:lnTo>
                          <a:lnTo>
                            <a:pt x="230" y="1704"/>
                          </a:lnTo>
                          <a:lnTo>
                            <a:pt x="219" y="1704"/>
                          </a:lnTo>
                          <a:lnTo>
                            <a:pt x="206" y="1705"/>
                          </a:lnTo>
                          <a:lnTo>
                            <a:pt x="192" y="1707"/>
                          </a:lnTo>
                          <a:lnTo>
                            <a:pt x="63" y="1642"/>
                          </a:lnTo>
                          <a:lnTo>
                            <a:pt x="63" y="1642"/>
                          </a:lnTo>
                          <a:lnTo>
                            <a:pt x="113" y="1572"/>
                          </a:lnTo>
                          <a:lnTo>
                            <a:pt x="116" y="1560"/>
                          </a:lnTo>
                          <a:lnTo>
                            <a:pt x="118" y="1548"/>
                          </a:lnTo>
                          <a:lnTo>
                            <a:pt x="119" y="1537"/>
                          </a:lnTo>
                          <a:lnTo>
                            <a:pt x="119" y="1526"/>
                          </a:lnTo>
                          <a:lnTo>
                            <a:pt x="117" y="1503"/>
                          </a:lnTo>
                          <a:lnTo>
                            <a:pt x="115" y="1480"/>
                          </a:lnTo>
                          <a:lnTo>
                            <a:pt x="113" y="1470"/>
                          </a:lnTo>
                          <a:lnTo>
                            <a:pt x="113" y="1458"/>
                          </a:lnTo>
                          <a:lnTo>
                            <a:pt x="113" y="1446"/>
                          </a:lnTo>
                          <a:lnTo>
                            <a:pt x="113" y="1434"/>
                          </a:lnTo>
                          <a:lnTo>
                            <a:pt x="115" y="1421"/>
                          </a:lnTo>
                          <a:lnTo>
                            <a:pt x="117" y="1408"/>
                          </a:lnTo>
                          <a:lnTo>
                            <a:pt x="121" y="1395"/>
                          </a:lnTo>
                          <a:lnTo>
                            <a:pt x="127" y="1380"/>
                          </a:lnTo>
                          <a:lnTo>
                            <a:pt x="144" y="1351"/>
                          </a:lnTo>
                          <a:lnTo>
                            <a:pt x="168" y="1313"/>
                          </a:lnTo>
                          <a:lnTo>
                            <a:pt x="173" y="1303"/>
                          </a:lnTo>
                          <a:lnTo>
                            <a:pt x="179" y="1294"/>
                          </a:lnTo>
                          <a:lnTo>
                            <a:pt x="182" y="1285"/>
                          </a:lnTo>
                          <a:lnTo>
                            <a:pt x="185" y="1276"/>
                          </a:lnTo>
                          <a:lnTo>
                            <a:pt x="186" y="1268"/>
                          </a:lnTo>
                          <a:lnTo>
                            <a:pt x="186" y="1260"/>
                          </a:lnTo>
                          <a:lnTo>
                            <a:pt x="185" y="1257"/>
                          </a:lnTo>
                          <a:lnTo>
                            <a:pt x="184" y="1254"/>
                          </a:lnTo>
                          <a:lnTo>
                            <a:pt x="182" y="1250"/>
                          </a:lnTo>
                          <a:lnTo>
                            <a:pt x="180" y="1247"/>
                          </a:lnTo>
                          <a:lnTo>
                            <a:pt x="172" y="1242"/>
                          </a:lnTo>
                          <a:lnTo>
                            <a:pt x="161" y="1236"/>
                          </a:lnTo>
                          <a:lnTo>
                            <a:pt x="148" y="1231"/>
                          </a:lnTo>
                          <a:lnTo>
                            <a:pt x="136" y="1226"/>
                          </a:lnTo>
                          <a:lnTo>
                            <a:pt x="130" y="1223"/>
                          </a:lnTo>
                          <a:lnTo>
                            <a:pt x="125" y="1219"/>
                          </a:lnTo>
                          <a:lnTo>
                            <a:pt x="119" y="1216"/>
                          </a:lnTo>
                          <a:lnTo>
                            <a:pt x="115" y="1212"/>
                          </a:lnTo>
                          <a:lnTo>
                            <a:pt x="112" y="1207"/>
                          </a:lnTo>
                          <a:lnTo>
                            <a:pt x="108" y="1203"/>
                          </a:lnTo>
                          <a:lnTo>
                            <a:pt x="107" y="1197"/>
                          </a:lnTo>
                          <a:lnTo>
                            <a:pt x="107" y="1192"/>
                          </a:lnTo>
                          <a:lnTo>
                            <a:pt x="108" y="1185"/>
                          </a:lnTo>
                          <a:lnTo>
                            <a:pt x="112" y="1178"/>
                          </a:lnTo>
                          <a:lnTo>
                            <a:pt x="116" y="1172"/>
                          </a:lnTo>
                          <a:lnTo>
                            <a:pt x="122" y="1166"/>
                          </a:lnTo>
                          <a:lnTo>
                            <a:pt x="135" y="1153"/>
                          </a:lnTo>
                          <a:lnTo>
                            <a:pt x="151" y="1140"/>
                          </a:lnTo>
                          <a:lnTo>
                            <a:pt x="157" y="1134"/>
                          </a:lnTo>
                          <a:lnTo>
                            <a:pt x="162" y="1126"/>
                          </a:lnTo>
                          <a:lnTo>
                            <a:pt x="168" y="1120"/>
                          </a:lnTo>
                          <a:lnTo>
                            <a:pt x="171" y="1112"/>
                          </a:lnTo>
                          <a:lnTo>
                            <a:pt x="173" y="1105"/>
                          </a:lnTo>
                          <a:lnTo>
                            <a:pt x="173" y="1096"/>
                          </a:lnTo>
                          <a:lnTo>
                            <a:pt x="172" y="1093"/>
                          </a:lnTo>
                          <a:lnTo>
                            <a:pt x="171" y="1088"/>
                          </a:lnTo>
                          <a:lnTo>
                            <a:pt x="169" y="1084"/>
                          </a:lnTo>
                          <a:lnTo>
                            <a:pt x="166" y="1080"/>
                          </a:lnTo>
                          <a:lnTo>
                            <a:pt x="161" y="1073"/>
                          </a:lnTo>
                          <a:lnTo>
                            <a:pt x="155" y="1067"/>
                          </a:lnTo>
                          <a:lnTo>
                            <a:pt x="148" y="1061"/>
                          </a:lnTo>
                          <a:lnTo>
                            <a:pt x="141" y="1056"/>
                          </a:lnTo>
                          <a:lnTo>
                            <a:pt x="125" y="1045"/>
                          </a:lnTo>
                          <a:lnTo>
                            <a:pt x="107" y="1033"/>
                          </a:lnTo>
                          <a:lnTo>
                            <a:pt x="90" y="1023"/>
                          </a:lnTo>
                          <a:lnTo>
                            <a:pt x="74" y="1010"/>
                          </a:lnTo>
                          <a:lnTo>
                            <a:pt x="66" y="1002"/>
                          </a:lnTo>
                          <a:lnTo>
                            <a:pt x="60" y="994"/>
                          </a:lnTo>
                          <a:lnTo>
                            <a:pt x="54" y="987"/>
                          </a:lnTo>
                          <a:lnTo>
                            <a:pt x="50" y="978"/>
                          </a:lnTo>
                          <a:lnTo>
                            <a:pt x="43" y="966"/>
                          </a:lnTo>
                          <a:lnTo>
                            <a:pt x="33" y="956"/>
                          </a:lnTo>
                          <a:lnTo>
                            <a:pt x="23" y="945"/>
                          </a:lnTo>
                          <a:lnTo>
                            <a:pt x="13" y="934"/>
                          </a:lnTo>
                          <a:lnTo>
                            <a:pt x="9" y="929"/>
                          </a:lnTo>
                          <a:lnTo>
                            <a:pt x="6" y="923"/>
                          </a:lnTo>
                          <a:lnTo>
                            <a:pt x="3" y="918"/>
                          </a:lnTo>
                          <a:lnTo>
                            <a:pt x="0" y="912"/>
                          </a:lnTo>
                          <a:lnTo>
                            <a:pt x="0" y="906"/>
                          </a:lnTo>
                          <a:lnTo>
                            <a:pt x="0" y="900"/>
                          </a:lnTo>
                          <a:lnTo>
                            <a:pt x="3" y="894"/>
                          </a:lnTo>
                          <a:lnTo>
                            <a:pt x="7" y="888"/>
                          </a:lnTo>
                          <a:lnTo>
                            <a:pt x="20" y="865"/>
                          </a:lnTo>
                          <a:lnTo>
                            <a:pt x="41" y="831"/>
                          </a:lnTo>
                          <a:lnTo>
                            <a:pt x="52" y="814"/>
                          </a:lnTo>
                          <a:lnTo>
                            <a:pt x="63" y="800"/>
                          </a:lnTo>
                          <a:lnTo>
                            <a:pt x="67" y="795"/>
                          </a:lnTo>
                          <a:lnTo>
                            <a:pt x="72" y="790"/>
                          </a:lnTo>
                          <a:lnTo>
                            <a:pt x="75" y="788"/>
                          </a:lnTo>
                          <a:lnTo>
                            <a:pt x="77" y="787"/>
                          </a:lnTo>
                          <a:lnTo>
                            <a:pt x="84" y="786"/>
                          </a:lnTo>
                          <a:lnTo>
                            <a:pt x="100" y="788"/>
                          </a:lnTo>
                          <a:lnTo>
                            <a:pt x="118" y="790"/>
                          </a:lnTo>
                          <a:lnTo>
                            <a:pt x="132" y="792"/>
                          </a:lnTo>
                          <a:lnTo>
                            <a:pt x="149" y="797"/>
                          </a:lnTo>
                          <a:lnTo>
                            <a:pt x="164" y="801"/>
                          </a:lnTo>
                          <a:lnTo>
                            <a:pt x="175" y="805"/>
                          </a:lnTo>
                          <a:lnTo>
                            <a:pt x="185" y="810"/>
                          </a:lnTo>
                          <a:lnTo>
                            <a:pt x="188" y="814"/>
                          </a:lnTo>
                          <a:lnTo>
                            <a:pt x="192" y="817"/>
                          </a:lnTo>
                          <a:lnTo>
                            <a:pt x="194" y="822"/>
                          </a:lnTo>
                          <a:lnTo>
                            <a:pt x="195" y="827"/>
                          </a:lnTo>
                          <a:lnTo>
                            <a:pt x="196" y="834"/>
                          </a:lnTo>
                          <a:lnTo>
                            <a:pt x="196" y="841"/>
                          </a:lnTo>
                          <a:lnTo>
                            <a:pt x="195" y="849"/>
                          </a:lnTo>
                          <a:lnTo>
                            <a:pt x="194" y="858"/>
                          </a:lnTo>
                          <a:lnTo>
                            <a:pt x="188" y="880"/>
                          </a:lnTo>
                          <a:lnTo>
                            <a:pt x="184" y="899"/>
                          </a:lnTo>
                          <a:lnTo>
                            <a:pt x="184" y="904"/>
                          </a:lnTo>
                          <a:lnTo>
                            <a:pt x="184" y="907"/>
                          </a:lnTo>
                          <a:lnTo>
                            <a:pt x="185" y="911"/>
                          </a:lnTo>
                          <a:lnTo>
                            <a:pt x="187" y="915"/>
                          </a:lnTo>
                          <a:lnTo>
                            <a:pt x="191" y="918"/>
                          </a:lnTo>
                          <a:lnTo>
                            <a:pt x="195" y="920"/>
                          </a:lnTo>
                          <a:lnTo>
                            <a:pt x="200" y="923"/>
                          </a:lnTo>
                          <a:lnTo>
                            <a:pt x="207" y="924"/>
                          </a:lnTo>
                          <a:lnTo>
                            <a:pt x="218" y="927"/>
                          </a:lnTo>
                          <a:lnTo>
                            <a:pt x="229" y="929"/>
                          </a:lnTo>
                          <a:lnTo>
                            <a:pt x="241" y="931"/>
                          </a:lnTo>
                          <a:lnTo>
                            <a:pt x="253" y="931"/>
                          </a:lnTo>
                          <a:lnTo>
                            <a:pt x="265" y="931"/>
                          </a:lnTo>
                          <a:lnTo>
                            <a:pt x="277" y="930"/>
                          </a:lnTo>
                          <a:lnTo>
                            <a:pt x="288" y="927"/>
                          </a:lnTo>
                          <a:lnTo>
                            <a:pt x="300" y="925"/>
                          </a:lnTo>
                          <a:lnTo>
                            <a:pt x="311" y="923"/>
                          </a:lnTo>
                          <a:lnTo>
                            <a:pt x="322" y="920"/>
                          </a:lnTo>
                          <a:lnTo>
                            <a:pt x="334" y="916"/>
                          </a:lnTo>
                          <a:lnTo>
                            <a:pt x="344" y="911"/>
                          </a:lnTo>
                          <a:lnTo>
                            <a:pt x="355" y="906"/>
                          </a:lnTo>
                          <a:lnTo>
                            <a:pt x="364" y="900"/>
                          </a:lnTo>
                          <a:lnTo>
                            <a:pt x="374" y="895"/>
                          </a:lnTo>
                          <a:lnTo>
                            <a:pt x="383" y="888"/>
                          </a:lnTo>
                          <a:lnTo>
                            <a:pt x="391" y="881"/>
                          </a:lnTo>
                          <a:lnTo>
                            <a:pt x="399" y="873"/>
                          </a:lnTo>
                          <a:lnTo>
                            <a:pt x="405" y="866"/>
                          </a:lnTo>
                          <a:lnTo>
                            <a:pt x="412" y="857"/>
                          </a:lnTo>
                          <a:lnTo>
                            <a:pt x="417" y="849"/>
                          </a:lnTo>
                          <a:lnTo>
                            <a:pt x="422" y="839"/>
                          </a:lnTo>
                          <a:lnTo>
                            <a:pt x="426" y="829"/>
                          </a:lnTo>
                          <a:lnTo>
                            <a:pt x="428" y="819"/>
                          </a:lnTo>
                          <a:lnTo>
                            <a:pt x="430" y="810"/>
                          </a:lnTo>
                          <a:lnTo>
                            <a:pt x="430" y="799"/>
                          </a:lnTo>
                          <a:lnTo>
                            <a:pt x="430" y="788"/>
                          </a:lnTo>
                          <a:lnTo>
                            <a:pt x="428" y="776"/>
                          </a:lnTo>
                          <a:lnTo>
                            <a:pt x="425" y="764"/>
                          </a:lnTo>
                          <a:lnTo>
                            <a:pt x="422" y="753"/>
                          </a:lnTo>
                          <a:lnTo>
                            <a:pt x="415" y="741"/>
                          </a:lnTo>
                          <a:lnTo>
                            <a:pt x="409" y="729"/>
                          </a:lnTo>
                          <a:lnTo>
                            <a:pt x="394" y="706"/>
                          </a:lnTo>
                          <a:lnTo>
                            <a:pt x="377" y="684"/>
                          </a:lnTo>
                          <a:lnTo>
                            <a:pt x="371" y="675"/>
                          </a:lnTo>
                          <a:lnTo>
                            <a:pt x="364" y="665"/>
                          </a:lnTo>
                          <a:lnTo>
                            <a:pt x="359" y="656"/>
                          </a:lnTo>
                          <a:lnTo>
                            <a:pt x="355" y="647"/>
                          </a:lnTo>
                          <a:lnTo>
                            <a:pt x="353" y="639"/>
                          </a:lnTo>
                          <a:lnTo>
                            <a:pt x="353" y="630"/>
                          </a:lnTo>
                          <a:lnTo>
                            <a:pt x="354" y="627"/>
                          </a:lnTo>
                          <a:lnTo>
                            <a:pt x="355" y="623"/>
                          </a:lnTo>
                          <a:lnTo>
                            <a:pt x="357" y="620"/>
                          </a:lnTo>
                          <a:lnTo>
                            <a:pt x="360" y="616"/>
                          </a:lnTo>
                          <a:lnTo>
                            <a:pt x="363" y="613"/>
                          </a:lnTo>
                          <a:lnTo>
                            <a:pt x="367" y="610"/>
                          </a:lnTo>
                          <a:lnTo>
                            <a:pt x="372" y="607"/>
                          </a:lnTo>
                          <a:lnTo>
                            <a:pt x="377" y="603"/>
                          </a:lnTo>
                          <a:lnTo>
                            <a:pt x="391" y="598"/>
                          </a:lnTo>
                          <a:lnTo>
                            <a:pt x="410" y="593"/>
                          </a:lnTo>
                          <a:lnTo>
                            <a:pt x="430" y="587"/>
                          </a:lnTo>
                          <a:lnTo>
                            <a:pt x="453" y="580"/>
                          </a:lnTo>
                          <a:lnTo>
                            <a:pt x="465" y="575"/>
                          </a:lnTo>
                          <a:lnTo>
                            <a:pt x="477" y="570"/>
                          </a:lnTo>
                          <a:lnTo>
                            <a:pt x="488" y="565"/>
                          </a:lnTo>
                          <a:lnTo>
                            <a:pt x="498" y="558"/>
                          </a:lnTo>
                          <a:lnTo>
                            <a:pt x="509" y="552"/>
                          </a:lnTo>
                          <a:lnTo>
                            <a:pt x="519" y="544"/>
                          </a:lnTo>
                          <a:lnTo>
                            <a:pt x="528" y="535"/>
                          </a:lnTo>
                          <a:lnTo>
                            <a:pt x="535" y="527"/>
                          </a:lnTo>
                          <a:lnTo>
                            <a:pt x="542" y="517"/>
                          </a:lnTo>
                          <a:lnTo>
                            <a:pt x="546" y="506"/>
                          </a:lnTo>
                          <a:lnTo>
                            <a:pt x="549" y="495"/>
                          </a:lnTo>
                          <a:lnTo>
                            <a:pt x="549" y="483"/>
                          </a:lnTo>
                          <a:lnTo>
                            <a:pt x="549" y="483"/>
                          </a:lnTo>
                          <a:close/>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a:ln>
                          <a:noFill/>
                        </a:ln>
                        <a:solidFill>
                          <a:prstClr val="black"/>
                        </a:solidFill>
                        <a:effectLst/>
                        <a:uLnTx/>
                        <a:uFillTx/>
                        <a:latin typeface="Calibri"/>
                        <a:ea typeface="+mn-ea"/>
                        <a:cs typeface="+mn-cs"/>
                      </a:endParaRPr>
                    </a:p>
                  </p:txBody>
                </p:sp>
                <p:sp>
                  <p:nvSpPr>
                    <p:cNvPr id="81" name="Rectangle 80"/>
                    <p:cNvSpPr/>
                    <p:nvPr/>
                  </p:nvSpPr>
                  <p:spPr>
                    <a:xfrm>
                      <a:off x="7407251" y="1690978"/>
                      <a:ext cx="21602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88" b="1" i="0" u="none" strike="noStrike" kern="1200" cap="none" spc="0" normalizeH="0" baseline="0" noProof="0" dirty="0">
                          <a:ln>
                            <a:noFill/>
                          </a:ln>
                          <a:solidFill>
                            <a:prstClr val="black"/>
                          </a:solidFill>
                          <a:effectLst/>
                          <a:uLnTx/>
                          <a:uFillTx/>
                          <a:latin typeface="Calibri"/>
                          <a:ea typeface="+mn-ea"/>
                          <a:cs typeface="+mn-cs"/>
                        </a:rPr>
                        <a:t>3</a:t>
                      </a:r>
                    </a:p>
                  </p:txBody>
                </p:sp>
              </p:grpSp>
              <p:sp>
                <p:nvSpPr>
                  <p:cNvPr id="78" name="Ellipse 77"/>
                  <p:cNvSpPr/>
                  <p:nvPr/>
                </p:nvSpPr>
                <p:spPr>
                  <a:xfrm>
                    <a:off x="4048600" y="2756214"/>
                    <a:ext cx="343547" cy="31199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52" b="1" i="0" u="none" strike="noStrike" kern="1200" cap="none" spc="0" normalizeH="0" baseline="0" noProof="0" dirty="0">
                      <a:ln>
                        <a:noFill/>
                      </a:ln>
                      <a:solidFill>
                        <a:prstClr val="black"/>
                      </a:solidFill>
                      <a:effectLst/>
                      <a:uLnTx/>
                      <a:uFillTx/>
                      <a:latin typeface="Century Schoolbook" pitchFamily="18" charset="0"/>
                      <a:ea typeface="+mn-ea"/>
                      <a:cs typeface="+mn-cs"/>
                    </a:endParaRPr>
                  </a:p>
                </p:txBody>
              </p:sp>
            </p:grpSp>
            <p:grpSp>
              <p:nvGrpSpPr>
                <p:cNvPr id="72" name="Groupe 71"/>
                <p:cNvGrpSpPr/>
                <p:nvPr/>
              </p:nvGrpSpPr>
              <p:grpSpPr>
                <a:xfrm>
                  <a:off x="665666" y="3747647"/>
                  <a:ext cx="1971121" cy="1590897"/>
                  <a:chOff x="665666" y="3747647"/>
                  <a:chExt cx="1971121" cy="1590897"/>
                </a:xfrm>
              </p:grpSpPr>
              <p:sp>
                <p:nvSpPr>
                  <p:cNvPr id="73" name="Freeform 19"/>
                  <p:cNvSpPr>
                    <a:spLocks/>
                  </p:cNvSpPr>
                  <p:nvPr/>
                </p:nvSpPr>
                <p:spPr bwMode="auto">
                  <a:xfrm>
                    <a:off x="665666" y="3747647"/>
                    <a:ext cx="1971121" cy="1590897"/>
                  </a:xfrm>
                  <a:custGeom>
                    <a:avLst/>
                    <a:gdLst>
                      <a:gd name="T0" fmla="*/ 2653 w 2751"/>
                      <a:gd name="T1" fmla="*/ 925 h 2327"/>
                      <a:gd name="T2" fmla="*/ 2701 w 2751"/>
                      <a:gd name="T3" fmla="*/ 998 h 2327"/>
                      <a:gd name="T4" fmla="*/ 2736 w 2751"/>
                      <a:gd name="T5" fmla="*/ 1131 h 2327"/>
                      <a:gd name="T6" fmla="*/ 2708 w 2751"/>
                      <a:gd name="T7" fmla="*/ 1253 h 2327"/>
                      <a:gd name="T8" fmla="*/ 2577 w 2751"/>
                      <a:gd name="T9" fmla="*/ 1251 h 2327"/>
                      <a:gd name="T10" fmla="*/ 2481 w 2751"/>
                      <a:gd name="T11" fmla="*/ 1270 h 2327"/>
                      <a:gd name="T12" fmla="*/ 2482 w 2751"/>
                      <a:gd name="T13" fmla="*/ 1358 h 2327"/>
                      <a:gd name="T14" fmla="*/ 2585 w 2751"/>
                      <a:gd name="T15" fmla="*/ 1469 h 2327"/>
                      <a:gd name="T16" fmla="*/ 2618 w 2751"/>
                      <a:gd name="T17" fmla="*/ 1544 h 2327"/>
                      <a:gd name="T18" fmla="*/ 2508 w 2751"/>
                      <a:gd name="T19" fmla="*/ 1772 h 2327"/>
                      <a:gd name="T20" fmla="*/ 2329 w 2751"/>
                      <a:gd name="T21" fmla="*/ 1826 h 2327"/>
                      <a:gd name="T22" fmla="*/ 2207 w 2751"/>
                      <a:gd name="T23" fmla="*/ 1876 h 2327"/>
                      <a:gd name="T24" fmla="*/ 2003 w 2751"/>
                      <a:gd name="T25" fmla="*/ 1955 h 2327"/>
                      <a:gd name="T26" fmla="*/ 1855 w 2751"/>
                      <a:gd name="T27" fmla="*/ 2080 h 2327"/>
                      <a:gd name="T28" fmla="*/ 1814 w 2751"/>
                      <a:gd name="T29" fmla="*/ 2216 h 2327"/>
                      <a:gd name="T30" fmla="*/ 1689 w 2751"/>
                      <a:gd name="T31" fmla="*/ 2196 h 2327"/>
                      <a:gd name="T32" fmla="*/ 1576 w 2751"/>
                      <a:gd name="T33" fmla="*/ 2192 h 2327"/>
                      <a:gd name="T34" fmla="*/ 1405 w 2751"/>
                      <a:gd name="T35" fmla="*/ 2261 h 2327"/>
                      <a:gd name="T36" fmla="*/ 1173 w 2751"/>
                      <a:gd name="T37" fmla="*/ 2236 h 2327"/>
                      <a:gd name="T38" fmla="*/ 1056 w 2751"/>
                      <a:gd name="T39" fmla="*/ 2252 h 2327"/>
                      <a:gd name="T40" fmla="*/ 991 w 2751"/>
                      <a:gd name="T41" fmla="*/ 2117 h 2327"/>
                      <a:gd name="T42" fmla="*/ 834 w 2751"/>
                      <a:gd name="T43" fmla="*/ 2253 h 2327"/>
                      <a:gd name="T44" fmla="*/ 747 w 2751"/>
                      <a:gd name="T45" fmla="*/ 2301 h 2327"/>
                      <a:gd name="T46" fmla="*/ 621 w 2751"/>
                      <a:gd name="T47" fmla="*/ 2303 h 2327"/>
                      <a:gd name="T48" fmla="*/ 552 w 2751"/>
                      <a:gd name="T49" fmla="*/ 2282 h 2327"/>
                      <a:gd name="T50" fmla="*/ 474 w 2751"/>
                      <a:gd name="T51" fmla="*/ 2206 h 2327"/>
                      <a:gd name="T52" fmla="*/ 333 w 2751"/>
                      <a:gd name="T53" fmla="*/ 2274 h 2327"/>
                      <a:gd name="T54" fmla="*/ 289 w 2751"/>
                      <a:gd name="T55" fmla="*/ 2197 h 2327"/>
                      <a:gd name="T56" fmla="*/ 141 w 2751"/>
                      <a:gd name="T57" fmla="*/ 2320 h 2327"/>
                      <a:gd name="T58" fmla="*/ 31 w 2751"/>
                      <a:gd name="T59" fmla="*/ 2075 h 2327"/>
                      <a:gd name="T60" fmla="*/ 15 w 2751"/>
                      <a:gd name="T61" fmla="*/ 1936 h 2327"/>
                      <a:gd name="T62" fmla="*/ 34 w 2751"/>
                      <a:gd name="T63" fmla="*/ 1711 h 2327"/>
                      <a:gd name="T64" fmla="*/ 60 w 2751"/>
                      <a:gd name="T65" fmla="*/ 1600 h 2327"/>
                      <a:gd name="T66" fmla="*/ 125 w 2751"/>
                      <a:gd name="T67" fmla="*/ 1460 h 2327"/>
                      <a:gd name="T68" fmla="*/ 244 w 2751"/>
                      <a:gd name="T69" fmla="*/ 1245 h 2327"/>
                      <a:gd name="T70" fmla="*/ 423 w 2751"/>
                      <a:gd name="T71" fmla="*/ 1038 h 2327"/>
                      <a:gd name="T72" fmla="*/ 489 w 2751"/>
                      <a:gd name="T73" fmla="*/ 876 h 2327"/>
                      <a:gd name="T74" fmla="*/ 556 w 2751"/>
                      <a:gd name="T75" fmla="*/ 741 h 2327"/>
                      <a:gd name="T76" fmla="*/ 511 w 2751"/>
                      <a:gd name="T77" fmla="*/ 573 h 2327"/>
                      <a:gd name="T78" fmla="*/ 564 w 2751"/>
                      <a:gd name="T79" fmla="*/ 460 h 2327"/>
                      <a:gd name="T80" fmla="*/ 594 w 2751"/>
                      <a:gd name="T81" fmla="*/ 338 h 2327"/>
                      <a:gd name="T82" fmla="*/ 798 w 2751"/>
                      <a:gd name="T83" fmla="*/ 119 h 2327"/>
                      <a:gd name="T84" fmla="*/ 817 w 2751"/>
                      <a:gd name="T85" fmla="*/ 237 h 2327"/>
                      <a:gd name="T86" fmla="*/ 926 w 2751"/>
                      <a:gd name="T87" fmla="*/ 361 h 2327"/>
                      <a:gd name="T88" fmla="*/ 1132 w 2751"/>
                      <a:gd name="T89" fmla="*/ 361 h 2327"/>
                      <a:gd name="T90" fmla="*/ 1236 w 2751"/>
                      <a:gd name="T91" fmla="*/ 493 h 2327"/>
                      <a:gd name="T92" fmla="*/ 1343 w 2751"/>
                      <a:gd name="T93" fmla="*/ 603 h 2327"/>
                      <a:gd name="T94" fmla="*/ 1457 w 2751"/>
                      <a:gd name="T95" fmla="*/ 543 h 2327"/>
                      <a:gd name="T96" fmla="*/ 1579 w 2751"/>
                      <a:gd name="T97" fmla="*/ 432 h 2327"/>
                      <a:gd name="T98" fmla="*/ 1755 w 2751"/>
                      <a:gd name="T99" fmla="*/ 292 h 2327"/>
                      <a:gd name="T100" fmla="*/ 1700 w 2751"/>
                      <a:gd name="T101" fmla="*/ 218 h 2327"/>
                      <a:gd name="T102" fmla="*/ 1732 w 2751"/>
                      <a:gd name="T103" fmla="*/ 121 h 2327"/>
                      <a:gd name="T104" fmla="*/ 1793 w 2751"/>
                      <a:gd name="T105" fmla="*/ 0 h 2327"/>
                      <a:gd name="T106" fmla="*/ 1864 w 2751"/>
                      <a:gd name="T107" fmla="*/ 124 h 2327"/>
                      <a:gd name="T108" fmla="*/ 2014 w 2751"/>
                      <a:gd name="T109" fmla="*/ 240 h 2327"/>
                      <a:gd name="T110" fmla="*/ 2109 w 2751"/>
                      <a:gd name="T111" fmla="*/ 346 h 2327"/>
                      <a:gd name="T112" fmla="*/ 2235 w 2751"/>
                      <a:gd name="T113" fmla="*/ 480 h 2327"/>
                      <a:gd name="T114" fmla="*/ 2379 w 2751"/>
                      <a:gd name="T115" fmla="*/ 439 h 2327"/>
                      <a:gd name="T116" fmla="*/ 2509 w 2751"/>
                      <a:gd name="T117" fmla="*/ 582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51" h="2327">
                        <a:moveTo>
                          <a:pt x="2667" y="619"/>
                        </a:moveTo>
                        <a:lnTo>
                          <a:pt x="2663" y="745"/>
                        </a:lnTo>
                        <a:lnTo>
                          <a:pt x="2666" y="762"/>
                        </a:lnTo>
                        <a:lnTo>
                          <a:pt x="2666" y="779"/>
                        </a:lnTo>
                        <a:lnTo>
                          <a:pt x="2665" y="795"/>
                        </a:lnTo>
                        <a:lnTo>
                          <a:pt x="2662" y="811"/>
                        </a:lnTo>
                        <a:lnTo>
                          <a:pt x="2656" y="844"/>
                        </a:lnTo>
                        <a:lnTo>
                          <a:pt x="2649" y="876"/>
                        </a:lnTo>
                        <a:lnTo>
                          <a:pt x="2647" y="889"/>
                        </a:lnTo>
                        <a:lnTo>
                          <a:pt x="2647" y="900"/>
                        </a:lnTo>
                        <a:lnTo>
                          <a:pt x="2648" y="910"/>
                        </a:lnTo>
                        <a:lnTo>
                          <a:pt x="2651" y="917"/>
                        </a:lnTo>
                        <a:lnTo>
                          <a:pt x="2653" y="925"/>
                        </a:lnTo>
                        <a:lnTo>
                          <a:pt x="2656" y="931"/>
                        </a:lnTo>
                        <a:lnTo>
                          <a:pt x="2659" y="937"/>
                        </a:lnTo>
                        <a:lnTo>
                          <a:pt x="2663" y="941"/>
                        </a:lnTo>
                        <a:lnTo>
                          <a:pt x="2672" y="951"/>
                        </a:lnTo>
                        <a:lnTo>
                          <a:pt x="2681" y="959"/>
                        </a:lnTo>
                        <a:lnTo>
                          <a:pt x="2685" y="965"/>
                        </a:lnTo>
                        <a:lnTo>
                          <a:pt x="2688" y="971"/>
                        </a:lnTo>
                        <a:lnTo>
                          <a:pt x="2692" y="978"/>
                        </a:lnTo>
                        <a:lnTo>
                          <a:pt x="2694" y="985"/>
                        </a:lnTo>
                        <a:lnTo>
                          <a:pt x="2697" y="986"/>
                        </a:lnTo>
                        <a:lnTo>
                          <a:pt x="2699" y="989"/>
                        </a:lnTo>
                        <a:lnTo>
                          <a:pt x="2700" y="994"/>
                        </a:lnTo>
                        <a:lnTo>
                          <a:pt x="2701" y="998"/>
                        </a:lnTo>
                        <a:lnTo>
                          <a:pt x="2701" y="1011"/>
                        </a:lnTo>
                        <a:lnTo>
                          <a:pt x="2700" y="1026"/>
                        </a:lnTo>
                        <a:lnTo>
                          <a:pt x="2698" y="1041"/>
                        </a:lnTo>
                        <a:lnTo>
                          <a:pt x="2696" y="1055"/>
                        </a:lnTo>
                        <a:lnTo>
                          <a:pt x="2696" y="1062"/>
                        </a:lnTo>
                        <a:lnTo>
                          <a:pt x="2696" y="1068"/>
                        </a:lnTo>
                        <a:lnTo>
                          <a:pt x="2697" y="1073"/>
                        </a:lnTo>
                        <a:lnTo>
                          <a:pt x="2698" y="1077"/>
                        </a:lnTo>
                        <a:lnTo>
                          <a:pt x="2705" y="1089"/>
                        </a:lnTo>
                        <a:lnTo>
                          <a:pt x="2711" y="1100"/>
                        </a:lnTo>
                        <a:lnTo>
                          <a:pt x="2718" y="1108"/>
                        </a:lnTo>
                        <a:lnTo>
                          <a:pt x="2724" y="1117"/>
                        </a:lnTo>
                        <a:lnTo>
                          <a:pt x="2736" y="1131"/>
                        </a:lnTo>
                        <a:lnTo>
                          <a:pt x="2745" y="1144"/>
                        </a:lnTo>
                        <a:lnTo>
                          <a:pt x="2748" y="1150"/>
                        </a:lnTo>
                        <a:lnTo>
                          <a:pt x="2750" y="1158"/>
                        </a:lnTo>
                        <a:lnTo>
                          <a:pt x="2751" y="1166"/>
                        </a:lnTo>
                        <a:lnTo>
                          <a:pt x="2750" y="1175"/>
                        </a:lnTo>
                        <a:lnTo>
                          <a:pt x="2748" y="1185"/>
                        </a:lnTo>
                        <a:lnTo>
                          <a:pt x="2745" y="1197"/>
                        </a:lnTo>
                        <a:lnTo>
                          <a:pt x="2739" y="1210"/>
                        </a:lnTo>
                        <a:lnTo>
                          <a:pt x="2733" y="1226"/>
                        </a:lnTo>
                        <a:lnTo>
                          <a:pt x="2727" y="1234"/>
                        </a:lnTo>
                        <a:lnTo>
                          <a:pt x="2722" y="1241"/>
                        </a:lnTo>
                        <a:lnTo>
                          <a:pt x="2715" y="1248"/>
                        </a:lnTo>
                        <a:lnTo>
                          <a:pt x="2708" y="1253"/>
                        </a:lnTo>
                        <a:lnTo>
                          <a:pt x="2700" y="1257"/>
                        </a:lnTo>
                        <a:lnTo>
                          <a:pt x="2692" y="1262"/>
                        </a:lnTo>
                        <a:lnTo>
                          <a:pt x="2683" y="1264"/>
                        </a:lnTo>
                        <a:lnTo>
                          <a:pt x="2673" y="1266"/>
                        </a:lnTo>
                        <a:lnTo>
                          <a:pt x="2663" y="1268"/>
                        </a:lnTo>
                        <a:lnTo>
                          <a:pt x="2654" y="1268"/>
                        </a:lnTo>
                        <a:lnTo>
                          <a:pt x="2644" y="1268"/>
                        </a:lnTo>
                        <a:lnTo>
                          <a:pt x="2634" y="1268"/>
                        </a:lnTo>
                        <a:lnTo>
                          <a:pt x="2616" y="1266"/>
                        </a:lnTo>
                        <a:lnTo>
                          <a:pt x="2598" y="1261"/>
                        </a:lnTo>
                        <a:lnTo>
                          <a:pt x="2590" y="1258"/>
                        </a:lnTo>
                        <a:lnTo>
                          <a:pt x="2584" y="1255"/>
                        </a:lnTo>
                        <a:lnTo>
                          <a:pt x="2577" y="1251"/>
                        </a:lnTo>
                        <a:lnTo>
                          <a:pt x="2572" y="1248"/>
                        </a:lnTo>
                        <a:lnTo>
                          <a:pt x="2562" y="1240"/>
                        </a:lnTo>
                        <a:lnTo>
                          <a:pt x="2552" y="1234"/>
                        </a:lnTo>
                        <a:lnTo>
                          <a:pt x="2548" y="1231"/>
                        </a:lnTo>
                        <a:lnTo>
                          <a:pt x="2544" y="1229"/>
                        </a:lnTo>
                        <a:lnTo>
                          <a:pt x="2539" y="1229"/>
                        </a:lnTo>
                        <a:lnTo>
                          <a:pt x="2534" y="1229"/>
                        </a:lnTo>
                        <a:lnTo>
                          <a:pt x="2528" y="1231"/>
                        </a:lnTo>
                        <a:lnTo>
                          <a:pt x="2523" y="1235"/>
                        </a:lnTo>
                        <a:lnTo>
                          <a:pt x="2517" y="1239"/>
                        </a:lnTo>
                        <a:lnTo>
                          <a:pt x="2509" y="1245"/>
                        </a:lnTo>
                        <a:lnTo>
                          <a:pt x="2496" y="1257"/>
                        </a:lnTo>
                        <a:lnTo>
                          <a:pt x="2481" y="1270"/>
                        </a:lnTo>
                        <a:lnTo>
                          <a:pt x="2467" y="1284"/>
                        </a:lnTo>
                        <a:lnTo>
                          <a:pt x="2454" y="1298"/>
                        </a:lnTo>
                        <a:lnTo>
                          <a:pt x="2450" y="1305"/>
                        </a:lnTo>
                        <a:lnTo>
                          <a:pt x="2446" y="1312"/>
                        </a:lnTo>
                        <a:lnTo>
                          <a:pt x="2444" y="1319"/>
                        </a:lnTo>
                        <a:lnTo>
                          <a:pt x="2445" y="1325"/>
                        </a:lnTo>
                        <a:lnTo>
                          <a:pt x="2446" y="1330"/>
                        </a:lnTo>
                        <a:lnTo>
                          <a:pt x="2447" y="1333"/>
                        </a:lnTo>
                        <a:lnTo>
                          <a:pt x="2450" y="1336"/>
                        </a:lnTo>
                        <a:lnTo>
                          <a:pt x="2453" y="1339"/>
                        </a:lnTo>
                        <a:lnTo>
                          <a:pt x="2460" y="1345"/>
                        </a:lnTo>
                        <a:lnTo>
                          <a:pt x="2471" y="1351"/>
                        </a:lnTo>
                        <a:lnTo>
                          <a:pt x="2482" y="1358"/>
                        </a:lnTo>
                        <a:lnTo>
                          <a:pt x="2491" y="1364"/>
                        </a:lnTo>
                        <a:lnTo>
                          <a:pt x="2498" y="1371"/>
                        </a:lnTo>
                        <a:lnTo>
                          <a:pt x="2504" y="1378"/>
                        </a:lnTo>
                        <a:lnTo>
                          <a:pt x="2512" y="1393"/>
                        </a:lnTo>
                        <a:lnTo>
                          <a:pt x="2520" y="1410"/>
                        </a:lnTo>
                        <a:lnTo>
                          <a:pt x="2523" y="1417"/>
                        </a:lnTo>
                        <a:lnTo>
                          <a:pt x="2527" y="1426"/>
                        </a:lnTo>
                        <a:lnTo>
                          <a:pt x="2533" y="1433"/>
                        </a:lnTo>
                        <a:lnTo>
                          <a:pt x="2539" y="1441"/>
                        </a:lnTo>
                        <a:lnTo>
                          <a:pt x="2547" y="1448"/>
                        </a:lnTo>
                        <a:lnTo>
                          <a:pt x="2558" y="1455"/>
                        </a:lnTo>
                        <a:lnTo>
                          <a:pt x="2570" y="1463"/>
                        </a:lnTo>
                        <a:lnTo>
                          <a:pt x="2585" y="1469"/>
                        </a:lnTo>
                        <a:lnTo>
                          <a:pt x="2591" y="1469"/>
                        </a:lnTo>
                        <a:lnTo>
                          <a:pt x="2598" y="1470"/>
                        </a:lnTo>
                        <a:lnTo>
                          <a:pt x="2603" y="1472"/>
                        </a:lnTo>
                        <a:lnTo>
                          <a:pt x="2609" y="1474"/>
                        </a:lnTo>
                        <a:lnTo>
                          <a:pt x="2615" y="1479"/>
                        </a:lnTo>
                        <a:lnTo>
                          <a:pt x="2619" y="1483"/>
                        </a:lnTo>
                        <a:lnTo>
                          <a:pt x="2622" y="1488"/>
                        </a:lnTo>
                        <a:lnTo>
                          <a:pt x="2626" y="1495"/>
                        </a:lnTo>
                        <a:lnTo>
                          <a:pt x="2627" y="1501"/>
                        </a:lnTo>
                        <a:lnTo>
                          <a:pt x="2627" y="1509"/>
                        </a:lnTo>
                        <a:lnTo>
                          <a:pt x="2626" y="1518"/>
                        </a:lnTo>
                        <a:lnTo>
                          <a:pt x="2624" y="1526"/>
                        </a:lnTo>
                        <a:lnTo>
                          <a:pt x="2618" y="1544"/>
                        </a:lnTo>
                        <a:lnTo>
                          <a:pt x="2612" y="1556"/>
                        </a:lnTo>
                        <a:lnTo>
                          <a:pt x="2603" y="1577"/>
                        </a:lnTo>
                        <a:lnTo>
                          <a:pt x="2593" y="1599"/>
                        </a:lnTo>
                        <a:lnTo>
                          <a:pt x="2582" y="1619"/>
                        </a:lnTo>
                        <a:lnTo>
                          <a:pt x="2573" y="1640"/>
                        </a:lnTo>
                        <a:lnTo>
                          <a:pt x="2539" y="1703"/>
                        </a:lnTo>
                        <a:lnTo>
                          <a:pt x="2534" y="1722"/>
                        </a:lnTo>
                        <a:lnTo>
                          <a:pt x="2530" y="1737"/>
                        </a:lnTo>
                        <a:lnTo>
                          <a:pt x="2525" y="1750"/>
                        </a:lnTo>
                        <a:lnTo>
                          <a:pt x="2520" y="1760"/>
                        </a:lnTo>
                        <a:lnTo>
                          <a:pt x="2517" y="1765"/>
                        </a:lnTo>
                        <a:lnTo>
                          <a:pt x="2512" y="1768"/>
                        </a:lnTo>
                        <a:lnTo>
                          <a:pt x="2508" y="1772"/>
                        </a:lnTo>
                        <a:lnTo>
                          <a:pt x="2503" y="1776"/>
                        </a:lnTo>
                        <a:lnTo>
                          <a:pt x="2487" y="1783"/>
                        </a:lnTo>
                        <a:lnTo>
                          <a:pt x="2468" y="1790"/>
                        </a:lnTo>
                        <a:lnTo>
                          <a:pt x="2453" y="1793"/>
                        </a:lnTo>
                        <a:lnTo>
                          <a:pt x="2437" y="1796"/>
                        </a:lnTo>
                        <a:lnTo>
                          <a:pt x="2422" y="1797"/>
                        </a:lnTo>
                        <a:lnTo>
                          <a:pt x="2405" y="1799"/>
                        </a:lnTo>
                        <a:lnTo>
                          <a:pt x="2389" y="1802"/>
                        </a:lnTo>
                        <a:lnTo>
                          <a:pt x="2374" y="1804"/>
                        </a:lnTo>
                        <a:lnTo>
                          <a:pt x="2359" y="1808"/>
                        </a:lnTo>
                        <a:lnTo>
                          <a:pt x="2345" y="1815"/>
                        </a:lnTo>
                        <a:lnTo>
                          <a:pt x="2336" y="1820"/>
                        </a:lnTo>
                        <a:lnTo>
                          <a:pt x="2329" y="1826"/>
                        </a:lnTo>
                        <a:lnTo>
                          <a:pt x="2323" y="1833"/>
                        </a:lnTo>
                        <a:lnTo>
                          <a:pt x="2318" y="1841"/>
                        </a:lnTo>
                        <a:lnTo>
                          <a:pt x="2311" y="1848"/>
                        </a:lnTo>
                        <a:lnTo>
                          <a:pt x="2305" y="1855"/>
                        </a:lnTo>
                        <a:lnTo>
                          <a:pt x="2302" y="1857"/>
                        </a:lnTo>
                        <a:lnTo>
                          <a:pt x="2297" y="1860"/>
                        </a:lnTo>
                        <a:lnTo>
                          <a:pt x="2292" y="1862"/>
                        </a:lnTo>
                        <a:lnTo>
                          <a:pt x="2286" y="1864"/>
                        </a:lnTo>
                        <a:lnTo>
                          <a:pt x="2270" y="1868"/>
                        </a:lnTo>
                        <a:lnTo>
                          <a:pt x="2254" y="1871"/>
                        </a:lnTo>
                        <a:lnTo>
                          <a:pt x="2238" y="1873"/>
                        </a:lnTo>
                        <a:lnTo>
                          <a:pt x="2223" y="1874"/>
                        </a:lnTo>
                        <a:lnTo>
                          <a:pt x="2207" y="1876"/>
                        </a:lnTo>
                        <a:lnTo>
                          <a:pt x="2190" y="1879"/>
                        </a:lnTo>
                        <a:lnTo>
                          <a:pt x="2175" y="1884"/>
                        </a:lnTo>
                        <a:lnTo>
                          <a:pt x="2159" y="1890"/>
                        </a:lnTo>
                        <a:lnTo>
                          <a:pt x="2094" y="1947"/>
                        </a:lnTo>
                        <a:lnTo>
                          <a:pt x="2080" y="1942"/>
                        </a:lnTo>
                        <a:lnTo>
                          <a:pt x="2065" y="1940"/>
                        </a:lnTo>
                        <a:lnTo>
                          <a:pt x="2051" y="1940"/>
                        </a:lnTo>
                        <a:lnTo>
                          <a:pt x="2036" y="1941"/>
                        </a:lnTo>
                        <a:lnTo>
                          <a:pt x="2029" y="1943"/>
                        </a:lnTo>
                        <a:lnTo>
                          <a:pt x="2023" y="1945"/>
                        </a:lnTo>
                        <a:lnTo>
                          <a:pt x="2016" y="1947"/>
                        </a:lnTo>
                        <a:lnTo>
                          <a:pt x="2010" y="1951"/>
                        </a:lnTo>
                        <a:lnTo>
                          <a:pt x="2003" y="1955"/>
                        </a:lnTo>
                        <a:lnTo>
                          <a:pt x="1997" y="1959"/>
                        </a:lnTo>
                        <a:lnTo>
                          <a:pt x="1992" y="1965"/>
                        </a:lnTo>
                        <a:lnTo>
                          <a:pt x="1986" y="1970"/>
                        </a:lnTo>
                        <a:lnTo>
                          <a:pt x="1980" y="1977"/>
                        </a:lnTo>
                        <a:lnTo>
                          <a:pt x="1972" y="1983"/>
                        </a:lnTo>
                        <a:lnTo>
                          <a:pt x="1965" y="1990"/>
                        </a:lnTo>
                        <a:lnTo>
                          <a:pt x="1958" y="1993"/>
                        </a:lnTo>
                        <a:lnTo>
                          <a:pt x="1926" y="2015"/>
                        </a:lnTo>
                        <a:lnTo>
                          <a:pt x="1894" y="2038"/>
                        </a:lnTo>
                        <a:lnTo>
                          <a:pt x="1879" y="2050"/>
                        </a:lnTo>
                        <a:lnTo>
                          <a:pt x="1866" y="2064"/>
                        </a:lnTo>
                        <a:lnTo>
                          <a:pt x="1861" y="2072"/>
                        </a:lnTo>
                        <a:lnTo>
                          <a:pt x="1855" y="2080"/>
                        </a:lnTo>
                        <a:lnTo>
                          <a:pt x="1851" y="2089"/>
                        </a:lnTo>
                        <a:lnTo>
                          <a:pt x="1847" y="2099"/>
                        </a:lnTo>
                        <a:lnTo>
                          <a:pt x="1844" y="2107"/>
                        </a:lnTo>
                        <a:lnTo>
                          <a:pt x="1841" y="2116"/>
                        </a:lnTo>
                        <a:lnTo>
                          <a:pt x="1839" y="2126"/>
                        </a:lnTo>
                        <a:lnTo>
                          <a:pt x="1838" y="2135"/>
                        </a:lnTo>
                        <a:lnTo>
                          <a:pt x="1836" y="2155"/>
                        </a:lnTo>
                        <a:lnTo>
                          <a:pt x="1833" y="2175"/>
                        </a:lnTo>
                        <a:lnTo>
                          <a:pt x="1832" y="2184"/>
                        </a:lnTo>
                        <a:lnTo>
                          <a:pt x="1828" y="2194"/>
                        </a:lnTo>
                        <a:lnTo>
                          <a:pt x="1825" y="2202"/>
                        </a:lnTo>
                        <a:lnTo>
                          <a:pt x="1821" y="2210"/>
                        </a:lnTo>
                        <a:lnTo>
                          <a:pt x="1814" y="2216"/>
                        </a:lnTo>
                        <a:lnTo>
                          <a:pt x="1808" y="2223"/>
                        </a:lnTo>
                        <a:lnTo>
                          <a:pt x="1799" y="2228"/>
                        </a:lnTo>
                        <a:lnTo>
                          <a:pt x="1790" y="2231"/>
                        </a:lnTo>
                        <a:lnTo>
                          <a:pt x="1781" y="2234"/>
                        </a:lnTo>
                        <a:lnTo>
                          <a:pt x="1773" y="2236"/>
                        </a:lnTo>
                        <a:lnTo>
                          <a:pt x="1766" y="2236"/>
                        </a:lnTo>
                        <a:lnTo>
                          <a:pt x="1758" y="2236"/>
                        </a:lnTo>
                        <a:lnTo>
                          <a:pt x="1752" y="2234"/>
                        </a:lnTo>
                        <a:lnTo>
                          <a:pt x="1745" y="2233"/>
                        </a:lnTo>
                        <a:lnTo>
                          <a:pt x="1740" y="2230"/>
                        </a:lnTo>
                        <a:lnTo>
                          <a:pt x="1733" y="2227"/>
                        </a:lnTo>
                        <a:lnTo>
                          <a:pt x="1711" y="2213"/>
                        </a:lnTo>
                        <a:lnTo>
                          <a:pt x="1689" y="2196"/>
                        </a:lnTo>
                        <a:lnTo>
                          <a:pt x="1678" y="2188"/>
                        </a:lnTo>
                        <a:lnTo>
                          <a:pt x="1666" y="2182"/>
                        </a:lnTo>
                        <a:lnTo>
                          <a:pt x="1660" y="2179"/>
                        </a:lnTo>
                        <a:lnTo>
                          <a:pt x="1653" y="2176"/>
                        </a:lnTo>
                        <a:lnTo>
                          <a:pt x="1646" y="2175"/>
                        </a:lnTo>
                        <a:lnTo>
                          <a:pt x="1638" y="2174"/>
                        </a:lnTo>
                        <a:lnTo>
                          <a:pt x="1631" y="2174"/>
                        </a:lnTo>
                        <a:lnTo>
                          <a:pt x="1623" y="2174"/>
                        </a:lnTo>
                        <a:lnTo>
                          <a:pt x="1615" y="2176"/>
                        </a:lnTo>
                        <a:lnTo>
                          <a:pt x="1606" y="2179"/>
                        </a:lnTo>
                        <a:lnTo>
                          <a:pt x="1596" y="2182"/>
                        </a:lnTo>
                        <a:lnTo>
                          <a:pt x="1585" y="2186"/>
                        </a:lnTo>
                        <a:lnTo>
                          <a:pt x="1576" y="2192"/>
                        </a:lnTo>
                        <a:lnTo>
                          <a:pt x="1564" y="2199"/>
                        </a:lnTo>
                        <a:lnTo>
                          <a:pt x="1523" y="2227"/>
                        </a:lnTo>
                        <a:lnTo>
                          <a:pt x="1489" y="2250"/>
                        </a:lnTo>
                        <a:lnTo>
                          <a:pt x="1481" y="2254"/>
                        </a:lnTo>
                        <a:lnTo>
                          <a:pt x="1472" y="2258"/>
                        </a:lnTo>
                        <a:lnTo>
                          <a:pt x="1463" y="2262"/>
                        </a:lnTo>
                        <a:lnTo>
                          <a:pt x="1454" y="2264"/>
                        </a:lnTo>
                        <a:lnTo>
                          <a:pt x="1444" y="2266"/>
                        </a:lnTo>
                        <a:lnTo>
                          <a:pt x="1433" y="2266"/>
                        </a:lnTo>
                        <a:lnTo>
                          <a:pt x="1422" y="2266"/>
                        </a:lnTo>
                        <a:lnTo>
                          <a:pt x="1410" y="2265"/>
                        </a:lnTo>
                        <a:lnTo>
                          <a:pt x="1408" y="2263"/>
                        </a:lnTo>
                        <a:lnTo>
                          <a:pt x="1405" y="2261"/>
                        </a:lnTo>
                        <a:lnTo>
                          <a:pt x="1390" y="2256"/>
                        </a:lnTo>
                        <a:lnTo>
                          <a:pt x="1375" y="2251"/>
                        </a:lnTo>
                        <a:lnTo>
                          <a:pt x="1357" y="2248"/>
                        </a:lnTo>
                        <a:lnTo>
                          <a:pt x="1340" y="2243"/>
                        </a:lnTo>
                        <a:lnTo>
                          <a:pt x="1322" y="2240"/>
                        </a:lnTo>
                        <a:lnTo>
                          <a:pt x="1303" y="2237"/>
                        </a:lnTo>
                        <a:lnTo>
                          <a:pt x="1285" y="2235"/>
                        </a:lnTo>
                        <a:lnTo>
                          <a:pt x="1266" y="2234"/>
                        </a:lnTo>
                        <a:lnTo>
                          <a:pt x="1247" y="2233"/>
                        </a:lnTo>
                        <a:lnTo>
                          <a:pt x="1228" y="2233"/>
                        </a:lnTo>
                        <a:lnTo>
                          <a:pt x="1209" y="2233"/>
                        </a:lnTo>
                        <a:lnTo>
                          <a:pt x="1191" y="2234"/>
                        </a:lnTo>
                        <a:lnTo>
                          <a:pt x="1173" y="2236"/>
                        </a:lnTo>
                        <a:lnTo>
                          <a:pt x="1155" y="2239"/>
                        </a:lnTo>
                        <a:lnTo>
                          <a:pt x="1139" y="2242"/>
                        </a:lnTo>
                        <a:lnTo>
                          <a:pt x="1124" y="2247"/>
                        </a:lnTo>
                        <a:lnTo>
                          <a:pt x="1116" y="2251"/>
                        </a:lnTo>
                        <a:lnTo>
                          <a:pt x="1107" y="2257"/>
                        </a:lnTo>
                        <a:lnTo>
                          <a:pt x="1097" y="2265"/>
                        </a:lnTo>
                        <a:lnTo>
                          <a:pt x="1089" y="2274"/>
                        </a:lnTo>
                        <a:lnTo>
                          <a:pt x="1080" y="2281"/>
                        </a:lnTo>
                        <a:lnTo>
                          <a:pt x="1072" y="2288"/>
                        </a:lnTo>
                        <a:lnTo>
                          <a:pt x="1066" y="2293"/>
                        </a:lnTo>
                        <a:lnTo>
                          <a:pt x="1060" y="2294"/>
                        </a:lnTo>
                        <a:lnTo>
                          <a:pt x="1058" y="2278"/>
                        </a:lnTo>
                        <a:lnTo>
                          <a:pt x="1056" y="2252"/>
                        </a:lnTo>
                        <a:lnTo>
                          <a:pt x="1052" y="2220"/>
                        </a:lnTo>
                        <a:lnTo>
                          <a:pt x="1046" y="2186"/>
                        </a:lnTo>
                        <a:lnTo>
                          <a:pt x="1042" y="2170"/>
                        </a:lnTo>
                        <a:lnTo>
                          <a:pt x="1038" y="2155"/>
                        </a:lnTo>
                        <a:lnTo>
                          <a:pt x="1032" y="2142"/>
                        </a:lnTo>
                        <a:lnTo>
                          <a:pt x="1025" y="2131"/>
                        </a:lnTo>
                        <a:lnTo>
                          <a:pt x="1022" y="2127"/>
                        </a:lnTo>
                        <a:lnTo>
                          <a:pt x="1017" y="2122"/>
                        </a:lnTo>
                        <a:lnTo>
                          <a:pt x="1013" y="2119"/>
                        </a:lnTo>
                        <a:lnTo>
                          <a:pt x="1007" y="2118"/>
                        </a:lnTo>
                        <a:lnTo>
                          <a:pt x="1003" y="2117"/>
                        </a:lnTo>
                        <a:lnTo>
                          <a:pt x="997" y="2116"/>
                        </a:lnTo>
                        <a:lnTo>
                          <a:pt x="991" y="2117"/>
                        </a:lnTo>
                        <a:lnTo>
                          <a:pt x="985" y="2119"/>
                        </a:lnTo>
                        <a:lnTo>
                          <a:pt x="958" y="2131"/>
                        </a:lnTo>
                        <a:lnTo>
                          <a:pt x="931" y="2145"/>
                        </a:lnTo>
                        <a:lnTo>
                          <a:pt x="918" y="2153"/>
                        </a:lnTo>
                        <a:lnTo>
                          <a:pt x="905" y="2161"/>
                        </a:lnTo>
                        <a:lnTo>
                          <a:pt x="892" y="2171"/>
                        </a:lnTo>
                        <a:lnTo>
                          <a:pt x="880" y="2181"/>
                        </a:lnTo>
                        <a:lnTo>
                          <a:pt x="869" y="2190"/>
                        </a:lnTo>
                        <a:lnTo>
                          <a:pt x="859" y="2202"/>
                        </a:lnTo>
                        <a:lnTo>
                          <a:pt x="851" y="2213"/>
                        </a:lnTo>
                        <a:lnTo>
                          <a:pt x="843" y="2226"/>
                        </a:lnTo>
                        <a:lnTo>
                          <a:pt x="838" y="2239"/>
                        </a:lnTo>
                        <a:lnTo>
                          <a:pt x="834" y="2253"/>
                        </a:lnTo>
                        <a:lnTo>
                          <a:pt x="831" y="2267"/>
                        </a:lnTo>
                        <a:lnTo>
                          <a:pt x="831" y="2283"/>
                        </a:lnTo>
                        <a:lnTo>
                          <a:pt x="831" y="2287"/>
                        </a:lnTo>
                        <a:lnTo>
                          <a:pt x="830" y="2291"/>
                        </a:lnTo>
                        <a:lnTo>
                          <a:pt x="829" y="2294"/>
                        </a:lnTo>
                        <a:lnTo>
                          <a:pt x="828" y="2297"/>
                        </a:lnTo>
                        <a:lnTo>
                          <a:pt x="824" y="2302"/>
                        </a:lnTo>
                        <a:lnTo>
                          <a:pt x="818" y="2305"/>
                        </a:lnTo>
                        <a:lnTo>
                          <a:pt x="811" y="2307"/>
                        </a:lnTo>
                        <a:lnTo>
                          <a:pt x="803" y="2307"/>
                        </a:lnTo>
                        <a:lnTo>
                          <a:pt x="795" y="2307"/>
                        </a:lnTo>
                        <a:lnTo>
                          <a:pt x="785" y="2307"/>
                        </a:lnTo>
                        <a:lnTo>
                          <a:pt x="747" y="2301"/>
                        </a:lnTo>
                        <a:lnTo>
                          <a:pt x="717" y="2297"/>
                        </a:lnTo>
                        <a:lnTo>
                          <a:pt x="707" y="2295"/>
                        </a:lnTo>
                        <a:lnTo>
                          <a:pt x="696" y="2292"/>
                        </a:lnTo>
                        <a:lnTo>
                          <a:pt x="686" y="2288"/>
                        </a:lnTo>
                        <a:lnTo>
                          <a:pt x="676" y="2283"/>
                        </a:lnTo>
                        <a:lnTo>
                          <a:pt x="665" y="2281"/>
                        </a:lnTo>
                        <a:lnTo>
                          <a:pt x="654" y="2280"/>
                        </a:lnTo>
                        <a:lnTo>
                          <a:pt x="650" y="2281"/>
                        </a:lnTo>
                        <a:lnTo>
                          <a:pt x="645" y="2282"/>
                        </a:lnTo>
                        <a:lnTo>
                          <a:pt x="640" y="2285"/>
                        </a:lnTo>
                        <a:lnTo>
                          <a:pt x="636" y="2289"/>
                        </a:lnTo>
                        <a:lnTo>
                          <a:pt x="628" y="2295"/>
                        </a:lnTo>
                        <a:lnTo>
                          <a:pt x="621" y="2303"/>
                        </a:lnTo>
                        <a:lnTo>
                          <a:pt x="613" y="2309"/>
                        </a:lnTo>
                        <a:lnTo>
                          <a:pt x="605" y="2315"/>
                        </a:lnTo>
                        <a:lnTo>
                          <a:pt x="600" y="2317"/>
                        </a:lnTo>
                        <a:lnTo>
                          <a:pt x="596" y="2318"/>
                        </a:lnTo>
                        <a:lnTo>
                          <a:pt x="592" y="2318"/>
                        </a:lnTo>
                        <a:lnTo>
                          <a:pt x="587" y="2318"/>
                        </a:lnTo>
                        <a:lnTo>
                          <a:pt x="582" y="2317"/>
                        </a:lnTo>
                        <a:lnTo>
                          <a:pt x="578" y="2315"/>
                        </a:lnTo>
                        <a:lnTo>
                          <a:pt x="572" y="2310"/>
                        </a:lnTo>
                        <a:lnTo>
                          <a:pt x="568" y="2306"/>
                        </a:lnTo>
                        <a:lnTo>
                          <a:pt x="562" y="2298"/>
                        </a:lnTo>
                        <a:lnTo>
                          <a:pt x="557" y="2291"/>
                        </a:lnTo>
                        <a:lnTo>
                          <a:pt x="552" y="2282"/>
                        </a:lnTo>
                        <a:lnTo>
                          <a:pt x="546" y="2273"/>
                        </a:lnTo>
                        <a:lnTo>
                          <a:pt x="536" y="2254"/>
                        </a:lnTo>
                        <a:lnTo>
                          <a:pt x="527" y="2235"/>
                        </a:lnTo>
                        <a:lnTo>
                          <a:pt x="521" y="2226"/>
                        </a:lnTo>
                        <a:lnTo>
                          <a:pt x="516" y="2219"/>
                        </a:lnTo>
                        <a:lnTo>
                          <a:pt x="509" y="2212"/>
                        </a:lnTo>
                        <a:lnTo>
                          <a:pt x="504" y="2207"/>
                        </a:lnTo>
                        <a:lnTo>
                          <a:pt x="497" y="2203"/>
                        </a:lnTo>
                        <a:lnTo>
                          <a:pt x="490" y="2202"/>
                        </a:lnTo>
                        <a:lnTo>
                          <a:pt x="487" y="2201"/>
                        </a:lnTo>
                        <a:lnTo>
                          <a:pt x="482" y="2202"/>
                        </a:lnTo>
                        <a:lnTo>
                          <a:pt x="478" y="2203"/>
                        </a:lnTo>
                        <a:lnTo>
                          <a:pt x="474" y="2206"/>
                        </a:lnTo>
                        <a:lnTo>
                          <a:pt x="461" y="2213"/>
                        </a:lnTo>
                        <a:lnTo>
                          <a:pt x="445" y="2223"/>
                        </a:lnTo>
                        <a:lnTo>
                          <a:pt x="428" y="2235"/>
                        </a:lnTo>
                        <a:lnTo>
                          <a:pt x="411" y="2247"/>
                        </a:lnTo>
                        <a:lnTo>
                          <a:pt x="394" y="2258"/>
                        </a:lnTo>
                        <a:lnTo>
                          <a:pt x="378" y="2268"/>
                        </a:lnTo>
                        <a:lnTo>
                          <a:pt x="369" y="2271"/>
                        </a:lnTo>
                        <a:lnTo>
                          <a:pt x="361" y="2275"/>
                        </a:lnTo>
                        <a:lnTo>
                          <a:pt x="354" y="2276"/>
                        </a:lnTo>
                        <a:lnTo>
                          <a:pt x="347" y="2277"/>
                        </a:lnTo>
                        <a:lnTo>
                          <a:pt x="342" y="2277"/>
                        </a:lnTo>
                        <a:lnTo>
                          <a:pt x="338" y="2276"/>
                        </a:lnTo>
                        <a:lnTo>
                          <a:pt x="333" y="2274"/>
                        </a:lnTo>
                        <a:lnTo>
                          <a:pt x="330" y="2271"/>
                        </a:lnTo>
                        <a:lnTo>
                          <a:pt x="324" y="2266"/>
                        </a:lnTo>
                        <a:lnTo>
                          <a:pt x="318" y="2260"/>
                        </a:lnTo>
                        <a:lnTo>
                          <a:pt x="314" y="2251"/>
                        </a:lnTo>
                        <a:lnTo>
                          <a:pt x="311" y="2242"/>
                        </a:lnTo>
                        <a:lnTo>
                          <a:pt x="307" y="2234"/>
                        </a:lnTo>
                        <a:lnTo>
                          <a:pt x="305" y="2225"/>
                        </a:lnTo>
                        <a:lnTo>
                          <a:pt x="302" y="2216"/>
                        </a:lnTo>
                        <a:lnTo>
                          <a:pt x="300" y="2209"/>
                        </a:lnTo>
                        <a:lnTo>
                          <a:pt x="297" y="2203"/>
                        </a:lnTo>
                        <a:lnTo>
                          <a:pt x="293" y="2199"/>
                        </a:lnTo>
                        <a:lnTo>
                          <a:pt x="291" y="2197"/>
                        </a:lnTo>
                        <a:lnTo>
                          <a:pt x="289" y="2197"/>
                        </a:lnTo>
                        <a:lnTo>
                          <a:pt x="287" y="2197"/>
                        </a:lnTo>
                        <a:lnTo>
                          <a:pt x="284" y="2197"/>
                        </a:lnTo>
                        <a:lnTo>
                          <a:pt x="278" y="2200"/>
                        </a:lnTo>
                        <a:lnTo>
                          <a:pt x="270" y="2207"/>
                        </a:lnTo>
                        <a:lnTo>
                          <a:pt x="249" y="2229"/>
                        </a:lnTo>
                        <a:lnTo>
                          <a:pt x="231" y="2251"/>
                        </a:lnTo>
                        <a:lnTo>
                          <a:pt x="214" y="2270"/>
                        </a:lnTo>
                        <a:lnTo>
                          <a:pt x="195" y="2289"/>
                        </a:lnTo>
                        <a:lnTo>
                          <a:pt x="185" y="2297"/>
                        </a:lnTo>
                        <a:lnTo>
                          <a:pt x="176" y="2304"/>
                        </a:lnTo>
                        <a:lnTo>
                          <a:pt x="165" y="2310"/>
                        </a:lnTo>
                        <a:lnTo>
                          <a:pt x="154" y="2316"/>
                        </a:lnTo>
                        <a:lnTo>
                          <a:pt x="141" y="2320"/>
                        </a:lnTo>
                        <a:lnTo>
                          <a:pt x="128" y="2323"/>
                        </a:lnTo>
                        <a:lnTo>
                          <a:pt x="113" y="2325"/>
                        </a:lnTo>
                        <a:lnTo>
                          <a:pt x="97" y="2327"/>
                        </a:lnTo>
                        <a:lnTo>
                          <a:pt x="87" y="2297"/>
                        </a:lnTo>
                        <a:lnTo>
                          <a:pt x="80" y="2263"/>
                        </a:lnTo>
                        <a:lnTo>
                          <a:pt x="76" y="2246"/>
                        </a:lnTo>
                        <a:lnTo>
                          <a:pt x="75" y="2228"/>
                        </a:lnTo>
                        <a:lnTo>
                          <a:pt x="75" y="2212"/>
                        </a:lnTo>
                        <a:lnTo>
                          <a:pt x="76" y="2197"/>
                        </a:lnTo>
                        <a:lnTo>
                          <a:pt x="29" y="2162"/>
                        </a:lnTo>
                        <a:lnTo>
                          <a:pt x="29" y="2127"/>
                        </a:lnTo>
                        <a:lnTo>
                          <a:pt x="31" y="2092"/>
                        </a:lnTo>
                        <a:lnTo>
                          <a:pt x="31" y="2075"/>
                        </a:lnTo>
                        <a:lnTo>
                          <a:pt x="30" y="2058"/>
                        </a:lnTo>
                        <a:lnTo>
                          <a:pt x="29" y="2040"/>
                        </a:lnTo>
                        <a:lnTo>
                          <a:pt x="24" y="2024"/>
                        </a:lnTo>
                        <a:lnTo>
                          <a:pt x="16" y="2012"/>
                        </a:lnTo>
                        <a:lnTo>
                          <a:pt x="9" y="2003"/>
                        </a:lnTo>
                        <a:lnTo>
                          <a:pt x="4" y="1994"/>
                        </a:lnTo>
                        <a:lnTo>
                          <a:pt x="2" y="1986"/>
                        </a:lnTo>
                        <a:lnTo>
                          <a:pt x="0" y="1980"/>
                        </a:lnTo>
                        <a:lnTo>
                          <a:pt x="0" y="1973"/>
                        </a:lnTo>
                        <a:lnTo>
                          <a:pt x="1" y="1967"/>
                        </a:lnTo>
                        <a:lnTo>
                          <a:pt x="2" y="1961"/>
                        </a:lnTo>
                        <a:lnTo>
                          <a:pt x="7" y="1950"/>
                        </a:lnTo>
                        <a:lnTo>
                          <a:pt x="15" y="1936"/>
                        </a:lnTo>
                        <a:lnTo>
                          <a:pt x="18" y="1928"/>
                        </a:lnTo>
                        <a:lnTo>
                          <a:pt x="21" y="1919"/>
                        </a:lnTo>
                        <a:lnTo>
                          <a:pt x="24" y="1909"/>
                        </a:lnTo>
                        <a:lnTo>
                          <a:pt x="27" y="1897"/>
                        </a:lnTo>
                        <a:lnTo>
                          <a:pt x="31" y="1870"/>
                        </a:lnTo>
                        <a:lnTo>
                          <a:pt x="36" y="1841"/>
                        </a:lnTo>
                        <a:lnTo>
                          <a:pt x="41" y="1810"/>
                        </a:lnTo>
                        <a:lnTo>
                          <a:pt x="44" y="1780"/>
                        </a:lnTo>
                        <a:lnTo>
                          <a:pt x="44" y="1765"/>
                        </a:lnTo>
                        <a:lnTo>
                          <a:pt x="43" y="1751"/>
                        </a:lnTo>
                        <a:lnTo>
                          <a:pt x="42" y="1737"/>
                        </a:lnTo>
                        <a:lnTo>
                          <a:pt x="39" y="1724"/>
                        </a:lnTo>
                        <a:lnTo>
                          <a:pt x="34" y="1711"/>
                        </a:lnTo>
                        <a:lnTo>
                          <a:pt x="29" y="1700"/>
                        </a:lnTo>
                        <a:lnTo>
                          <a:pt x="21" y="1689"/>
                        </a:lnTo>
                        <a:lnTo>
                          <a:pt x="13" y="1681"/>
                        </a:lnTo>
                        <a:lnTo>
                          <a:pt x="11" y="1679"/>
                        </a:lnTo>
                        <a:lnTo>
                          <a:pt x="10" y="1676"/>
                        </a:lnTo>
                        <a:lnTo>
                          <a:pt x="10" y="1675"/>
                        </a:lnTo>
                        <a:lnTo>
                          <a:pt x="10" y="1672"/>
                        </a:lnTo>
                        <a:lnTo>
                          <a:pt x="11" y="1668"/>
                        </a:lnTo>
                        <a:lnTo>
                          <a:pt x="15" y="1661"/>
                        </a:lnTo>
                        <a:lnTo>
                          <a:pt x="23" y="1647"/>
                        </a:lnTo>
                        <a:lnTo>
                          <a:pt x="35" y="1632"/>
                        </a:lnTo>
                        <a:lnTo>
                          <a:pt x="48" y="1616"/>
                        </a:lnTo>
                        <a:lnTo>
                          <a:pt x="60" y="1600"/>
                        </a:lnTo>
                        <a:lnTo>
                          <a:pt x="64" y="1592"/>
                        </a:lnTo>
                        <a:lnTo>
                          <a:pt x="69" y="1585"/>
                        </a:lnTo>
                        <a:lnTo>
                          <a:pt x="71" y="1578"/>
                        </a:lnTo>
                        <a:lnTo>
                          <a:pt x="72" y="1573"/>
                        </a:lnTo>
                        <a:lnTo>
                          <a:pt x="73" y="1558"/>
                        </a:lnTo>
                        <a:lnTo>
                          <a:pt x="75" y="1544"/>
                        </a:lnTo>
                        <a:lnTo>
                          <a:pt x="78" y="1532"/>
                        </a:lnTo>
                        <a:lnTo>
                          <a:pt x="83" y="1521"/>
                        </a:lnTo>
                        <a:lnTo>
                          <a:pt x="89" y="1510"/>
                        </a:lnTo>
                        <a:lnTo>
                          <a:pt x="95" y="1499"/>
                        </a:lnTo>
                        <a:lnTo>
                          <a:pt x="102" y="1490"/>
                        </a:lnTo>
                        <a:lnTo>
                          <a:pt x="110" y="1480"/>
                        </a:lnTo>
                        <a:lnTo>
                          <a:pt x="125" y="1460"/>
                        </a:lnTo>
                        <a:lnTo>
                          <a:pt x="140" y="1439"/>
                        </a:lnTo>
                        <a:lnTo>
                          <a:pt x="148" y="1427"/>
                        </a:lnTo>
                        <a:lnTo>
                          <a:pt x="154" y="1413"/>
                        </a:lnTo>
                        <a:lnTo>
                          <a:pt x="161" y="1399"/>
                        </a:lnTo>
                        <a:lnTo>
                          <a:pt x="165" y="1383"/>
                        </a:lnTo>
                        <a:lnTo>
                          <a:pt x="171" y="1361"/>
                        </a:lnTo>
                        <a:lnTo>
                          <a:pt x="179" y="1342"/>
                        </a:lnTo>
                        <a:lnTo>
                          <a:pt x="188" y="1323"/>
                        </a:lnTo>
                        <a:lnTo>
                          <a:pt x="197" y="1306"/>
                        </a:lnTo>
                        <a:lnTo>
                          <a:pt x="208" y="1290"/>
                        </a:lnTo>
                        <a:lnTo>
                          <a:pt x="219" y="1275"/>
                        </a:lnTo>
                        <a:lnTo>
                          <a:pt x="231" y="1261"/>
                        </a:lnTo>
                        <a:lnTo>
                          <a:pt x="244" y="1245"/>
                        </a:lnTo>
                        <a:lnTo>
                          <a:pt x="269" y="1217"/>
                        </a:lnTo>
                        <a:lnTo>
                          <a:pt x="293" y="1188"/>
                        </a:lnTo>
                        <a:lnTo>
                          <a:pt x="305" y="1173"/>
                        </a:lnTo>
                        <a:lnTo>
                          <a:pt x="317" y="1156"/>
                        </a:lnTo>
                        <a:lnTo>
                          <a:pt x="328" y="1139"/>
                        </a:lnTo>
                        <a:lnTo>
                          <a:pt x="339" y="1119"/>
                        </a:lnTo>
                        <a:lnTo>
                          <a:pt x="345" y="1117"/>
                        </a:lnTo>
                        <a:lnTo>
                          <a:pt x="353" y="1112"/>
                        </a:lnTo>
                        <a:lnTo>
                          <a:pt x="360" y="1106"/>
                        </a:lnTo>
                        <a:lnTo>
                          <a:pt x="369" y="1099"/>
                        </a:lnTo>
                        <a:lnTo>
                          <a:pt x="387" y="1080"/>
                        </a:lnTo>
                        <a:lnTo>
                          <a:pt x="406" y="1060"/>
                        </a:lnTo>
                        <a:lnTo>
                          <a:pt x="423" y="1038"/>
                        </a:lnTo>
                        <a:lnTo>
                          <a:pt x="439" y="1018"/>
                        </a:lnTo>
                        <a:lnTo>
                          <a:pt x="452" y="998"/>
                        </a:lnTo>
                        <a:lnTo>
                          <a:pt x="462" y="983"/>
                        </a:lnTo>
                        <a:lnTo>
                          <a:pt x="465" y="975"/>
                        </a:lnTo>
                        <a:lnTo>
                          <a:pt x="468" y="969"/>
                        </a:lnTo>
                        <a:lnTo>
                          <a:pt x="471" y="961"/>
                        </a:lnTo>
                        <a:lnTo>
                          <a:pt x="473" y="953"/>
                        </a:lnTo>
                        <a:lnTo>
                          <a:pt x="475" y="938"/>
                        </a:lnTo>
                        <a:lnTo>
                          <a:pt x="477" y="920"/>
                        </a:lnTo>
                        <a:lnTo>
                          <a:pt x="479" y="905"/>
                        </a:lnTo>
                        <a:lnTo>
                          <a:pt x="484" y="890"/>
                        </a:lnTo>
                        <a:lnTo>
                          <a:pt x="486" y="883"/>
                        </a:lnTo>
                        <a:lnTo>
                          <a:pt x="489" y="876"/>
                        </a:lnTo>
                        <a:lnTo>
                          <a:pt x="493" y="870"/>
                        </a:lnTo>
                        <a:lnTo>
                          <a:pt x="499" y="864"/>
                        </a:lnTo>
                        <a:lnTo>
                          <a:pt x="517" y="845"/>
                        </a:lnTo>
                        <a:lnTo>
                          <a:pt x="531" y="829"/>
                        </a:lnTo>
                        <a:lnTo>
                          <a:pt x="536" y="821"/>
                        </a:lnTo>
                        <a:lnTo>
                          <a:pt x="541" y="813"/>
                        </a:lnTo>
                        <a:lnTo>
                          <a:pt x="545" y="807"/>
                        </a:lnTo>
                        <a:lnTo>
                          <a:pt x="548" y="799"/>
                        </a:lnTo>
                        <a:lnTo>
                          <a:pt x="551" y="791"/>
                        </a:lnTo>
                        <a:lnTo>
                          <a:pt x="553" y="783"/>
                        </a:lnTo>
                        <a:lnTo>
                          <a:pt x="554" y="773"/>
                        </a:lnTo>
                        <a:lnTo>
                          <a:pt x="555" y="764"/>
                        </a:lnTo>
                        <a:lnTo>
                          <a:pt x="556" y="741"/>
                        </a:lnTo>
                        <a:lnTo>
                          <a:pt x="556" y="712"/>
                        </a:lnTo>
                        <a:lnTo>
                          <a:pt x="560" y="671"/>
                        </a:lnTo>
                        <a:lnTo>
                          <a:pt x="562" y="631"/>
                        </a:lnTo>
                        <a:lnTo>
                          <a:pt x="561" y="621"/>
                        </a:lnTo>
                        <a:lnTo>
                          <a:pt x="558" y="613"/>
                        </a:lnTo>
                        <a:lnTo>
                          <a:pt x="555" y="605"/>
                        </a:lnTo>
                        <a:lnTo>
                          <a:pt x="549" y="597"/>
                        </a:lnTo>
                        <a:lnTo>
                          <a:pt x="543" y="591"/>
                        </a:lnTo>
                        <a:lnTo>
                          <a:pt x="534" y="586"/>
                        </a:lnTo>
                        <a:lnTo>
                          <a:pt x="524" y="580"/>
                        </a:lnTo>
                        <a:lnTo>
                          <a:pt x="509" y="577"/>
                        </a:lnTo>
                        <a:lnTo>
                          <a:pt x="509" y="575"/>
                        </a:lnTo>
                        <a:lnTo>
                          <a:pt x="511" y="573"/>
                        </a:lnTo>
                        <a:lnTo>
                          <a:pt x="512" y="569"/>
                        </a:lnTo>
                        <a:lnTo>
                          <a:pt x="514" y="566"/>
                        </a:lnTo>
                        <a:lnTo>
                          <a:pt x="519" y="560"/>
                        </a:lnTo>
                        <a:lnTo>
                          <a:pt x="526" y="552"/>
                        </a:lnTo>
                        <a:lnTo>
                          <a:pt x="541" y="537"/>
                        </a:lnTo>
                        <a:lnTo>
                          <a:pt x="551" y="526"/>
                        </a:lnTo>
                        <a:lnTo>
                          <a:pt x="558" y="515"/>
                        </a:lnTo>
                        <a:lnTo>
                          <a:pt x="564" y="506"/>
                        </a:lnTo>
                        <a:lnTo>
                          <a:pt x="567" y="496"/>
                        </a:lnTo>
                        <a:lnTo>
                          <a:pt x="568" y="486"/>
                        </a:lnTo>
                        <a:lnTo>
                          <a:pt x="568" y="478"/>
                        </a:lnTo>
                        <a:lnTo>
                          <a:pt x="567" y="469"/>
                        </a:lnTo>
                        <a:lnTo>
                          <a:pt x="564" y="460"/>
                        </a:lnTo>
                        <a:lnTo>
                          <a:pt x="561" y="452"/>
                        </a:lnTo>
                        <a:lnTo>
                          <a:pt x="554" y="434"/>
                        </a:lnTo>
                        <a:lnTo>
                          <a:pt x="546" y="418"/>
                        </a:lnTo>
                        <a:lnTo>
                          <a:pt x="542" y="411"/>
                        </a:lnTo>
                        <a:lnTo>
                          <a:pt x="540" y="402"/>
                        </a:lnTo>
                        <a:lnTo>
                          <a:pt x="538" y="393"/>
                        </a:lnTo>
                        <a:lnTo>
                          <a:pt x="538" y="385"/>
                        </a:lnTo>
                        <a:lnTo>
                          <a:pt x="546" y="378"/>
                        </a:lnTo>
                        <a:lnTo>
                          <a:pt x="558" y="366"/>
                        </a:lnTo>
                        <a:lnTo>
                          <a:pt x="570" y="353"/>
                        </a:lnTo>
                        <a:lnTo>
                          <a:pt x="578" y="345"/>
                        </a:lnTo>
                        <a:lnTo>
                          <a:pt x="585" y="343"/>
                        </a:lnTo>
                        <a:lnTo>
                          <a:pt x="594" y="338"/>
                        </a:lnTo>
                        <a:lnTo>
                          <a:pt x="601" y="335"/>
                        </a:lnTo>
                        <a:lnTo>
                          <a:pt x="609" y="330"/>
                        </a:lnTo>
                        <a:lnTo>
                          <a:pt x="624" y="318"/>
                        </a:lnTo>
                        <a:lnTo>
                          <a:pt x="639" y="305"/>
                        </a:lnTo>
                        <a:lnTo>
                          <a:pt x="654" y="290"/>
                        </a:lnTo>
                        <a:lnTo>
                          <a:pt x="668" y="272"/>
                        </a:lnTo>
                        <a:lnTo>
                          <a:pt x="683" y="255"/>
                        </a:lnTo>
                        <a:lnTo>
                          <a:pt x="697" y="237"/>
                        </a:lnTo>
                        <a:lnTo>
                          <a:pt x="727" y="199"/>
                        </a:lnTo>
                        <a:lnTo>
                          <a:pt x="756" y="163"/>
                        </a:lnTo>
                        <a:lnTo>
                          <a:pt x="770" y="147"/>
                        </a:lnTo>
                        <a:lnTo>
                          <a:pt x="784" y="132"/>
                        </a:lnTo>
                        <a:lnTo>
                          <a:pt x="798" y="119"/>
                        </a:lnTo>
                        <a:lnTo>
                          <a:pt x="812" y="108"/>
                        </a:lnTo>
                        <a:lnTo>
                          <a:pt x="866" y="172"/>
                        </a:lnTo>
                        <a:lnTo>
                          <a:pt x="863" y="198"/>
                        </a:lnTo>
                        <a:lnTo>
                          <a:pt x="853" y="201"/>
                        </a:lnTo>
                        <a:lnTo>
                          <a:pt x="844" y="204"/>
                        </a:lnTo>
                        <a:lnTo>
                          <a:pt x="838" y="208"/>
                        </a:lnTo>
                        <a:lnTo>
                          <a:pt x="831" y="211"/>
                        </a:lnTo>
                        <a:lnTo>
                          <a:pt x="827" y="214"/>
                        </a:lnTo>
                        <a:lnTo>
                          <a:pt x="823" y="218"/>
                        </a:lnTo>
                        <a:lnTo>
                          <a:pt x="821" y="223"/>
                        </a:lnTo>
                        <a:lnTo>
                          <a:pt x="818" y="227"/>
                        </a:lnTo>
                        <a:lnTo>
                          <a:pt x="817" y="231"/>
                        </a:lnTo>
                        <a:lnTo>
                          <a:pt x="817" y="237"/>
                        </a:lnTo>
                        <a:lnTo>
                          <a:pt x="818" y="241"/>
                        </a:lnTo>
                        <a:lnTo>
                          <a:pt x="821" y="246"/>
                        </a:lnTo>
                        <a:lnTo>
                          <a:pt x="825" y="256"/>
                        </a:lnTo>
                        <a:lnTo>
                          <a:pt x="832" y="267"/>
                        </a:lnTo>
                        <a:lnTo>
                          <a:pt x="841" y="277"/>
                        </a:lnTo>
                        <a:lnTo>
                          <a:pt x="851" y="287"/>
                        </a:lnTo>
                        <a:lnTo>
                          <a:pt x="861" y="297"/>
                        </a:lnTo>
                        <a:lnTo>
                          <a:pt x="871" y="307"/>
                        </a:lnTo>
                        <a:lnTo>
                          <a:pt x="890" y="324"/>
                        </a:lnTo>
                        <a:lnTo>
                          <a:pt x="904" y="339"/>
                        </a:lnTo>
                        <a:lnTo>
                          <a:pt x="910" y="348"/>
                        </a:lnTo>
                        <a:lnTo>
                          <a:pt x="919" y="356"/>
                        </a:lnTo>
                        <a:lnTo>
                          <a:pt x="926" y="361"/>
                        </a:lnTo>
                        <a:lnTo>
                          <a:pt x="935" y="366"/>
                        </a:lnTo>
                        <a:lnTo>
                          <a:pt x="945" y="370"/>
                        </a:lnTo>
                        <a:lnTo>
                          <a:pt x="955" y="373"/>
                        </a:lnTo>
                        <a:lnTo>
                          <a:pt x="964" y="375"/>
                        </a:lnTo>
                        <a:lnTo>
                          <a:pt x="975" y="376"/>
                        </a:lnTo>
                        <a:lnTo>
                          <a:pt x="997" y="376"/>
                        </a:lnTo>
                        <a:lnTo>
                          <a:pt x="1019" y="374"/>
                        </a:lnTo>
                        <a:lnTo>
                          <a:pt x="1042" y="371"/>
                        </a:lnTo>
                        <a:lnTo>
                          <a:pt x="1065" y="367"/>
                        </a:lnTo>
                        <a:lnTo>
                          <a:pt x="1087" y="364"/>
                        </a:lnTo>
                        <a:lnTo>
                          <a:pt x="1110" y="362"/>
                        </a:lnTo>
                        <a:lnTo>
                          <a:pt x="1121" y="361"/>
                        </a:lnTo>
                        <a:lnTo>
                          <a:pt x="1132" y="361"/>
                        </a:lnTo>
                        <a:lnTo>
                          <a:pt x="1143" y="362"/>
                        </a:lnTo>
                        <a:lnTo>
                          <a:pt x="1152" y="364"/>
                        </a:lnTo>
                        <a:lnTo>
                          <a:pt x="1162" y="366"/>
                        </a:lnTo>
                        <a:lnTo>
                          <a:pt x="1171" y="371"/>
                        </a:lnTo>
                        <a:lnTo>
                          <a:pt x="1180" y="375"/>
                        </a:lnTo>
                        <a:lnTo>
                          <a:pt x="1188" y="380"/>
                        </a:lnTo>
                        <a:lnTo>
                          <a:pt x="1195" y="388"/>
                        </a:lnTo>
                        <a:lnTo>
                          <a:pt x="1203" y="397"/>
                        </a:lnTo>
                        <a:lnTo>
                          <a:pt x="1209" y="406"/>
                        </a:lnTo>
                        <a:lnTo>
                          <a:pt x="1216" y="418"/>
                        </a:lnTo>
                        <a:lnTo>
                          <a:pt x="1220" y="433"/>
                        </a:lnTo>
                        <a:lnTo>
                          <a:pt x="1228" y="460"/>
                        </a:lnTo>
                        <a:lnTo>
                          <a:pt x="1236" y="493"/>
                        </a:lnTo>
                        <a:lnTo>
                          <a:pt x="1247" y="527"/>
                        </a:lnTo>
                        <a:lnTo>
                          <a:pt x="1253" y="545"/>
                        </a:lnTo>
                        <a:lnTo>
                          <a:pt x="1258" y="561"/>
                        </a:lnTo>
                        <a:lnTo>
                          <a:pt x="1264" y="575"/>
                        </a:lnTo>
                        <a:lnTo>
                          <a:pt x="1270" y="588"/>
                        </a:lnTo>
                        <a:lnTo>
                          <a:pt x="1275" y="599"/>
                        </a:lnTo>
                        <a:lnTo>
                          <a:pt x="1282" y="606"/>
                        </a:lnTo>
                        <a:lnTo>
                          <a:pt x="1284" y="609"/>
                        </a:lnTo>
                        <a:lnTo>
                          <a:pt x="1287" y="610"/>
                        </a:lnTo>
                        <a:lnTo>
                          <a:pt x="1291" y="611"/>
                        </a:lnTo>
                        <a:lnTo>
                          <a:pt x="1294" y="611"/>
                        </a:lnTo>
                        <a:lnTo>
                          <a:pt x="1318" y="606"/>
                        </a:lnTo>
                        <a:lnTo>
                          <a:pt x="1343" y="603"/>
                        </a:lnTo>
                        <a:lnTo>
                          <a:pt x="1370" y="600"/>
                        </a:lnTo>
                        <a:lnTo>
                          <a:pt x="1396" y="595"/>
                        </a:lnTo>
                        <a:lnTo>
                          <a:pt x="1408" y="592"/>
                        </a:lnTo>
                        <a:lnTo>
                          <a:pt x="1419" y="589"/>
                        </a:lnTo>
                        <a:lnTo>
                          <a:pt x="1430" y="583"/>
                        </a:lnTo>
                        <a:lnTo>
                          <a:pt x="1438" y="577"/>
                        </a:lnTo>
                        <a:lnTo>
                          <a:pt x="1443" y="574"/>
                        </a:lnTo>
                        <a:lnTo>
                          <a:pt x="1446" y="569"/>
                        </a:lnTo>
                        <a:lnTo>
                          <a:pt x="1449" y="565"/>
                        </a:lnTo>
                        <a:lnTo>
                          <a:pt x="1453" y="561"/>
                        </a:lnTo>
                        <a:lnTo>
                          <a:pt x="1455" y="555"/>
                        </a:lnTo>
                        <a:lnTo>
                          <a:pt x="1456" y="550"/>
                        </a:lnTo>
                        <a:lnTo>
                          <a:pt x="1457" y="543"/>
                        </a:lnTo>
                        <a:lnTo>
                          <a:pt x="1458" y="537"/>
                        </a:lnTo>
                        <a:lnTo>
                          <a:pt x="1459" y="530"/>
                        </a:lnTo>
                        <a:lnTo>
                          <a:pt x="1461" y="524"/>
                        </a:lnTo>
                        <a:lnTo>
                          <a:pt x="1464" y="516"/>
                        </a:lnTo>
                        <a:lnTo>
                          <a:pt x="1470" y="510"/>
                        </a:lnTo>
                        <a:lnTo>
                          <a:pt x="1475" y="503"/>
                        </a:lnTo>
                        <a:lnTo>
                          <a:pt x="1481" y="497"/>
                        </a:lnTo>
                        <a:lnTo>
                          <a:pt x="1488" y="491"/>
                        </a:lnTo>
                        <a:lnTo>
                          <a:pt x="1496" y="483"/>
                        </a:lnTo>
                        <a:lnTo>
                          <a:pt x="1514" y="470"/>
                        </a:lnTo>
                        <a:lnTo>
                          <a:pt x="1534" y="458"/>
                        </a:lnTo>
                        <a:lnTo>
                          <a:pt x="1555" y="445"/>
                        </a:lnTo>
                        <a:lnTo>
                          <a:pt x="1579" y="432"/>
                        </a:lnTo>
                        <a:lnTo>
                          <a:pt x="1625" y="407"/>
                        </a:lnTo>
                        <a:lnTo>
                          <a:pt x="1671" y="384"/>
                        </a:lnTo>
                        <a:lnTo>
                          <a:pt x="1691" y="372"/>
                        </a:lnTo>
                        <a:lnTo>
                          <a:pt x="1710" y="360"/>
                        </a:lnTo>
                        <a:lnTo>
                          <a:pt x="1725" y="348"/>
                        </a:lnTo>
                        <a:lnTo>
                          <a:pt x="1737" y="336"/>
                        </a:lnTo>
                        <a:lnTo>
                          <a:pt x="1746" y="324"/>
                        </a:lnTo>
                        <a:lnTo>
                          <a:pt x="1753" y="313"/>
                        </a:lnTo>
                        <a:lnTo>
                          <a:pt x="1755" y="309"/>
                        </a:lnTo>
                        <a:lnTo>
                          <a:pt x="1756" y="305"/>
                        </a:lnTo>
                        <a:lnTo>
                          <a:pt x="1757" y="302"/>
                        </a:lnTo>
                        <a:lnTo>
                          <a:pt x="1757" y="298"/>
                        </a:lnTo>
                        <a:lnTo>
                          <a:pt x="1755" y="292"/>
                        </a:lnTo>
                        <a:lnTo>
                          <a:pt x="1752" y="286"/>
                        </a:lnTo>
                        <a:lnTo>
                          <a:pt x="1746" y="281"/>
                        </a:lnTo>
                        <a:lnTo>
                          <a:pt x="1741" y="277"/>
                        </a:lnTo>
                        <a:lnTo>
                          <a:pt x="1727" y="268"/>
                        </a:lnTo>
                        <a:lnTo>
                          <a:pt x="1713" y="258"/>
                        </a:lnTo>
                        <a:lnTo>
                          <a:pt x="1707" y="252"/>
                        </a:lnTo>
                        <a:lnTo>
                          <a:pt x="1703" y="245"/>
                        </a:lnTo>
                        <a:lnTo>
                          <a:pt x="1701" y="241"/>
                        </a:lnTo>
                        <a:lnTo>
                          <a:pt x="1700" y="237"/>
                        </a:lnTo>
                        <a:lnTo>
                          <a:pt x="1699" y="232"/>
                        </a:lnTo>
                        <a:lnTo>
                          <a:pt x="1699" y="227"/>
                        </a:lnTo>
                        <a:lnTo>
                          <a:pt x="1699" y="223"/>
                        </a:lnTo>
                        <a:lnTo>
                          <a:pt x="1700" y="218"/>
                        </a:lnTo>
                        <a:lnTo>
                          <a:pt x="1701" y="215"/>
                        </a:lnTo>
                        <a:lnTo>
                          <a:pt x="1703" y="212"/>
                        </a:lnTo>
                        <a:lnTo>
                          <a:pt x="1707" y="206"/>
                        </a:lnTo>
                        <a:lnTo>
                          <a:pt x="1713" y="202"/>
                        </a:lnTo>
                        <a:lnTo>
                          <a:pt x="1719" y="197"/>
                        </a:lnTo>
                        <a:lnTo>
                          <a:pt x="1725" y="192"/>
                        </a:lnTo>
                        <a:lnTo>
                          <a:pt x="1729" y="187"/>
                        </a:lnTo>
                        <a:lnTo>
                          <a:pt x="1732" y="181"/>
                        </a:lnTo>
                        <a:lnTo>
                          <a:pt x="1736" y="170"/>
                        </a:lnTo>
                        <a:lnTo>
                          <a:pt x="1736" y="159"/>
                        </a:lnTo>
                        <a:lnTo>
                          <a:pt x="1734" y="146"/>
                        </a:lnTo>
                        <a:lnTo>
                          <a:pt x="1733" y="134"/>
                        </a:lnTo>
                        <a:lnTo>
                          <a:pt x="1732" y="121"/>
                        </a:lnTo>
                        <a:lnTo>
                          <a:pt x="1732" y="109"/>
                        </a:lnTo>
                        <a:lnTo>
                          <a:pt x="1732" y="98"/>
                        </a:lnTo>
                        <a:lnTo>
                          <a:pt x="1734" y="88"/>
                        </a:lnTo>
                        <a:lnTo>
                          <a:pt x="1740" y="81"/>
                        </a:lnTo>
                        <a:lnTo>
                          <a:pt x="1744" y="75"/>
                        </a:lnTo>
                        <a:lnTo>
                          <a:pt x="1747" y="68"/>
                        </a:lnTo>
                        <a:lnTo>
                          <a:pt x="1750" y="62"/>
                        </a:lnTo>
                        <a:lnTo>
                          <a:pt x="1755" y="48"/>
                        </a:lnTo>
                        <a:lnTo>
                          <a:pt x="1763" y="34"/>
                        </a:lnTo>
                        <a:lnTo>
                          <a:pt x="1769" y="25"/>
                        </a:lnTo>
                        <a:lnTo>
                          <a:pt x="1781" y="11"/>
                        </a:lnTo>
                        <a:lnTo>
                          <a:pt x="1787" y="5"/>
                        </a:lnTo>
                        <a:lnTo>
                          <a:pt x="1793" y="0"/>
                        </a:lnTo>
                        <a:lnTo>
                          <a:pt x="1795" y="0"/>
                        </a:lnTo>
                        <a:lnTo>
                          <a:pt x="1797" y="0"/>
                        </a:lnTo>
                        <a:lnTo>
                          <a:pt x="1799" y="1"/>
                        </a:lnTo>
                        <a:lnTo>
                          <a:pt x="1800" y="3"/>
                        </a:lnTo>
                        <a:lnTo>
                          <a:pt x="1803" y="5"/>
                        </a:lnTo>
                        <a:lnTo>
                          <a:pt x="1806" y="7"/>
                        </a:lnTo>
                        <a:lnTo>
                          <a:pt x="1809" y="10"/>
                        </a:lnTo>
                        <a:lnTo>
                          <a:pt x="1811" y="13"/>
                        </a:lnTo>
                        <a:lnTo>
                          <a:pt x="1818" y="24"/>
                        </a:lnTo>
                        <a:lnTo>
                          <a:pt x="1824" y="36"/>
                        </a:lnTo>
                        <a:lnTo>
                          <a:pt x="1838" y="68"/>
                        </a:lnTo>
                        <a:lnTo>
                          <a:pt x="1855" y="105"/>
                        </a:lnTo>
                        <a:lnTo>
                          <a:pt x="1864" y="124"/>
                        </a:lnTo>
                        <a:lnTo>
                          <a:pt x="1874" y="143"/>
                        </a:lnTo>
                        <a:lnTo>
                          <a:pt x="1885" y="161"/>
                        </a:lnTo>
                        <a:lnTo>
                          <a:pt x="1897" y="177"/>
                        </a:lnTo>
                        <a:lnTo>
                          <a:pt x="1903" y="185"/>
                        </a:lnTo>
                        <a:lnTo>
                          <a:pt x="1908" y="192"/>
                        </a:lnTo>
                        <a:lnTo>
                          <a:pt x="1915" y="199"/>
                        </a:lnTo>
                        <a:lnTo>
                          <a:pt x="1922" y="205"/>
                        </a:lnTo>
                        <a:lnTo>
                          <a:pt x="1929" y="211"/>
                        </a:lnTo>
                        <a:lnTo>
                          <a:pt x="1936" y="215"/>
                        </a:lnTo>
                        <a:lnTo>
                          <a:pt x="1944" y="219"/>
                        </a:lnTo>
                        <a:lnTo>
                          <a:pt x="1952" y="222"/>
                        </a:lnTo>
                        <a:lnTo>
                          <a:pt x="1983" y="230"/>
                        </a:lnTo>
                        <a:lnTo>
                          <a:pt x="2014" y="240"/>
                        </a:lnTo>
                        <a:lnTo>
                          <a:pt x="2030" y="245"/>
                        </a:lnTo>
                        <a:lnTo>
                          <a:pt x="2045" y="252"/>
                        </a:lnTo>
                        <a:lnTo>
                          <a:pt x="2052" y="256"/>
                        </a:lnTo>
                        <a:lnTo>
                          <a:pt x="2059" y="260"/>
                        </a:lnTo>
                        <a:lnTo>
                          <a:pt x="2066" y="265"/>
                        </a:lnTo>
                        <a:lnTo>
                          <a:pt x="2072" y="270"/>
                        </a:lnTo>
                        <a:lnTo>
                          <a:pt x="2079" y="278"/>
                        </a:lnTo>
                        <a:lnTo>
                          <a:pt x="2084" y="284"/>
                        </a:lnTo>
                        <a:lnTo>
                          <a:pt x="2090" y="292"/>
                        </a:lnTo>
                        <a:lnTo>
                          <a:pt x="2094" y="299"/>
                        </a:lnTo>
                        <a:lnTo>
                          <a:pt x="2101" y="314"/>
                        </a:lnTo>
                        <a:lnTo>
                          <a:pt x="2105" y="331"/>
                        </a:lnTo>
                        <a:lnTo>
                          <a:pt x="2109" y="346"/>
                        </a:lnTo>
                        <a:lnTo>
                          <a:pt x="2113" y="362"/>
                        </a:lnTo>
                        <a:lnTo>
                          <a:pt x="2118" y="379"/>
                        </a:lnTo>
                        <a:lnTo>
                          <a:pt x="2124" y="395"/>
                        </a:lnTo>
                        <a:lnTo>
                          <a:pt x="2150" y="425"/>
                        </a:lnTo>
                        <a:lnTo>
                          <a:pt x="2173" y="448"/>
                        </a:lnTo>
                        <a:lnTo>
                          <a:pt x="2178" y="454"/>
                        </a:lnTo>
                        <a:lnTo>
                          <a:pt x="2185" y="459"/>
                        </a:lnTo>
                        <a:lnTo>
                          <a:pt x="2191" y="464"/>
                        </a:lnTo>
                        <a:lnTo>
                          <a:pt x="2198" y="467"/>
                        </a:lnTo>
                        <a:lnTo>
                          <a:pt x="2207" y="471"/>
                        </a:lnTo>
                        <a:lnTo>
                          <a:pt x="2215" y="474"/>
                        </a:lnTo>
                        <a:lnTo>
                          <a:pt x="2224" y="476"/>
                        </a:lnTo>
                        <a:lnTo>
                          <a:pt x="2235" y="480"/>
                        </a:lnTo>
                        <a:lnTo>
                          <a:pt x="2243" y="480"/>
                        </a:lnTo>
                        <a:lnTo>
                          <a:pt x="2252" y="480"/>
                        </a:lnTo>
                        <a:lnTo>
                          <a:pt x="2261" y="479"/>
                        </a:lnTo>
                        <a:lnTo>
                          <a:pt x="2269" y="476"/>
                        </a:lnTo>
                        <a:lnTo>
                          <a:pt x="2286" y="470"/>
                        </a:lnTo>
                        <a:lnTo>
                          <a:pt x="2304" y="461"/>
                        </a:lnTo>
                        <a:lnTo>
                          <a:pt x="2321" y="453"/>
                        </a:lnTo>
                        <a:lnTo>
                          <a:pt x="2338" y="445"/>
                        </a:lnTo>
                        <a:lnTo>
                          <a:pt x="2347" y="442"/>
                        </a:lnTo>
                        <a:lnTo>
                          <a:pt x="2356" y="440"/>
                        </a:lnTo>
                        <a:lnTo>
                          <a:pt x="2364" y="439"/>
                        </a:lnTo>
                        <a:lnTo>
                          <a:pt x="2373" y="438"/>
                        </a:lnTo>
                        <a:lnTo>
                          <a:pt x="2379" y="439"/>
                        </a:lnTo>
                        <a:lnTo>
                          <a:pt x="2387" y="442"/>
                        </a:lnTo>
                        <a:lnTo>
                          <a:pt x="2393" y="447"/>
                        </a:lnTo>
                        <a:lnTo>
                          <a:pt x="2400" y="455"/>
                        </a:lnTo>
                        <a:lnTo>
                          <a:pt x="2414" y="472"/>
                        </a:lnTo>
                        <a:lnTo>
                          <a:pt x="2427" y="494"/>
                        </a:lnTo>
                        <a:lnTo>
                          <a:pt x="2441" y="516"/>
                        </a:lnTo>
                        <a:lnTo>
                          <a:pt x="2455" y="538"/>
                        </a:lnTo>
                        <a:lnTo>
                          <a:pt x="2463" y="548"/>
                        </a:lnTo>
                        <a:lnTo>
                          <a:pt x="2470" y="556"/>
                        </a:lnTo>
                        <a:lnTo>
                          <a:pt x="2478" y="564"/>
                        </a:lnTo>
                        <a:lnTo>
                          <a:pt x="2485" y="569"/>
                        </a:lnTo>
                        <a:lnTo>
                          <a:pt x="2497" y="576"/>
                        </a:lnTo>
                        <a:lnTo>
                          <a:pt x="2509" y="582"/>
                        </a:lnTo>
                        <a:lnTo>
                          <a:pt x="2520" y="587"/>
                        </a:lnTo>
                        <a:lnTo>
                          <a:pt x="2532" y="591"/>
                        </a:lnTo>
                        <a:lnTo>
                          <a:pt x="2554" y="596"/>
                        </a:lnTo>
                        <a:lnTo>
                          <a:pt x="2577" y="601"/>
                        </a:lnTo>
                        <a:lnTo>
                          <a:pt x="2599" y="604"/>
                        </a:lnTo>
                        <a:lnTo>
                          <a:pt x="2621" y="607"/>
                        </a:lnTo>
                        <a:lnTo>
                          <a:pt x="2632" y="609"/>
                        </a:lnTo>
                        <a:lnTo>
                          <a:pt x="2644" y="613"/>
                        </a:lnTo>
                        <a:lnTo>
                          <a:pt x="2655" y="616"/>
                        </a:lnTo>
                        <a:lnTo>
                          <a:pt x="2667" y="619"/>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20"/>
                  <p:cNvSpPr>
                    <a:spLocks/>
                  </p:cNvSpPr>
                  <p:nvPr/>
                </p:nvSpPr>
                <p:spPr bwMode="auto">
                  <a:xfrm>
                    <a:off x="665666" y="3747647"/>
                    <a:ext cx="1971121" cy="1590897"/>
                  </a:xfrm>
                  <a:custGeom>
                    <a:avLst/>
                    <a:gdLst>
                      <a:gd name="T0" fmla="*/ 2653 w 2751"/>
                      <a:gd name="T1" fmla="*/ 925 h 2327"/>
                      <a:gd name="T2" fmla="*/ 2701 w 2751"/>
                      <a:gd name="T3" fmla="*/ 998 h 2327"/>
                      <a:gd name="T4" fmla="*/ 2736 w 2751"/>
                      <a:gd name="T5" fmla="*/ 1131 h 2327"/>
                      <a:gd name="T6" fmla="*/ 2708 w 2751"/>
                      <a:gd name="T7" fmla="*/ 1253 h 2327"/>
                      <a:gd name="T8" fmla="*/ 2577 w 2751"/>
                      <a:gd name="T9" fmla="*/ 1251 h 2327"/>
                      <a:gd name="T10" fmla="*/ 2481 w 2751"/>
                      <a:gd name="T11" fmla="*/ 1270 h 2327"/>
                      <a:gd name="T12" fmla="*/ 2482 w 2751"/>
                      <a:gd name="T13" fmla="*/ 1358 h 2327"/>
                      <a:gd name="T14" fmla="*/ 2585 w 2751"/>
                      <a:gd name="T15" fmla="*/ 1469 h 2327"/>
                      <a:gd name="T16" fmla="*/ 2618 w 2751"/>
                      <a:gd name="T17" fmla="*/ 1544 h 2327"/>
                      <a:gd name="T18" fmla="*/ 2512 w 2751"/>
                      <a:gd name="T19" fmla="*/ 1768 h 2327"/>
                      <a:gd name="T20" fmla="*/ 2336 w 2751"/>
                      <a:gd name="T21" fmla="*/ 1820 h 2327"/>
                      <a:gd name="T22" fmla="*/ 2223 w 2751"/>
                      <a:gd name="T23" fmla="*/ 1874 h 2327"/>
                      <a:gd name="T24" fmla="*/ 2016 w 2751"/>
                      <a:gd name="T25" fmla="*/ 1947 h 2327"/>
                      <a:gd name="T26" fmla="*/ 1866 w 2751"/>
                      <a:gd name="T27" fmla="*/ 2064 h 2327"/>
                      <a:gd name="T28" fmla="*/ 1825 w 2751"/>
                      <a:gd name="T29" fmla="*/ 2202 h 2327"/>
                      <a:gd name="T30" fmla="*/ 1733 w 2751"/>
                      <a:gd name="T31" fmla="*/ 2227 h 2327"/>
                      <a:gd name="T32" fmla="*/ 1596 w 2751"/>
                      <a:gd name="T33" fmla="*/ 2182 h 2327"/>
                      <a:gd name="T34" fmla="*/ 1410 w 2751"/>
                      <a:gd name="T35" fmla="*/ 2265 h 2327"/>
                      <a:gd name="T36" fmla="*/ 1209 w 2751"/>
                      <a:gd name="T37" fmla="*/ 2233 h 2327"/>
                      <a:gd name="T38" fmla="*/ 1060 w 2751"/>
                      <a:gd name="T39" fmla="*/ 2294 h 2327"/>
                      <a:gd name="T40" fmla="*/ 1003 w 2751"/>
                      <a:gd name="T41" fmla="*/ 2117 h 2327"/>
                      <a:gd name="T42" fmla="*/ 843 w 2751"/>
                      <a:gd name="T43" fmla="*/ 2226 h 2327"/>
                      <a:gd name="T44" fmla="*/ 795 w 2751"/>
                      <a:gd name="T45" fmla="*/ 2307 h 2327"/>
                      <a:gd name="T46" fmla="*/ 636 w 2751"/>
                      <a:gd name="T47" fmla="*/ 2289 h 2327"/>
                      <a:gd name="T48" fmla="*/ 562 w 2751"/>
                      <a:gd name="T49" fmla="*/ 2298 h 2327"/>
                      <a:gd name="T50" fmla="*/ 482 w 2751"/>
                      <a:gd name="T51" fmla="*/ 2202 h 2327"/>
                      <a:gd name="T52" fmla="*/ 342 w 2751"/>
                      <a:gd name="T53" fmla="*/ 2277 h 2327"/>
                      <a:gd name="T54" fmla="*/ 293 w 2751"/>
                      <a:gd name="T55" fmla="*/ 2199 h 2327"/>
                      <a:gd name="T56" fmla="*/ 165 w 2751"/>
                      <a:gd name="T57" fmla="*/ 2310 h 2327"/>
                      <a:gd name="T58" fmla="*/ 29 w 2751"/>
                      <a:gd name="T59" fmla="*/ 2162 h 2327"/>
                      <a:gd name="T60" fmla="*/ 1 w 2751"/>
                      <a:gd name="T61" fmla="*/ 1967 h 2327"/>
                      <a:gd name="T62" fmla="*/ 43 w 2751"/>
                      <a:gd name="T63" fmla="*/ 1751 h 2327"/>
                      <a:gd name="T64" fmla="*/ 23 w 2751"/>
                      <a:gd name="T65" fmla="*/ 1647 h 2327"/>
                      <a:gd name="T66" fmla="*/ 95 w 2751"/>
                      <a:gd name="T67" fmla="*/ 1499 h 2327"/>
                      <a:gd name="T68" fmla="*/ 208 w 2751"/>
                      <a:gd name="T69" fmla="*/ 1290 h 2327"/>
                      <a:gd name="T70" fmla="*/ 369 w 2751"/>
                      <a:gd name="T71" fmla="*/ 1099 h 2327"/>
                      <a:gd name="T72" fmla="*/ 479 w 2751"/>
                      <a:gd name="T73" fmla="*/ 905 h 2327"/>
                      <a:gd name="T74" fmla="*/ 553 w 2751"/>
                      <a:gd name="T75" fmla="*/ 783 h 2327"/>
                      <a:gd name="T76" fmla="*/ 524 w 2751"/>
                      <a:gd name="T77" fmla="*/ 580 h 2327"/>
                      <a:gd name="T78" fmla="*/ 568 w 2751"/>
                      <a:gd name="T79" fmla="*/ 486 h 2327"/>
                      <a:gd name="T80" fmla="*/ 570 w 2751"/>
                      <a:gd name="T81" fmla="*/ 353 h 2327"/>
                      <a:gd name="T82" fmla="*/ 756 w 2751"/>
                      <a:gd name="T83" fmla="*/ 163 h 2327"/>
                      <a:gd name="T84" fmla="*/ 823 w 2751"/>
                      <a:gd name="T85" fmla="*/ 218 h 2327"/>
                      <a:gd name="T86" fmla="*/ 890 w 2751"/>
                      <a:gd name="T87" fmla="*/ 324 h 2327"/>
                      <a:gd name="T88" fmla="*/ 1065 w 2751"/>
                      <a:gd name="T89" fmla="*/ 367 h 2327"/>
                      <a:gd name="T90" fmla="*/ 1209 w 2751"/>
                      <a:gd name="T91" fmla="*/ 406 h 2327"/>
                      <a:gd name="T92" fmla="*/ 1287 w 2751"/>
                      <a:gd name="T93" fmla="*/ 610 h 2327"/>
                      <a:gd name="T94" fmla="*/ 1449 w 2751"/>
                      <a:gd name="T95" fmla="*/ 565 h 2327"/>
                      <a:gd name="T96" fmla="*/ 1496 w 2751"/>
                      <a:gd name="T97" fmla="*/ 483 h 2327"/>
                      <a:gd name="T98" fmla="*/ 1755 w 2751"/>
                      <a:gd name="T99" fmla="*/ 309 h 2327"/>
                      <a:gd name="T100" fmla="*/ 1700 w 2751"/>
                      <a:gd name="T101" fmla="*/ 237 h 2327"/>
                      <a:gd name="T102" fmla="*/ 1736 w 2751"/>
                      <a:gd name="T103" fmla="*/ 170 h 2327"/>
                      <a:gd name="T104" fmla="*/ 1763 w 2751"/>
                      <a:gd name="T105" fmla="*/ 34 h 2327"/>
                      <a:gd name="T106" fmla="*/ 1818 w 2751"/>
                      <a:gd name="T107" fmla="*/ 24 h 2327"/>
                      <a:gd name="T108" fmla="*/ 1936 w 2751"/>
                      <a:gd name="T109" fmla="*/ 215 h 2327"/>
                      <a:gd name="T110" fmla="*/ 2090 w 2751"/>
                      <a:gd name="T111" fmla="*/ 292 h 2327"/>
                      <a:gd name="T112" fmla="*/ 2198 w 2751"/>
                      <a:gd name="T113" fmla="*/ 467 h 2327"/>
                      <a:gd name="T114" fmla="*/ 2347 w 2751"/>
                      <a:gd name="T115" fmla="*/ 442 h 2327"/>
                      <a:gd name="T116" fmla="*/ 2470 w 2751"/>
                      <a:gd name="T117" fmla="*/ 556 h 2327"/>
                      <a:gd name="T118" fmla="*/ 2655 w 2751"/>
                      <a:gd name="T119" fmla="*/ 616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1" h="2327">
                        <a:moveTo>
                          <a:pt x="2667" y="619"/>
                        </a:moveTo>
                        <a:lnTo>
                          <a:pt x="2663" y="745"/>
                        </a:lnTo>
                        <a:lnTo>
                          <a:pt x="2666" y="762"/>
                        </a:lnTo>
                        <a:lnTo>
                          <a:pt x="2666" y="779"/>
                        </a:lnTo>
                        <a:lnTo>
                          <a:pt x="2665" y="795"/>
                        </a:lnTo>
                        <a:lnTo>
                          <a:pt x="2662" y="811"/>
                        </a:lnTo>
                        <a:lnTo>
                          <a:pt x="2656" y="844"/>
                        </a:lnTo>
                        <a:lnTo>
                          <a:pt x="2649" y="876"/>
                        </a:lnTo>
                        <a:lnTo>
                          <a:pt x="2647" y="889"/>
                        </a:lnTo>
                        <a:lnTo>
                          <a:pt x="2647" y="900"/>
                        </a:lnTo>
                        <a:lnTo>
                          <a:pt x="2648" y="910"/>
                        </a:lnTo>
                        <a:lnTo>
                          <a:pt x="2651" y="917"/>
                        </a:lnTo>
                        <a:lnTo>
                          <a:pt x="2653" y="925"/>
                        </a:lnTo>
                        <a:lnTo>
                          <a:pt x="2656" y="931"/>
                        </a:lnTo>
                        <a:lnTo>
                          <a:pt x="2659" y="937"/>
                        </a:lnTo>
                        <a:lnTo>
                          <a:pt x="2663" y="941"/>
                        </a:lnTo>
                        <a:lnTo>
                          <a:pt x="2672" y="951"/>
                        </a:lnTo>
                        <a:lnTo>
                          <a:pt x="2681" y="959"/>
                        </a:lnTo>
                        <a:lnTo>
                          <a:pt x="2685" y="965"/>
                        </a:lnTo>
                        <a:lnTo>
                          <a:pt x="2688" y="971"/>
                        </a:lnTo>
                        <a:lnTo>
                          <a:pt x="2692" y="978"/>
                        </a:lnTo>
                        <a:lnTo>
                          <a:pt x="2694" y="985"/>
                        </a:lnTo>
                        <a:lnTo>
                          <a:pt x="2697" y="986"/>
                        </a:lnTo>
                        <a:lnTo>
                          <a:pt x="2699" y="989"/>
                        </a:lnTo>
                        <a:lnTo>
                          <a:pt x="2700" y="994"/>
                        </a:lnTo>
                        <a:lnTo>
                          <a:pt x="2701" y="998"/>
                        </a:lnTo>
                        <a:lnTo>
                          <a:pt x="2701" y="1011"/>
                        </a:lnTo>
                        <a:lnTo>
                          <a:pt x="2700" y="1026"/>
                        </a:lnTo>
                        <a:lnTo>
                          <a:pt x="2698" y="1041"/>
                        </a:lnTo>
                        <a:lnTo>
                          <a:pt x="2696" y="1055"/>
                        </a:lnTo>
                        <a:lnTo>
                          <a:pt x="2696" y="1062"/>
                        </a:lnTo>
                        <a:lnTo>
                          <a:pt x="2696" y="1068"/>
                        </a:lnTo>
                        <a:lnTo>
                          <a:pt x="2697" y="1073"/>
                        </a:lnTo>
                        <a:lnTo>
                          <a:pt x="2698" y="1077"/>
                        </a:lnTo>
                        <a:lnTo>
                          <a:pt x="2705" y="1089"/>
                        </a:lnTo>
                        <a:lnTo>
                          <a:pt x="2711" y="1100"/>
                        </a:lnTo>
                        <a:lnTo>
                          <a:pt x="2718" y="1108"/>
                        </a:lnTo>
                        <a:lnTo>
                          <a:pt x="2724" y="1117"/>
                        </a:lnTo>
                        <a:lnTo>
                          <a:pt x="2736" y="1131"/>
                        </a:lnTo>
                        <a:lnTo>
                          <a:pt x="2745" y="1144"/>
                        </a:lnTo>
                        <a:lnTo>
                          <a:pt x="2748" y="1150"/>
                        </a:lnTo>
                        <a:lnTo>
                          <a:pt x="2750" y="1158"/>
                        </a:lnTo>
                        <a:lnTo>
                          <a:pt x="2751" y="1166"/>
                        </a:lnTo>
                        <a:lnTo>
                          <a:pt x="2750" y="1175"/>
                        </a:lnTo>
                        <a:lnTo>
                          <a:pt x="2748" y="1185"/>
                        </a:lnTo>
                        <a:lnTo>
                          <a:pt x="2745" y="1197"/>
                        </a:lnTo>
                        <a:lnTo>
                          <a:pt x="2739" y="1210"/>
                        </a:lnTo>
                        <a:lnTo>
                          <a:pt x="2733" y="1226"/>
                        </a:lnTo>
                        <a:lnTo>
                          <a:pt x="2727" y="1234"/>
                        </a:lnTo>
                        <a:lnTo>
                          <a:pt x="2722" y="1241"/>
                        </a:lnTo>
                        <a:lnTo>
                          <a:pt x="2715" y="1248"/>
                        </a:lnTo>
                        <a:lnTo>
                          <a:pt x="2708" y="1253"/>
                        </a:lnTo>
                        <a:lnTo>
                          <a:pt x="2700" y="1257"/>
                        </a:lnTo>
                        <a:lnTo>
                          <a:pt x="2692" y="1262"/>
                        </a:lnTo>
                        <a:lnTo>
                          <a:pt x="2683" y="1264"/>
                        </a:lnTo>
                        <a:lnTo>
                          <a:pt x="2673" y="1266"/>
                        </a:lnTo>
                        <a:lnTo>
                          <a:pt x="2663" y="1268"/>
                        </a:lnTo>
                        <a:lnTo>
                          <a:pt x="2654" y="1268"/>
                        </a:lnTo>
                        <a:lnTo>
                          <a:pt x="2644" y="1268"/>
                        </a:lnTo>
                        <a:lnTo>
                          <a:pt x="2634" y="1268"/>
                        </a:lnTo>
                        <a:lnTo>
                          <a:pt x="2616" y="1266"/>
                        </a:lnTo>
                        <a:lnTo>
                          <a:pt x="2598" y="1261"/>
                        </a:lnTo>
                        <a:lnTo>
                          <a:pt x="2590" y="1258"/>
                        </a:lnTo>
                        <a:lnTo>
                          <a:pt x="2584" y="1255"/>
                        </a:lnTo>
                        <a:lnTo>
                          <a:pt x="2577" y="1251"/>
                        </a:lnTo>
                        <a:lnTo>
                          <a:pt x="2572" y="1248"/>
                        </a:lnTo>
                        <a:lnTo>
                          <a:pt x="2562" y="1240"/>
                        </a:lnTo>
                        <a:lnTo>
                          <a:pt x="2552" y="1234"/>
                        </a:lnTo>
                        <a:lnTo>
                          <a:pt x="2548" y="1231"/>
                        </a:lnTo>
                        <a:lnTo>
                          <a:pt x="2544" y="1229"/>
                        </a:lnTo>
                        <a:lnTo>
                          <a:pt x="2539" y="1229"/>
                        </a:lnTo>
                        <a:lnTo>
                          <a:pt x="2534" y="1229"/>
                        </a:lnTo>
                        <a:lnTo>
                          <a:pt x="2528" y="1231"/>
                        </a:lnTo>
                        <a:lnTo>
                          <a:pt x="2523" y="1235"/>
                        </a:lnTo>
                        <a:lnTo>
                          <a:pt x="2517" y="1239"/>
                        </a:lnTo>
                        <a:lnTo>
                          <a:pt x="2509" y="1245"/>
                        </a:lnTo>
                        <a:lnTo>
                          <a:pt x="2496" y="1257"/>
                        </a:lnTo>
                        <a:lnTo>
                          <a:pt x="2481" y="1270"/>
                        </a:lnTo>
                        <a:lnTo>
                          <a:pt x="2467" y="1284"/>
                        </a:lnTo>
                        <a:lnTo>
                          <a:pt x="2454" y="1298"/>
                        </a:lnTo>
                        <a:lnTo>
                          <a:pt x="2450" y="1305"/>
                        </a:lnTo>
                        <a:lnTo>
                          <a:pt x="2446" y="1312"/>
                        </a:lnTo>
                        <a:lnTo>
                          <a:pt x="2444" y="1319"/>
                        </a:lnTo>
                        <a:lnTo>
                          <a:pt x="2445" y="1325"/>
                        </a:lnTo>
                        <a:lnTo>
                          <a:pt x="2446" y="1330"/>
                        </a:lnTo>
                        <a:lnTo>
                          <a:pt x="2447" y="1333"/>
                        </a:lnTo>
                        <a:lnTo>
                          <a:pt x="2450" y="1336"/>
                        </a:lnTo>
                        <a:lnTo>
                          <a:pt x="2453" y="1339"/>
                        </a:lnTo>
                        <a:lnTo>
                          <a:pt x="2460" y="1345"/>
                        </a:lnTo>
                        <a:lnTo>
                          <a:pt x="2471" y="1351"/>
                        </a:lnTo>
                        <a:lnTo>
                          <a:pt x="2482" y="1358"/>
                        </a:lnTo>
                        <a:lnTo>
                          <a:pt x="2491" y="1364"/>
                        </a:lnTo>
                        <a:lnTo>
                          <a:pt x="2498" y="1371"/>
                        </a:lnTo>
                        <a:lnTo>
                          <a:pt x="2504" y="1378"/>
                        </a:lnTo>
                        <a:lnTo>
                          <a:pt x="2512" y="1393"/>
                        </a:lnTo>
                        <a:lnTo>
                          <a:pt x="2520" y="1410"/>
                        </a:lnTo>
                        <a:lnTo>
                          <a:pt x="2523" y="1417"/>
                        </a:lnTo>
                        <a:lnTo>
                          <a:pt x="2527" y="1426"/>
                        </a:lnTo>
                        <a:lnTo>
                          <a:pt x="2533" y="1433"/>
                        </a:lnTo>
                        <a:lnTo>
                          <a:pt x="2539" y="1441"/>
                        </a:lnTo>
                        <a:lnTo>
                          <a:pt x="2547" y="1448"/>
                        </a:lnTo>
                        <a:lnTo>
                          <a:pt x="2558" y="1455"/>
                        </a:lnTo>
                        <a:lnTo>
                          <a:pt x="2570" y="1463"/>
                        </a:lnTo>
                        <a:lnTo>
                          <a:pt x="2585" y="1469"/>
                        </a:lnTo>
                        <a:lnTo>
                          <a:pt x="2591" y="1469"/>
                        </a:lnTo>
                        <a:lnTo>
                          <a:pt x="2598" y="1470"/>
                        </a:lnTo>
                        <a:lnTo>
                          <a:pt x="2603" y="1472"/>
                        </a:lnTo>
                        <a:lnTo>
                          <a:pt x="2609" y="1474"/>
                        </a:lnTo>
                        <a:lnTo>
                          <a:pt x="2615" y="1479"/>
                        </a:lnTo>
                        <a:lnTo>
                          <a:pt x="2619" y="1483"/>
                        </a:lnTo>
                        <a:lnTo>
                          <a:pt x="2622" y="1488"/>
                        </a:lnTo>
                        <a:lnTo>
                          <a:pt x="2626" y="1495"/>
                        </a:lnTo>
                        <a:lnTo>
                          <a:pt x="2627" y="1501"/>
                        </a:lnTo>
                        <a:lnTo>
                          <a:pt x="2627" y="1509"/>
                        </a:lnTo>
                        <a:lnTo>
                          <a:pt x="2626" y="1518"/>
                        </a:lnTo>
                        <a:lnTo>
                          <a:pt x="2624" y="1526"/>
                        </a:lnTo>
                        <a:lnTo>
                          <a:pt x="2618" y="1544"/>
                        </a:lnTo>
                        <a:lnTo>
                          <a:pt x="2612" y="1556"/>
                        </a:lnTo>
                        <a:lnTo>
                          <a:pt x="2603" y="1577"/>
                        </a:lnTo>
                        <a:lnTo>
                          <a:pt x="2593" y="1599"/>
                        </a:lnTo>
                        <a:lnTo>
                          <a:pt x="2582" y="1619"/>
                        </a:lnTo>
                        <a:lnTo>
                          <a:pt x="2573" y="1640"/>
                        </a:lnTo>
                        <a:lnTo>
                          <a:pt x="2573" y="1640"/>
                        </a:lnTo>
                        <a:lnTo>
                          <a:pt x="2539" y="1703"/>
                        </a:lnTo>
                        <a:lnTo>
                          <a:pt x="2534" y="1722"/>
                        </a:lnTo>
                        <a:lnTo>
                          <a:pt x="2530" y="1737"/>
                        </a:lnTo>
                        <a:lnTo>
                          <a:pt x="2525" y="1750"/>
                        </a:lnTo>
                        <a:lnTo>
                          <a:pt x="2520" y="1760"/>
                        </a:lnTo>
                        <a:lnTo>
                          <a:pt x="2517" y="1765"/>
                        </a:lnTo>
                        <a:lnTo>
                          <a:pt x="2512" y="1768"/>
                        </a:lnTo>
                        <a:lnTo>
                          <a:pt x="2508" y="1772"/>
                        </a:lnTo>
                        <a:lnTo>
                          <a:pt x="2503" y="1776"/>
                        </a:lnTo>
                        <a:lnTo>
                          <a:pt x="2487" y="1783"/>
                        </a:lnTo>
                        <a:lnTo>
                          <a:pt x="2468" y="1790"/>
                        </a:lnTo>
                        <a:lnTo>
                          <a:pt x="2453" y="1793"/>
                        </a:lnTo>
                        <a:lnTo>
                          <a:pt x="2437" y="1796"/>
                        </a:lnTo>
                        <a:lnTo>
                          <a:pt x="2422" y="1797"/>
                        </a:lnTo>
                        <a:lnTo>
                          <a:pt x="2405" y="1799"/>
                        </a:lnTo>
                        <a:lnTo>
                          <a:pt x="2389" y="1802"/>
                        </a:lnTo>
                        <a:lnTo>
                          <a:pt x="2374" y="1804"/>
                        </a:lnTo>
                        <a:lnTo>
                          <a:pt x="2359" y="1808"/>
                        </a:lnTo>
                        <a:lnTo>
                          <a:pt x="2345" y="1815"/>
                        </a:lnTo>
                        <a:lnTo>
                          <a:pt x="2336" y="1820"/>
                        </a:lnTo>
                        <a:lnTo>
                          <a:pt x="2329" y="1826"/>
                        </a:lnTo>
                        <a:lnTo>
                          <a:pt x="2323" y="1833"/>
                        </a:lnTo>
                        <a:lnTo>
                          <a:pt x="2318" y="1841"/>
                        </a:lnTo>
                        <a:lnTo>
                          <a:pt x="2311" y="1848"/>
                        </a:lnTo>
                        <a:lnTo>
                          <a:pt x="2305" y="1855"/>
                        </a:lnTo>
                        <a:lnTo>
                          <a:pt x="2302" y="1857"/>
                        </a:lnTo>
                        <a:lnTo>
                          <a:pt x="2297" y="1860"/>
                        </a:lnTo>
                        <a:lnTo>
                          <a:pt x="2292" y="1862"/>
                        </a:lnTo>
                        <a:lnTo>
                          <a:pt x="2286" y="1864"/>
                        </a:lnTo>
                        <a:lnTo>
                          <a:pt x="2270" y="1868"/>
                        </a:lnTo>
                        <a:lnTo>
                          <a:pt x="2254" y="1871"/>
                        </a:lnTo>
                        <a:lnTo>
                          <a:pt x="2238" y="1873"/>
                        </a:lnTo>
                        <a:lnTo>
                          <a:pt x="2223" y="1874"/>
                        </a:lnTo>
                        <a:lnTo>
                          <a:pt x="2207" y="1876"/>
                        </a:lnTo>
                        <a:lnTo>
                          <a:pt x="2190" y="1879"/>
                        </a:lnTo>
                        <a:lnTo>
                          <a:pt x="2175" y="1884"/>
                        </a:lnTo>
                        <a:lnTo>
                          <a:pt x="2159" y="1890"/>
                        </a:lnTo>
                        <a:lnTo>
                          <a:pt x="2094" y="1947"/>
                        </a:lnTo>
                        <a:lnTo>
                          <a:pt x="2094" y="1947"/>
                        </a:lnTo>
                        <a:lnTo>
                          <a:pt x="2080" y="1942"/>
                        </a:lnTo>
                        <a:lnTo>
                          <a:pt x="2065" y="1940"/>
                        </a:lnTo>
                        <a:lnTo>
                          <a:pt x="2051" y="1940"/>
                        </a:lnTo>
                        <a:lnTo>
                          <a:pt x="2036" y="1941"/>
                        </a:lnTo>
                        <a:lnTo>
                          <a:pt x="2029" y="1943"/>
                        </a:lnTo>
                        <a:lnTo>
                          <a:pt x="2023" y="1945"/>
                        </a:lnTo>
                        <a:lnTo>
                          <a:pt x="2016" y="1947"/>
                        </a:lnTo>
                        <a:lnTo>
                          <a:pt x="2010" y="1951"/>
                        </a:lnTo>
                        <a:lnTo>
                          <a:pt x="2003" y="1955"/>
                        </a:lnTo>
                        <a:lnTo>
                          <a:pt x="1997" y="1959"/>
                        </a:lnTo>
                        <a:lnTo>
                          <a:pt x="1992" y="1965"/>
                        </a:lnTo>
                        <a:lnTo>
                          <a:pt x="1986" y="1970"/>
                        </a:lnTo>
                        <a:lnTo>
                          <a:pt x="1980" y="1977"/>
                        </a:lnTo>
                        <a:lnTo>
                          <a:pt x="1972" y="1983"/>
                        </a:lnTo>
                        <a:lnTo>
                          <a:pt x="1965" y="1990"/>
                        </a:lnTo>
                        <a:lnTo>
                          <a:pt x="1958" y="1993"/>
                        </a:lnTo>
                        <a:lnTo>
                          <a:pt x="1926" y="2015"/>
                        </a:lnTo>
                        <a:lnTo>
                          <a:pt x="1894" y="2038"/>
                        </a:lnTo>
                        <a:lnTo>
                          <a:pt x="1879" y="2050"/>
                        </a:lnTo>
                        <a:lnTo>
                          <a:pt x="1866" y="2064"/>
                        </a:lnTo>
                        <a:lnTo>
                          <a:pt x="1861" y="2072"/>
                        </a:lnTo>
                        <a:lnTo>
                          <a:pt x="1855" y="2080"/>
                        </a:lnTo>
                        <a:lnTo>
                          <a:pt x="1851" y="2089"/>
                        </a:lnTo>
                        <a:lnTo>
                          <a:pt x="1847" y="2099"/>
                        </a:lnTo>
                        <a:lnTo>
                          <a:pt x="1844" y="2107"/>
                        </a:lnTo>
                        <a:lnTo>
                          <a:pt x="1841" y="2116"/>
                        </a:lnTo>
                        <a:lnTo>
                          <a:pt x="1839" y="2126"/>
                        </a:lnTo>
                        <a:lnTo>
                          <a:pt x="1838" y="2135"/>
                        </a:lnTo>
                        <a:lnTo>
                          <a:pt x="1836" y="2155"/>
                        </a:lnTo>
                        <a:lnTo>
                          <a:pt x="1833" y="2175"/>
                        </a:lnTo>
                        <a:lnTo>
                          <a:pt x="1832" y="2184"/>
                        </a:lnTo>
                        <a:lnTo>
                          <a:pt x="1828" y="2194"/>
                        </a:lnTo>
                        <a:lnTo>
                          <a:pt x="1825" y="2202"/>
                        </a:lnTo>
                        <a:lnTo>
                          <a:pt x="1821" y="2210"/>
                        </a:lnTo>
                        <a:lnTo>
                          <a:pt x="1814" y="2216"/>
                        </a:lnTo>
                        <a:lnTo>
                          <a:pt x="1808" y="2223"/>
                        </a:lnTo>
                        <a:lnTo>
                          <a:pt x="1799" y="2228"/>
                        </a:lnTo>
                        <a:lnTo>
                          <a:pt x="1790" y="2231"/>
                        </a:lnTo>
                        <a:lnTo>
                          <a:pt x="1781" y="2234"/>
                        </a:lnTo>
                        <a:lnTo>
                          <a:pt x="1773" y="2236"/>
                        </a:lnTo>
                        <a:lnTo>
                          <a:pt x="1766" y="2236"/>
                        </a:lnTo>
                        <a:lnTo>
                          <a:pt x="1758" y="2236"/>
                        </a:lnTo>
                        <a:lnTo>
                          <a:pt x="1752" y="2234"/>
                        </a:lnTo>
                        <a:lnTo>
                          <a:pt x="1745" y="2233"/>
                        </a:lnTo>
                        <a:lnTo>
                          <a:pt x="1740" y="2230"/>
                        </a:lnTo>
                        <a:lnTo>
                          <a:pt x="1733" y="2227"/>
                        </a:lnTo>
                        <a:lnTo>
                          <a:pt x="1711" y="2213"/>
                        </a:lnTo>
                        <a:lnTo>
                          <a:pt x="1689" y="2196"/>
                        </a:lnTo>
                        <a:lnTo>
                          <a:pt x="1678" y="2188"/>
                        </a:lnTo>
                        <a:lnTo>
                          <a:pt x="1666" y="2182"/>
                        </a:lnTo>
                        <a:lnTo>
                          <a:pt x="1660" y="2179"/>
                        </a:lnTo>
                        <a:lnTo>
                          <a:pt x="1653" y="2176"/>
                        </a:lnTo>
                        <a:lnTo>
                          <a:pt x="1646" y="2175"/>
                        </a:lnTo>
                        <a:lnTo>
                          <a:pt x="1638" y="2174"/>
                        </a:lnTo>
                        <a:lnTo>
                          <a:pt x="1631" y="2174"/>
                        </a:lnTo>
                        <a:lnTo>
                          <a:pt x="1623" y="2174"/>
                        </a:lnTo>
                        <a:lnTo>
                          <a:pt x="1615" y="2176"/>
                        </a:lnTo>
                        <a:lnTo>
                          <a:pt x="1606" y="2179"/>
                        </a:lnTo>
                        <a:lnTo>
                          <a:pt x="1596" y="2182"/>
                        </a:lnTo>
                        <a:lnTo>
                          <a:pt x="1585" y="2186"/>
                        </a:lnTo>
                        <a:lnTo>
                          <a:pt x="1576" y="2192"/>
                        </a:lnTo>
                        <a:lnTo>
                          <a:pt x="1564" y="2199"/>
                        </a:lnTo>
                        <a:lnTo>
                          <a:pt x="1523" y="2227"/>
                        </a:lnTo>
                        <a:lnTo>
                          <a:pt x="1489" y="2250"/>
                        </a:lnTo>
                        <a:lnTo>
                          <a:pt x="1481" y="2254"/>
                        </a:lnTo>
                        <a:lnTo>
                          <a:pt x="1472" y="2258"/>
                        </a:lnTo>
                        <a:lnTo>
                          <a:pt x="1463" y="2262"/>
                        </a:lnTo>
                        <a:lnTo>
                          <a:pt x="1454" y="2264"/>
                        </a:lnTo>
                        <a:lnTo>
                          <a:pt x="1444" y="2266"/>
                        </a:lnTo>
                        <a:lnTo>
                          <a:pt x="1433" y="2266"/>
                        </a:lnTo>
                        <a:lnTo>
                          <a:pt x="1422" y="2266"/>
                        </a:lnTo>
                        <a:lnTo>
                          <a:pt x="1410" y="2265"/>
                        </a:lnTo>
                        <a:lnTo>
                          <a:pt x="1408" y="2263"/>
                        </a:lnTo>
                        <a:lnTo>
                          <a:pt x="1405" y="2261"/>
                        </a:lnTo>
                        <a:lnTo>
                          <a:pt x="1390" y="2256"/>
                        </a:lnTo>
                        <a:lnTo>
                          <a:pt x="1375" y="2251"/>
                        </a:lnTo>
                        <a:lnTo>
                          <a:pt x="1357" y="2248"/>
                        </a:lnTo>
                        <a:lnTo>
                          <a:pt x="1340" y="2243"/>
                        </a:lnTo>
                        <a:lnTo>
                          <a:pt x="1322" y="2240"/>
                        </a:lnTo>
                        <a:lnTo>
                          <a:pt x="1303" y="2237"/>
                        </a:lnTo>
                        <a:lnTo>
                          <a:pt x="1285" y="2235"/>
                        </a:lnTo>
                        <a:lnTo>
                          <a:pt x="1266" y="2234"/>
                        </a:lnTo>
                        <a:lnTo>
                          <a:pt x="1247" y="2233"/>
                        </a:lnTo>
                        <a:lnTo>
                          <a:pt x="1228" y="2233"/>
                        </a:lnTo>
                        <a:lnTo>
                          <a:pt x="1209" y="2233"/>
                        </a:lnTo>
                        <a:lnTo>
                          <a:pt x="1191" y="2234"/>
                        </a:lnTo>
                        <a:lnTo>
                          <a:pt x="1173" y="2236"/>
                        </a:lnTo>
                        <a:lnTo>
                          <a:pt x="1155" y="2239"/>
                        </a:lnTo>
                        <a:lnTo>
                          <a:pt x="1139" y="2242"/>
                        </a:lnTo>
                        <a:lnTo>
                          <a:pt x="1124" y="2247"/>
                        </a:lnTo>
                        <a:lnTo>
                          <a:pt x="1116" y="2251"/>
                        </a:lnTo>
                        <a:lnTo>
                          <a:pt x="1107" y="2257"/>
                        </a:lnTo>
                        <a:lnTo>
                          <a:pt x="1097" y="2265"/>
                        </a:lnTo>
                        <a:lnTo>
                          <a:pt x="1089" y="2274"/>
                        </a:lnTo>
                        <a:lnTo>
                          <a:pt x="1080" y="2281"/>
                        </a:lnTo>
                        <a:lnTo>
                          <a:pt x="1072" y="2288"/>
                        </a:lnTo>
                        <a:lnTo>
                          <a:pt x="1066" y="2293"/>
                        </a:lnTo>
                        <a:lnTo>
                          <a:pt x="1060" y="2294"/>
                        </a:lnTo>
                        <a:lnTo>
                          <a:pt x="1058" y="2278"/>
                        </a:lnTo>
                        <a:lnTo>
                          <a:pt x="1056" y="2252"/>
                        </a:lnTo>
                        <a:lnTo>
                          <a:pt x="1052" y="2220"/>
                        </a:lnTo>
                        <a:lnTo>
                          <a:pt x="1046" y="2186"/>
                        </a:lnTo>
                        <a:lnTo>
                          <a:pt x="1042" y="2170"/>
                        </a:lnTo>
                        <a:lnTo>
                          <a:pt x="1038" y="2155"/>
                        </a:lnTo>
                        <a:lnTo>
                          <a:pt x="1032" y="2142"/>
                        </a:lnTo>
                        <a:lnTo>
                          <a:pt x="1025" y="2131"/>
                        </a:lnTo>
                        <a:lnTo>
                          <a:pt x="1022" y="2127"/>
                        </a:lnTo>
                        <a:lnTo>
                          <a:pt x="1017" y="2122"/>
                        </a:lnTo>
                        <a:lnTo>
                          <a:pt x="1013" y="2119"/>
                        </a:lnTo>
                        <a:lnTo>
                          <a:pt x="1007" y="2118"/>
                        </a:lnTo>
                        <a:lnTo>
                          <a:pt x="1003" y="2117"/>
                        </a:lnTo>
                        <a:lnTo>
                          <a:pt x="997" y="2116"/>
                        </a:lnTo>
                        <a:lnTo>
                          <a:pt x="991" y="2117"/>
                        </a:lnTo>
                        <a:lnTo>
                          <a:pt x="985" y="2119"/>
                        </a:lnTo>
                        <a:lnTo>
                          <a:pt x="958" y="2131"/>
                        </a:lnTo>
                        <a:lnTo>
                          <a:pt x="931" y="2145"/>
                        </a:lnTo>
                        <a:lnTo>
                          <a:pt x="918" y="2153"/>
                        </a:lnTo>
                        <a:lnTo>
                          <a:pt x="905" y="2161"/>
                        </a:lnTo>
                        <a:lnTo>
                          <a:pt x="892" y="2171"/>
                        </a:lnTo>
                        <a:lnTo>
                          <a:pt x="880" y="2181"/>
                        </a:lnTo>
                        <a:lnTo>
                          <a:pt x="869" y="2190"/>
                        </a:lnTo>
                        <a:lnTo>
                          <a:pt x="859" y="2202"/>
                        </a:lnTo>
                        <a:lnTo>
                          <a:pt x="851" y="2213"/>
                        </a:lnTo>
                        <a:lnTo>
                          <a:pt x="843" y="2226"/>
                        </a:lnTo>
                        <a:lnTo>
                          <a:pt x="838" y="2239"/>
                        </a:lnTo>
                        <a:lnTo>
                          <a:pt x="834" y="2253"/>
                        </a:lnTo>
                        <a:lnTo>
                          <a:pt x="831" y="2267"/>
                        </a:lnTo>
                        <a:lnTo>
                          <a:pt x="831" y="2283"/>
                        </a:lnTo>
                        <a:lnTo>
                          <a:pt x="831" y="2287"/>
                        </a:lnTo>
                        <a:lnTo>
                          <a:pt x="830" y="2291"/>
                        </a:lnTo>
                        <a:lnTo>
                          <a:pt x="829" y="2294"/>
                        </a:lnTo>
                        <a:lnTo>
                          <a:pt x="828" y="2297"/>
                        </a:lnTo>
                        <a:lnTo>
                          <a:pt x="824" y="2302"/>
                        </a:lnTo>
                        <a:lnTo>
                          <a:pt x="818" y="2305"/>
                        </a:lnTo>
                        <a:lnTo>
                          <a:pt x="811" y="2307"/>
                        </a:lnTo>
                        <a:lnTo>
                          <a:pt x="803" y="2307"/>
                        </a:lnTo>
                        <a:lnTo>
                          <a:pt x="795" y="2307"/>
                        </a:lnTo>
                        <a:lnTo>
                          <a:pt x="785" y="2307"/>
                        </a:lnTo>
                        <a:lnTo>
                          <a:pt x="747" y="2301"/>
                        </a:lnTo>
                        <a:lnTo>
                          <a:pt x="717" y="2297"/>
                        </a:lnTo>
                        <a:lnTo>
                          <a:pt x="707" y="2295"/>
                        </a:lnTo>
                        <a:lnTo>
                          <a:pt x="696" y="2292"/>
                        </a:lnTo>
                        <a:lnTo>
                          <a:pt x="686" y="2288"/>
                        </a:lnTo>
                        <a:lnTo>
                          <a:pt x="676" y="2283"/>
                        </a:lnTo>
                        <a:lnTo>
                          <a:pt x="665" y="2281"/>
                        </a:lnTo>
                        <a:lnTo>
                          <a:pt x="654" y="2280"/>
                        </a:lnTo>
                        <a:lnTo>
                          <a:pt x="650" y="2281"/>
                        </a:lnTo>
                        <a:lnTo>
                          <a:pt x="645" y="2282"/>
                        </a:lnTo>
                        <a:lnTo>
                          <a:pt x="640" y="2285"/>
                        </a:lnTo>
                        <a:lnTo>
                          <a:pt x="636" y="2289"/>
                        </a:lnTo>
                        <a:lnTo>
                          <a:pt x="628" y="2295"/>
                        </a:lnTo>
                        <a:lnTo>
                          <a:pt x="621" y="2303"/>
                        </a:lnTo>
                        <a:lnTo>
                          <a:pt x="613" y="2309"/>
                        </a:lnTo>
                        <a:lnTo>
                          <a:pt x="605" y="2315"/>
                        </a:lnTo>
                        <a:lnTo>
                          <a:pt x="600" y="2317"/>
                        </a:lnTo>
                        <a:lnTo>
                          <a:pt x="596" y="2318"/>
                        </a:lnTo>
                        <a:lnTo>
                          <a:pt x="592" y="2318"/>
                        </a:lnTo>
                        <a:lnTo>
                          <a:pt x="587" y="2318"/>
                        </a:lnTo>
                        <a:lnTo>
                          <a:pt x="582" y="2317"/>
                        </a:lnTo>
                        <a:lnTo>
                          <a:pt x="578" y="2315"/>
                        </a:lnTo>
                        <a:lnTo>
                          <a:pt x="572" y="2310"/>
                        </a:lnTo>
                        <a:lnTo>
                          <a:pt x="568" y="2306"/>
                        </a:lnTo>
                        <a:lnTo>
                          <a:pt x="562" y="2298"/>
                        </a:lnTo>
                        <a:lnTo>
                          <a:pt x="557" y="2291"/>
                        </a:lnTo>
                        <a:lnTo>
                          <a:pt x="552" y="2282"/>
                        </a:lnTo>
                        <a:lnTo>
                          <a:pt x="546" y="2273"/>
                        </a:lnTo>
                        <a:lnTo>
                          <a:pt x="536" y="2254"/>
                        </a:lnTo>
                        <a:lnTo>
                          <a:pt x="527" y="2235"/>
                        </a:lnTo>
                        <a:lnTo>
                          <a:pt x="521" y="2226"/>
                        </a:lnTo>
                        <a:lnTo>
                          <a:pt x="516" y="2219"/>
                        </a:lnTo>
                        <a:lnTo>
                          <a:pt x="509" y="2212"/>
                        </a:lnTo>
                        <a:lnTo>
                          <a:pt x="504" y="2207"/>
                        </a:lnTo>
                        <a:lnTo>
                          <a:pt x="497" y="2203"/>
                        </a:lnTo>
                        <a:lnTo>
                          <a:pt x="490" y="2202"/>
                        </a:lnTo>
                        <a:lnTo>
                          <a:pt x="487" y="2201"/>
                        </a:lnTo>
                        <a:lnTo>
                          <a:pt x="482" y="2202"/>
                        </a:lnTo>
                        <a:lnTo>
                          <a:pt x="478" y="2203"/>
                        </a:lnTo>
                        <a:lnTo>
                          <a:pt x="474" y="2206"/>
                        </a:lnTo>
                        <a:lnTo>
                          <a:pt x="461" y="2213"/>
                        </a:lnTo>
                        <a:lnTo>
                          <a:pt x="445" y="2223"/>
                        </a:lnTo>
                        <a:lnTo>
                          <a:pt x="428" y="2235"/>
                        </a:lnTo>
                        <a:lnTo>
                          <a:pt x="411" y="2247"/>
                        </a:lnTo>
                        <a:lnTo>
                          <a:pt x="394" y="2258"/>
                        </a:lnTo>
                        <a:lnTo>
                          <a:pt x="378" y="2268"/>
                        </a:lnTo>
                        <a:lnTo>
                          <a:pt x="369" y="2271"/>
                        </a:lnTo>
                        <a:lnTo>
                          <a:pt x="361" y="2275"/>
                        </a:lnTo>
                        <a:lnTo>
                          <a:pt x="354" y="2276"/>
                        </a:lnTo>
                        <a:lnTo>
                          <a:pt x="347" y="2277"/>
                        </a:lnTo>
                        <a:lnTo>
                          <a:pt x="342" y="2277"/>
                        </a:lnTo>
                        <a:lnTo>
                          <a:pt x="338" y="2276"/>
                        </a:lnTo>
                        <a:lnTo>
                          <a:pt x="333" y="2274"/>
                        </a:lnTo>
                        <a:lnTo>
                          <a:pt x="330" y="2271"/>
                        </a:lnTo>
                        <a:lnTo>
                          <a:pt x="324" y="2266"/>
                        </a:lnTo>
                        <a:lnTo>
                          <a:pt x="318" y="2260"/>
                        </a:lnTo>
                        <a:lnTo>
                          <a:pt x="314" y="2251"/>
                        </a:lnTo>
                        <a:lnTo>
                          <a:pt x="311" y="2242"/>
                        </a:lnTo>
                        <a:lnTo>
                          <a:pt x="307" y="2234"/>
                        </a:lnTo>
                        <a:lnTo>
                          <a:pt x="305" y="2225"/>
                        </a:lnTo>
                        <a:lnTo>
                          <a:pt x="302" y="2216"/>
                        </a:lnTo>
                        <a:lnTo>
                          <a:pt x="300" y="2209"/>
                        </a:lnTo>
                        <a:lnTo>
                          <a:pt x="297" y="2203"/>
                        </a:lnTo>
                        <a:lnTo>
                          <a:pt x="293" y="2199"/>
                        </a:lnTo>
                        <a:lnTo>
                          <a:pt x="291" y="2197"/>
                        </a:lnTo>
                        <a:lnTo>
                          <a:pt x="289" y="2197"/>
                        </a:lnTo>
                        <a:lnTo>
                          <a:pt x="287" y="2197"/>
                        </a:lnTo>
                        <a:lnTo>
                          <a:pt x="284" y="2197"/>
                        </a:lnTo>
                        <a:lnTo>
                          <a:pt x="278" y="2200"/>
                        </a:lnTo>
                        <a:lnTo>
                          <a:pt x="270" y="2207"/>
                        </a:lnTo>
                        <a:lnTo>
                          <a:pt x="249" y="2229"/>
                        </a:lnTo>
                        <a:lnTo>
                          <a:pt x="231" y="2251"/>
                        </a:lnTo>
                        <a:lnTo>
                          <a:pt x="214" y="2270"/>
                        </a:lnTo>
                        <a:lnTo>
                          <a:pt x="195" y="2289"/>
                        </a:lnTo>
                        <a:lnTo>
                          <a:pt x="185" y="2297"/>
                        </a:lnTo>
                        <a:lnTo>
                          <a:pt x="176" y="2304"/>
                        </a:lnTo>
                        <a:lnTo>
                          <a:pt x="165" y="2310"/>
                        </a:lnTo>
                        <a:lnTo>
                          <a:pt x="154" y="2316"/>
                        </a:lnTo>
                        <a:lnTo>
                          <a:pt x="141" y="2320"/>
                        </a:lnTo>
                        <a:lnTo>
                          <a:pt x="128" y="2323"/>
                        </a:lnTo>
                        <a:lnTo>
                          <a:pt x="113" y="2325"/>
                        </a:lnTo>
                        <a:lnTo>
                          <a:pt x="97" y="2327"/>
                        </a:lnTo>
                        <a:lnTo>
                          <a:pt x="87" y="2297"/>
                        </a:lnTo>
                        <a:lnTo>
                          <a:pt x="80" y="2263"/>
                        </a:lnTo>
                        <a:lnTo>
                          <a:pt x="76" y="2246"/>
                        </a:lnTo>
                        <a:lnTo>
                          <a:pt x="75" y="2228"/>
                        </a:lnTo>
                        <a:lnTo>
                          <a:pt x="75" y="2212"/>
                        </a:lnTo>
                        <a:lnTo>
                          <a:pt x="76" y="2197"/>
                        </a:lnTo>
                        <a:lnTo>
                          <a:pt x="29" y="2162"/>
                        </a:lnTo>
                        <a:lnTo>
                          <a:pt x="29" y="2162"/>
                        </a:lnTo>
                        <a:lnTo>
                          <a:pt x="29" y="2127"/>
                        </a:lnTo>
                        <a:lnTo>
                          <a:pt x="31" y="2092"/>
                        </a:lnTo>
                        <a:lnTo>
                          <a:pt x="31" y="2075"/>
                        </a:lnTo>
                        <a:lnTo>
                          <a:pt x="30" y="2058"/>
                        </a:lnTo>
                        <a:lnTo>
                          <a:pt x="29" y="2040"/>
                        </a:lnTo>
                        <a:lnTo>
                          <a:pt x="24" y="2024"/>
                        </a:lnTo>
                        <a:lnTo>
                          <a:pt x="16" y="2012"/>
                        </a:lnTo>
                        <a:lnTo>
                          <a:pt x="9" y="2003"/>
                        </a:lnTo>
                        <a:lnTo>
                          <a:pt x="4" y="1994"/>
                        </a:lnTo>
                        <a:lnTo>
                          <a:pt x="2" y="1986"/>
                        </a:lnTo>
                        <a:lnTo>
                          <a:pt x="0" y="1980"/>
                        </a:lnTo>
                        <a:lnTo>
                          <a:pt x="0" y="1973"/>
                        </a:lnTo>
                        <a:lnTo>
                          <a:pt x="1" y="1967"/>
                        </a:lnTo>
                        <a:lnTo>
                          <a:pt x="2" y="1961"/>
                        </a:lnTo>
                        <a:lnTo>
                          <a:pt x="7" y="1950"/>
                        </a:lnTo>
                        <a:lnTo>
                          <a:pt x="15" y="1936"/>
                        </a:lnTo>
                        <a:lnTo>
                          <a:pt x="18" y="1928"/>
                        </a:lnTo>
                        <a:lnTo>
                          <a:pt x="21" y="1919"/>
                        </a:lnTo>
                        <a:lnTo>
                          <a:pt x="24" y="1909"/>
                        </a:lnTo>
                        <a:lnTo>
                          <a:pt x="27" y="1897"/>
                        </a:lnTo>
                        <a:lnTo>
                          <a:pt x="31" y="1870"/>
                        </a:lnTo>
                        <a:lnTo>
                          <a:pt x="36" y="1841"/>
                        </a:lnTo>
                        <a:lnTo>
                          <a:pt x="41" y="1810"/>
                        </a:lnTo>
                        <a:lnTo>
                          <a:pt x="44" y="1780"/>
                        </a:lnTo>
                        <a:lnTo>
                          <a:pt x="44" y="1765"/>
                        </a:lnTo>
                        <a:lnTo>
                          <a:pt x="43" y="1751"/>
                        </a:lnTo>
                        <a:lnTo>
                          <a:pt x="42" y="1737"/>
                        </a:lnTo>
                        <a:lnTo>
                          <a:pt x="39" y="1724"/>
                        </a:lnTo>
                        <a:lnTo>
                          <a:pt x="34" y="1711"/>
                        </a:lnTo>
                        <a:lnTo>
                          <a:pt x="29" y="1700"/>
                        </a:lnTo>
                        <a:lnTo>
                          <a:pt x="21" y="1689"/>
                        </a:lnTo>
                        <a:lnTo>
                          <a:pt x="13" y="1681"/>
                        </a:lnTo>
                        <a:lnTo>
                          <a:pt x="11" y="1679"/>
                        </a:lnTo>
                        <a:lnTo>
                          <a:pt x="10" y="1676"/>
                        </a:lnTo>
                        <a:lnTo>
                          <a:pt x="10" y="1675"/>
                        </a:lnTo>
                        <a:lnTo>
                          <a:pt x="10" y="1672"/>
                        </a:lnTo>
                        <a:lnTo>
                          <a:pt x="11" y="1668"/>
                        </a:lnTo>
                        <a:lnTo>
                          <a:pt x="15" y="1661"/>
                        </a:lnTo>
                        <a:lnTo>
                          <a:pt x="23" y="1647"/>
                        </a:lnTo>
                        <a:lnTo>
                          <a:pt x="35" y="1632"/>
                        </a:lnTo>
                        <a:lnTo>
                          <a:pt x="48" y="1616"/>
                        </a:lnTo>
                        <a:lnTo>
                          <a:pt x="60" y="1600"/>
                        </a:lnTo>
                        <a:lnTo>
                          <a:pt x="64" y="1592"/>
                        </a:lnTo>
                        <a:lnTo>
                          <a:pt x="69" y="1585"/>
                        </a:lnTo>
                        <a:lnTo>
                          <a:pt x="71" y="1578"/>
                        </a:lnTo>
                        <a:lnTo>
                          <a:pt x="72" y="1573"/>
                        </a:lnTo>
                        <a:lnTo>
                          <a:pt x="73" y="1558"/>
                        </a:lnTo>
                        <a:lnTo>
                          <a:pt x="75" y="1544"/>
                        </a:lnTo>
                        <a:lnTo>
                          <a:pt x="78" y="1532"/>
                        </a:lnTo>
                        <a:lnTo>
                          <a:pt x="83" y="1521"/>
                        </a:lnTo>
                        <a:lnTo>
                          <a:pt x="89" y="1510"/>
                        </a:lnTo>
                        <a:lnTo>
                          <a:pt x="95" y="1499"/>
                        </a:lnTo>
                        <a:lnTo>
                          <a:pt x="102" y="1490"/>
                        </a:lnTo>
                        <a:lnTo>
                          <a:pt x="110" y="1480"/>
                        </a:lnTo>
                        <a:lnTo>
                          <a:pt x="125" y="1460"/>
                        </a:lnTo>
                        <a:lnTo>
                          <a:pt x="140" y="1439"/>
                        </a:lnTo>
                        <a:lnTo>
                          <a:pt x="148" y="1427"/>
                        </a:lnTo>
                        <a:lnTo>
                          <a:pt x="154" y="1413"/>
                        </a:lnTo>
                        <a:lnTo>
                          <a:pt x="161" y="1399"/>
                        </a:lnTo>
                        <a:lnTo>
                          <a:pt x="165" y="1383"/>
                        </a:lnTo>
                        <a:lnTo>
                          <a:pt x="171" y="1361"/>
                        </a:lnTo>
                        <a:lnTo>
                          <a:pt x="179" y="1342"/>
                        </a:lnTo>
                        <a:lnTo>
                          <a:pt x="188" y="1323"/>
                        </a:lnTo>
                        <a:lnTo>
                          <a:pt x="197" y="1306"/>
                        </a:lnTo>
                        <a:lnTo>
                          <a:pt x="208" y="1290"/>
                        </a:lnTo>
                        <a:lnTo>
                          <a:pt x="219" y="1275"/>
                        </a:lnTo>
                        <a:lnTo>
                          <a:pt x="231" y="1261"/>
                        </a:lnTo>
                        <a:lnTo>
                          <a:pt x="244" y="1245"/>
                        </a:lnTo>
                        <a:lnTo>
                          <a:pt x="269" y="1217"/>
                        </a:lnTo>
                        <a:lnTo>
                          <a:pt x="293" y="1188"/>
                        </a:lnTo>
                        <a:lnTo>
                          <a:pt x="305" y="1173"/>
                        </a:lnTo>
                        <a:lnTo>
                          <a:pt x="317" y="1156"/>
                        </a:lnTo>
                        <a:lnTo>
                          <a:pt x="328" y="1139"/>
                        </a:lnTo>
                        <a:lnTo>
                          <a:pt x="339" y="1119"/>
                        </a:lnTo>
                        <a:lnTo>
                          <a:pt x="345" y="1117"/>
                        </a:lnTo>
                        <a:lnTo>
                          <a:pt x="353" y="1112"/>
                        </a:lnTo>
                        <a:lnTo>
                          <a:pt x="360" y="1106"/>
                        </a:lnTo>
                        <a:lnTo>
                          <a:pt x="369" y="1099"/>
                        </a:lnTo>
                        <a:lnTo>
                          <a:pt x="387" y="1080"/>
                        </a:lnTo>
                        <a:lnTo>
                          <a:pt x="406" y="1060"/>
                        </a:lnTo>
                        <a:lnTo>
                          <a:pt x="423" y="1038"/>
                        </a:lnTo>
                        <a:lnTo>
                          <a:pt x="439" y="1018"/>
                        </a:lnTo>
                        <a:lnTo>
                          <a:pt x="452" y="998"/>
                        </a:lnTo>
                        <a:lnTo>
                          <a:pt x="462" y="983"/>
                        </a:lnTo>
                        <a:lnTo>
                          <a:pt x="465" y="975"/>
                        </a:lnTo>
                        <a:lnTo>
                          <a:pt x="468" y="969"/>
                        </a:lnTo>
                        <a:lnTo>
                          <a:pt x="471" y="961"/>
                        </a:lnTo>
                        <a:lnTo>
                          <a:pt x="473" y="953"/>
                        </a:lnTo>
                        <a:lnTo>
                          <a:pt x="475" y="938"/>
                        </a:lnTo>
                        <a:lnTo>
                          <a:pt x="477" y="920"/>
                        </a:lnTo>
                        <a:lnTo>
                          <a:pt x="479" y="905"/>
                        </a:lnTo>
                        <a:lnTo>
                          <a:pt x="484" y="890"/>
                        </a:lnTo>
                        <a:lnTo>
                          <a:pt x="486" y="883"/>
                        </a:lnTo>
                        <a:lnTo>
                          <a:pt x="489" y="876"/>
                        </a:lnTo>
                        <a:lnTo>
                          <a:pt x="493" y="870"/>
                        </a:lnTo>
                        <a:lnTo>
                          <a:pt x="499" y="864"/>
                        </a:lnTo>
                        <a:lnTo>
                          <a:pt x="517" y="845"/>
                        </a:lnTo>
                        <a:lnTo>
                          <a:pt x="531" y="829"/>
                        </a:lnTo>
                        <a:lnTo>
                          <a:pt x="536" y="821"/>
                        </a:lnTo>
                        <a:lnTo>
                          <a:pt x="541" y="813"/>
                        </a:lnTo>
                        <a:lnTo>
                          <a:pt x="545" y="807"/>
                        </a:lnTo>
                        <a:lnTo>
                          <a:pt x="548" y="799"/>
                        </a:lnTo>
                        <a:lnTo>
                          <a:pt x="551" y="791"/>
                        </a:lnTo>
                        <a:lnTo>
                          <a:pt x="553" y="783"/>
                        </a:lnTo>
                        <a:lnTo>
                          <a:pt x="554" y="773"/>
                        </a:lnTo>
                        <a:lnTo>
                          <a:pt x="555" y="764"/>
                        </a:lnTo>
                        <a:lnTo>
                          <a:pt x="556" y="741"/>
                        </a:lnTo>
                        <a:lnTo>
                          <a:pt x="556" y="712"/>
                        </a:lnTo>
                        <a:lnTo>
                          <a:pt x="560" y="671"/>
                        </a:lnTo>
                        <a:lnTo>
                          <a:pt x="562" y="631"/>
                        </a:lnTo>
                        <a:lnTo>
                          <a:pt x="561" y="621"/>
                        </a:lnTo>
                        <a:lnTo>
                          <a:pt x="558" y="613"/>
                        </a:lnTo>
                        <a:lnTo>
                          <a:pt x="555" y="605"/>
                        </a:lnTo>
                        <a:lnTo>
                          <a:pt x="549" y="597"/>
                        </a:lnTo>
                        <a:lnTo>
                          <a:pt x="543" y="591"/>
                        </a:lnTo>
                        <a:lnTo>
                          <a:pt x="534" y="586"/>
                        </a:lnTo>
                        <a:lnTo>
                          <a:pt x="524" y="580"/>
                        </a:lnTo>
                        <a:lnTo>
                          <a:pt x="509" y="577"/>
                        </a:lnTo>
                        <a:lnTo>
                          <a:pt x="509" y="575"/>
                        </a:lnTo>
                        <a:lnTo>
                          <a:pt x="511" y="573"/>
                        </a:lnTo>
                        <a:lnTo>
                          <a:pt x="512" y="569"/>
                        </a:lnTo>
                        <a:lnTo>
                          <a:pt x="514" y="566"/>
                        </a:lnTo>
                        <a:lnTo>
                          <a:pt x="519" y="560"/>
                        </a:lnTo>
                        <a:lnTo>
                          <a:pt x="526" y="552"/>
                        </a:lnTo>
                        <a:lnTo>
                          <a:pt x="541" y="537"/>
                        </a:lnTo>
                        <a:lnTo>
                          <a:pt x="551" y="526"/>
                        </a:lnTo>
                        <a:lnTo>
                          <a:pt x="558" y="515"/>
                        </a:lnTo>
                        <a:lnTo>
                          <a:pt x="564" y="506"/>
                        </a:lnTo>
                        <a:lnTo>
                          <a:pt x="567" y="496"/>
                        </a:lnTo>
                        <a:lnTo>
                          <a:pt x="568" y="486"/>
                        </a:lnTo>
                        <a:lnTo>
                          <a:pt x="568" y="478"/>
                        </a:lnTo>
                        <a:lnTo>
                          <a:pt x="567" y="469"/>
                        </a:lnTo>
                        <a:lnTo>
                          <a:pt x="564" y="460"/>
                        </a:lnTo>
                        <a:lnTo>
                          <a:pt x="561" y="452"/>
                        </a:lnTo>
                        <a:lnTo>
                          <a:pt x="554" y="434"/>
                        </a:lnTo>
                        <a:lnTo>
                          <a:pt x="546" y="418"/>
                        </a:lnTo>
                        <a:lnTo>
                          <a:pt x="542" y="411"/>
                        </a:lnTo>
                        <a:lnTo>
                          <a:pt x="540" y="402"/>
                        </a:lnTo>
                        <a:lnTo>
                          <a:pt x="538" y="393"/>
                        </a:lnTo>
                        <a:lnTo>
                          <a:pt x="538" y="385"/>
                        </a:lnTo>
                        <a:lnTo>
                          <a:pt x="546" y="378"/>
                        </a:lnTo>
                        <a:lnTo>
                          <a:pt x="558" y="366"/>
                        </a:lnTo>
                        <a:lnTo>
                          <a:pt x="570" y="353"/>
                        </a:lnTo>
                        <a:lnTo>
                          <a:pt x="578" y="345"/>
                        </a:lnTo>
                        <a:lnTo>
                          <a:pt x="585" y="343"/>
                        </a:lnTo>
                        <a:lnTo>
                          <a:pt x="594" y="338"/>
                        </a:lnTo>
                        <a:lnTo>
                          <a:pt x="601" y="335"/>
                        </a:lnTo>
                        <a:lnTo>
                          <a:pt x="609" y="330"/>
                        </a:lnTo>
                        <a:lnTo>
                          <a:pt x="624" y="318"/>
                        </a:lnTo>
                        <a:lnTo>
                          <a:pt x="639" y="305"/>
                        </a:lnTo>
                        <a:lnTo>
                          <a:pt x="654" y="290"/>
                        </a:lnTo>
                        <a:lnTo>
                          <a:pt x="668" y="272"/>
                        </a:lnTo>
                        <a:lnTo>
                          <a:pt x="683" y="255"/>
                        </a:lnTo>
                        <a:lnTo>
                          <a:pt x="697" y="237"/>
                        </a:lnTo>
                        <a:lnTo>
                          <a:pt x="727" y="199"/>
                        </a:lnTo>
                        <a:lnTo>
                          <a:pt x="756" y="163"/>
                        </a:lnTo>
                        <a:lnTo>
                          <a:pt x="770" y="147"/>
                        </a:lnTo>
                        <a:lnTo>
                          <a:pt x="784" y="132"/>
                        </a:lnTo>
                        <a:lnTo>
                          <a:pt x="798" y="119"/>
                        </a:lnTo>
                        <a:lnTo>
                          <a:pt x="812" y="108"/>
                        </a:lnTo>
                        <a:lnTo>
                          <a:pt x="812" y="108"/>
                        </a:lnTo>
                        <a:lnTo>
                          <a:pt x="866" y="172"/>
                        </a:lnTo>
                        <a:lnTo>
                          <a:pt x="863" y="198"/>
                        </a:lnTo>
                        <a:lnTo>
                          <a:pt x="853" y="201"/>
                        </a:lnTo>
                        <a:lnTo>
                          <a:pt x="844" y="204"/>
                        </a:lnTo>
                        <a:lnTo>
                          <a:pt x="838" y="208"/>
                        </a:lnTo>
                        <a:lnTo>
                          <a:pt x="831" y="211"/>
                        </a:lnTo>
                        <a:lnTo>
                          <a:pt x="827" y="214"/>
                        </a:lnTo>
                        <a:lnTo>
                          <a:pt x="823" y="218"/>
                        </a:lnTo>
                        <a:lnTo>
                          <a:pt x="821" y="223"/>
                        </a:lnTo>
                        <a:lnTo>
                          <a:pt x="818" y="227"/>
                        </a:lnTo>
                        <a:lnTo>
                          <a:pt x="817" y="231"/>
                        </a:lnTo>
                        <a:lnTo>
                          <a:pt x="817" y="237"/>
                        </a:lnTo>
                        <a:lnTo>
                          <a:pt x="818" y="241"/>
                        </a:lnTo>
                        <a:lnTo>
                          <a:pt x="821" y="246"/>
                        </a:lnTo>
                        <a:lnTo>
                          <a:pt x="825" y="256"/>
                        </a:lnTo>
                        <a:lnTo>
                          <a:pt x="832" y="267"/>
                        </a:lnTo>
                        <a:lnTo>
                          <a:pt x="841" y="277"/>
                        </a:lnTo>
                        <a:lnTo>
                          <a:pt x="851" y="287"/>
                        </a:lnTo>
                        <a:lnTo>
                          <a:pt x="861" y="297"/>
                        </a:lnTo>
                        <a:lnTo>
                          <a:pt x="871" y="307"/>
                        </a:lnTo>
                        <a:lnTo>
                          <a:pt x="890" y="324"/>
                        </a:lnTo>
                        <a:lnTo>
                          <a:pt x="904" y="339"/>
                        </a:lnTo>
                        <a:lnTo>
                          <a:pt x="910" y="348"/>
                        </a:lnTo>
                        <a:lnTo>
                          <a:pt x="919" y="356"/>
                        </a:lnTo>
                        <a:lnTo>
                          <a:pt x="926" y="361"/>
                        </a:lnTo>
                        <a:lnTo>
                          <a:pt x="935" y="366"/>
                        </a:lnTo>
                        <a:lnTo>
                          <a:pt x="945" y="370"/>
                        </a:lnTo>
                        <a:lnTo>
                          <a:pt x="955" y="373"/>
                        </a:lnTo>
                        <a:lnTo>
                          <a:pt x="964" y="375"/>
                        </a:lnTo>
                        <a:lnTo>
                          <a:pt x="975" y="376"/>
                        </a:lnTo>
                        <a:lnTo>
                          <a:pt x="997" y="376"/>
                        </a:lnTo>
                        <a:lnTo>
                          <a:pt x="1019" y="374"/>
                        </a:lnTo>
                        <a:lnTo>
                          <a:pt x="1042" y="371"/>
                        </a:lnTo>
                        <a:lnTo>
                          <a:pt x="1065" y="367"/>
                        </a:lnTo>
                        <a:lnTo>
                          <a:pt x="1087" y="364"/>
                        </a:lnTo>
                        <a:lnTo>
                          <a:pt x="1110" y="362"/>
                        </a:lnTo>
                        <a:lnTo>
                          <a:pt x="1121" y="361"/>
                        </a:lnTo>
                        <a:lnTo>
                          <a:pt x="1132" y="361"/>
                        </a:lnTo>
                        <a:lnTo>
                          <a:pt x="1143" y="362"/>
                        </a:lnTo>
                        <a:lnTo>
                          <a:pt x="1152" y="364"/>
                        </a:lnTo>
                        <a:lnTo>
                          <a:pt x="1162" y="366"/>
                        </a:lnTo>
                        <a:lnTo>
                          <a:pt x="1171" y="371"/>
                        </a:lnTo>
                        <a:lnTo>
                          <a:pt x="1180" y="375"/>
                        </a:lnTo>
                        <a:lnTo>
                          <a:pt x="1188" y="380"/>
                        </a:lnTo>
                        <a:lnTo>
                          <a:pt x="1195" y="388"/>
                        </a:lnTo>
                        <a:lnTo>
                          <a:pt x="1203" y="397"/>
                        </a:lnTo>
                        <a:lnTo>
                          <a:pt x="1209" y="406"/>
                        </a:lnTo>
                        <a:lnTo>
                          <a:pt x="1216" y="418"/>
                        </a:lnTo>
                        <a:lnTo>
                          <a:pt x="1220" y="433"/>
                        </a:lnTo>
                        <a:lnTo>
                          <a:pt x="1228" y="460"/>
                        </a:lnTo>
                        <a:lnTo>
                          <a:pt x="1236" y="493"/>
                        </a:lnTo>
                        <a:lnTo>
                          <a:pt x="1247" y="527"/>
                        </a:lnTo>
                        <a:lnTo>
                          <a:pt x="1253" y="545"/>
                        </a:lnTo>
                        <a:lnTo>
                          <a:pt x="1258" y="561"/>
                        </a:lnTo>
                        <a:lnTo>
                          <a:pt x="1264" y="575"/>
                        </a:lnTo>
                        <a:lnTo>
                          <a:pt x="1270" y="588"/>
                        </a:lnTo>
                        <a:lnTo>
                          <a:pt x="1275" y="599"/>
                        </a:lnTo>
                        <a:lnTo>
                          <a:pt x="1282" y="606"/>
                        </a:lnTo>
                        <a:lnTo>
                          <a:pt x="1284" y="609"/>
                        </a:lnTo>
                        <a:lnTo>
                          <a:pt x="1287" y="610"/>
                        </a:lnTo>
                        <a:lnTo>
                          <a:pt x="1291" y="611"/>
                        </a:lnTo>
                        <a:lnTo>
                          <a:pt x="1294" y="611"/>
                        </a:lnTo>
                        <a:lnTo>
                          <a:pt x="1318" y="606"/>
                        </a:lnTo>
                        <a:lnTo>
                          <a:pt x="1343" y="603"/>
                        </a:lnTo>
                        <a:lnTo>
                          <a:pt x="1370" y="600"/>
                        </a:lnTo>
                        <a:lnTo>
                          <a:pt x="1396" y="595"/>
                        </a:lnTo>
                        <a:lnTo>
                          <a:pt x="1408" y="592"/>
                        </a:lnTo>
                        <a:lnTo>
                          <a:pt x="1419" y="589"/>
                        </a:lnTo>
                        <a:lnTo>
                          <a:pt x="1430" y="583"/>
                        </a:lnTo>
                        <a:lnTo>
                          <a:pt x="1438" y="577"/>
                        </a:lnTo>
                        <a:lnTo>
                          <a:pt x="1443" y="574"/>
                        </a:lnTo>
                        <a:lnTo>
                          <a:pt x="1446" y="569"/>
                        </a:lnTo>
                        <a:lnTo>
                          <a:pt x="1449" y="565"/>
                        </a:lnTo>
                        <a:lnTo>
                          <a:pt x="1453" y="561"/>
                        </a:lnTo>
                        <a:lnTo>
                          <a:pt x="1455" y="555"/>
                        </a:lnTo>
                        <a:lnTo>
                          <a:pt x="1456" y="550"/>
                        </a:lnTo>
                        <a:lnTo>
                          <a:pt x="1457" y="543"/>
                        </a:lnTo>
                        <a:lnTo>
                          <a:pt x="1458" y="537"/>
                        </a:lnTo>
                        <a:lnTo>
                          <a:pt x="1459" y="530"/>
                        </a:lnTo>
                        <a:lnTo>
                          <a:pt x="1461" y="524"/>
                        </a:lnTo>
                        <a:lnTo>
                          <a:pt x="1464" y="516"/>
                        </a:lnTo>
                        <a:lnTo>
                          <a:pt x="1470" y="510"/>
                        </a:lnTo>
                        <a:lnTo>
                          <a:pt x="1475" y="503"/>
                        </a:lnTo>
                        <a:lnTo>
                          <a:pt x="1481" y="497"/>
                        </a:lnTo>
                        <a:lnTo>
                          <a:pt x="1488" y="491"/>
                        </a:lnTo>
                        <a:lnTo>
                          <a:pt x="1496" y="483"/>
                        </a:lnTo>
                        <a:lnTo>
                          <a:pt x="1514" y="470"/>
                        </a:lnTo>
                        <a:lnTo>
                          <a:pt x="1534" y="458"/>
                        </a:lnTo>
                        <a:lnTo>
                          <a:pt x="1555" y="445"/>
                        </a:lnTo>
                        <a:lnTo>
                          <a:pt x="1579" y="432"/>
                        </a:lnTo>
                        <a:lnTo>
                          <a:pt x="1625" y="407"/>
                        </a:lnTo>
                        <a:lnTo>
                          <a:pt x="1671" y="384"/>
                        </a:lnTo>
                        <a:lnTo>
                          <a:pt x="1691" y="372"/>
                        </a:lnTo>
                        <a:lnTo>
                          <a:pt x="1710" y="360"/>
                        </a:lnTo>
                        <a:lnTo>
                          <a:pt x="1725" y="348"/>
                        </a:lnTo>
                        <a:lnTo>
                          <a:pt x="1737" y="336"/>
                        </a:lnTo>
                        <a:lnTo>
                          <a:pt x="1746" y="324"/>
                        </a:lnTo>
                        <a:lnTo>
                          <a:pt x="1753" y="313"/>
                        </a:lnTo>
                        <a:lnTo>
                          <a:pt x="1755" y="309"/>
                        </a:lnTo>
                        <a:lnTo>
                          <a:pt x="1756" y="305"/>
                        </a:lnTo>
                        <a:lnTo>
                          <a:pt x="1757" y="302"/>
                        </a:lnTo>
                        <a:lnTo>
                          <a:pt x="1757" y="298"/>
                        </a:lnTo>
                        <a:lnTo>
                          <a:pt x="1755" y="292"/>
                        </a:lnTo>
                        <a:lnTo>
                          <a:pt x="1752" y="286"/>
                        </a:lnTo>
                        <a:lnTo>
                          <a:pt x="1746" y="281"/>
                        </a:lnTo>
                        <a:lnTo>
                          <a:pt x="1741" y="277"/>
                        </a:lnTo>
                        <a:lnTo>
                          <a:pt x="1727" y="268"/>
                        </a:lnTo>
                        <a:lnTo>
                          <a:pt x="1713" y="258"/>
                        </a:lnTo>
                        <a:lnTo>
                          <a:pt x="1707" y="252"/>
                        </a:lnTo>
                        <a:lnTo>
                          <a:pt x="1703" y="245"/>
                        </a:lnTo>
                        <a:lnTo>
                          <a:pt x="1701" y="241"/>
                        </a:lnTo>
                        <a:lnTo>
                          <a:pt x="1700" y="237"/>
                        </a:lnTo>
                        <a:lnTo>
                          <a:pt x="1699" y="232"/>
                        </a:lnTo>
                        <a:lnTo>
                          <a:pt x="1699" y="227"/>
                        </a:lnTo>
                        <a:lnTo>
                          <a:pt x="1699" y="223"/>
                        </a:lnTo>
                        <a:lnTo>
                          <a:pt x="1700" y="218"/>
                        </a:lnTo>
                        <a:lnTo>
                          <a:pt x="1701" y="215"/>
                        </a:lnTo>
                        <a:lnTo>
                          <a:pt x="1703" y="212"/>
                        </a:lnTo>
                        <a:lnTo>
                          <a:pt x="1707" y="206"/>
                        </a:lnTo>
                        <a:lnTo>
                          <a:pt x="1713" y="202"/>
                        </a:lnTo>
                        <a:lnTo>
                          <a:pt x="1719" y="197"/>
                        </a:lnTo>
                        <a:lnTo>
                          <a:pt x="1725" y="192"/>
                        </a:lnTo>
                        <a:lnTo>
                          <a:pt x="1729" y="187"/>
                        </a:lnTo>
                        <a:lnTo>
                          <a:pt x="1732" y="181"/>
                        </a:lnTo>
                        <a:lnTo>
                          <a:pt x="1736" y="170"/>
                        </a:lnTo>
                        <a:lnTo>
                          <a:pt x="1736" y="159"/>
                        </a:lnTo>
                        <a:lnTo>
                          <a:pt x="1734" y="146"/>
                        </a:lnTo>
                        <a:lnTo>
                          <a:pt x="1733" y="134"/>
                        </a:lnTo>
                        <a:lnTo>
                          <a:pt x="1732" y="121"/>
                        </a:lnTo>
                        <a:lnTo>
                          <a:pt x="1732" y="109"/>
                        </a:lnTo>
                        <a:lnTo>
                          <a:pt x="1732" y="98"/>
                        </a:lnTo>
                        <a:lnTo>
                          <a:pt x="1734" y="88"/>
                        </a:lnTo>
                        <a:lnTo>
                          <a:pt x="1740" y="81"/>
                        </a:lnTo>
                        <a:lnTo>
                          <a:pt x="1744" y="75"/>
                        </a:lnTo>
                        <a:lnTo>
                          <a:pt x="1747" y="68"/>
                        </a:lnTo>
                        <a:lnTo>
                          <a:pt x="1750" y="62"/>
                        </a:lnTo>
                        <a:lnTo>
                          <a:pt x="1755" y="48"/>
                        </a:lnTo>
                        <a:lnTo>
                          <a:pt x="1763" y="34"/>
                        </a:lnTo>
                        <a:lnTo>
                          <a:pt x="1769" y="25"/>
                        </a:lnTo>
                        <a:lnTo>
                          <a:pt x="1781" y="11"/>
                        </a:lnTo>
                        <a:lnTo>
                          <a:pt x="1787" y="5"/>
                        </a:lnTo>
                        <a:lnTo>
                          <a:pt x="1793" y="0"/>
                        </a:lnTo>
                        <a:lnTo>
                          <a:pt x="1795" y="0"/>
                        </a:lnTo>
                        <a:lnTo>
                          <a:pt x="1797" y="0"/>
                        </a:lnTo>
                        <a:lnTo>
                          <a:pt x="1799" y="1"/>
                        </a:lnTo>
                        <a:lnTo>
                          <a:pt x="1800" y="3"/>
                        </a:lnTo>
                        <a:lnTo>
                          <a:pt x="1803" y="5"/>
                        </a:lnTo>
                        <a:lnTo>
                          <a:pt x="1806" y="7"/>
                        </a:lnTo>
                        <a:lnTo>
                          <a:pt x="1809" y="10"/>
                        </a:lnTo>
                        <a:lnTo>
                          <a:pt x="1811" y="13"/>
                        </a:lnTo>
                        <a:lnTo>
                          <a:pt x="1818" y="24"/>
                        </a:lnTo>
                        <a:lnTo>
                          <a:pt x="1824" y="36"/>
                        </a:lnTo>
                        <a:lnTo>
                          <a:pt x="1838" y="68"/>
                        </a:lnTo>
                        <a:lnTo>
                          <a:pt x="1855" y="105"/>
                        </a:lnTo>
                        <a:lnTo>
                          <a:pt x="1864" y="124"/>
                        </a:lnTo>
                        <a:lnTo>
                          <a:pt x="1874" y="143"/>
                        </a:lnTo>
                        <a:lnTo>
                          <a:pt x="1885" y="161"/>
                        </a:lnTo>
                        <a:lnTo>
                          <a:pt x="1897" y="177"/>
                        </a:lnTo>
                        <a:lnTo>
                          <a:pt x="1903" y="185"/>
                        </a:lnTo>
                        <a:lnTo>
                          <a:pt x="1908" y="192"/>
                        </a:lnTo>
                        <a:lnTo>
                          <a:pt x="1915" y="199"/>
                        </a:lnTo>
                        <a:lnTo>
                          <a:pt x="1922" y="205"/>
                        </a:lnTo>
                        <a:lnTo>
                          <a:pt x="1929" y="211"/>
                        </a:lnTo>
                        <a:lnTo>
                          <a:pt x="1936" y="215"/>
                        </a:lnTo>
                        <a:lnTo>
                          <a:pt x="1944" y="219"/>
                        </a:lnTo>
                        <a:lnTo>
                          <a:pt x="1952" y="222"/>
                        </a:lnTo>
                        <a:lnTo>
                          <a:pt x="1983" y="230"/>
                        </a:lnTo>
                        <a:lnTo>
                          <a:pt x="2014" y="240"/>
                        </a:lnTo>
                        <a:lnTo>
                          <a:pt x="2030" y="245"/>
                        </a:lnTo>
                        <a:lnTo>
                          <a:pt x="2045" y="252"/>
                        </a:lnTo>
                        <a:lnTo>
                          <a:pt x="2052" y="256"/>
                        </a:lnTo>
                        <a:lnTo>
                          <a:pt x="2059" y="260"/>
                        </a:lnTo>
                        <a:lnTo>
                          <a:pt x="2066" y="265"/>
                        </a:lnTo>
                        <a:lnTo>
                          <a:pt x="2072" y="270"/>
                        </a:lnTo>
                        <a:lnTo>
                          <a:pt x="2079" y="278"/>
                        </a:lnTo>
                        <a:lnTo>
                          <a:pt x="2084" y="284"/>
                        </a:lnTo>
                        <a:lnTo>
                          <a:pt x="2090" y="292"/>
                        </a:lnTo>
                        <a:lnTo>
                          <a:pt x="2094" y="299"/>
                        </a:lnTo>
                        <a:lnTo>
                          <a:pt x="2101" y="314"/>
                        </a:lnTo>
                        <a:lnTo>
                          <a:pt x="2105" y="331"/>
                        </a:lnTo>
                        <a:lnTo>
                          <a:pt x="2109" y="346"/>
                        </a:lnTo>
                        <a:lnTo>
                          <a:pt x="2113" y="362"/>
                        </a:lnTo>
                        <a:lnTo>
                          <a:pt x="2118" y="379"/>
                        </a:lnTo>
                        <a:lnTo>
                          <a:pt x="2124" y="395"/>
                        </a:lnTo>
                        <a:lnTo>
                          <a:pt x="2150" y="425"/>
                        </a:lnTo>
                        <a:lnTo>
                          <a:pt x="2173" y="448"/>
                        </a:lnTo>
                        <a:lnTo>
                          <a:pt x="2178" y="454"/>
                        </a:lnTo>
                        <a:lnTo>
                          <a:pt x="2185" y="459"/>
                        </a:lnTo>
                        <a:lnTo>
                          <a:pt x="2191" y="464"/>
                        </a:lnTo>
                        <a:lnTo>
                          <a:pt x="2198" y="467"/>
                        </a:lnTo>
                        <a:lnTo>
                          <a:pt x="2207" y="471"/>
                        </a:lnTo>
                        <a:lnTo>
                          <a:pt x="2215" y="474"/>
                        </a:lnTo>
                        <a:lnTo>
                          <a:pt x="2224" y="476"/>
                        </a:lnTo>
                        <a:lnTo>
                          <a:pt x="2235" y="480"/>
                        </a:lnTo>
                        <a:lnTo>
                          <a:pt x="2243" y="480"/>
                        </a:lnTo>
                        <a:lnTo>
                          <a:pt x="2252" y="480"/>
                        </a:lnTo>
                        <a:lnTo>
                          <a:pt x="2261" y="479"/>
                        </a:lnTo>
                        <a:lnTo>
                          <a:pt x="2269" y="476"/>
                        </a:lnTo>
                        <a:lnTo>
                          <a:pt x="2286" y="470"/>
                        </a:lnTo>
                        <a:lnTo>
                          <a:pt x="2304" y="461"/>
                        </a:lnTo>
                        <a:lnTo>
                          <a:pt x="2321" y="453"/>
                        </a:lnTo>
                        <a:lnTo>
                          <a:pt x="2338" y="445"/>
                        </a:lnTo>
                        <a:lnTo>
                          <a:pt x="2347" y="442"/>
                        </a:lnTo>
                        <a:lnTo>
                          <a:pt x="2356" y="440"/>
                        </a:lnTo>
                        <a:lnTo>
                          <a:pt x="2364" y="439"/>
                        </a:lnTo>
                        <a:lnTo>
                          <a:pt x="2373" y="438"/>
                        </a:lnTo>
                        <a:lnTo>
                          <a:pt x="2379" y="439"/>
                        </a:lnTo>
                        <a:lnTo>
                          <a:pt x="2387" y="442"/>
                        </a:lnTo>
                        <a:lnTo>
                          <a:pt x="2393" y="447"/>
                        </a:lnTo>
                        <a:lnTo>
                          <a:pt x="2400" y="455"/>
                        </a:lnTo>
                        <a:lnTo>
                          <a:pt x="2414" y="472"/>
                        </a:lnTo>
                        <a:lnTo>
                          <a:pt x="2427" y="494"/>
                        </a:lnTo>
                        <a:lnTo>
                          <a:pt x="2441" y="516"/>
                        </a:lnTo>
                        <a:lnTo>
                          <a:pt x="2455" y="538"/>
                        </a:lnTo>
                        <a:lnTo>
                          <a:pt x="2463" y="548"/>
                        </a:lnTo>
                        <a:lnTo>
                          <a:pt x="2470" y="556"/>
                        </a:lnTo>
                        <a:lnTo>
                          <a:pt x="2478" y="564"/>
                        </a:lnTo>
                        <a:lnTo>
                          <a:pt x="2485" y="569"/>
                        </a:lnTo>
                        <a:lnTo>
                          <a:pt x="2497" y="576"/>
                        </a:lnTo>
                        <a:lnTo>
                          <a:pt x="2509" y="582"/>
                        </a:lnTo>
                        <a:lnTo>
                          <a:pt x="2520" y="587"/>
                        </a:lnTo>
                        <a:lnTo>
                          <a:pt x="2532" y="591"/>
                        </a:lnTo>
                        <a:lnTo>
                          <a:pt x="2554" y="596"/>
                        </a:lnTo>
                        <a:lnTo>
                          <a:pt x="2577" y="601"/>
                        </a:lnTo>
                        <a:lnTo>
                          <a:pt x="2599" y="604"/>
                        </a:lnTo>
                        <a:lnTo>
                          <a:pt x="2621" y="607"/>
                        </a:lnTo>
                        <a:lnTo>
                          <a:pt x="2632" y="609"/>
                        </a:lnTo>
                        <a:lnTo>
                          <a:pt x="2644" y="613"/>
                        </a:lnTo>
                        <a:lnTo>
                          <a:pt x="2655" y="616"/>
                        </a:lnTo>
                        <a:lnTo>
                          <a:pt x="2667" y="619"/>
                        </a:lnTo>
                        <a:lnTo>
                          <a:pt x="2667" y="619"/>
                        </a:lnTo>
                        <a:close/>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2918" tIns="41459" rIns="82918" bIns="4145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a:ln>
                        <a:noFill/>
                      </a:ln>
                      <a:solidFill>
                        <a:prstClr val="black"/>
                      </a:solidFill>
                      <a:effectLst/>
                      <a:uLnTx/>
                      <a:uFillTx/>
                      <a:latin typeface="Calibri"/>
                      <a:ea typeface="+mn-ea"/>
                      <a:cs typeface="+mn-cs"/>
                    </a:endParaRPr>
                  </a:p>
                </p:txBody>
              </p:sp>
              <p:sp>
                <p:nvSpPr>
                  <p:cNvPr id="75" name="Rectangle 74"/>
                  <p:cNvSpPr/>
                  <p:nvPr/>
                </p:nvSpPr>
                <p:spPr>
                  <a:xfrm>
                    <a:off x="1403648" y="4348193"/>
                    <a:ext cx="469748" cy="448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88" b="1" i="0" u="none" strike="noStrike" kern="1200" cap="none" spc="0" normalizeH="0" baseline="0" noProof="0" dirty="0">
                        <a:ln>
                          <a:noFill/>
                        </a:ln>
                        <a:solidFill>
                          <a:prstClr val="black"/>
                        </a:solidFill>
                        <a:effectLst/>
                        <a:uLnTx/>
                        <a:uFillTx/>
                        <a:latin typeface="Calibri"/>
                        <a:ea typeface="+mn-ea"/>
                        <a:cs typeface="+mn-cs"/>
                      </a:rPr>
                      <a:t>8</a:t>
                    </a:r>
                  </a:p>
                </p:txBody>
              </p:sp>
              <p:sp>
                <p:nvSpPr>
                  <p:cNvPr id="76" name="Ellipse 75"/>
                  <p:cNvSpPr/>
                  <p:nvPr/>
                </p:nvSpPr>
                <p:spPr>
                  <a:xfrm>
                    <a:off x="1466748" y="4416673"/>
                    <a:ext cx="343547" cy="31199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52" b="1" i="0" u="none" strike="noStrike" kern="1200" cap="none" spc="0" normalizeH="0" baseline="0" noProof="0" dirty="0">
                      <a:ln>
                        <a:noFill/>
                      </a:ln>
                      <a:solidFill>
                        <a:prstClr val="black"/>
                      </a:solidFill>
                      <a:effectLst/>
                      <a:uLnTx/>
                      <a:uFillTx/>
                      <a:latin typeface="Century Schoolbook" pitchFamily="18" charset="0"/>
                      <a:ea typeface="+mn-ea"/>
                      <a:cs typeface="+mn-cs"/>
                    </a:endParaRPr>
                  </a:p>
                </p:txBody>
              </p:sp>
            </p:grpSp>
          </p:grpSp>
          <p:sp>
            <p:nvSpPr>
              <p:cNvPr id="46" name="Légende encadrée avec une bordure 1 45"/>
              <p:cNvSpPr/>
              <p:nvPr/>
            </p:nvSpPr>
            <p:spPr>
              <a:xfrm flipH="1">
                <a:off x="945506" y="2593882"/>
                <a:ext cx="1785480" cy="349661"/>
              </a:xfrm>
              <a:prstGeom prst="accentBorderCallout1">
                <a:avLst>
                  <a:gd name="adj1" fmla="val 44248"/>
                  <a:gd name="adj2" fmla="val -3725"/>
                  <a:gd name="adj3" fmla="val 43876"/>
                  <a:gd name="adj4" fmla="val -84522"/>
                </a:avLst>
              </a:prstGeom>
              <a:noFill/>
              <a:ln w="12700">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FF0000"/>
                    </a:solidFill>
                    <a:effectLst/>
                    <a:uLnTx/>
                    <a:uFillTx/>
                    <a:latin typeface="Calibri"/>
                    <a:ea typeface="+mn-ea"/>
                    <a:cs typeface="+mn-cs"/>
                  </a:rPr>
                  <a:t>F</a:t>
                </a:r>
                <a:r>
                  <a:rPr kumimoji="0" lang="fr-FR" sz="997" b="1" i="0" u="none" strike="noStrike" kern="1200" cap="none" spc="0" normalizeH="0" baseline="0" noProof="0" dirty="0">
                    <a:ln>
                      <a:noFill/>
                    </a:ln>
                    <a:solidFill>
                      <a:srgbClr val="C00000"/>
                    </a:solidFill>
                    <a:effectLst/>
                    <a:uLnTx/>
                    <a:uFillTx/>
                    <a:latin typeface="Calibri"/>
                    <a:ea typeface="+mn-ea"/>
                    <a:cs typeface="+mn-cs"/>
                  </a:rPr>
                  <a:t>ès-</a:t>
                </a:r>
                <a:r>
                  <a:rPr kumimoji="0" lang="fr-FR" sz="1270" b="1" i="0" u="none" strike="noStrike" kern="1200" cap="none" spc="0" normalizeH="0" baseline="0" noProof="0" dirty="0">
                    <a:ln>
                      <a:noFill/>
                    </a:ln>
                    <a:solidFill>
                      <a:srgbClr val="FF0000"/>
                    </a:solidFill>
                    <a:effectLst/>
                    <a:uLnTx/>
                    <a:uFillTx/>
                    <a:latin typeface="Calibri"/>
                    <a:ea typeface="+mn-ea"/>
                    <a:cs typeface="+mn-cs"/>
                  </a:rPr>
                  <a:t>M</a:t>
                </a:r>
                <a:r>
                  <a:rPr kumimoji="0" lang="fr-FR" sz="997" b="1" i="0" u="none" strike="noStrike" kern="1200" cap="none" spc="0" normalizeH="0" baseline="0" noProof="0" dirty="0">
                    <a:ln>
                      <a:noFill/>
                    </a:ln>
                    <a:solidFill>
                      <a:srgbClr val="C00000"/>
                    </a:solidFill>
                    <a:effectLst/>
                    <a:uLnTx/>
                    <a:uFillTx/>
                    <a:latin typeface="Calibri"/>
                    <a:ea typeface="+mn-ea"/>
                    <a:cs typeface="+mn-cs"/>
                  </a:rPr>
                  <a:t>eknès</a:t>
                </a:r>
              </a:p>
            </p:txBody>
          </p:sp>
          <p:sp>
            <p:nvSpPr>
              <p:cNvPr id="47" name="Légende encadrée avec une bordure 1 46"/>
              <p:cNvSpPr/>
              <p:nvPr/>
            </p:nvSpPr>
            <p:spPr>
              <a:xfrm flipH="1">
                <a:off x="894495" y="1422158"/>
                <a:ext cx="2172841" cy="349661"/>
              </a:xfrm>
              <a:prstGeom prst="accentBorderCallout1">
                <a:avLst>
                  <a:gd name="adj1" fmla="val 96675"/>
                  <a:gd name="adj2" fmla="val -2767"/>
                  <a:gd name="adj3" fmla="val 97214"/>
                  <a:gd name="adj4" fmla="val -29685"/>
                </a:avLst>
              </a:prstGeom>
              <a:noFill/>
              <a:ln w="12700">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FF0000"/>
                    </a:solidFill>
                    <a:effectLst/>
                    <a:uLnTx/>
                    <a:uFillTx/>
                    <a:latin typeface="Calibri"/>
                    <a:ea typeface="+mn-ea"/>
                    <a:cs typeface="+mn-cs"/>
                  </a:rPr>
                  <a:t>T</a:t>
                </a:r>
                <a:r>
                  <a:rPr kumimoji="0" lang="fr-FR" sz="997" b="1" i="0" u="none" strike="noStrike" kern="1200" cap="none" spc="0" normalizeH="0" baseline="0" noProof="0" dirty="0">
                    <a:ln>
                      <a:noFill/>
                    </a:ln>
                    <a:solidFill>
                      <a:srgbClr val="C00000"/>
                    </a:solidFill>
                    <a:effectLst/>
                    <a:uLnTx/>
                    <a:uFillTx/>
                    <a:latin typeface="Calibri"/>
                    <a:ea typeface="+mn-ea"/>
                    <a:cs typeface="+mn-cs"/>
                  </a:rPr>
                  <a:t>anger-</a:t>
                </a:r>
                <a:r>
                  <a:rPr kumimoji="0" lang="fr-FR" sz="1270" b="1" i="0" u="none" strike="noStrike" kern="1200" cap="none" spc="0" normalizeH="0" baseline="0" noProof="0" dirty="0">
                    <a:ln>
                      <a:noFill/>
                    </a:ln>
                    <a:solidFill>
                      <a:srgbClr val="FF0000"/>
                    </a:solidFill>
                    <a:effectLst/>
                    <a:uLnTx/>
                    <a:uFillTx/>
                    <a:latin typeface="Calibri"/>
                    <a:ea typeface="+mn-ea"/>
                    <a:cs typeface="+mn-cs"/>
                  </a:rPr>
                  <a:t>T</a:t>
                </a:r>
                <a:r>
                  <a:rPr kumimoji="0" lang="fr-FR" sz="997" b="1" i="0" u="none" strike="noStrike" kern="1200" cap="none" spc="0" normalizeH="0" baseline="0" noProof="0" dirty="0">
                    <a:ln>
                      <a:noFill/>
                    </a:ln>
                    <a:solidFill>
                      <a:srgbClr val="C00000"/>
                    </a:solidFill>
                    <a:effectLst/>
                    <a:uLnTx/>
                    <a:uFillTx/>
                    <a:latin typeface="Calibri"/>
                    <a:ea typeface="+mn-ea"/>
                    <a:cs typeface="+mn-cs"/>
                  </a:rPr>
                  <a:t>étouan-Al </a:t>
                </a:r>
                <a:r>
                  <a:rPr kumimoji="0" lang="fr-FR" sz="1270" b="1" i="0" u="none" strike="noStrike" kern="1200" cap="none" spc="0" normalizeH="0" baseline="0" noProof="0" dirty="0">
                    <a:ln>
                      <a:noFill/>
                    </a:ln>
                    <a:solidFill>
                      <a:srgbClr val="FF0000"/>
                    </a:solidFill>
                    <a:effectLst/>
                    <a:uLnTx/>
                    <a:uFillTx/>
                    <a:latin typeface="Calibri"/>
                    <a:ea typeface="+mn-ea"/>
                    <a:cs typeface="+mn-cs"/>
                  </a:rPr>
                  <a:t>H</a:t>
                </a:r>
                <a:r>
                  <a:rPr kumimoji="0" lang="fr-FR" sz="997" b="1" i="0" u="none" strike="noStrike" kern="1200" cap="none" spc="0" normalizeH="0" baseline="0" noProof="0" dirty="0">
                    <a:ln>
                      <a:noFill/>
                    </a:ln>
                    <a:solidFill>
                      <a:srgbClr val="C00000"/>
                    </a:solidFill>
                    <a:effectLst/>
                    <a:uLnTx/>
                    <a:uFillTx/>
                    <a:latin typeface="Calibri"/>
                    <a:ea typeface="+mn-ea"/>
                    <a:cs typeface="+mn-cs"/>
                  </a:rPr>
                  <a:t>oceima</a:t>
                </a:r>
              </a:p>
            </p:txBody>
          </p:sp>
          <p:grpSp>
            <p:nvGrpSpPr>
              <p:cNvPr id="48" name="Groupe 47"/>
              <p:cNvGrpSpPr/>
              <p:nvPr/>
            </p:nvGrpSpPr>
            <p:grpSpPr>
              <a:xfrm>
                <a:off x="1744386" y="2943543"/>
                <a:ext cx="936104" cy="778661"/>
                <a:chOff x="1553886" y="2943543"/>
                <a:chExt cx="936104" cy="778661"/>
              </a:xfrm>
            </p:grpSpPr>
            <p:sp>
              <p:nvSpPr>
                <p:cNvPr id="67" name="Rectangle 66"/>
                <p:cNvSpPr/>
                <p:nvPr/>
              </p:nvSpPr>
              <p:spPr>
                <a:xfrm>
                  <a:off x="1553886" y="2943543"/>
                  <a:ext cx="936104" cy="77866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97" b="1" i="0" u="none" strike="noStrike" kern="1200" cap="none" spc="0" normalizeH="0" baseline="0" noProof="0" dirty="0">
                      <a:ln>
                        <a:noFill/>
                      </a:ln>
                      <a:solidFill>
                        <a:srgbClr val="335B74">
                          <a:lumMod val="50000"/>
                        </a:srgbClr>
                      </a:solidFill>
                      <a:effectLst/>
                      <a:uLnTx/>
                      <a:uFillTx/>
                      <a:latin typeface="Calibri"/>
                      <a:ea typeface="+mn-ea"/>
                      <a:cs typeface="+mn-cs"/>
                    </a:rPr>
                    <a:t>-Fès.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97" b="1" i="0" u="none" strike="noStrike" kern="1200" cap="none" spc="0" normalizeH="0" baseline="0" noProof="0" dirty="0">
                      <a:ln>
                        <a:noFill/>
                      </a:ln>
                      <a:solidFill>
                        <a:srgbClr val="335B74">
                          <a:lumMod val="50000"/>
                        </a:srgbClr>
                      </a:solidFill>
                      <a:effectLst/>
                      <a:uLnTx/>
                      <a:uFillTx/>
                      <a:latin typeface="Calibri"/>
                      <a:ea typeface="+mn-ea"/>
                      <a:cs typeface="+mn-cs"/>
                    </a:rPr>
                    <a:t>-Meknès.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97" b="1" i="0" u="none" strike="noStrike" kern="1200" cap="none" spc="0" normalizeH="0" baseline="0" noProof="0" dirty="0">
                      <a:ln>
                        <a:noFill/>
                      </a:ln>
                      <a:solidFill>
                        <a:srgbClr val="335B74">
                          <a:lumMod val="50000"/>
                        </a:srgbClr>
                      </a:solidFill>
                      <a:effectLst/>
                      <a:uLnTx/>
                      <a:uFillTx/>
                      <a:latin typeface="Calibri"/>
                      <a:ea typeface="+mn-ea"/>
                      <a:cs typeface="+mn-cs"/>
                    </a:rPr>
                    <a:t>-Ifrane.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97" b="1" i="0" u="none" strike="noStrike" kern="1200" cap="none" spc="0" normalizeH="0" baseline="0" noProof="0" dirty="0">
                      <a:ln>
                        <a:noFill/>
                      </a:ln>
                      <a:solidFill>
                        <a:srgbClr val="335B74">
                          <a:lumMod val="50000"/>
                        </a:srgbClr>
                      </a:solidFill>
                      <a:effectLst/>
                      <a:uLnTx/>
                      <a:uFillTx/>
                      <a:latin typeface="Calibri"/>
                      <a:ea typeface="+mn-ea"/>
                      <a:cs typeface="+mn-cs"/>
                    </a:rPr>
                    <a:t>-Taounate.</a:t>
                  </a:r>
                </a:p>
              </p:txBody>
            </p:sp>
            <p:cxnSp>
              <p:nvCxnSpPr>
                <p:cNvPr id="68" name="Connecteur droit 67"/>
                <p:cNvCxnSpPr/>
                <p:nvPr/>
              </p:nvCxnSpPr>
              <p:spPr>
                <a:xfrm>
                  <a:off x="1584366" y="2943543"/>
                  <a:ext cx="0" cy="769441"/>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a:off x="1585248" y="3712984"/>
                  <a:ext cx="720000"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grpSp>
          <p:sp>
            <p:nvSpPr>
              <p:cNvPr id="62" name="Légende encadrée avec une bordure 1 61"/>
              <p:cNvSpPr/>
              <p:nvPr/>
            </p:nvSpPr>
            <p:spPr>
              <a:xfrm>
                <a:off x="2927336" y="4060702"/>
                <a:ext cx="1729419" cy="355971"/>
              </a:xfrm>
              <a:prstGeom prst="accentBorderCallout1">
                <a:avLst>
                  <a:gd name="adj1" fmla="val 102931"/>
                  <a:gd name="adj2" fmla="val -3547"/>
                  <a:gd name="adj3" fmla="val 101698"/>
                  <a:gd name="adj4" fmla="val -75607"/>
                </a:avLst>
              </a:prstGeom>
              <a:noFill/>
              <a:ln w="12700">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FF0000"/>
                    </a:solidFill>
                    <a:effectLst/>
                    <a:uLnTx/>
                    <a:uFillTx/>
                    <a:latin typeface="Calibri"/>
                    <a:ea typeface="+mn-ea"/>
                    <a:cs typeface="+mn-cs"/>
                  </a:rPr>
                  <a:t>M</a:t>
                </a:r>
                <a:r>
                  <a:rPr kumimoji="0" lang="fr-FR" sz="997" b="1" i="0" u="none" strike="noStrike" kern="1200" cap="none" spc="0" normalizeH="0" baseline="0" noProof="0" dirty="0">
                    <a:ln>
                      <a:noFill/>
                    </a:ln>
                    <a:solidFill>
                      <a:srgbClr val="C00000"/>
                    </a:solidFill>
                    <a:effectLst/>
                    <a:uLnTx/>
                    <a:uFillTx/>
                    <a:latin typeface="Calibri"/>
                    <a:ea typeface="+mn-ea"/>
                    <a:cs typeface="+mn-cs"/>
                  </a:rPr>
                  <a:t>arrakech-</a:t>
                </a:r>
                <a:r>
                  <a:rPr kumimoji="0" lang="fr-FR" sz="1270" b="1" i="0" u="none" strike="noStrike" kern="1200" cap="none" spc="0" normalizeH="0" baseline="0" noProof="0" dirty="0">
                    <a:ln>
                      <a:noFill/>
                    </a:ln>
                    <a:solidFill>
                      <a:srgbClr val="FF0000"/>
                    </a:solidFill>
                    <a:effectLst/>
                    <a:uLnTx/>
                    <a:uFillTx/>
                    <a:latin typeface="Calibri"/>
                    <a:ea typeface="+mn-ea"/>
                    <a:cs typeface="+mn-cs"/>
                  </a:rPr>
                  <a:t>S</a:t>
                </a:r>
                <a:r>
                  <a:rPr kumimoji="0" lang="fr-FR" sz="997" b="1" i="0" u="none" strike="noStrike" kern="1200" cap="none" spc="0" normalizeH="0" baseline="0" noProof="0" dirty="0">
                    <a:ln>
                      <a:noFill/>
                    </a:ln>
                    <a:solidFill>
                      <a:srgbClr val="C00000"/>
                    </a:solidFill>
                    <a:effectLst/>
                    <a:uLnTx/>
                    <a:uFillTx/>
                    <a:latin typeface="Calibri"/>
                    <a:ea typeface="+mn-ea"/>
                    <a:cs typeface="+mn-cs"/>
                  </a:rPr>
                  <a:t>afi</a:t>
                </a:r>
              </a:p>
            </p:txBody>
          </p:sp>
          <p:grpSp>
            <p:nvGrpSpPr>
              <p:cNvPr id="63" name="Groupe 62"/>
              <p:cNvGrpSpPr/>
              <p:nvPr/>
            </p:nvGrpSpPr>
            <p:grpSpPr>
              <a:xfrm>
                <a:off x="3676154" y="4440572"/>
                <a:ext cx="936104" cy="778661"/>
                <a:chOff x="1553886" y="2943543"/>
                <a:chExt cx="936104" cy="778661"/>
              </a:xfrm>
            </p:grpSpPr>
            <p:sp>
              <p:nvSpPr>
                <p:cNvPr id="64" name="Rectangle 63"/>
                <p:cNvSpPr/>
                <p:nvPr/>
              </p:nvSpPr>
              <p:spPr>
                <a:xfrm>
                  <a:off x="1553886" y="2943543"/>
                  <a:ext cx="936104" cy="77866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97" b="1" i="0" u="none" strike="noStrike" kern="1200" cap="none" spc="0" normalizeH="0" baseline="0" noProof="0" dirty="0">
                      <a:ln>
                        <a:noFill/>
                      </a:ln>
                      <a:solidFill>
                        <a:srgbClr val="335B74">
                          <a:lumMod val="50000"/>
                        </a:srgbClr>
                      </a:solidFill>
                      <a:effectLst/>
                      <a:uLnTx/>
                      <a:uFillTx/>
                      <a:latin typeface="Calibri"/>
                      <a:ea typeface="+mn-ea"/>
                      <a:cs typeface="+mn-cs"/>
                    </a:rPr>
                    <a:t>-Marrakech.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97" b="1" i="0" u="none" strike="noStrike" kern="1200" cap="none" spc="0" normalizeH="0" baseline="0" noProof="0" dirty="0">
                      <a:ln>
                        <a:noFill/>
                      </a:ln>
                      <a:solidFill>
                        <a:srgbClr val="335B74">
                          <a:lumMod val="50000"/>
                        </a:srgbClr>
                      </a:solidFill>
                      <a:effectLst/>
                      <a:uLnTx/>
                      <a:uFillTx/>
                      <a:latin typeface="Calibri"/>
                      <a:ea typeface="+mn-ea"/>
                      <a:cs typeface="+mn-cs"/>
                    </a:rPr>
                    <a:t>-Safi.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97" b="1" i="0" u="none" strike="noStrike" kern="1200" cap="none" spc="0" normalizeH="0" baseline="0" noProof="0" dirty="0">
                      <a:ln>
                        <a:noFill/>
                      </a:ln>
                      <a:solidFill>
                        <a:srgbClr val="335B74">
                          <a:lumMod val="50000"/>
                        </a:srgbClr>
                      </a:solidFill>
                      <a:effectLst/>
                      <a:uLnTx/>
                      <a:uFillTx/>
                      <a:latin typeface="Calibri"/>
                      <a:ea typeface="+mn-ea"/>
                      <a:cs typeface="+mn-cs"/>
                    </a:rPr>
                    <a:t>-Chichaoua.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97" b="1" i="0" u="none" strike="noStrike" kern="1200" cap="none" spc="0" normalizeH="0" baseline="0" noProof="0" dirty="0">
                      <a:ln>
                        <a:noFill/>
                      </a:ln>
                      <a:solidFill>
                        <a:srgbClr val="335B74">
                          <a:lumMod val="50000"/>
                        </a:srgbClr>
                      </a:solidFill>
                      <a:effectLst/>
                      <a:uLnTx/>
                      <a:uFillTx/>
                      <a:latin typeface="Calibri"/>
                      <a:ea typeface="+mn-ea"/>
                      <a:cs typeface="+mn-cs"/>
                    </a:rPr>
                    <a:t>-Essaouira.</a:t>
                  </a:r>
                </a:p>
              </p:txBody>
            </p:sp>
            <p:cxnSp>
              <p:nvCxnSpPr>
                <p:cNvPr id="65" name="Connecteur droit 64"/>
                <p:cNvCxnSpPr/>
                <p:nvPr/>
              </p:nvCxnSpPr>
              <p:spPr>
                <a:xfrm>
                  <a:off x="1584366" y="2943543"/>
                  <a:ext cx="0" cy="769441"/>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a:off x="1585248" y="3712984"/>
                  <a:ext cx="828000"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grpSp>
        </p:grpSp>
        <p:sp>
          <p:nvSpPr>
            <p:cNvPr id="43" name="Rectangle 42"/>
            <p:cNvSpPr/>
            <p:nvPr/>
          </p:nvSpPr>
          <p:spPr>
            <a:xfrm>
              <a:off x="2846264" y="857262"/>
              <a:ext cx="2627239" cy="37879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32" b="1" i="0" u="none" strike="noStrike" kern="0" cap="none" spc="0" normalizeH="0" baseline="0" noProof="0" dirty="0">
                  <a:ln>
                    <a:noFill/>
                  </a:ln>
                  <a:solidFill>
                    <a:srgbClr val="0070C0"/>
                  </a:solidFill>
                  <a:effectLst/>
                  <a:uLnTx/>
                  <a:uFillTx/>
                  <a:latin typeface="Calibri"/>
                  <a:ea typeface="+mn-ea"/>
                  <a:cs typeface="+mn-cs"/>
                </a:rPr>
                <a:t>Périmètre Géographique</a:t>
              </a:r>
              <a:endParaRPr kumimoji="0" lang="fr-FR" sz="1632" b="0" i="0" u="none" strike="noStrike" kern="1200" cap="none" spc="0" normalizeH="0" baseline="0" noProof="0" dirty="0">
                <a:ln>
                  <a:noFill/>
                </a:ln>
                <a:solidFill>
                  <a:srgbClr val="0070C0"/>
                </a:solidFill>
                <a:effectLst/>
                <a:uLnTx/>
                <a:uFillTx/>
                <a:latin typeface="Calibri"/>
                <a:ea typeface="+mn-ea"/>
                <a:cs typeface="+mn-cs"/>
              </a:endParaRPr>
            </a:p>
          </p:txBody>
        </p:sp>
      </p:grpSp>
      <p:grpSp>
        <p:nvGrpSpPr>
          <p:cNvPr id="92" name="Groupe 91"/>
          <p:cNvGrpSpPr/>
          <p:nvPr/>
        </p:nvGrpSpPr>
        <p:grpSpPr>
          <a:xfrm>
            <a:off x="7795135" y="4687317"/>
            <a:ext cx="3268838" cy="1240504"/>
            <a:chOff x="480935" y="4813104"/>
            <a:chExt cx="3409178" cy="1368000"/>
          </a:xfrm>
        </p:grpSpPr>
        <p:sp>
          <p:nvSpPr>
            <p:cNvPr id="93" name="Rectangle à coins arrondis 92"/>
            <p:cNvSpPr/>
            <p:nvPr/>
          </p:nvSpPr>
          <p:spPr>
            <a:xfrm>
              <a:off x="480935" y="4813104"/>
              <a:ext cx="3409178" cy="1368000"/>
            </a:xfrm>
            <a:prstGeom prst="roundRect">
              <a:avLst>
                <a:gd name="adj" fmla="val 11064"/>
              </a:avLst>
            </a:prstGeom>
            <a:solidFill>
              <a:schemeClr val="bg1"/>
            </a:solidFill>
            <a:ln w="28575">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a:ln>
                  <a:noFill/>
                </a:ln>
                <a:solidFill>
                  <a:prstClr val="white"/>
                </a:solidFill>
                <a:effectLst/>
                <a:uLnTx/>
                <a:uFillTx/>
                <a:latin typeface="Calibri"/>
                <a:ea typeface="+mn-ea"/>
                <a:cs typeface="+mn-cs"/>
              </a:endParaRPr>
            </a:p>
          </p:txBody>
        </p:sp>
        <p:sp>
          <p:nvSpPr>
            <p:cNvPr id="94" name="Rectangle 93"/>
            <p:cNvSpPr/>
            <p:nvPr/>
          </p:nvSpPr>
          <p:spPr>
            <a:xfrm>
              <a:off x="480935" y="4813104"/>
              <a:ext cx="3409178" cy="1320867"/>
            </a:xfrm>
            <a:prstGeom prst="rect">
              <a:avLst/>
            </a:prstGeom>
            <a:ln>
              <a:noFill/>
            </a:ln>
          </p:spPr>
          <p:txBody>
            <a:bodyPr wrap="square">
              <a:spAutoFit/>
            </a:bodyPr>
            <a:lstStyle/>
            <a:p>
              <a:pPr marL="154032" marR="0" lvl="0" indent="-100768" algn="l" defTabSz="914400" rtl="0" eaLnBrk="1" fontAlgn="auto" latinLnBrk="0" hangingPunct="1">
                <a:lnSpc>
                  <a:spcPct val="100000"/>
                </a:lnSpc>
                <a:spcBef>
                  <a:spcPts val="0"/>
                </a:spcBef>
                <a:spcAft>
                  <a:spcPts val="544"/>
                </a:spcAft>
                <a:buClrTx/>
                <a:buSzTx/>
                <a:buFont typeface="Wingdings" pitchFamily="2" charset="2"/>
                <a:buChar char="§"/>
                <a:tabLst/>
                <a:defRPr/>
              </a:pPr>
              <a:r>
                <a:rPr kumimoji="0" lang="fr-FR" sz="1270" b="1" i="0" u="none" strike="noStrike" kern="1200" cap="none" spc="0" normalizeH="0" baseline="0" noProof="0" dirty="0">
                  <a:ln>
                    <a:noFill/>
                  </a:ln>
                  <a:solidFill>
                    <a:srgbClr val="0070C0"/>
                  </a:solidFill>
                  <a:effectLst/>
                  <a:uLnTx/>
                  <a:uFillTx/>
                  <a:latin typeface="Calibri"/>
                  <a:ea typeface="Arial" pitchFamily="34" charset="0"/>
                  <a:cs typeface="Times New Roman" pitchFamily="18" charset="0"/>
                </a:rPr>
                <a:t>4 provinces par région.</a:t>
              </a:r>
            </a:p>
            <a:p>
              <a:pPr marL="154032" marR="0" lvl="0" indent="-100768" algn="l" defTabSz="914400" rtl="0" eaLnBrk="1" fontAlgn="auto" latinLnBrk="0" hangingPunct="1">
                <a:lnSpc>
                  <a:spcPct val="100000"/>
                </a:lnSpc>
                <a:spcBef>
                  <a:spcPts val="0"/>
                </a:spcBef>
                <a:spcAft>
                  <a:spcPts val="544"/>
                </a:spcAft>
                <a:buClrTx/>
                <a:buSzTx/>
                <a:buFont typeface="Wingdings" pitchFamily="2" charset="2"/>
                <a:buChar char="§"/>
                <a:tabLst/>
                <a:defRPr/>
              </a:pPr>
              <a:r>
                <a:rPr kumimoji="0" lang="fr-FR" sz="1270" b="1" i="0" u="none" strike="noStrike" kern="1200" cap="none" spc="0" normalizeH="0" baseline="0" noProof="0" dirty="0">
                  <a:ln>
                    <a:noFill/>
                  </a:ln>
                  <a:solidFill>
                    <a:srgbClr val="0070C0"/>
                  </a:solidFill>
                  <a:effectLst/>
                  <a:uLnTx/>
                  <a:uFillTx/>
                  <a:latin typeface="Calibri"/>
                  <a:ea typeface="Arial" pitchFamily="34" charset="0"/>
                  <a:cs typeface="Times New Roman" pitchFamily="18" charset="0"/>
                </a:rPr>
                <a:t>90 établissements scolaires bénéficiaires (cycle secondaire).</a:t>
              </a:r>
            </a:p>
            <a:p>
              <a:pPr marL="154032" marR="0" lvl="0" indent="-100768" algn="l" defTabSz="914400" rtl="0" eaLnBrk="1" fontAlgn="auto" latinLnBrk="0" hangingPunct="1">
                <a:lnSpc>
                  <a:spcPct val="100000"/>
                </a:lnSpc>
                <a:spcBef>
                  <a:spcPts val="0"/>
                </a:spcBef>
                <a:spcAft>
                  <a:spcPts val="544"/>
                </a:spcAft>
                <a:buClrTx/>
                <a:buSzTx/>
                <a:buFont typeface="Wingdings" pitchFamily="2" charset="2"/>
                <a:buChar char="§"/>
                <a:tabLst/>
                <a:defRPr/>
              </a:pPr>
              <a:r>
                <a:rPr kumimoji="0" lang="fr-FR" sz="1270" b="1" i="0" u="none" strike="noStrike" kern="1200" cap="none" spc="0" normalizeH="0" baseline="0" noProof="0" dirty="0">
                  <a:ln>
                    <a:noFill/>
                  </a:ln>
                  <a:solidFill>
                    <a:srgbClr val="0070C0"/>
                  </a:solidFill>
                  <a:effectLst/>
                  <a:uLnTx/>
                  <a:uFillTx/>
                  <a:latin typeface="Calibri"/>
                  <a:ea typeface="Arial" pitchFamily="34" charset="0"/>
                  <a:cs typeface="Times New Roman" pitchFamily="18" charset="0"/>
                </a:rPr>
                <a:t>La région </a:t>
              </a:r>
              <a:r>
                <a:rPr kumimoji="0" lang="fr-FR" sz="1270" b="1" i="0" u="none" strike="noStrike" kern="1200" cap="none" spc="0" normalizeH="0" baseline="0" noProof="0" dirty="0">
                  <a:ln>
                    <a:noFill/>
                  </a:ln>
                  <a:solidFill>
                    <a:srgbClr val="FF0000"/>
                  </a:solidFill>
                  <a:effectLst/>
                  <a:uLnTx/>
                  <a:uFillTx/>
                  <a:latin typeface="Calibri"/>
                  <a:ea typeface="Arial" pitchFamily="34" charset="0"/>
                  <a:cs typeface="Times New Roman" pitchFamily="18" charset="0"/>
                </a:rPr>
                <a:t>TTH</a:t>
              </a:r>
              <a:r>
                <a:rPr kumimoji="0" lang="fr-FR" sz="1270" b="1" i="0" u="none" strike="noStrike" kern="1200" cap="none" spc="0" normalizeH="0" baseline="0" noProof="0" dirty="0">
                  <a:ln>
                    <a:noFill/>
                  </a:ln>
                  <a:solidFill>
                    <a:srgbClr val="0070C0"/>
                  </a:solidFill>
                  <a:effectLst/>
                  <a:uLnTx/>
                  <a:uFillTx/>
                  <a:latin typeface="Calibri"/>
                  <a:ea typeface="Arial" pitchFamily="34" charset="0"/>
                  <a:cs typeface="Times New Roman" pitchFamily="18" charset="0"/>
                </a:rPr>
                <a:t> a été retenue en tant que </a:t>
              </a:r>
              <a:r>
                <a:rPr kumimoji="0" lang="fr-FR" sz="1270" b="1" i="0" u="none" strike="noStrike" kern="1200" cap="none" spc="0" normalizeH="0" baseline="0" noProof="0" dirty="0">
                  <a:ln>
                    <a:noFill/>
                  </a:ln>
                  <a:solidFill>
                    <a:srgbClr val="FF0000"/>
                  </a:solidFill>
                  <a:effectLst/>
                  <a:uLnTx/>
                  <a:uFillTx/>
                  <a:latin typeface="Calibri"/>
                  <a:ea typeface="Arial" pitchFamily="34" charset="0"/>
                  <a:cs typeface="Times New Roman" pitchFamily="18" charset="0"/>
                </a:rPr>
                <a:t>région pilote</a:t>
              </a:r>
              <a:r>
                <a:rPr kumimoji="0" lang="fr-FR" sz="1270" b="1" i="0" u="none" strike="noStrike" kern="1200" cap="none" spc="0" normalizeH="0" baseline="0" noProof="0" dirty="0">
                  <a:ln>
                    <a:noFill/>
                  </a:ln>
                  <a:solidFill>
                    <a:srgbClr val="0070C0"/>
                  </a:solidFill>
                  <a:effectLst/>
                  <a:uLnTx/>
                  <a:uFillTx/>
                  <a:latin typeface="Calibri"/>
                  <a:ea typeface="Arial" pitchFamily="34" charset="0"/>
                  <a:cs typeface="Times New Roman" pitchFamily="18" charset="0"/>
                </a:rPr>
                <a:t>.</a:t>
              </a:r>
            </a:p>
          </p:txBody>
        </p:sp>
      </p:grpSp>
      <p:sp>
        <p:nvSpPr>
          <p:cNvPr id="49" name="Freeform 25"/>
          <p:cNvSpPr>
            <a:spLocks/>
          </p:cNvSpPr>
          <p:nvPr/>
        </p:nvSpPr>
        <p:spPr bwMode="auto">
          <a:xfrm>
            <a:off x="9497425" y="1473148"/>
            <a:ext cx="973797" cy="689599"/>
          </a:xfrm>
          <a:custGeom>
            <a:avLst/>
            <a:gdLst>
              <a:gd name="T0" fmla="*/ 704 w 2913"/>
              <a:gd name="T1" fmla="*/ 159 h 2644"/>
              <a:gd name="T2" fmla="*/ 880 w 2913"/>
              <a:gd name="T3" fmla="*/ 138 h 2644"/>
              <a:gd name="T4" fmla="*/ 1043 w 2913"/>
              <a:gd name="T5" fmla="*/ 101 h 2644"/>
              <a:gd name="T6" fmla="*/ 1176 w 2913"/>
              <a:gd name="T7" fmla="*/ 247 h 2644"/>
              <a:gd name="T8" fmla="*/ 1401 w 2913"/>
              <a:gd name="T9" fmla="*/ 260 h 2644"/>
              <a:gd name="T10" fmla="*/ 1545 w 2913"/>
              <a:gd name="T11" fmla="*/ 148 h 2644"/>
              <a:gd name="T12" fmla="*/ 1695 w 2913"/>
              <a:gd name="T13" fmla="*/ 152 h 2644"/>
              <a:gd name="T14" fmla="*/ 2147 w 2913"/>
              <a:gd name="T15" fmla="*/ 49 h 2644"/>
              <a:gd name="T16" fmla="*/ 2157 w 2913"/>
              <a:gd name="T17" fmla="*/ 192 h 2644"/>
              <a:gd name="T18" fmla="*/ 2044 w 2913"/>
              <a:gd name="T19" fmla="*/ 317 h 2644"/>
              <a:gd name="T20" fmla="*/ 1993 w 2913"/>
              <a:gd name="T21" fmla="*/ 473 h 2644"/>
              <a:gd name="T22" fmla="*/ 1936 w 2913"/>
              <a:gd name="T23" fmla="*/ 614 h 2644"/>
              <a:gd name="T24" fmla="*/ 1863 w 2913"/>
              <a:gd name="T25" fmla="*/ 700 h 2644"/>
              <a:gd name="T26" fmla="*/ 1959 w 2913"/>
              <a:gd name="T27" fmla="*/ 838 h 2644"/>
              <a:gd name="T28" fmla="*/ 1936 w 2913"/>
              <a:gd name="T29" fmla="*/ 1111 h 2644"/>
              <a:gd name="T30" fmla="*/ 1850 w 2913"/>
              <a:gd name="T31" fmla="*/ 1247 h 2644"/>
              <a:gd name="T32" fmla="*/ 1733 w 2913"/>
              <a:gd name="T33" fmla="*/ 1420 h 2644"/>
              <a:gd name="T34" fmla="*/ 1740 w 2913"/>
              <a:gd name="T35" fmla="*/ 1554 h 2644"/>
              <a:gd name="T36" fmla="*/ 1892 w 2913"/>
              <a:gd name="T37" fmla="*/ 1527 h 2644"/>
              <a:gd name="T38" fmla="*/ 1945 w 2913"/>
              <a:gd name="T39" fmla="*/ 1604 h 2644"/>
              <a:gd name="T40" fmla="*/ 2071 w 2913"/>
              <a:gd name="T41" fmla="*/ 1506 h 2644"/>
              <a:gd name="T42" fmla="*/ 1995 w 2913"/>
              <a:gd name="T43" fmla="*/ 1446 h 2644"/>
              <a:gd name="T44" fmla="*/ 2149 w 2913"/>
              <a:gd name="T45" fmla="*/ 1254 h 2644"/>
              <a:gd name="T46" fmla="*/ 2319 w 2913"/>
              <a:gd name="T47" fmla="*/ 1135 h 2644"/>
              <a:gd name="T48" fmla="*/ 2593 w 2913"/>
              <a:gd name="T49" fmla="*/ 1247 h 2644"/>
              <a:gd name="T50" fmla="*/ 2729 w 2913"/>
              <a:gd name="T51" fmla="*/ 1297 h 2644"/>
              <a:gd name="T52" fmla="*/ 2568 w 2913"/>
              <a:gd name="T53" fmla="*/ 1452 h 2644"/>
              <a:gd name="T54" fmla="*/ 2529 w 2913"/>
              <a:gd name="T55" fmla="*/ 1569 h 2644"/>
              <a:gd name="T56" fmla="*/ 2752 w 2913"/>
              <a:gd name="T57" fmla="*/ 1699 h 2644"/>
              <a:gd name="T58" fmla="*/ 2800 w 2913"/>
              <a:gd name="T59" fmla="*/ 1934 h 2644"/>
              <a:gd name="T60" fmla="*/ 2742 w 2913"/>
              <a:gd name="T61" fmla="*/ 1987 h 2644"/>
              <a:gd name="T62" fmla="*/ 2424 w 2913"/>
              <a:gd name="T63" fmla="*/ 2060 h 2644"/>
              <a:gd name="T64" fmla="*/ 2197 w 2913"/>
              <a:gd name="T65" fmla="*/ 2038 h 2644"/>
              <a:gd name="T66" fmla="*/ 2065 w 2913"/>
              <a:gd name="T67" fmla="*/ 2208 h 2644"/>
              <a:gd name="T68" fmla="*/ 1791 w 2913"/>
              <a:gd name="T69" fmla="*/ 2606 h 2644"/>
              <a:gd name="T70" fmla="*/ 1744 w 2913"/>
              <a:gd name="T71" fmla="*/ 2557 h 2644"/>
              <a:gd name="T72" fmla="*/ 1654 w 2913"/>
              <a:gd name="T73" fmla="*/ 2644 h 2644"/>
              <a:gd name="T74" fmla="*/ 1505 w 2913"/>
              <a:gd name="T75" fmla="*/ 2488 h 2644"/>
              <a:gd name="T76" fmla="*/ 1182 w 2913"/>
              <a:gd name="T77" fmla="*/ 2313 h 2644"/>
              <a:gd name="T78" fmla="*/ 1087 w 2913"/>
              <a:gd name="T79" fmla="*/ 2253 h 2644"/>
              <a:gd name="T80" fmla="*/ 1087 w 2913"/>
              <a:gd name="T81" fmla="*/ 2135 h 2644"/>
              <a:gd name="T82" fmla="*/ 952 w 2913"/>
              <a:gd name="T83" fmla="*/ 2060 h 2644"/>
              <a:gd name="T84" fmla="*/ 804 w 2913"/>
              <a:gd name="T85" fmla="*/ 2127 h 2644"/>
              <a:gd name="T86" fmla="*/ 714 w 2913"/>
              <a:gd name="T87" fmla="*/ 2230 h 2644"/>
              <a:gd name="T88" fmla="*/ 551 w 2913"/>
              <a:gd name="T89" fmla="*/ 2151 h 2644"/>
              <a:gd name="T90" fmla="*/ 566 w 2913"/>
              <a:gd name="T91" fmla="*/ 2007 h 2644"/>
              <a:gd name="T92" fmla="*/ 417 w 2913"/>
              <a:gd name="T93" fmla="*/ 2014 h 2644"/>
              <a:gd name="T94" fmla="*/ 316 w 2913"/>
              <a:gd name="T95" fmla="*/ 1749 h 2644"/>
              <a:gd name="T96" fmla="*/ 206 w 2913"/>
              <a:gd name="T97" fmla="*/ 1705 h 2644"/>
              <a:gd name="T98" fmla="*/ 115 w 2913"/>
              <a:gd name="T99" fmla="*/ 1421 h 2644"/>
              <a:gd name="T100" fmla="*/ 182 w 2913"/>
              <a:gd name="T101" fmla="*/ 1250 h 2644"/>
              <a:gd name="T102" fmla="*/ 108 w 2913"/>
              <a:gd name="T103" fmla="*/ 1185 h 2644"/>
              <a:gd name="T104" fmla="*/ 169 w 2913"/>
              <a:gd name="T105" fmla="*/ 1084 h 2644"/>
              <a:gd name="T106" fmla="*/ 43 w 2913"/>
              <a:gd name="T107" fmla="*/ 966 h 2644"/>
              <a:gd name="T108" fmla="*/ 52 w 2913"/>
              <a:gd name="T109" fmla="*/ 814 h 2644"/>
              <a:gd name="T110" fmla="*/ 188 w 2913"/>
              <a:gd name="T111" fmla="*/ 814 h 2644"/>
              <a:gd name="T112" fmla="*/ 191 w 2913"/>
              <a:gd name="T113" fmla="*/ 918 h 2644"/>
              <a:gd name="T114" fmla="*/ 334 w 2913"/>
              <a:gd name="T115" fmla="*/ 916 h 2644"/>
              <a:gd name="T116" fmla="*/ 430 w 2913"/>
              <a:gd name="T117" fmla="*/ 810 h 2644"/>
              <a:gd name="T118" fmla="*/ 353 w 2913"/>
              <a:gd name="T119" fmla="*/ 639 h 2644"/>
              <a:gd name="T120" fmla="*/ 465 w 2913"/>
              <a:gd name="T121" fmla="*/ 575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3" h="2644">
                <a:moveTo>
                  <a:pt x="549" y="483"/>
                </a:moveTo>
                <a:lnTo>
                  <a:pt x="671" y="423"/>
                </a:lnTo>
                <a:lnTo>
                  <a:pt x="678" y="402"/>
                </a:lnTo>
                <a:lnTo>
                  <a:pt x="683" y="378"/>
                </a:lnTo>
                <a:lnTo>
                  <a:pt x="688" y="353"/>
                </a:lnTo>
                <a:lnTo>
                  <a:pt x="692" y="327"/>
                </a:lnTo>
                <a:lnTo>
                  <a:pt x="695" y="300"/>
                </a:lnTo>
                <a:lnTo>
                  <a:pt x="698" y="275"/>
                </a:lnTo>
                <a:lnTo>
                  <a:pt x="699" y="249"/>
                </a:lnTo>
                <a:lnTo>
                  <a:pt x="700" y="227"/>
                </a:lnTo>
                <a:lnTo>
                  <a:pt x="700" y="196"/>
                </a:lnTo>
                <a:lnTo>
                  <a:pt x="700" y="174"/>
                </a:lnTo>
                <a:lnTo>
                  <a:pt x="701" y="166"/>
                </a:lnTo>
                <a:lnTo>
                  <a:pt x="704" y="159"/>
                </a:lnTo>
                <a:lnTo>
                  <a:pt x="706" y="154"/>
                </a:lnTo>
                <a:lnTo>
                  <a:pt x="709" y="150"/>
                </a:lnTo>
                <a:lnTo>
                  <a:pt x="713" y="148"/>
                </a:lnTo>
                <a:lnTo>
                  <a:pt x="719" y="146"/>
                </a:lnTo>
                <a:lnTo>
                  <a:pt x="725" y="146"/>
                </a:lnTo>
                <a:lnTo>
                  <a:pt x="733" y="146"/>
                </a:lnTo>
                <a:lnTo>
                  <a:pt x="754" y="148"/>
                </a:lnTo>
                <a:lnTo>
                  <a:pt x="781" y="152"/>
                </a:lnTo>
                <a:lnTo>
                  <a:pt x="792" y="153"/>
                </a:lnTo>
                <a:lnTo>
                  <a:pt x="803" y="153"/>
                </a:lnTo>
                <a:lnTo>
                  <a:pt x="815" y="153"/>
                </a:lnTo>
                <a:lnTo>
                  <a:pt x="827" y="151"/>
                </a:lnTo>
                <a:lnTo>
                  <a:pt x="853" y="146"/>
                </a:lnTo>
                <a:lnTo>
                  <a:pt x="880" y="138"/>
                </a:lnTo>
                <a:lnTo>
                  <a:pt x="907" y="130"/>
                </a:lnTo>
                <a:lnTo>
                  <a:pt x="933" y="121"/>
                </a:lnTo>
                <a:lnTo>
                  <a:pt x="956" y="112"/>
                </a:lnTo>
                <a:lnTo>
                  <a:pt x="976" y="103"/>
                </a:lnTo>
                <a:lnTo>
                  <a:pt x="999" y="94"/>
                </a:lnTo>
                <a:lnTo>
                  <a:pt x="1015" y="87"/>
                </a:lnTo>
                <a:lnTo>
                  <a:pt x="1021" y="85"/>
                </a:lnTo>
                <a:lnTo>
                  <a:pt x="1027" y="84"/>
                </a:lnTo>
                <a:lnTo>
                  <a:pt x="1031" y="84"/>
                </a:lnTo>
                <a:lnTo>
                  <a:pt x="1034" y="85"/>
                </a:lnTo>
                <a:lnTo>
                  <a:pt x="1036" y="87"/>
                </a:lnTo>
                <a:lnTo>
                  <a:pt x="1038" y="90"/>
                </a:lnTo>
                <a:lnTo>
                  <a:pt x="1041" y="95"/>
                </a:lnTo>
                <a:lnTo>
                  <a:pt x="1043" y="101"/>
                </a:lnTo>
                <a:lnTo>
                  <a:pt x="1046" y="116"/>
                </a:lnTo>
                <a:lnTo>
                  <a:pt x="1051" y="138"/>
                </a:lnTo>
                <a:lnTo>
                  <a:pt x="1055" y="150"/>
                </a:lnTo>
                <a:lnTo>
                  <a:pt x="1060" y="161"/>
                </a:lnTo>
                <a:lnTo>
                  <a:pt x="1067" y="171"/>
                </a:lnTo>
                <a:lnTo>
                  <a:pt x="1075" y="182"/>
                </a:lnTo>
                <a:lnTo>
                  <a:pt x="1084" y="192"/>
                </a:lnTo>
                <a:lnTo>
                  <a:pt x="1095" y="202"/>
                </a:lnTo>
                <a:lnTo>
                  <a:pt x="1107" y="210"/>
                </a:lnTo>
                <a:lnTo>
                  <a:pt x="1118" y="219"/>
                </a:lnTo>
                <a:lnTo>
                  <a:pt x="1131" y="227"/>
                </a:lnTo>
                <a:lnTo>
                  <a:pt x="1145" y="234"/>
                </a:lnTo>
                <a:lnTo>
                  <a:pt x="1161" y="241"/>
                </a:lnTo>
                <a:lnTo>
                  <a:pt x="1176" y="247"/>
                </a:lnTo>
                <a:lnTo>
                  <a:pt x="1192" y="252"/>
                </a:lnTo>
                <a:lnTo>
                  <a:pt x="1208" y="258"/>
                </a:lnTo>
                <a:lnTo>
                  <a:pt x="1224" y="262"/>
                </a:lnTo>
                <a:lnTo>
                  <a:pt x="1242" y="265"/>
                </a:lnTo>
                <a:lnTo>
                  <a:pt x="1258" y="269"/>
                </a:lnTo>
                <a:lnTo>
                  <a:pt x="1275" y="271"/>
                </a:lnTo>
                <a:lnTo>
                  <a:pt x="1292" y="272"/>
                </a:lnTo>
                <a:lnTo>
                  <a:pt x="1309" y="273"/>
                </a:lnTo>
                <a:lnTo>
                  <a:pt x="1326" y="273"/>
                </a:lnTo>
                <a:lnTo>
                  <a:pt x="1342" y="272"/>
                </a:lnTo>
                <a:lnTo>
                  <a:pt x="1357" y="270"/>
                </a:lnTo>
                <a:lnTo>
                  <a:pt x="1373" y="268"/>
                </a:lnTo>
                <a:lnTo>
                  <a:pt x="1387" y="264"/>
                </a:lnTo>
                <a:lnTo>
                  <a:pt x="1401" y="260"/>
                </a:lnTo>
                <a:lnTo>
                  <a:pt x="1416" y="256"/>
                </a:lnTo>
                <a:lnTo>
                  <a:pt x="1427" y="249"/>
                </a:lnTo>
                <a:lnTo>
                  <a:pt x="1439" y="243"/>
                </a:lnTo>
                <a:lnTo>
                  <a:pt x="1450" y="235"/>
                </a:lnTo>
                <a:lnTo>
                  <a:pt x="1459" y="227"/>
                </a:lnTo>
                <a:lnTo>
                  <a:pt x="1467" y="217"/>
                </a:lnTo>
                <a:lnTo>
                  <a:pt x="1493" y="181"/>
                </a:lnTo>
                <a:lnTo>
                  <a:pt x="1511" y="159"/>
                </a:lnTo>
                <a:lnTo>
                  <a:pt x="1518" y="151"/>
                </a:lnTo>
                <a:lnTo>
                  <a:pt x="1524" y="146"/>
                </a:lnTo>
                <a:lnTo>
                  <a:pt x="1529" y="143"/>
                </a:lnTo>
                <a:lnTo>
                  <a:pt x="1534" y="142"/>
                </a:lnTo>
                <a:lnTo>
                  <a:pt x="1540" y="144"/>
                </a:lnTo>
                <a:lnTo>
                  <a:pt x="1545" y="148"/>
                </a:lnTo>
                <a:lnTo>
                  <a:pt x="1553" y="153"/>
                </a:lnTo>
                <a:lnTo>
                  <a:pt x="1561" y="161"/>
                </a:lnTo>
                <a:lnTo>
                  <a:pt x="1571" y="169"/>
                </a:lnTo>
                <a:lnTo>
                  <a:pt x="1584" y="179"/>
                </a:lnTo>
                <a:lnTo>
                  <a:pt x="1598" y="190"/>
                </a:lnTo>
                <a:lnTo>
                  <a:pt x="1616" y="202"/>
                </a:lnTo>
                <a:lnTo>
                  <a:pt x="1619" y="203"/>
                </a:lnTo>
                <a:lnTo>
                  <a:pt x="1622" y="203"/>
                </a:lnTo>
                <a:lnTo>
                  <a:pt x="1625" y="202"/>
                </a:lnTo>
                <a:lnTo>
                  <a:pt x="1629" y="202"/>
                </a:lnTo>
                <a:lnTo>
                  <a:pt x="1638" y="197"/>
                </a:lnTo>
                <a:lnTo>
                  <a:pt x="1648" y="191"/>
                </a:lnTo>
                <a:lnTo>
                  <a:pt x="1670" y="174"/>
                </a:lnTo>
                <a:lnTo>
                  <a:pt x="1695" y="152"/>
                </a:lnTo>
                <a:lnTo>
                  <a:pt x="1721" y="129"/>
                </a:lnTo>
                <a:lnTo>
                  <a:pt x="1746" y="107"/>
                </a:lnTo>
                <a:lnTo>
                  <a:pt x="1757" y="97"/>
                </a:lnTo>
                <a:lnTo>
                  <a:pt x="1768" y="89"/>
                </a:lnTo>
                <a:lnTo>
                  <a:pt x="1776" y="82"/>
                </a:lnTo>
                <a:lnTo>
                  <a:pt x="1784" y="78"/>
                </a:lnTo>
                <a:lnTo>
                  <a:pt x="1886" y="70"/>
                </a:lnTo>
                <a:lnTo>
                  <a:pt x="1963" y="0"/>
                </a:lnTo>
                <a:lnTo>
                  <a:pt x="2113" y="38"/>
                </a:lnTo>
                <a:lnTo>
                  <a:pt x="2121" y="39"/>
                </a:lnTo>
                <a:lnTo>
                  <a:pt x="2128" y="40"/>
                </a:lnTo>
                <a:lnTo>
                  <a:pt x="2135" y="43"/>
                </a:lnTo>
                <a:lnTo>
                  <a:pt x="2141" y="45"/>
                </a:lnTo>
                <a:lnTo>
                  <a:pt x="2147" y="49"/>
                </a:lnTo>
                <a:lnTo>
                  <a:pt x="2152" y="53"/>
                </a:lnTo>
                <a:lnTo>
                  <a:pt x="2157" y="58"/>
                </a:lnTo>
                <a:lnTo>
                  <a:pt x="2160" y="62"/>
                </a:lnTo>
                <a:lnTo>
                  <a:pt x="2163" y="68"/>
                </a:lnTo>
                <a:lnTo>
                  <a:pt x="2166" y="74"/>
                </a:lnTo>
                <a:lnTo>
                  <a:pt x="2168" y="80"/>
                </a:lnTo>
                <a:lnTo>
                  <a:pt x="2170" y="86"/>
                </a:lnTo>
                <a:lnTo>
                  <a:pt x="2172" y="100"/>
                </a:lnTo>
                <a:lnTo>
                  <a:pt x="2173" y="115"/>
                </a:lnTo>
                <a:lnTo>
                  <a:pt x="2172" y="130"/>
                </a:lnTo>
                <a:lnTo>
                  <a:pt x="2170" y="146"/>
                </a:lnTo>
                <a:lnTo>
                  <a:pt x="2166" y="162"/>
                </a:lnTo>
                <a:lnTo>
                  <a:pt x="2162" y="177"/>
                </a:lnTo>
                <a:lnTo>
                  <a:pt x="2157" y="192"/>
                </a:lnTo>
                <a:lnTo>
                  <a:pt x="2151" y="206"/>
                </a:lnTo>
                <a:lnTo>
                  <a:pt x="2145" y="219"/>
                </a:lnTo>
                <a:lnTo>
                  <a:pt x="2139" y="231"/>
                </a:lnTo>
                <a:lnTo>
                  <a:pt x="2132" y="242"/>
                </a:lnTo>
                <a:lnTo>
                  <a:pt x="2125" y="251"/>
                </a:lnTo>
                <a:lnTo>
                  <a:pt x="2117" y="259"/>
                </a:lnTo>
                <a:lnTo>
                  <a:pt x="2109" y="264"/>
                </a:lnTo>
                <a:lnTo>
                  <a:pt x="2092" y="275"/>
                </a:lnTo>
                <a:lnTo>
                  <a:pt x="2076" y="285"/>
                </a:lnTo>
                <a:lnTo>
                  <a:pt x="2068" y="289"/>
                </a:lnTo>
                <a:lnTo>
                  <a:pt x="2061" y="295"/>
                </a:lnTo>
                <a:lnTo>
                  <a:pt x="2055" y="301"/>
                </a:lnTo>
                <a:lnTo>
                  <a:pt x="2050" y="309"/>
                </a:lnTo>
                <a:lnTo>
                  <a:pt x="2044" y="317"/>
                </a:lnTo>
                <a:lnTo>
                  <a:pt x="2041" y="327"/>
                </a:lnTo>
                <a:lnTo>
                  <a:pt x="2039" y="340"/>
                </a:lnTo>
                <a:lnTo>
                  <a:pt x="2039" y="354"/>
                </a:lnTo>
                <a:lnTo>
                  <a:pt x="2039" y="384"/>
                </a:lnTo>
                <a:lnTo>
                  <a:pt x="2038" y="408"/>
                </a:lnTo>
                <a:lnTo>
                  <a:pt x="2037" y="418"/>
                </a:lnTo>
                <a:lnTo>
                  <a:pt x="2036" y="425"/>
                </a:lnTo>
                <a:lnTo>
                  <a:pt x="2033" y="433"/>
                </a:lnTo>
                <a:lnTo>
                  <a:pt x="2031" y="439"/>
                </a:lnTo>
                <a:lnTo>
                  <a:pt x="2028" y="446"/>
                </a:lnTo>
                <a:lnTo>
                  <a:pt x="2024" y="451"/>
                </a:lnTo>
                <a:lnTo>
                  <a:pt x="2017" y="457"/>
                </a:lnTo>
                <a:lnTo>
                  <a:pt x="2011" y="462"/>
                </a:lnTo>
                <a:lnTo>
                  <a:pt x="1993" y="473"/>
                </a:lnTo>
                <a:lnTo>
                  <a:pt x="1969" y="487"/>
                </a:lnTo>
                <a:lnTo>
                  <a:pt x="1958" y="493"/>
                </a:lnTo>
                <a:lnTo>
                  <a:pt x="1949" y="499"/>
                </a:lnTo>
                <a:lnTo>
                  <a:pt x="1943" y="505"/>
                </a:lnTo>
                <a:lnTo>
                  <a:pt x="1937" y="511"/>
                </a:lnTo>
                <a:lnTo>
                  <a:pt x="1934" y="516"/>
                </a:lnTo>
                <a:lnTo>
                  <a:pt x="1932" y="521"/>
                </a:lnTo>
                <a:lnTo>
                  <a:pt x="1931" y="528"/>
                </a:lnTo>
                <a:lnTo>
                  <a:pt x="1931" y="533"/>
                </a:lnTo>
                <a:lnTo>
                  <a:pt x="1935" y="561"/>
                </a:lnTo>
                <a:lnTo>
                  <a:pt x="1939" y="598"/>
                </a:lnTo>
                <a:lnTo>
                  <a:pt x="1939" y="603"/>
                </a:lnTo>
                <a:lnTo>
                  <a:pt x="1938" y="610"/>
                </a:lnTo>
                <a:lnTo>
                  <a:pt x="1936" y="614"/>
                </a:lnTo>
                <a:lnTo>
                  <a:pt x="1934" y="620"/>
                </a:lnTo>
                <a:lnTo>
                  <a:pt x="1926" y="628"/>
                </a:lnTo>
                <a:lnTo>
                  <a:pt x="1919" y="635"/>
                </a:lnTo>
                <a:lnTo>
                  <a:pt x="1898" y="647"/>
                </a:lnTo>
                <a:lnTo>
                  <a:pt x="1879" y="657"/>
                </a:lnTo>
                <a:lnTo>
                  <a:pt x="1870" y="663"/>
                </a:lnTo>
                <a:lnTo>
                  <a:pt x="1864" y="669"/>
                </a:lnTo>
                <a:lnTo>
                  <a:pt x="1862" y="673"/>
                </a:lnTo>
                <a:lnTo>
                  <a:pt x="1859" y="676"/>
                </a:lnTo>
                <a:lnTo>
                  <a:pt x="1858" y="680"/>
                </a:lnTo>
                <a:lnTo>
                  <a:pt x="1858" y="684"/>
                </a:lnTo>
                <a:lnTo>
                  <a:pt x="1859" y="689"/>
                </a:lnTo>
                <a:lnTo>
                  <a:pt x="1861" y="694"/>
                </a:lnTo>
                <a:lnTo>
                  <a:pt x="1863" y="700"/>
                </a:lnTo>
                <a:lnTo>
                  <a:pt x="1867" y="705"/>
                </a:lnTo>
                <a:lnTo>
                  <a:pt x="1871" y="711"/>
                </a:lnTo>
                <a:lnTo>
                  <a:pt x="1877" y="719"/>
                </a:lnTo>
                <a:lnTo>
                  <a:pt x="1884" y="727"/>
                </a:lnTo>
                <a:lnTo>
                  <a:pt x="1893" y="735"/>
                </a:lnTo>
                <a:lnTo>
                  <a:pt x="1912" y="754"/>
                </a:lnTo>
                <a:lnTo>
                  <a:pt x="1928" y="772"/>
                </a:lnTo>
                <a:lnTo>
                  <a:pt x="1934" y="781"/>
                </a:lnTo>
                <a:lnTo>
                  <a:pt x="1941" y="789"/>
                </a:lnTo>
                <a:lnTo>
                  <a:pt x="1945" y="798"/>
                </a:lnTo>
                <a:lnTo>
                  <a:pt x="1949" y="808"/>
                </a:lnTo>
                <a:lnTo>
                  <a:pt x="1953" y="817"/>
                </a:lnTo>
                <a:lnTo>
                  <a:pt x="1956" y="827"/>
                </a:lnTo>
                <a:lnTo>
                  <a:pt x="1959" y="838"/>
                </a:lnTo>
                <a:lnTo>
                  <a:pt x="1961" y="849"/>
                </a:lnTo>
                <a:lnTo>
                  <a:pt x="1963" y="872"/>
                </a:lnTo>
                <a:lnTo>
                  <a:pt x="1963" y="899"/>
                </a:lnTo>
                <a:lnTo>
                  <a:pt x="1964" y="913"/>
                </a:lnTo>
                <a:lnTo>
                  <a:pt x="1965" y="930"/>
                </a:lnTo>
                <a:lnTo>
                  <a:pt x="1964" y="947"/>
                </a:lnTo>
                <a:lnTo>
                  <a:pt x="1963" y="966"/>
                </a:lnTo>
                <a:lnTo>
                  <a:pt x="1962" y="986"/>
                </a:lnTo>
                <a:lnTo>
                  <a:pt x="1959" y="1007"/>
                </a:lnTo>
                <a:lnTo>
                  <a:pt x="1957" y="1028"/>
                </a:lnTo>
                <a:lnTo>
                  <a:pt x="1952" y="1050"/>
                </a:lnTo>
                <a:lnTo>
                  <a:pt x="1948" y="1071"/>
                </a:lnTo>
                <a:lnTo>
                  <a:pt x="1943" y="1092"/>
                </a:lnTo>
                <a:lnTo>
                  <a:pt x="1936" y="1111"/>
                </a:lnTo>
                <a:lnTo>
                  <a:pt x="1929" y="1128"/>
                </a:lnTo>
                <a:lnTo>
                  <a:pt x="1921" y="1146"/>
                </a:lnTo>
                <a:lnTo>
                  <a:pt x="1912" y="1160"/>
                </a:lnTo>
                <a:lnTo>
                  <a:pt x="1908" y="1166"/>
                </a:lnTo>
                <a:lnTo>
                  <a:pt x="1903" y="1172"/>
                </a:lnTo>
                <a:lnTo>
                  <a:pt x="1897" y="1177"/>
                </a:lnTo>
                <a:lnTo>
                  <a:pt x="1892" y="1181"/>
                </a:lnTo>
                <a:lnTo>
                  <a:pt x="1881" y="1191"/>
                </a:lnTo>
                <a:lnTo>
                  <a:pt x="1871" y="1200"/>
                </a:lnTo>
                <a:lnTo>
                  <a:pt x="1864" y="1209"/>
                </a:lnTo>
                <a:lnTo>
                  <a:pt x="1858" y="1219"/>
                </a:lnTo>
                <a:lnTo>
                  <a:pt x="1855" y="1229"/>
                </a:lnTo>
                <a:lnTo>
                  <a:pt x="1852" y="1237"/>
                </a:lnTo>
                <a:lnTo>
                  <a:pt x="1850" y="1247"/>
                </a:lnTo>
                <a:lnTo>
                  <a:pt x="1848" y="1257"/>
                </a:lnTo>
                <a:lnTo>
                  <a:pt x="1844" y="1275"/>
                </a:lnTo>
                <a:lnTo>
                  <a:pt x="1839" y="1293"/>
                </a:lnTo>
                <a:lnTo>
                  <a:pt x="1835" y="1301"/>
                </a:lnTo>
                <a:lnTo>
                  <a:pt x="1828" y="1310"/>
                </a:lnTo>
                <a:lnTo>
                  <a:pt x="1821" y="1318"/>
                </a:lnTo>
                <a:lnTo>
                  <a:pt x="1811" y="1326"/>
                </a:lnTo>
                <a:lnTo>
                  <a:pt x="1801" y="1335"/>
                </a:lnTo>
                <a:lnTo>
                  <a:pt x="1790" y="1344"/>
                </a:lnTo>
                <a:lnTo>
                  <a:pt x="1778" y="1357"/>
                </a:lnTo>
                <a:lnTo>
                  <a:pt x="1767" y="1371"/>
                </a:lnTo>
                <a:lnTo>
                  <a:pt x="1755" y="1386"/>
                </a:lnTo>
                <a:lnTo>
                  <a:pt x="1744" y="1403"/>
                </a:lnTo>
                <a:lnTo>
                  <a:pt x="1733" y="1420"/>
                </a:lnTo>
                <a:lnTo>
                  <a:pt x="1724" y="1437"/>
                </a:lnTo>
                <a:lnTo>
                  <a:pt x="1717" y="1456"/>
                </a:lnTo>
                <a:lnTo>
                  <a:pt x="1711" y="1473"/>
                </a:lnTo>
                <a:lnTo>
                  <a:pt x="1710" y="1482"/>
                </a:lnTo>
                <a:lnTo>
                  <a:pt x="1709" y="1490"/>
                </a:lnTo>
                <a:lnTo>
                  <a:pt x="1709" y="1499"/>
                </a:lnTo>
                <a:lnTo>
                  <a:pt x="1709" y="1506"/>
                </a:lnTo>
                <a:lnTo>
                  <a:pt x="1711" y="1515"/>
                </a:lnTo>
                <a:lnTo>
                  <a:pt x="1714" y="1523"/>
                </a:lnTo>
                <a:lnTo>
                  <a:pt x="1717" y="1529"/>
                </a:lnTo>
                <a:lnTo>
                  <a:pt x="1720" y="1537"/>
                </a:lnTo>
                <a:lnTo>
                  <a:pt x="1726" y="1543"/>
                </a:lnTo>
                <a:lnTo>
                  <a:pt x="1732" y="1548"/>
                </a:lnTo>
                <a:lnTo>
                  <a:pt x="1740" y="1554"/>
                </a:lnTo>
                <a:lnTo>
                  <a:pt x="1748" y="1559"/>
                </a:lnTo>
                <a:lnTo>
                  <a:pt x="1786" y="1583"/>
                </a:lnTo>
                <a:lnTo>
                  <a:pt x="1809" y="1598"/>
                </a:lnTo>
                <a:lnTo>
                  <a:pt x="1814" y="1599"/>
                </a:lnTo>
                <a:lnTo>
                  <a:pt x="1818" y="1599"/>
                </a:lnTo>
                <a:lnTo>
                  <a:pt x="1824" y="1597"/>
                </a:lnTo>
                <a:lnTo>
                  <a:pt x="1830" y="1595"/>
                </a:lnTo>
                <a:lnTo>
                  <a:pt x="1836" y="1590"/>
                </a:lnTo>
                <a:lnTo>
                  <a:pt x="1843" y="1583"/>
                </a:lnTo>
                <a:lnTo>
                  <a:pt x="1852" y="1574"/>
                </a:lnTo>
                <a:lnTo>
                  <a:pt x="1862" y="1564"/>
                </a:lnTo>
                <a:lnTo>
                  <a:pt x="1872" y="1550"/>
                </a:lnTo>
                <a:lnTo>
                  <a:pt x="1888" y="1531"/>
                </a:lnTo>
                <a:lnTo>
                  <a:pt x="1892" y="1527"/>
                </a:lnTo>
                <a:lnTo>
                  <a:pt x="1896" y="1524"/>
                </a:lnTo>
                <a:lnTo>
                  <a:pt x="1901" y="1521"/>
                </a:lnTo>
                <a:lnTo>
                  <a:pt x="1905" y="1521"/>
                </a:lnTo>
                <a:lnTo>
                  <a:pt x="1908" y="1521"/>
                </a:lnTo>
                <a:lnTo>
                  <a:pt x="1912" y="1524"/>
                </a:lnTo>
                <a:lnTo>
                  <a:pt x="1916" y="1527"/>
                </a:lnTo>
                <a:lnTo>
                  <a:pt x="1919" y="1533"/>
                </a:lnTo>
                <a:lnTo>
                  <a:pt x="1924" y="1547"/>
                </a:lnTo>
                <a:lnTo>
                  <a:pt x="1931" y="1570"/>
                </a:lnTo>
                <a:lnTo>
                  <a:pt x="1934" y="1582"/>
                </a:lnTo>
                <a:lnTo>
                  <a:pt x="1937" y="1592"/>
                </a:lnTo>
                <a:lnTo>
                  <a:pt x="1941" y="1598"/>
                </a:lnTo>
                <a:lnTo>
                  <a:pt x="1944" y="1601"/>
                </a:lnTo>
                <a:lnTo>
                  <a:pt x="1945" y="1604"/>
                </a:lnTo>
                <a:lnTo>
                  <a:pt x="1946" y="1605"/>
                </a:lnTo>
                <a:lnTo>
                  <a:pt x="1947" y="1606"/>
                </a:lnTo>
                <a:lnTo>
                  <a:pt x="1949" y="1606"/>
                </a:lnTo>
                <a:lnTo>
                  <a:pt x="1952" y="1606"/>
                </a:lnTo>
                <a:lnTo>
                  <a:pt x="1958" y="1605"/>
                </a:lnTo>
                <a:lnTo>
                  <a:pt x="1970" y="1597"/>
                </a:lnTo>
                <a:lnTo>
                  <a:pt x="1983" y="1587"/>
                </a:lnTo>
                <a:lnTo>
                  <a:pt x="2009" y="1565"/>
                </a:lnTo>
                <a:lnTo>
                  <a:pt x="2024" y="1550"/>
                </a:lnTo>
                <a:lnTo>
                  <a:pt x="2042" y="1537"/>
                </a:lnTo>
                <a:lnTo>
                  <a:pt x="2063" y="1519"/>
                </a:lnTo>
                <a:lnTo>
                  <a:pt x="2067" y="1515"/>
                </a:lnTo>
                <a:lnTo>
                  <a:pt x="2069" y="1511"/>
                </a:lnTo>
                <a:lnTo>
                  <a:pt x="2071" y="1506"/>
                </a:lnTo>
                <a:lnTo>
                  <a:pt x="2071" y="1502"/>
                </a:lnTo>
                <a:lnTo>
                  <a:pt x="2070" y="1499"/>
                </a:lnTo>
                <a:lnTo>
                  <a:pt x="2067" y="1494"/>
                </a:lnTo>
                <a:lnTo>
                  <a:pt x="2061" y="1491"/>
                </a:lnTo>
                <a:lnTo>
                  <a:pt x="2054" y="1487"/>
                </a:lnTo>
                <a:lnTo>
                  <a:pt x="2034" y="1479"/>
                </a:lnTo>
                <a:lnTo>
                  <a:pt x="2018" y="1472"/>
                </a:lnTo>
                <a:lnTo>
                  <a:pt x="2013" y="1467"/>
                </a:lnTo>
                <a:lnTo>
                  <a:pt x="2007" y="1464"/>
                </a:lnTo>
                <a:lnTo>
                  <a:pt x="2003" y="1460"/>
                </a:lnTo>
                <a:lnTo>
                  <a:pt x="2000" y="1457"/>
                </a:lnTo>
                <a:lnTo>
                  <a:pt x="1998" y="1452"/>
                </a:lnTo>
                <a:lnTo>
                  <a:pt x="1996" y="1449"/>
                </a:lnTo>
                <a:lnTo>
                  <a:pt x="1995" y="1446"/>
                </a:lnTo>
                <a:lnTo>
                  <a:pt x="1995" y="1442"/>
                </a:lnTo>
                <a:lnTo>
                  <a:pt x="1997" y="1435"/>
                </a:lnTo>
                <a:lnTo>
                  <a:pt x="2000" y="1428"/>
                </a:lnTo>
                <a:lnTo>
                  <a:pt x="2006" y="1420"/>
                </a:lnTo>
                <a:lnTo>
                  <a:pt x="2014" y="1412"/>
                </a:lnTo>
                <a:lnTo>
                  <a:pt x="2023" y="1404"/>
                </a:lnTo>
                <a:lnTo>
                  <a:pt x="2033" y="1395"/>
                </a:lnTo>
                <a:lnTo>
                  <a:pt x="2044" y="1385"/>
                </a:lnTo>
                <a:lnTo>
                  <a:pt x="2055" y="1376"/>
                </a:lnTo>
                <a:lnTo>
                  <a:pt x="2066" y="1365"/>
                </a:lnTo>
                <a:lnTo>
                  <a:pt x="2076" y="1353"/>
                </a:lnTo>
                <a:lnTo>
                  <a:pt x="2103" y="1318"/>
                </a:lnTo>
                <a:lnTo>
                  <a:pt x="2133" y="1276"/>
                </a:lnTo>
                <a:lnTo>
                  <a:pt x="2149" y="1254"/>
                </a:lnTo>
                <a:lnTo>
                  <a:pt x="2165" y="1232"/>
                </a:lnTo>
                <a:lnTo>
                  <a:pt x="2182" y="1210"/>
                </a:lnTo>
                <a:lnTo>
                  <a:pt x="2200" y="1191"/>
                </a:lnTo>
                <a:lnTo>
                  <a:pt x="2217" y="1173"/>
                </a:lnTo>
                <a:lnTo>
                  <a:pt x="2235" y="1158"/>
                </a:lnTo>
                <a:lnTo>
                  <a:pt x="2244" y="1151"/>
                </a:lnTo>
                <a:lnTo>
                  <a:pt x="2254" y="1145"/>
                </a:lnTo>
                <a:lnTo>
                  <a:pt x="2262" y="1140"/>
                </a:lnTo>
                <a:lnTo>
                  <a:pt x="2272" y="1136"/>
                </a:lnTo>
                <a:lnTo>
                  <a:pt x="2281" y="1134"/>
                </a:lnTo>
                <a:lnTo>
                  <a:pt x="2290" y="1132"/>
                </a:lnTo>
                <a:lnTo>
                  <a:pt x="2299" y="1132"/>
                </a:lnTo>
                <a:lnTo>
                  <a:pt x="2309" y="1133"/>
                </a:lnTo>
                <a:lnTo>
                  <a:pt x="2319" y="1135"/>
                </a:lnTo>
                <a:lnTo>
                  <a:pt x="2327" y="1138"/>
                </a:lnTo>
                <a:lnTo>
                  <a:pt x="2337" y="1143"/>
                </a:lnTo>
                <a:lnTo>
                  <a:pt x="2347" y="1150"/>
                </a:lnTo>
                <a:lnTo>
                  <a:pt x="2379" y="1176"/>
                </a:lnTo>
                <a:lnTo>
                  <a:pt x="2405" y="1194"/>
                </a:lnTo>
                <a:lnTo>
                  <a:pt x="2417" y="1201"/>
                </a:lnTo>
                <a:lnTo>
                  <a:pt x="2428" y="1207"/>
                </a:lnTo>
                <a:lnTo>
                  <a:pt x="2437" y="1212"/>
                </a:lnTo>
                <a:lnTo>
                  <a:pt x="2448" y="1216"/>
                </a:lnTo>
                <a:lnTo>
                  <a:pt x="2471" y="1222"/>
                </a:lnTo>
                <a:lnTo>
                  <a:pt x="2498" y="1228"/>
                </a:lnTo>
                <a:lnTo>
                  <a:pt x="2531" y="1235"/>
                </a:lnTo>
                <a:lnTo>
                  <a:pt x="2575" y="1245"/>
                </a:lnTo>
                <a:lnTo>
                  <a:pt x="2593" y="1247"/>
                </a:lnTo>
                <a:lnTo>
                  <a:pt x="2617" y="1249"/>
                </a:lnTo>
                <a:lnTo>
                  <a:pt x="2645" y="1251"/>
                </a:lnTo>
                <a:lnTo>
                  <a:pt x="2673" y="1255"/>
                </a:lnTo>
                <a:lnTo>
                  <a:pt x="2687" y="1257"/>
                </a:lnTo>
                <a:lnTo>
                  <a:pt x="2699" y="1260"/>
                </a:lnTo>
                <a:lnTo>
                  <a:pt x="2710" y="1264"/>
                </a:lnTo>
                <a:lnTo>
                  <a:pt x="2718" y="1270"/>
                </a:lnTo>
                <a:lnTo>
                  <a:pt x="2723" y="1272"/>
                </a:lnTo>
                <a:lnTo>
                  <a:pt x="2725" y="1275"/>
                </a:lnTo>
                <a:lnTo>
                  <a:pt x="2728" y="1280"/>
                </a:lnTo>
                <a:lnTo>
                  <a:pt x="2729" y="1283"/>
                </a:lnTo>
                <a:lnTo>
                  <a:pt x="2730" y="1287"/>
                </a:lnTo>
                <a:lnTo>
                  <a:pt x="2730" y="1293"/>
                </a:lnTo>
                <a:lnTo>
                  <a:pt x="2729" y="1297"/>
                </a:lnTo>
                <a:lnTo>
                  <a:pt x="2728" y="1302"/>
                </a:lnTo>
                <a:lnTo>
                  <a:pt x="2724" y="1311"/>
                </a:lnTo>
                <a:lnTo>
                  <a:pt x="2720" y="1318"/>
                </a:lnTo>
                <a:lnTo>
                  <a:pt x="2715" y="1327"/>
                </a:lnTo>
                <a:lnTo>
                  <a:pt x="2710" y="1335"/>
                </a:lnTo>
                <a:lnTo>
                  <a:pt x="2698" y="1349"/>
                </a:lnTo>
                <a:lnTo>
                  <a:pt x="2684" y="1363"/>
                </a:lnTo>
                <a:lnTo>
                  <a:pt x="2669" y="1376"/>
                </a:lnTo>
                <a:lnTo>
                  <a:pt x="2652" y="1389"/>
                </a:lnTo>
                <a:lnTo>
                  <a:pt x="2635" y="1402"/>
                </a:lnTo>
                <a:lnTo>
                  <a:pt x="2618" y="1415"/>
                </a:lnTo>
                <a:lnTo>
                  <a:pt x="2601" y="1426"/>
                </a:lnTo>
                <a:lnTo>
                  <a:pt x="2584" y="1439"/>
                </a:lnTo>
                <a:lnTo>
                  <a:pt x="2568" y="1452"/>
                </a:lnTo>
                <a:lnTo>
                  <a:pt x="2554" y="1466"/>
                </a:lnTo>
                <a:lnTo>
                  <a:pt x="2541" y="1480"/>
                </a:lnTo>
                <a:lnTo>
                  <a:pt x="2529" y="1494"/>
                </a:lnTo>
                <a:lnTo>
                  <a:pt x="2525" y="1502"/>
                </a:lnTo>
                <a:lnTo>
                  <a:pt x="2521" y="1511"/>
                </a:lnTo>
                <a:lnTo>
                  <a:pt x="2517" y="1518"/>
                </a:lnTo>
                <a:lnTo>
                  <a:pt x="2514" y="1527"/>
                </a:lnTo>
                <a:lnTo>
                  <a:pt x="2513" y="1533"/>
                </a:lnTo>
                <a:lnTo>
                  <a:pt x="2513" y="1541"/>
                </a:lnTo>
                <a:lnTo>
                  <a:pt x="2514" y="1546"/>
                </a:lnTo>
                <a:lnTo>
                  <a:pt x="2516" y="1553"/>
                </a:lnTo>
                <a:lnTo>
                  <a:pt x="2520" y="1558"/>
                </a:lnTo>
                <a:lnTo>
                  <a:pt x="2524" y="1564"/>
                </a:lnTo>
                <a:lnTo>
                  <a:pt x="2529" y="1569"/>
                </a:lnTo>
                <a:lnTo>
                  <a:pt x="2536" y="1574"/>
                </a:lnTo>
                <a:lnTo>
                  <a:pt x="2550" y="1584"/>
                </a:lnTo>
                <a:lnTo>
                  <a:pt x="2567" y="1594"/>
                </a:lnTo>
                <a:lnTo>
                  <a:pt x="2586" y="1604"/>
                </a:lnTo>
                <a:lnTo>
                  <a:pt x="2607" y="1612"/>
                </a:lnTo>
                <a:lnTo>
                  <a:pt x="2629" y="1622"/>
                </a:lnTo>
                <a:lnTo>
                  <a:pt x="2651" y="1632"/>
                </a:lnTo>
                <a:lnTo>
                  <a:pt x="2673" y="1641"/>
                </a:lnTo>
                <a:lnTo>
                  <a:pt x="2693" y="1652"/>
                </a:lnTo>
                <a:lnTo>
                  <a:pt x="2713" y="1664"/>
                </a:lnTo>
                <a:lnTo>
                  <a:pt x="2731" y="1677"/>
                </a:lnTo>
                <a:lnTo>
                  <a:pt x="2739" y="1683"/>
                </a:lnTo>
                <a:lnTo>
                  <a:pt x="2746" y="1691"/>
                </a:lnTo>
                <a:lnTo>
                  <a:pt x="2752" y="1699"/>
                </a:lnTo>
                <a:lnTo>
                  <a:pt x="2758" y="1706"/>
                </a:lnTo>
                <a:lnTo>
                  <a:pt x="2913" y="1941"/>
                </a:lnTo>
                <a:lnTo>
                  <a:pt x="2911" y="1945"/>
                </a:lnTo>
                <a:lnTo>
                  <a:pt x="2911" y="1948"/>
                </a:lnTo>
                <a:lnTo>
                  <a:pt x="2904" y="1949"/>
                </a:lnTo>
                <a:lnTo>
                  <a:pt x="2898" y="1950"/>
                </a:lnTo>
                <a:lnTo>
                  <a:pt x="2889" y="1950"/>
                </a:lnTo>
                <a:lnTo>
                  <a:pt x="2881" y="1949"/>
                </a:lnTo>
                <a:lnTo>
                  <a:pt x="2864" y="1945"/>
                </a:lnTo>
                <a:lnTo>
                  <a:pt x="2846" y="1941"/>
                </a:lnTo>
                <a:lnTo>
                  <a:pt x="2828" y="1937"/>
                </a:lnTo>
                <a:lnTo>
                  <a:pt x="2813" y="1934"/>
                </a:lnTo>
                <a:lnTo>
                  <a:pt x="2807" y="1933"/>
                </a:lnTo>
                <a:lnTo>
                  <a:pt x="2800" y="1934"/>
                </a:lnTo>
                <a:lnTo>
                  <a:pt x="2796" y="1935"/>
                </a:lnTo>
                <a:lnTo>
                  <a:pt x="2792" y="1937"/>
                </a:lnTo>
                <a:lnTo>
                  <a:pt x="2786" y="1942"/>
                </a:lnTo>
                <a:lnTo>
                  <a:pt x="2783" y="1947"/>
                </a:lnTo>
                <a:lnTo>
                  <a:pt x="2780" y="1952"/>
                </a:lnTo>
                <a:lnTo>
                  <a:pt x="2778" y="1957"/>
                </a:lnTo>
                <a:lnTo>
                  <a:pt x="2774" y="1965"/>
                </a:lnTo>
                <a:lnTo>
                  <a:pt x="2772" y="1973"/>
                </a:lnTo>
                <a:lnTo>
                  <a:pt x="2770" y="1976"/>
                </a:lnTo>
                <a:lnTo>
                  <a:pt x="2767" y="1979"/>
                </a:lnTo>
                <a:lnTo>
                  <a:pt x="2763" y="1982"/>
                </a:lnTo>
                <a:lnTo>
                  <a:pt x="2757" y="1984"/>
                </a:lnTo>
                <a:lnTo>
                  <a:pt x="2751" y="1986"/>
                </a:lnTo>
                <a:lnTo>
                  <a:pt x="2742" y="1987"/>
                </a:lnTo>
                <a:lnTo>
                  <a:pt x="2731" y="1987"/>
                </a:lnTo>
                <a:lnTo>
                  <a:pt x="2718" y="1988"/>
                </a:lnTo>
                <a:lnTo>
                  <a:pt x="2699" y="1988"/>
                </a:lnTo>
                <a:lnTo>
                  <a:pt x="2679" y="1991"/>
                </a:lnTo>
                <a:lnTo>
                  <a:pt x="2660" y="1995"/>
                </a:lnTo>
                <a:lnTo>
                  <a:pt x="2642" y="1999"/>
                </a:lnTo>
                <a:lnTo>
                  <a:pt x="2606" y="2011"/>
                </a:lnTo>
                <a:lnTo>
                  <a:pt x="2571" y="2024"/>
                </a:lnTo>
                <a:lnTo>
                  <a:pt x="2536" y="2038"/>
                </a:lnTo>
                <a:lnTo>
                  <a:pt x="2501" y="2049"/>
                </a:lnTo>
                <a:lnTo>
                  <a:pt x="2483" y="2054"/>
                </a:lnTo>
                <a:lnTo>
                  <a:pt x="2463" y="2057"/>
                </a:lnTo>
                <a:lnTo>
                  <a:pt x="2445" y="2059"/>
                </a:lnTo>
                <a:lnTo>
                  <a:pt x="2424" y="2060"/>
                </a:lnTo>
                <a:lnTo>
                  <a:pt x="2400" y="2059"/>
                </a:lnTo>
                <a:lnTo>
                  <a:pt x="2376" y="2056"/>
                </a:lnTo>
                <a:lnTo>
                  <a:pt x="2352" y="2052"/>
                </a:lnTo>
                <a:lnTo>
                  <a:pt x="2330" y="2047"/>
                </a:lnTo>
                <a:lnTo>
                  <a:pt x="2309" y="2042"/>
                </a:lnTo>
                <a:lnTo>
                  <a:pt x="2288" y="2037"/>
                </a:lnTo>
                <a:lnTo>
                  <a:pt x="2269" y="2033"/>
                </a:lnTo>
                <a:lnTo>
                  <a:pt x="2249" y="2030"/>
                </a:lnTo>
                <a:lnTo>
                  <a:pt x="2241" y="2030"/>
                </a:lnTo>
                <a:lnTo>
                  <a:pt x="2231" y="2030"/>
                </a:lnTo>
                <a:lnTo>
                  <a:pt x="2222" y="2031"/>
                </a:lnTo>
                <a:lnTo>
                  <a:pt x="2214" y="2032"/>
                </a:lnTo>
                <a:lnTo>
                  <a:pt x="2205" y="2034"/>
                </a:lnTo>
                <a:lnTo>
                  <a:pt x="2197" y="2038"/>
                </a:lnTo>
                <a:lnTo>
                  <a:pt x="2188" y="2041"/>
                </a:lnTo>
                <a:lnTo>
                  <a:pt x="2179" y="2046"/>
                </a:lnTo>
                <a:lnTo>
                  <a:pt x="2171" y="2053"/>
                </a:lnTo>
                <a:lnTo>
                  <a:pt x="2163" y="2059"/>
                </a:lnTo>
                <a:lnTo>
                  <a:pt x="2154" y="2068"/>
                </a:lnTo>
                <a:lnTo>
                  <a:pt x="2147" y="2078"/>
                </a:lnTo>
                <a:lnTo>
                  <a:pt x="2138" y="2088"/>
                </a:lnTo>
                <a:lnTo>
                  <a:pt x="2130" y="2100"/>
                </a:lnTo>
                <a:lnTo>
                  <a:pt x="2122" y="2114"/>
                </a:lnTo>
                <a:lnTo>
                  <a:pt x="2114" y="2130"/>
                </a:lnTo>
                <a:lnTo>
                  <a:pt x="2103" y="2151"/>
                </a:lnTo>
                <a:lnTo>
                  <a:pt x="2091" y="2172"/>
                </a:lnTo>
                <a:lnTo>
                  <a:pt x="2078" y="2190"/>
                </a:lnTo>
                <a:lnTo>
                  <a:pt x="2065" y="2208"/>
                </a:lnTo>
                <a:lnTo>
                  <a:pt x="2038" y="2241"/>
                </a:lnTo>
                <a:lnTo>
                  <a:pt x="2011" y="2273"/>
                </a:lnTo>
                <a:lnTo>
                  <a:pt x="1997" y="2289"/>
                </a:lnTo>
                <a:lnTo>
                  <a:pt x="1984" y="2306"/>
                </a:lnTo>
                <a:lnTo>
                  <a:pt x="1971" y="2323"/>
                </a:lnTo>
                <a:lnTo>
                  <a:pt x="1959" y="2341"/>
                </a:lnTo>
                <a:lnTo>
                  <a:pt x="1947" y="2361"/>
                </a:lnTo>
                <a:lnTo>
                  <a:pt x="1936" y="2381"/>
                </a:lnTo>
                <a:lnTo>
                  <a:pt x="1926" y="2404"/>
                </a:lnTo>
                <a:lnTo>
                  <a:pt x="1917" y="2429"/>
                </a:lnTo>
                <a:lnTo>
                  <a:pt x="1844" y="2518"/>
                </a:lnTo>
                <a:lnTo>
                  <a:pt x="1825" y="2618"/>
                </a:lnTo>
                <a:lnTo>
                  <a:pt x="1796" y="2608"/>
                </a:lnTo>
                <a:lnTo>
                  <a:pt x="1791" y="2606"/>
                </a:lnTo>
                <a:lnTo>
                  <a:pt x="1787" y="2603"/>
                </a:lnTo>
                <a:lnTo>
                  <a:pt x="1784" y="2599"/>
                </a:lnTo>
                <a:lnTo>
                  <a:pt x="1782" y="2595"/>
                </a:lnTo>
                <a:lnTo>
                  <a:pt x="1778" y="2585"/>
                </a:lnTo>
                <a:lnTo>
                  <a:pt x="1775" y="2576"/>
                </a:lnTo>
                <a:lnTo>
                  <a:pt x="1773" y="2566"/>
                </a:lnTo>
                <a:lnTo>
                  <a:pt x="1769" y="2558"/>
                </a:lnTo>
                <a:lnTo>
                  <a:pt x="1767" y="2555"/>
                </a:lnTo>
                <a:lnTo>
                  <a:pt x="1764" y="2553"/>
                </a:lnTo>
                <a:lnTo>
                  <a:pt x="1760" y="2551"/>
                </a:lnTo>
                <a:lnTo>
                  <a:pt x="1756" y="2551"/>
                </a:lnTo>
                <a:lnTo>
                  <a:pt x="1751" y="2551"/>
                </a:lnTo>
                <a:lnTo>
                  <a:pt x="1748" y="2553"/>
                </a:lnTo>
                <a:lnTo>
                  <a:pt x="1744" y="2557"/>
                </a:lnTo>
                <a:lnTo>
                  <a:pt x="1740" y="2562"/>
                </a:lnTo>
                <a:lnTo>
                  <a:pt x="1732" y="2573"/>
                </a:lnTo>
                <a:lnTo>
                  <a:pt x="1724" y="2586"/>
                </a:lnTo>
                <a:lnTo>
                  <a:pt x="1717" y="2601"/>
                </a:lnTo>
                <a:lnTo>
                  <a:pt x="1708" y="2616"/>
                </a:lnTo>
                <a:lnTo>
                  <a:pt x="1704" y="2621"/>
                </a:lnTo>
                <a:lnTo>
                  <a:pt x="1700" y="2626"/>
                </a:lnTo>
                <a:lnTo>
                  <a:pt x="1695" y="2631"/>
                </a:lnTo>
                <a:lnTo>
                  <a:pt x="1690" y="2635"/>
                </a:lnTo>
                <a:lnTo>
                  <a:pt x="1684" y="2637"/>
                </a:lnTo>
                <a:lnTo>
                  <a:pt x="1678" y="2640"/>
                </a:lnTo>
                <a:lnTo>
                  <a:pt x="1673" y="2641"/>
                </a:lnTo>
                <a:lnTo>
                  <a:pt x="1666" y="2643"/>
                </a:lnTo>
                <a:lnTo>
                  <a:pt x="1654" y="2644"/>
                </a:lnTo>
                <a:lnTo>
                  <a:pt x="1642" y="2641"/>
                </a:lnTo>
                <a:lnTo>
                  <a:pt x="1632" y="2638"/>
                </a:lnTo>
                <a:lnTo>
                  <a:pt x="1620" y="2633"/>
                </a:lnTo>
                <a:lnTo>
                  <a:pt x="1610" y="2626"/>
                </a:lnTo>
                <a:lnTo>
                  <a:pt x="1599" y="2619"/>
                </a:lnTo>
                <a:lnTo>
                  <a:pt x="1589" y="2609"/>
                </a:lnTo>
                <a:lnTo>
                  <a:pt x="1580" y="2599"/>
                </a:lnTo>
                <a:lnTo>
                  <a:pt x="1571" y="2590"/>
                </a:lnTo>
                <a:lnTo>
                  <a:pt x="1563" y="2579"/>
                </a:lnTo>
                <a:lnTo>
                  <a:pt x="1548" y="2557"/>
                </a:lnTo>
                <a:lnTo>
                  <a:pt x="1536" y="2537"/>
                </a:lnTo>
                <a:lnTo>
                  <a:pt x="1528" y="2522"/>
                </a:lnTo>
                <a:lnTo>
                  <a:pt x="1517" y="2504"/>
                </a:lnTo>
                <a:lnTo>
                  <a:pt x="1505" y="2488"/>
                </a:lnTo>
                <a:lnTo>
                  <a:pt x="1492" y="2471"/>
                </a:lnTo>
                <a:lnTo>
                  <a:pt x="1465" y="2439"/>
                </a:lnTo>
                <a:lnTo>
                  <a:pt x="1439" y="2410"/>
                </a:lnTo>
                <a:lnTo>
                  <a:pt x="1336" y="2290"/>
                </a:lnTo>
                <a:lnTo>
                  <a:pt x="1331" y="2287"/>
                </a:lnTo>
                <a:lnTo>
                  <a:pt x="1328" y="2285"/>
                </a:lnTo>
                <a:lnTo>
                  <a:pt x="1324" y="2284"/>
                </a:lnTo>
                <a:lnTo>
                  <a:pt x="1318" y="2283"/>
                </a:lnTo>
                <a:lnTo>
                  <a:pt x="1309" y="2284"/>
                </a:lnTo>
                <a:lnTo>
                  <a:pt x="1299" y="2288"/>
                </a:lnTo>
                <a:lnTo>
                  <a:pt x="1277" y="2299"/>
                </a:lnTo>
                <a:lnTo>
                  <a:pt x="1260" y="2309"/>
                </a:lnTo>
                <a:lnTo>
                  <a:pt x="1219" y="2312"/>
                </a:lnTo>
                <a:lnTo>
                  <a:pt x="1182" y="2313"/>
                </a:lnTo>
                <a:lnTo>
                  <a:pt x="1165" y="2313"/>
                </a:lnTo>
                <a:lnTo>
                  <a:pt x="1149" y="2311"/>
                </a:lnTo>
                <a:lnTo>
                  <a:pt x="1135" y="2308"/>
                </a:lnTo>
                <a:lnTo>
                  <a:pt x="1122" y="2303"/>
                </a:lnTo>
                <a:lnTo>
                  <a:pt x="1116" y="2301"/>
                </a:lnTo>
                <a:lnTo>
                  <a:pt x="1111" y="2298"/>
                </a:lnTo>
                <a:lnTo>
                  <a:pt x="1107" y="2294"/>
                </a:lnTo>
                <a:lnTo>
                  <a:pt x="1102" y="2289"/>
                </a:lnTo>
                <a:lnTo>
                  <a:pt x="1098" y="2285"/>
                </a:lnTo>
                <a:lnTo>
                  <a:pt x="1095" y="2280"/>
                </a:lnTo>
                <a:lnTo>
                  <a:pt x="1091" y="2274"/>
                </a:lnTo>
                <a:lnTo>
                  <a:pt x="1089" y="2268"/>
                </a:lnTo>
                <a:lnTo>
                  <a:pt x="1088" y="2260"/>
                </a:lnTo>
                <a:lnTo>
                  <a:pt x="1087" y="2253"/>
                </a:lnTo>
                <a:lnTo>
                  <a:pt x="1086" y="2244"/>
                </a:lnTo>
                <a:lnTo>
                  <a:pt x="1086" y="2235"/>
                </a:lnTo>
                <a:lnTo>
                  <a:pt x="1087" y="2226"/>
                </a:lnTo>
                <a:lnTo>
                  <a:pt x="1089" y="2215"/>
                </a:lnTo>
                <a:lnTo>
                  <a:pt x="1091" y="2204"/>
                </a:lnTo>
                <a:lnTo>
                  <a:pt x="1094" y="2192"/>
                </a:lnTo>
                <a:lnTo>
                  <a:pt x="1096" y="2185"/>
                </a:lnTo>
                <a:lnTo>
                  <a:pt x="1096" y="2177"/>
                </a:lnTo>
                <a:lnTo>
                  <a:pt x="1096" y="2171"/>
                </a:lnTo>
                <a:lnTo>
                  <a:pt x="1096" y="2163"/>
                </a:lnTo>
                <a:lnTo>
                  <a:pt x="1095" y="2155"/>
                </a:lnTo>
                <a:lnTo>
                  <a:pt x="1093" y="2149"/>
                </a:lnTo>
                <a:lnTo>
                  <a:pt x="1090" y="2141"/>
                </a:lnTo>
                <a:lnTo>
                  <a:pt x="1087" y="2135"/>
                </a:lnTo>
                <a:lnTo>
                  <a:pt x="1080" y="2121"/>
                </a:lnTo>
                <a:lnTo>
                  <a:pt x="1071" y="2108"/>
                </a:lnTo>
                <a:lnTo>
                  <a:pt x="1060" y="2096"/>
                </a:lnTo>
                <a:lnTo>
                  <a:pt x="1048" y="2084"/>
                </a:lnTo>
                <a:lnTo>
                  <a:pt x="1036" y="2076"/>
                </a:lnTo>
                <a:lnTo>
                  <a:pt x="1022" y="2067"/>
                </a:lnTo>
                <a:lnTo>
                  <a:pt x="1008" y="2061"/>
                </a:lnTo>
                <a:lnTo>
                  <a:pt x="994" y="2057"/>
                </a:lnTo>
                <a:lnTo>
                  <a:pt x="987" y="2056"/>
                </a:lnTo>
                <a:lnTo>
                  <a:pt x="980" y="2056"/>
                </a:lnTo>
                <a:lnTo>
                  <a:pt x="973" y="2056"/>
                </a:lnTo>
                <a:lnTo>
                  <a:pt x="966" y="2057"/>
                </a:lnTo>
                <a:lnTo>
                  <a:pt x="960" y="2058"/>
                </a:lnTo>
                <a:lnTo>
                  <a:pt x="952" y="2060"/>
                </a:lnTo>
                <a:lnTo>
                  <a:pt x="946" y="2064"/>
                </a:lnTo>
                <a:lnTo>
                  <a:pt x="940" y="2068"/>
                </a:lnTo>
                <a:lnTo>
                  <a:pt x="928" y="2074"/>
                </a:lnTo>
                <a:lnTo>
                  <a:pt x="918" y="2080"/>
                </a:lnTo>
                <a:lnTo>
                  <a:pt x="907" y="2083"/>
                </a:lnTo>
                <a:lnTo>
                  <a:pt x="895" y="2085"/>
                </a:lnTo>
                <a:lnTo>
                  <a:pt x="873" y="2090"/>
                </a:lnTo>
                <a:lnTo>
                  <a:pt x="853" y="2093"/>
                </a:lnTo>
                <a:lnTo>
                  <a:pt x="843" y="2095"/>
                </a:lnTo>
                <a:lnTo>
                  <a:pt x="833" y="2098"/>
                </a:lnTo>
                <a:lnTo>
                  <a:pt x="825" y="2103"/>
                </a:lnTo>
                <a:lnTo>
                  <a:pt x="817" y="2109"/>
                </a:lnTo>
                <a:lnTo>
                  <a:pt x="809" y="2117"/>
                </a:lnTo>
                <a:lnTo>
                  <a:pt x="804" y="2127"/>
                </a:lnTo>
                <a:lnTo>
                  <a:pt x="799" y="2139"/>
                </a:lnTo>
                <a:lnTo>
                  <a:pt x="794" y="2155"/>
                </a:lnTo>
                <a:lnTo>
                  <a:pt x="789" y="2179"/>
                </a:lnTo>
                <a:lnTo>
                  <a:pt x="784" y="2196"/>
                </a:lnTo>
                <a:lnTo>
                  <a:pt x="778" y="2211"/>
                </a:lnTo>
                <a:lnTo>
                  <a:pt x="773" y="2221"/>
                </a:lnTo>
                <a:lnTo>
                  <a:pt x="770" y="2225"/>
                </a:lnTo>
                <a:lnTo>
                  <a:pt x="767" y="2228"/>
                </a:lnTo>
                <a:lnTo>
                  <a:pt x="764" y="2230"/>
                </a:lnTo>
                <a:lnTo>
                  <a:pt x="761" y="2231"/>
                </a:lnTo>
                <a:lnTo>
                  <a:pt x="755" y="2233"/>
                </a:lnTo>
                <a:lnTo>
                  <a:pt x="748" y="2233"/>
                </a:lnTo>
                <a:lnTo>
                  <a:pt x="733" y="2231"/>
                </a:lnTo>
                <a:lnTo>
                  <a:pt x="714" y="2230"/>
                </a:lnTo>
                <a:lnTo>
                  <a:pt x="704" y="2231"/>
                </a:lnTo>
                <a:lnTo>
                  <a:pt x="692" y="2233"/>
                </a:lnTo>
                <a:lnTo>
                  <a:pt x="680" y="2239"/>
                </a:lnTo>
                <a:lnTo>
                  <a:pt x="665" y="2247"/>
                </a:lnTo>
                <a:lnTo>
                  <a:pt x="623" y="2280"/>
                </a:lnTo>
                <a:lnTo>
                  <a:pt x="617" y="2268"/>
                </a:lnTo>
                <a:lnTo>
                  <a:pt x="612" y="2257"/>
                </a:lnTo>
                <a:lnTo>
                  <a:pt x="605" y="2245"/>
                </a:lnTo>
                <a:lnTo>
                  <a:pt x="599" y="2234"/>
                </a:lnTo>
                <a:lnTo>
                  <a:pt x="584" y="2212"/>
                </a:lnTo>
                <a:lnTo>
                  <a:pt x="570" y="2189"/>
                </a:lnTo>
                <a:lnTo>
                  <a:pt x="562" y="2177"/>
                </a:lnTo>
                <a:lnTo>
                  <a:pt x="557" y="2164"/>
                </a:lnTo>
                <a:lnTo>
                  <a:pt x="551" y="2151"/>
                </a:lnTo>
                <a:lnTo>
                  <a:pt x="548" y="2138"/>
                </a:lnTo>
                <a:lnTo>
                  <a:pt x="546" y="2124"/>
                </a:lnTo>
                <a:lnTo>
                  <a:pt x="545" y="2109"/>
                </a:lnTo>
                <a:lnTo>
                  <a:pt x="546" y="2094"/>
                </a:lnTo>
                <a:lnTo>
                  <a:pt x="549" y="2077"/>
                </a:lnTo>
                <a:lnTo>
                  <a:pt x="555" y="2061"/>
                </a:lnTo>
                <a:lnTo>
                  <a:pt x="563" y="2040"/>
                </a:lnTo>
                <a:lnTo>
                  <a:pt x="566" y="2030"/>
                </a:lnTo>
                <a:lnTo>
                  <a:pt x="569" y="2022"/>
                </a:lnTo>
                <a:lnTo>
                  <a:pt x="570" y="2015"/>
                </a:lnTo>
                <a:lnTo>
                  <a:pt x="570" y="2013"/>
                </a:lnTo>
                <a:lnTo>
                  <a:pt x="569" y="2011"/>
                </a:lnTo>
                <a:lnTo>
                  <a:pt x="569" y="2009"/>
                </a:lnTo>
                <a:lnTo>
                  <a:pt x="566" y="2007"/>
                </a:lnTo>
                <a:lnTo>
                  <a:pt x="564" y="2006"/>
                </a:lnTo>
                <a:lnTo>
                  <a:pt x="559" y="2005"/>
                </a:lnTo>
                <a:lnTo>
                  <a:pt x="551" y="2005"/>
                </a:lnTo>
                <a:lnTo>
                  <a:pt x="533" y="2009"/>
                </a:lnTo>
                <a:lnTo>
                  <a:pt x="510" y="2013"/>
                </a:lnTo>
                <a:lnTo>
                  <a:pt x="486" y="2019"/>
                </a:lnTo>
                <a:lnTo>
                  <a:pt x="465" y="2025"/>
                </a:lnTo>
                <a:lnTo>
                  <a:pt x="455" y="2027"/>
                </a:lnTo>
                <a:lnTo>
                  <a:pt x="447" y="2028"/>
                </a:lnTo>
                <a:lnTo>
                  <a:pt x="439" y="2028"/>
                </a:lnTo>
                <a:lnTo>
                  <a:pt x="434" y="2027"/>
                </a:lnTo>
                <a:lnTo>
                  <a:pt x="428" y="2025"/>
                </a:lnTo>
                <a:lnTo>
                  <a:pt x="423" y="2020"/>
                </a:lnTo>
                <a:lnTo>
                  <a:pt x="417" y="2014"/>
                </a:lnTo>
                <a:lnTo>
                  <a:pt x="412" y="2006"/>
                </a:lnTo>
                <a:lnTo>
                  <a:pt x="401" y="1989"/>
                </a:lnTo>
                <a:lnTo>
                  <a:pt x="390" y="1970"/>
                </a:lnTo>
                <a:lnTo>
                  <a:pt x="373" y="1929"/>
                </a:lnTo>
                <a:lnTo>
                  <a:pt x="361" y="1898"/>
                </a:lnTo>
                <a:lnTo>
                  <a:pt x="355" y="1880"/>
                </a:lnTo>
                <a:lnTo>
                  <a:pt x="349" y="1861"/>
                </a:lnTo>
                <a:lnTo>
                  <a:pt x="345" y="1842"/>
                </a:lnTo>
                <a:lnTo>
                  <a:pt x="341" y="1824"/>
                </a:lnTo>
                <a:lnTo>
                  <a:pt x="336" y="1806"/>
                </a:lnTo>
                <a:lnTo>
                  <a:pt x="331" y="1788"/>
                </a:lnTo>
                <a:lnTo>
                  <a:pt x="326" y="1772"/>
                </a:lnTo>
                <a:lnTo>
                  <a:pt x="319" y="1757"/>
                </a:lnTo>
                <a:lnTo>
                  <a:pt x="316" y="1749"/>
                </a:lnTo>
                <a:lnTo>
                  <a:pt x="311" y="1743"/>
                </a:lnTo>
                <a:lnTo>
                  <a:pt x="307" y="1736"/>
                </a:lnTo>
                <a:lnTo>
                  <a:pt x="302" y="1731"/>
                </a:lnTo>
                <a:lnTo>
                  <a:pt x="296" y="1726"/>
                </a:lnTo>
                <a:lnTo>
                  <a:pt x="290" y="1721"/>
                </a:lnTo>
                <a:lnTo>
                  <a:pt x="283" y="1717"/>
                </a:lnTo>
                <a:lnTo>
                  <a:pt x="277" y="1713"/>
                </a:lnTo>
                <a:lnTo>
                  <a:pt x="268" y="1709"/>
                </a:lnTo>
                <a:lnTo>
                  <a:pt x="261" y="1707"/>
                </a:lnTo>
                <a:lnTo>
                  <a:pt x="251" y="1705"/>
                </a:lnTo>
                <a:lnTo>
                  <a:pt x="241" y="1704"/>
                </a:lnTo>
                <a:lnTo>
                  <a:pt x="230" y="1704"/>
                </a:lnTo>
                <a:lnTo>
                  <a:pt x="219" y="1704"/>
                </a:lnTo>
                <a:lnTo>
                  <a:pt x="206" y="1705"/>
                </a:lnTo>
                <a:lnTo>
                  <a:pt x="192" y="1707"/>
                </a:lnTo>
                <a:lnTo>
                  <a:pt x="63" y="1642"/>
                </a:lnTo>
                <a:lnTo>
                  <a:pt x="113" y="1572"/>
                </a:lnTo>
                <a:lnTo>
                  <a:pt x="116" y="1560"/>
                </a:lnTo>
                <a:lnTo>
                  <a:pt x="118" y="1548"/>
                </a:lnTo>
                <a:lnTo>
                  <a:pt x="119" y="1537"/>
                </a:lnTo>
                <a:lnTo>
                  <a:pt x="119" y="1526"/>
                </a:lnTo>
                <a:lnTo>
                  <a:pt x="117" y="1503"/>
                </a:lnTo>
                <a:lnTo>
                  <a:pt x="115" y="1480"/>
                </a:lnTo>
                <a:lnTo>
                  <a:pt x="113" y="1470"/>
                </a:lnTo>
                <a:lnTo>
                  <a:pt x="113" y="1458"/>
                </a:lnTo>
                <a:lnTo>
                  <a:pt x="113" y="1446"/>
                </a:lnTo>
                <a:lnTo>
                  <a:pt x="113" y="1434"/>
                </a:lnTo>
                <a:lnTo>
                  <a:pt x="115" y="1421"/>
                </a:lnTo>
                <a:lnTo>
                  <a:pt x="117" y="1408"/>
                </a:lnTo>
                <a:lnTo>
                  <a:pt x="121" y="1395"/>
                </a:lnTo>
                <a:lnTo>
                  <a:pt x="127" y="1380"/>
                </a:lnTo>
                <a:lnTo>
                  <a:pt x="144" y="1351"/>
                </a:lnTo>
                <a:lnTo>
                  <a:pt x="168" y="1313"/>
                </a:lnTo>
                <a:lnTo>
                  <a:pt x="173" y="1303"/>
                </a:lnTo>
                <a:lnTo>
                  <a:pt x="179" y="1294"/>
                </a:lnTo>
                <a:lnTo>
                  <a:pt x="182" y="1285"/>
                </a:lnTo>
                <a:lnTo>
                  <a:pt x="185" y="1276"/>
                </a:lnTo>
                <a:lnTo>
                  <a:pt x="186" y="1268"/>
                </a:lnTo>
                <a:lnTo>
                  <a:pt x="186" y="1260"/>
                </a:lnTo>
                <a:lnTo>
                  <a:pt x="185" y="1257"/>
                </a:lnTo>
                <a:lnTo>
                  <a:pt x="184" y="1254"/>
                </a:lnTo>
                <a:lnTo>
                  <a:pt x="182" y="1250"/>
                </a:lnTo>
                <a:lnTo>
                  <a:pt x="180" y="1247"/>
                </a:lnTo>
                <a:lnTo>
                  <a:pt x="172" y="1242"/>
                </a:lnTo>
                <a:lnTo>
                  <a:pt x="161" y="1236"/>
                </a:lnTo>
                <a:lnTo>
                  <a:pt x="148" y="1231"/>
                </a:lnTo>
                <a:lnTo>
                  <a:pt x="136" y="1226"/>
                </a:lnTo>
                <a:lnTo>
                  <a:pt x="130" y="1223"/>
                </a:lnTo>
                <a:lnTo>
                  <a:pt x="125" y="1219"/>
                </a:lnTo>
                <a:lnTo>
                  <a:pt x="119" y="1216"/>
                </a:lnTo>
                <a:lnTo>
                  <a:pt x="115" y="1212"/>
                </a:lnTo>
                <a:lnTo>
                  <a:pt x="112" y="1207"/>
                </a:lnTo>
                <a:lnTo>
                  <a:pt x="108" y="1203"/>
                </a:lnTo>
                <a:lnTo>
                  <a:pt x="107" y="1197"/>
                </a:lnTo>
                <a:lnTo>
                  <a:pt x="107" y="1192"/>
                </a:lnTo>
                <a:lnTo>
                  <a:pt x="108" y="1185"/>
                </a:lnTo>
                <a:lnTo>
                  <a:pt x="112" y="1178"/>
                </a:lnTo>
                <a:lnTo>
                  <a:pt x="116" y="1172"/>
                </a:lnTo>
                <a:lnTo>
                  <a:pt x="122" y="1166"/>
                </a:lnTo>
                <a:lnTo>
                  <a:pt x="135" y="1153"/>
                </a:lnTo>
                <a:lnTo>
                  <a:pt x="151" y="1140"/>
                </a:lnTo>
                <a:lnTo>
                  <a:pt x="157" y="1134"/>
                </a:lnTo>
                <a:lnTo>
                  <a:pt x="162" y="1126"/>
                </a:lnTo>
                <a:lnTo>
                  <a:pt x="168" y="1120"/>
                </a:lnTo>
                <a:lnTo>
                  <a:pt x="171" y="1112"/>
                </a:lnTo>
                <a:lnTo>
                  <a:pt x="173" y="1105"/>
                </a:lnTo>
                <a:lnTo>
                  <a:pt x="173" y="1096"/>
                </a:lnTo>
                <a:lnTo>
                  <a:pt x="172" y="1093"/>
                </a:lnTo>
                <a:lnTo>
                  <a:pt x="171" y="1088"/>
                </a:lnTo>
                <a:lnTo>
                  <a:pt x="169" y="1084"/>
                </a:lnTo>
                <a:lnTo>
                  <a:pt x="166" y="1080"/>
                </a:lnTo>
                <a:lnTo>
                  <a:pt x="161" y="1073"/>
                </a:lnTo>
                <a:lnTo>
                  <a:pt x="155" y="1067"/>
                </a:lnTo>
                <a:lnTo>
                  <a:pt x="148" y="1061"/>
                </a:lnTo>
                <a:lnTo>
                  <a:pt x="141" y="1056"/>
                </a:lnTo>
                <a:lnTo>
                  <a:pt x="125" y="1045"/>
                </a:lnTo>
                <a:lnTo>
                  <a:pt x="107" y="1033"/>
                </a:lnTo>
                <a:lnTo>
                  <a:pt x="90" y="1023"/>
                </a:lnTo>
                <a:lnTo>
                  <a:pt x="74" y="1010"/>
                </a:lnTo>
                <a:lnTo>
                  <a:pt x="66" y="1002"/>
                </a:lnTo>
                <a:lnTo>
                  <a:pt x="60" y="994"/>
                </a:lnTo>
                <a:lnTo>
                  <a:pt x="54" y="987"/>
                </a:lnTo>
                <a:lnTo>
                  <a:pt x="50" y="978"/>
                </a:lnTo>
                <a:lnTo>
                  <a:pt x="43" y="966"/>
                </a:lnTo>
                <a:lnTo>
                  <a:pt x="33" y="956"/>
                </a:lnTo>
                <a:lnTo>
                  <a:pt x="23" y="945"/>
                </a:lnTo>
                <a:lnTo>
                  <a:pt x="13" y="934"/>
                </a:lnTo>
                <a:lnTo>
                  <a:pt x="9" y="929"/>
                </a:lnTo>
                <a:lnTo>
                  <a:pt x="6" y="923"/>
                </a:lnTo>
                <a:lnTo>
                  <a:pt x="3" y="918"/>
                </a:lnTo>
                <a:lnTo>
                  <a:pt x="0" y="912"/>
                </a:lnTo>
                <a:lnTo>
                  <a:pt x="0" y="906"/>
                </a:lnTo>
                <a:lnTo>
                  <a:pt x="0" y="900"/>
                </a:lnTo>
                <a:lnTo>
                  <a:pt x="3" y="894"/>
                </a:lnTo>
                <a:lnTo>
                  <a:pt x="7" y="888"/>
                </a:lnTo>
                <a:lnTo>
                  <a:pt x="20" y="865"/>
                </a:lnTo>
                <a:lnTo>
                  <a:pt x="41" y="831"/>
                </a:lnTo>
                <a:lnTo>
                  <a:pt x="52" y="814"/>
                </a:lnTo>
                <a:lnTo>
                  <a:pt x="63" y="800"/>
                </a:lnTo>
                <a:lnTo>
                  <a:pt x="67" y="795"/>
                </a:lnTo>
                <a:lnTo>
                  <a:pt x="72" y="790"/>
                </a:lnTo>
                <a:lnTo>
                  <a:pt x="75" y="788"/>
                </a:lnTo>
                <a:lnTo>
                  <a:pt x="77" y="787"/>
                </a:lnTo>
                <a:lnTo>
                  <a:pt x="84" y="786"/>
                </a:lnTo>
                <a:lnTo>
                  <a:pt x="100" y="788"/>
                </a:lnTo>
                <a:lnTo>
                  <a:pt x="118" y="790"/>
                </a:lnTo>
                <a:lnTo>
                  <a:pt x="132" y="792"/>
                </a:lnTo>
                <a:lnTo>
                  <a:pt x="149" y="797"/>
                </a:lnTo>
                <a:lnTo>
                  <a:pt x="164" y="801"/>
                </a:lnTo>
                <a:lnTo>
                  <a:pt x="175" y="805"/>
                </a:lnTo>
                <a:lnTo>
                  <a:pt x="185" y="810"/>
                </a:lnTo>
                <a:lnTo>
                  <a:pt x="188" y="814"/>
                </a:lnTo>
                <a:lnTo>
                  <a:pt x="192" y="817"/>
                </a:lnTo>
                <a:lnTo>
                  <a:pt x="194" y="822"/>
                </a:lnTo>
                <a:lnTo>
                  <a:pt x="195" y="827"/>
                </a:lnTo>
                <a:lnTo>
                  <a:pt x="196" y="834"/>
                </a:lnTo>
                <a:lnTo>
                  <a:pt x="196" y="841"/>
                </a:lnTo>
                <a:lnTo>
                  <a:pt x="195" y="849"/>
                </a:lnTo>
                <a:lnTo>
                  <a:pt x="194" y="858"/>
                </a:lnTo>
                <a:lnTo>
                  <a:pt x="188" y="880"/>
                </a:lnTo>
                <a:lnTo>
                  <a:pt x="184" y="899"/>
                </a:lnTo>
                <a:lnTo>
                  <a:pt x="184" y="904"/>
                </a:lnTo>
                <a:lnTo>
                  <a:pt x="184" y="907"/>
                </a:lnTo>
                <a:lnTo>
                  <a:pt x="185" y="911"/>
                </a:lnTo>
                <a:lnTo>
                  <a:pt x="187" y="915"/>
                </a:lnTo>
                <a:lnTo>
                  <a:pt x="191" y="918"/>
                </a:lnTo>
                <a:lnTo>
                  <a:pt x="195" y="920"/>
                </a:lnTo>
                <a:lnTo>
                  <a:pt x="200" y="923"/>
                </a:lnTo>
                <a:lnTo>
                  <a:pt x="207" y="924"/>
                </a:lnTo>
                <a:lnTo>
                  <a:pt x="218" y="927"/>
                </a:lnTo>
                <a:lnTo>
                  <a:pt x="229" y="929"/>
                </a:lnTo>
                <a:lnTo>
                  <a:pt x="241" y="931"/>
                </a:lnTo>
                <a:lnTo>
                  <a:pt x="253" y="931"/>
                </a:lnTo>
                <a:lnTo>
                  <a:pt x="265" y="931"/>
                </a:lnTo>
                <a:lnTo>
                  <a:pt x="277" y="930"/>
                </a:lnTo>
                <a:lnTo>
                  <a:pt x="288" y="927"/>
                </a:lnTo>
                <a:lnTo>
                  <a:pt x="300" y="925"/>
                </a:lnTo>
                <a:lnTo>
                  <a:pt x="311" y="923"/>
                </a:lnTo>
                <a:lnTo>
                  <a:pt x="322" y="920"/>
                </a:lnTo>
                <a:lnTo>
                  <a:pt x="334" y="916"/>
                </a:lnTo>
                <a:lnTo>
                  <a:pt x="344" y="911"/>
                </a:lnTo>
                <a:lnTo>
                  <a:pt x="355" y="906"/>
                </a:lnTo>
                <a:lnTo>
                  <a:pt x="364" y="900"/>
                </a:lnTo>
                <a:lnTo>
                  <a:pt x="374" y="895"/>
                </a:lnTo>
                <a:lnTo>
                  <a:pt x="383" y="888"/>
                </a:lnTo>
                <a:lnTo>
                  <a:pt x="391" y="881"/>
                </a:lnTo>
                <a:lnTo>
                  <a:pt x="399" y="873"/>
                </a:lnTo>
                <a:lnTo>
                  <a:pt x="405" y="866"/>
                </a:lnTo>
                <a:lnTo>
                  <a:pt x="412" y="857"/>
                </a:lnTo>
                <a:lnTo>
                  <a:pt x="417" y="849"/>
                </a:lnTo>
                <a:lnTo>
                  <a:pt x="422" y="839"/>
                </a:lnTo>
                <a:lnTo>
                  <a:pt x="426" y="829"/>
                </a:lnTo>
                <a:lnTo>
                  <a:pt x="428" y="819"/>
                </a:lnTo>
                <a:lnTo>
                  <a:pt x="430" y="810"/>
                </a:lnTo>
                <a:lnTo>
                  <a:pt x="430" y="799"/>
                </a:lnTo>
                <a:lnTo>
                  <a:pt x="430" y="788"/>
                </a:lnTo>
                <a:lnTo>
                  <a:pt x="428" y="776"/>
                </a:lnTo>
                <a:lnTo>
                  <a:pt x="425" y="764"/>
                </a:lnTo>
                <a:lnTo>
                  <a:pt x="422" y="753"/>
                </a:lnTo>
                <a:lnTo>
                  <a:pt x="415" y="741"/>
                </a:lnTo>
                <a:lnTo>
                  <a:pt x="409" y="729"/>
                </a:lnTo>
                <a:lnTo>
                  <a:pt x="394" y="706"/>
                </a:lnTo>
                <a:lnTo>
                  <a:pt x="377" y="684"/>
                </a:lnTo>
                <a:lnTo>
                  <a:pt x="371" y="675"/>
                </a:lnTo>
                <a:lnTo>
                  <a:pt x="364" y="665"/>
                </a:lnTo>
                <a:lnTo>
                  <a:pt x="359" y="656"/>
                </a:lnTo>
                <a:lnTo>
                  <a:pt x="355" y="647"/>
                </a:lnTo>
                <a:lnTo>
                  <a:pt x="353" y="639"/>
                </a:lnTo>
                <a:lnTo>
                  <a:pt x="353" y="630"/>
                </a:lnTo>
                <a:lnTo>
                  <a:pt x="354" y="627"/>
                </a:lnTo>
                <a:lnTo>
                  <a:pt x="355" y="623"/>
                </a:lnTo>
                <a:lnTo>
                  <a:pt x="357" y="620"/>
                </a:lnTo>
                <a:lnTo>
                  <a:pt x="360" y="616"/>
                </a:lnTo>
                <a:lnTo>
                  <a:pt x="363" y="613"/>
                </a:lnTo>
                <a:lnTo>
                  <a:pt x="367" y="610"/>
                </a:lnTo>
                <a:lnTo>
                  <a:pt x="372" y="607"/>
                </a:lnTo>
                <a:lnTo>
                  <a:pt x="377" y="603"/>
                </a:lnTo>
                <a:lnTo>
                  <a:pt x="391" y="598"/>
                </a:lnTo>
                <a:lnTo>
                  <a:pt x="410" y="593"/>
                </a:lnTo>
                <a:lnTo>
                  <a:pt x="430" y="587"/>
                </a:lnTo>
                <a:lnTo>
                  <a:pt x="453" y="580"/>
                </a:lnTo>
                <a:lnTo>
                  <a:pt x="465" y="575"/>
                </a:lnTo>
                <a:lnTo>
                  <a:pt x="477" y="570"/>
                </a:lnTo>
                <a:lnTo>
                  <a:pt x="488" y="565"/>
                </a:lnTo>
                <a:lnTo>
                  <a:pt x="498" y="558"/>
                </a:lnTo>
                <a:lnTo>
                  <a:pt x="509" y="552"/>
                </a:lnTo>
                <a:lnTo>
                  <a:pt x="519" y="544"/>
                </a:lnTo>
                <a:lnTo>
                  <a:pt x="528" y="535"/>
                </a:lnTo>
                <a:lnTo>
                  <a:pt x="535" y="527"/>
                </a:lnTo>
                <a:lnTo>
                  <a:pt x="542" y="517"/>
                </a:lnTo>
                <a:lnTo>
                  <a:pt x="546" y="506"/>
                </a:lnTo>
                <a:lnTo>
                  <a:pt x="549" y="495"/>
                </a:lnTo>
                <a:lnTo>
                  <a:pt x="549" y="483"/>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1"/>
          <p:cNvSpPr>
            <a:spLocks/>
          </p:cNvSpPr>
          <p:nvPr/>
        </p:nvSpPr>
        <p:spPr bwMode="auto">
          <a:xfrm>
            <a:off x="9379961" y="1144056"/>
            <a:ext cx="780039" cy="442468"/>
          </a:xfrm>
          <a:custGeom>
            <a:avLst/>
            <a:gdLst>
              <a:gd name="T0" fmla="*/ 1008 w 2276"/>
              <a:gd name="T1" fmla="*/ 1447 h 1630"/>
              <a:gd name="T2" fmla="*/ 1017 w 2276"/>
              <a:gd name="T3" fmla="*/ 1306 h 1630"/>
              <a:gd name="T4" fmla="*/ 1067 w 2276"/>
              <a:gd name="T5" fmla="*/ 1295 h 1630"/>
              <a:gd name="T6" fmla="*/ 1193 w 2276"/>
              <a:gd name="T7" fmla="*/ 1285 h 1630"/>
              <a:gd name="T8" fmla="*/ 1334 w 2276"/>
              <a:gd name="T9" fmla="*/ 1232 h 1630"/>
              <a:gd name="T10" fmla="*/ 1356 w 2276"/>
              <a:gd name="T11" fmla="*/ 1248 h 1630"/>
              <a:gd name="T12" fmla="*/ 1397 w 2276"/>
              <a:gd name="T13" fmla="*/ 1339 h 1630"/>
              <a:gd name="T14" fmla="*/ 1489 w 2276"/>
              <a:gd name="T15" fmla="*/ 1394 h 1630"/>
              <a:gd name="T16" fmla="*/ 1605 w 2276"/>
              <a:gd name="T17" fmla="*/ 1419 h 1630"/>
              <a:gd name="T18" fmla="*/ 1714 w 2276"/>
              <a:gd name="T19" fmla="*/ 1407 h 1630"/>
              <a:gd name="T20" fmla="*/ 1806 w 2276"/>
              <a:gd name="T21" fmla="*/ 1328 h 1630"/>
              <a:gd name="T22" fmla="*/ 1858 w 2276"/>
              <a:gd name="T23" fmla="*/ 1295 h 1630"/>
              <a:gd name="T24" fmla="*/ 1932 w 2276"/>
              <a:gd name="T25" fmla="*/ 1350 h 1630"/>
              <a:gd name="T26" fmla="*/ 2008 w 2276"/>
              <a:gd name="T27" fmla="*/ 1299 h 1630"/>
              <a:gd name="T28" fmla="*/ 2199 w 2276"/>
              <a:gd name="T29" fmla="*/ 1217 h 1630"/>
              <a:gd name="T30" fmla="*/ 2228 w 2276"/>
              <a:gd name="T31" fmla="*/ 821 h 1630"/>
              <a:gd name="T32" fmla="*/ 2177 w 2276"/>
              <a:gd name="T33" fmla="*/ 787 h 1630"/>
              <a:gd name="T34" fmla="*/ 2084 w 2276"/>
              <a:gd name="T35" fmla="*/ 804 h 1630"/>
              <a:gd name="T36" fmla="*/ 1966 w 2276"/>
              <a:gd name="T37" fmla="*/ 830 h 1630"/>
              <a:gd name="T38" fmla="*/ 1807 w 2276"/>
              <a:gd name="T39" fmla="*/ 881 h 1630"/>
              <a:gd name="T40" fmla="*/ 1727 w 2276"/>
              <a:gd name="T41" fmla="*/ 879 h 1630"/>
              <a:gd name="T42" fmla="*/ 1615 w 2276"/>
              <a:gd name="T43" fmla="*/ 855 h 1630"/>
              <a:gd name="T44" fmla="*/ 1474 w 2276"/>
              <a:gd name="T45" fmla="*/ 814 h 1630"/>
              <a:gd name="T46" fmla="*/ 1174 w 2276"/>
              <a:gd name="T47" fmla="*/ 598 h 1630"/>
              <a:gd name="T48" fmla="*/ 1065 w 2276"/>
              <a:gd name="T49" fmla="*/ 488 h 1630"/>
              <a:gd name="T50" fmla="*/ 968 w 2276"/>
              <a:gd name="T51" fmla="*/ 421 h 1630"/>
              <a:gd name="T52" fmla="*/ 920 w 2276"/>
              <a:gd name="T53" fmla="*/ 349 h 1630"/>
              <a:gd name="T54" fmla="*/ 886 w 2276"/>
              <a:gd name="T55" fmla="*/ 240 h 1630"/>
              <a:gd name="T56" fmla="*/ 841 w 2276"/>
              <a:gd name="T57" fmla="*/ 137 h 1630"/>
              <a:gd name="T58" fmla="*/ 850 w 2276"/>
              <a:gd name="T59" fmla="*/ 48 h 1630"/>
              <a:gd name="T60" fmla="*/ 872 w 2276"/>
              <a:gd name="T61" fmla="*/ 2 h 1630"/>
              <a:gd name="T62" fmla="*/ 730 w 2276"/>
              <a:gd name="T63" fmla="*/ 3 h 1630"/>
              <a:gd name="T64" fmla="*/ 636 w 2276"/>
              <a:gd name="T65" fmla="*/ 71 h 1630"/>
              <a:gd name="T66" fmla="*/ 546 w 2276"/>
              <a:gd name="T67" fmla="*/ 87 h 1630"/>
              <a:gd name="T68" fmla="*/ 406 w 2276"/>
              <a:gd name="T69" fmla="*/ 125 h 1630"/>
              <a:gd name="T70" fmla="*/ 333 w 2276"/>
              <a:gd name="T71" fmla="*/ 124 h 1630"/>
              <a:gd name="T72" fmla="*/ 306 w 2276"/>
              <a:gd name="T73" fmla="*/ 132 h 1630"/>
              <a:gd name="T74" fmla="*/ 264 w 2276"/>
              <a:gd name="T75" fmla="*/ 209 h 1630"/>
              <a:gd name="T76" fmla="*/ 216 w 2276"/>
              <a:gd name="T77" fmla="*/ 415 h 1630"/>
              <a:gd name="T78" fmla="*/ 155 w 2276"/>
              <a:gd name="T79" fmla="*/ 559 h 1630"/>
              <a:gd name="T80" fmla="*/ 89 w 2276"/>
              <a:gd name="T81" fmla="*/ 778 h 1630"/>
              <a:gd name="T82" fmla="*/ 41 w 2276"/>
              <a:gd name="T83" fmla="*/ 921 h 1630"/>
              <a:gd name="T84" fmla="*/ 6 w 2276"/>
              <a:gd name="T85" fmla="*/ 1015 h 1630"/>
              <a:gd name="T86" fmla="*/ 199 w 2276"/>
              <a:gd name="T87" fmla="*/ 1055 h 1630"/>
              <a:gd name="T88" fmla="*/ 354 w 2276"/>
              <a:gd name="T89" fmla="*/ 1108 h 1630"/>
              <a:gd name="T90" fmla="*/ 442 w 2276"/>
              <a:gd name="T91" fmla="*/ 1117 h 1630"/>
              <a:gd name="T92" fmla="*/ 451 w 2276"/>
              <a:gd name="T93" fmla="*/ 1167 h 1630"/>
              <a:gd name="T94" fmla="*/ 439 w 2276"/>
              <a:gd name="T95" fmla="*/ 1275 h 1630"/>
              <a:gd name="T96" fmla="*/ 477 w 2276"/>
              <a:gd name="T97" fmla="*/ 1375 h 1630"/>
              <a:gd name="T98" fmla="*/ 514 w 2276"/>
              <a:gd name="T99" fmla="*/ 1388 h 1630"/>
              <a:gd name="T100" fmla="*/ 605 w 2276"/>
              <a:gd name="T101" fmla="*/ 1375 h 1630"/>
              <a:gd name="T102" fmla="*/ 652 w 2276"/>
              <a:gd name="T103" fmla="*/ 1403 h 1630"/>
              <a:gd name="T104" fmla="*/ 726 w 2276"/>
              <a:gd name="T105" fmla="*/ 1463 h 1630"/>
              <a:gd name="T106" fmla="*/ 769 w 2276"/>
              <a:gd name="T107" fmla="*/ 1557 h 1630"/>
              <a:gd name="T108" fmla="*/ 814 w 2276"/>
              <a:gd name="T109" fmla="*/ 1600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76" h="1630">
                <a:moveTo>
                  <a:pt x="862" y="1630"/>
                </a:moveTo>
                <a:lnTo>
                  <a:pt x="984" y="1570"/>
                </a:lnTo>
                <a:lnTo>
                  <a:pt x="991" y="1549"/>
                </a:lnTo>
                <a:lnTo>
                  <a:pt x="996" y="1525"/>
                </a:lnTo>
                <a:lnTo>
                  <a:pt x="1001" y="1500"/>
                </a:lnTo>
                <a:lnTo>
                  <a:pt x="1005" y="1474"/>
                </a:lnTo>
                <a:lnTo>
                  <a:pt x="1008" y="1447"/>
                </a:lnTo>
                <a:lnTo>
                  <a:pt x="1011" y="1422"/>
                </a:lnTo>
                <a:lnTo>
                  <a:pt x="1012" y="1396"/>
                </a:lnTo>
                <a:lnTo>
                  <a:pt x="1013" y="1374"/>
                </a:lnTo>
                <a:lnTo>
                  <a:pt x="1013" y="1343"/>
                </a:lnTo>
                <a:lnTo>
                  <a:pt x="1013" y="1321"/>
                </a:lnTo>
                <a:lnTo>
                  <a:pt x="1014" y="1313"/>
                </a:lnTo>
                <a:lnTo>
                  <a:pt x="1017" y="1306"/>
                </a:lnTo>
                <a:lnTo>
                  <a:pt x="1019" y="1301"/>
                </a:lnTo>
                <a:lnTo>
                  <a:pt x="1022" y="1297"/>
                </a:lnTo>
                <a:lnTo>
                  <a:pt x="1026" y="1295"/>
                </a:lnTo>
                <a:lnTo>
                  <a:pt x="1032" y="1293"/>
                </a:lnTo>
                <a:lnTo>
                  <a:pt x="1038" y="1293"/>
                </a:lnTo>
                <a:lnTo>
                  <a:pt x="1046" y="1293"/>
                </a:lnTo>
                <a:lnTo>
                  <a:pt x="1067" y="1295"/>
                </a:lnTo>
                <a:lnTo>
                  <a:pt x="1094" y="1299"/>
                </a:lnTo>
                <a:lnTo>
                  <a:pt x="1105" y="1300"/>
                </a:lnTo>
                <a:lnTo>
                  <a:pt x="1116" y="1300"/>
                </a:lnTo>
                <a:lnTo>
                  <a:pt x="1128" y="1300"/>
                </a:lnTo>
                <a:lnTo>
                  <a:pt x="1140" y="1298"/>
                </a:lnTo>
                <a:lnTo>
                  <a:pt x="1166" y="1293"/>
                </a:lnTo>
                <a:lnTo>
                  <a:pt x="1193" y="1285"/>
                </a:lnTo>
                <a:lnTo>
                  <a:pt x="1220" y="1277"/>
                </a:lnTo>
                <a:lnTo>
                  <a:pt x="1246" y="1268"/>
                </a:lnTo>
                <a:lnTo>
                  <a:pt x="1269" y="1259"/>
                </a:lnTo>
                <a:lnTo>
                  <a:pt x="1289" y="1250"/>
                </a:lnTo>
                <a:lnTo>
                  <a:pt x="1312" y="1241"/>
                </a:lnTo>
                <a:lnTo>
                  <a:pt x="1328" y="1234"/>
                </a:lnTo>
                <a:lnTo>
                  <a:pt x="1334" y="1232"/>
                </a:lnTo>
                <a:lnTo>
                  <a:pt x="1340" y="1231"/>
                </a:lnTo>
                <a:lnTo>
                  <a:pt x="1344" y="1231"/>
                </a:lnTo>
                <a:lnTo>
                  <a:pt x="1347" y="1232"/>
                </a:lnTo>
                <a:lnTo>
                  <a:pt x="1349" y="1234"/>
                </a:lnTo>
                <a:lnTo>
                  <a:pt x="1351" y="1237"/>
                </a:lnTo>
                <a:lnTo>
                  <a:pt x="1354" y="1242"/>
                </a:lnTo>
                <a:lnTo>
                  <a:pt x="1356" y="1248"/>
                </a:lnTo>
                <a:lnTo>
                  <a:pt x="1359" y="1263"/>
                </a:lnTo>
                <a:lnTo>
                  <a:pt x="1364" y="1285"/>
                </a:lnTo>
                <a:lnTo>
                  <a:pt x="1368" y="1297"/>
                </a:lnTo>
                <a:lnTo>
                  <a:pt x="1373" y="1308"/>
                </a:lnTo>
                <a:lnTo>
                  <a:pt x="1380" y="1318"/>
                </a:lnTo>
                <a:lnTo>
                  <a:pt x="1388" y="1329"/>
                </a:lnTo>
                <a:lnTo>
                  <a:pt x="1397" y="1339"/>
                </a:lnTo>
                <a:lnTo>
                  <a:pt x="1408" y="1349"/>
                </a:lnTo>
                <a:lnTo>
                  <a:pt x="1420" y="1357"/>
                </a:lnTo>
                <a:lnTo>
                  <a:pt x="1431" y="1366"/>
                </a:lnTo>
                <a:lnTo>
                  <a:pt x="1444" y="1374"/>
                </a:lnTo>
                <a:lnTo>
                  <a:pt x="1458" y="1381"/>
                </a:lnTo>
                <a:lnTo>
                  <a:pt x="1474" y="1388"/>
                </a:lnTo>
                <a:lnTo>
                  <a:pt x="1489" y="1394"/>
                </a:lnTo>
                <a:lnTo>
                  <a:pt x="1505" y="1399"/>
                </a:lnTo>
                <a:lnTo>
                  <a:pt x="1521" y="1405"/>
                </a:lnTo>
                <a:lnTo>
                  <a:pt x="1537" y="1409"/>
                </a:lnTo>
                <a:lnTo>
                  <a:pt x="1555" y="1412"/>
                </a:lnTo>
                <a:lnTo>
                  <a:pt x="1571" y="1416"/>
                </a:lnTo>
                <a:lnTo>
                  <a:pt x="1588" y="1418"/>
                </a:lnTo>
                <a:lnTo>
                  <a:pt x="1605" y="1419"/>
                </a:lnTo>
                <a:lnTo>
                  <a:pt x="1622" y="1420"/>
                </a:lnTo>
                <a:lnTo>
                  <a:pt x="1639" y="1420"/>
                </a:lnTo>
                <a:lnTo>
                  <a:pt x="1655" y="1419"/>
                </a:lnTo>
                <a:lnTo>
                  <a:pt x="1670" y="1417"/>
                </a:lnTo>
                <a:lnTo>
                  <a:pt x="1686" y="1415"/>
                </a:lnTo>
                <a:lnTo>
                  <a:pt x="1700" y="1411"/>
                </a:lnTo>
                <a:lnTo>
                  <a:pt x="1714" y="1407"/>
                </a:lnTo>
                <a:lnTo>
                  <a:pt x="1729" y="1403"/>
                </a:lnTo>
                <a:lnTo>
                  <a:pt x="1740" y="1396"/>
                </a:lnTo>
                <a:lnTo>
                  <a:pt x="1752" y="1390"/>
                </a:lnTo>
                <a:lnTo>
                  <a:pt x="1763" y="1382"/>
                </a:lnTo>
                <a:lnTo>
                  <a:pt x="1772" y="1374"/>
                </a:lnTo>
                <a:lnTo>
                  <a:pt x="1780" y="1364"/>
                </a:lnTo>
                <a:lnTo>
                  <a:pt x="1806" y="1328"/>
                </a:lnTo>
                <a:lnTo>
                  <a:pt x="1824" y="1306"/>
                </a:lnTo>
                <a:lnTo>
                  <a:pt x="1831" y="1298"/>
                </a:lnTo>
                <a:lnTo>
                  <a:pt x="1837" y="1293"/>
                </a:lnTo>
                <a:lnTo>
                  <a:pt x="1842" y="1290"/>
                </a:lnTo>
                <a:lnTo>
                  <a:pt x="1847" y="1289"/>
                </a:lnTo>
                <a:lnTo>
                  <a:pt x="1853" y="1291"/>
                </a:lnTo>
                <a:lnTo>
                  <a:pt x="1858" y="1295"/>
                </a:lnTo>
                <a:lnTo>
                  <a:pt x="1866" y="1300"/>
                </a:lnTo>
                <a:lnTo>
                  <a:pt x="1874" y="1308"/>
                </a:lnTo>
                <a:lnTo>
                  <a:pt x="1884" y="1316"/>
                </a:lnTo>
                <a:lnTo>
                  <a:pt x="1897" y="1326"/>
                </a:lnTo>
                <a:lnTo>
                  <a:pt x="1911" y="1337"/>
                </a:lnTo>
                <a:lnTo>
                  <a:pt x="1929" y="1349"/>
                </a:lnTo>
                <a:lnTo>
                  <a:pt x="1932" y="1350"/>
                </a:lnTo>
                <a:lnTo>
                  <a:pt x="1935" y="1350"/>
                </a:lnTo>
                <a:lnTo>
                  <a:pt x="1938" y="1349"/>
                </a:lnTo>
                <a:lnTo>
                  <a:pt x="1942" y="1349"/>
                </a:lnTo>
                <a:lnTo>
                  <a:pt x="1951" y="1344"/>
                </a:lnTo>
                <a:lnTo>
                  <a:pt x="1961" y="1338"/>
                </a:lnTo>
                <a:lnTo>
                  <a:pt x="1983" y="1321"/>
                </a:lnTo>
                <a:lnTo>
                  <a:pt x="2008" y="1299"/>
                </a:lnTo>
                <a:lnTo>
                  <a:pt x="2034" y="1276"/>
                </a:lnTo>
                <a:lnTo>
                  <a:pt x="2059" y="1254"/>
                </a:lnTo>
                <a:lnTo>
                  <a:pt x="2070" y="1244"/>
                </a:lnTo>
                <a:lnTo>
                  <a:pt x="2081" y="1236"/>
                </a:lnTo>
                <a:lnTo>
                  <a:pt x="2089" y="1229"/>
                </a:lnTo>
                <a:lnTo>
                  <a:pt x="2097" y="1225"/>
                </a:lnTo>
                <a:lnTo>
                  <a:pt x="2199" y="1217"/>
                </a:lnTo>
                <a:lnTo>
                  <a:pt x="2276" y="1147"/>
                </a:lnTo>
                <a:lnTo>
                  <a:pt x="2271" y="835"/>
                </a:lnTo>
                <a:lnTo>
                  <a:pt x="2264" y="835"/>
                </a:lnTo>
                <a:lnTo>
                  <a:pt x="2256" y="832"/>
                </a:lnTo>
                <a:lnTo>
                  <a:pt x="2247" y="830"/>
                </a:lnTo>
                <a:lnTo>
                  <a:pt x="2238" y="826"/>
                </a:lnTo>
                <a:lnTo>
                  <a:pt x="2228" y="821"/>
                </a:lnTo>
                <a:lnTo>
                  <a:pt x="2217" y="814"/>
                </a:lnTo>
                <a:lnTo>
                  <a:pt x="2205" y="805"/>
                </a:lnTo>
                <a:lnTo>
                  <a:pt x="2193" y="795"/>
                </a:lnTo>
                <a:lnTo>
                  <a:pt x="2189" y="793"/>
                </a:lnTo>
                <a:lnTo>
                  <a:pt x="2185" y="789"/>
                </a:lnTo>
                <a:lnTo>
                  <a:pt x="2181" y="788"/>
                </a:lnTo>
                <a:lnTo>
                  <a:pt x="2177" y="787"/>
                </a:lnTo>
                <a:lnTo>
                  <a:pt x="2167" y="786"/>
                </a:lnTo>
                <a:lnTo>
                  <a:pt x="2156" y="786"/>
                </a:lnTo>
                <a:lnTo>
                  <a:pt x="2144" y="787"/>
                </a:lnTo>
                <a:lnTo>
                  <a:pt x="2134" y="789"/>
                </a:lnTo>
                <a:lnTo>
                  <a:pt x="2121" y="793"/>
                </a:lnTo>
                <a:lnTo>
                  <a:pt x="2109" y="797"/>
                </a:lnTo>
                <a:lnTo>
                  <a:pt x="2084" y="804"/>
                </a:lnTo>
                <a:lnTo>
                  <a:pt x="2059" y="812"/>
                </a:lnTo>
                <a:lnTo>
                  <a:pt x="2048" y="815"/>
                </a:lnTo>
                <a:lnTo>
                  <a:pt x="2037" y="817"/>
                </a:lnTo>
                <a:lnTo>
                  <a:pt x="2027" y="820"/>
                </a:lnTo>
                <a:lnTo>
                  <a:pt x="2018" y="820"/>
                </a:lnTo>
                <a:lnTo>
                  <a:pt x="1992" y="825"/>
                </a:lnTo>
                <a:lnTo>
                  <a:pt x="1966" y="830"/>
                </a:lnTo>
                <a:lnTo>
                  <a:pt x="1942" y="836"/>
                </a:lnTo>
                <a:lnTo>
                  <a:pt x="1919" y="842"/>
                </a:lnTo>
                <a:lnTo>
                  <a:pt x="1895" y="850"/>
                </a:lnTo>
                <a:lnTo>
                  <a:pt x="1870" y="857"/>
                </a:lnTo>
                <a:lnTo>
                  <a:pt x="1846" y="867"/>
                </a:lnTo>
                <a:lnTo>
                  <a:pt x="1821" y="877"/>
                </a:lnTo>
                <a:lnTo>
                  <a:pt x="1807" y="881"/>
                </a:lnTo>
                <a:lnTo>
                  <a:pt x="1794" y="884"/>
                </a:lnTo>
                <a:lnTo>
                  <a:pt x="1781" y="886"/>
                </a:lnTo>
                <a:lnTo>
                  <a:pt x="1771" y="886"/>
                </a:lnTo>
                <a:lnTo>
                  <a:pt x="1759" y="885"/>
                </a:lnTo>
                <a:lnTo>
                  <a:pt x="1748" y="884"/>
                </a:lnTo>
                <a:lnTo>
                  <a:pt x="1737" y="882"/>
                </a:lnTo>
                <a:lnTo>
                  <a:pt x="1727" y="879"/>
                </a:lnTo>
                <a:lnTo>
                  <a:pt x="1707" y="871"/>
                </a:lnTo>
                <a:lnTo>
                  <a:pt x="1685" y="865"/>
                </a:lnTo>
                <a:lnTo>
                  <a:pt x="1673" y="862"/>
                </a:lnTo>
                <a:lnTo>
                  <a:pt x="1662" y="858"/>
                </a:lnTo>
                <a:lnTo>
                  <a:pt x="1650" y="857"/>
                </a:lnTo>
                <a:lnTo>
                  <a:pt x="1636" y="856"/>
                </a:lnTo>
                <a:lnTo>
                  <a:pt x="1615" y="855"/>
                </a:lnTo>
                <a:lnTo>
                  <a:pt x="1595" y="852"/>
                </a:lnTo>
                <a:lnTo>
                  <a:pt x="1574" y="849"/>
                </a:lnTo>
                <a:lnTo>
                  <a:pt x="1554" y="843"/>
                </a:lnTo>
                <a:lnTo>
                  <a:pt x="1533" y="838"/>
                </a:lnTo>
                <a:lnTo>
                  <a:pt x="1514" y="830"/>
                </a:lnTo>
                <a:lnTo>
                  <a:pt x="1493" y="823"/>
                </a:lnTo>
                <a:lnTo>
                  <a:pt x="1474" y="814"/>
                </a:lnTo>
                <a:lnTo>
                  <a:pt x="1454" y="804"/>
                </a:lnTo>
                <a:lnTo>
                  <a:pt x="1436" y="795"/>
                </a:lnTo>
                <a:lnTo>
                  <a:pt x="1417" y="784"/>
                </a:lnTo>
                <a:lnTo>
                  <a:pt x="1400" y="773"/>
                </a:lnTo>
                <a:lnTo>
                  <a:pt x="1366" y="750"/>
                </a:lnTo>
                <a:lnTo>
                  <a:pt x="1333" y="726"/>
                </a:lnTo>
                <a:lnTo>
                  <a:pt x="1174" y="598"/>
                </a:lnTo>
                <a:lnTo>
                  <a:pt x="1159" y="586"/>
                </a:lnTo>
                <a:lnTo>
                  <a:pt x="1145" y="574"/>
                </a:lnTo>
                <a:lnTo>
                  <a:pt x="1133" y="561"/>
                </a:lnTo>
                <a:lnTo>
                  <a:pt x="1121" y="548"/>
                </a:lnTo>
                <a:lnTo>
                  <a:pt x="1099" y="524"/>
                </a:lnTo>
                <a:lnTo>
                  <a:pt x="1077" y="500"/>
                </a:lnTo>
                <a:lnTo>
                  <a:pt x="1065" y="488"/>
                </a:lnTo>
                <a:lnTo>
                  <a:pt x="1054" y="476"/>
                </a:lnTo>
                <a:lnTo>
                  <a:pt x="1043" y="465"/>
                </a:lnTo>
                <a:lnTo>
                  <a:pt x="1030" y="456"/>
                </a:lnTo>
                <a:lnTo>
                  <a:pt x="1016" y="446"/>
                </a:lnTo>
                <a:lnTo>
                  <a:pt x="1001" y="436"/>
                </a:lnTo>
                <a:lnTo>
                  <a:pt x="985" y="429"/>
                </a:lnTo>
                <a:lnTo>
                  <a:pt x="968" y="421"/>
                </a:lnTo>
                <a:lnTo>
                  <a:pt x="957" y="411"/>
                </a:lnTo>
                <a:lnTo>
                  <a:pt x="947" y="402"/>
                </a:lnTo>
                <a:lnTo>
                  <a:pt x="940" y="392"/>
                </a:lnTo>
                <a:lnTo>
                  <a:pt x="935" y="382"/>
                </a:lnTo>
                <a:lnTo>
                  <a:pt x="929" y="371"/>
                </a:lnTo>
                <a:lnTo>
                  <a:pt x="925" y="359"/>
                </a:lnTo>
                <a:lnTo>
                  <a:pt x="920" y="349"/>
                </a:lnTo>
                <a:lnTo>
                  <a:pt x="917" y="337"/>
                </a:lnTo>
                <a:lnTo>
                  <a:pt x="912" y="313"/>
                </a:lnTo>
                <a:lnTo>
                  <a:pt x="906" y="288"/>
                </a:lnTo>
                <a:lnTo>
                  <a:pt x="902" y="276"/>
                </a:lnTo>
                <a:lnTo>
                  <a:pt x="898" y="263"/>
                </a:lnTo>
                <a:lnTo>
                  <a:pt x="892" y="251"/>
                </a:lnTo>
                <a:lnTo>
                  <a:pt x="886" y="240"/>
                </a:lnTo>
                <a:lnTo>
                  <a:pt x="873" y="218"/>
                </a:lnTo>
                <a:lnTo>
                  <a:pt x="862" y="195"/>
                </a:lnTo>
                <a:lnTo>
                  <a:pt x="857" y="183"/>
                </a:lnTo>
                <a:lnTo>
                  <a:pt x="851" y="173"/>
                </a:lnTo>
                <a:lnTo>
                  <a:pt x="847" y="161"/>
                </a:lnTo>
                <a:lnTo>
                  <a:pt x="844" y="149"/>
                </a:lnTo>
                <a:lnTo>
                  <a:pt x="841" y="137"/>
                </a:lnTo>
                <a:lnTo>
                  <a:pt x="838" y="125"/>
                </a:lnTo>
                <a:lnTo>
                  <a:pt x="837" y="112"/>
                </a:lnTo>
                <a:lnTo>
                  <a:pt x="837" y="100"/>
                </a:lnTo>
                <a:lnTo>
                  <a:pt x="838" y="87"/>
                </a:lnTo>
                <a:lnTo>
                  <a:pt x="842" y="74"/>
                </a:lnTo>
                <a:lnTo>
                  <a:pt x="845" y="61"/>
                </a:lnTo>
                <a:lnTo>
                  <a:pt x="850" y="48"/>
                </a:lnTo>
                <a:lnTo>
                  <a:pt x="858" y="38"/>
                </a:lnTo>
                <a:lnTo>
                  <a:pt x="870" y="25"/>
                </a:lnTo>
                <a:lnTo>
                  <a:pt x="876" y="18"/>
                </a:lnTo>
                <a:lnTo>
                  <a:pt x="882" y="13"/>
                </a:lnTo>
                <a:lnTo>
                  <a:pt x="885" y="8"/>
                </a:lnTo>
                <a:lnTo>
                  <a:pt x="886" y="5"/>
                </a:lnTo>
                <a:lnTo>
                  <a:pt x="872" y="2"/>
                </a:lnTo>
                <a:lnTo>
                  <a:pt x="856" y="1"/>
                </a:lnTo>
                <a:lnTo>
                  <a:pt x="837" y="0"/>
                </a:lnTo>
                <a:lnTo>
                  <a:pt x="818" y="0"/>
                </a:lnTo>
                <a:lnTo>
                  <a:pt x="781" y="0"/>
                </a:lnTo>
                <a:lnTo>
                  <a:pt x="749" y="0"/>
                </a:lnTo>
                <a:lnTo>
                  <a:pt x="739" y="1"/>
                </a:lnTo>
                <a:lnTo>
                  <a:pt x="730" y="3"/>
                </a:lnTo>
                <a:lnTo>
                  <a:pt x="721" y="6"/>
                </a:lnTo>
                <a:lnTo>
                  <a:pt x="712" y="12"/>
                </a:lnTo>
                <a:lnTo>
                  <a:pt x="696" y="24"/>
                </a:lnTo>
                <a:lnTo>
                  <a:pt x="680" y="38"/>
                </a:lnTo>
                <a:lnTo>
                  <a:pt x="662" y="52"/>
                </a:lnTo>
                <a:lnTo>
                  <a:pt x="645" y="66"/>
                </a:lnTo>
                <a:lnTo>
                  <a:pt x="636" y="71"/>
                </a:lnTo>
                <a:lnTo>
                  <a:pt x="628" y="76"/>
                </a:lnTo>
                <a:lnTo>
                  <a:pt x="618" y="81"/>
                </a:lnTo>
                <a:lnTo>
                  <a:pt x="608" y="84"/>
                </a:lnTo>
                <a:lnTo>
                  <a:pt x="592" y="86"/>
                </a:lnTo>
                <a:lnTo>
                  <a:pt x="576" y="87"/>
                </a:lnTo>
                <a:lnTo>
                  <a:pt x="561" y="87"/>
                </a:lnTo>
                <a:lnTo>
                  <a:pt x="546" y="87"/>
                </a:lnTo>
                <a:lnTo>
                  <a:pt x="531" y="87"/>
                </a:lnTo>
                <a:lnTo>
                  <a:pt x="515" y="87"/>
                </a:lnTo>
                <a:lnTo>
                  <a:pt x="499" y="89"/>
                </a:lnTo>
                <a:lnTo>
                  <a:pt x="484" y="93"/>
                </a:lnTo>
                <a:lnTo>
                  <a:pt x="443" y="109"/>
                </a:lnTo>
                <a:lnTo>
                  <a:pt x="414" y="122"/>
                </a:lnTo>
                <a:lnTo>
                  <a:pt x="406" y="125"/>
                </a:lnTo>
                <a:lnTo>
                  <a:pt x="399" y="126"/>
                </a:lnTo>
                <a:lnTo>
                  <a:pt x="390" y="128"/>
                </a:lnTo>
                <a:lnTo>
                  <a:pt x="381" y="128"/>
                </a:lnTo>
                <a:lnTo>
                  <a:pt x="372" y="128"/>
                </a:lnTo>
                <a:lnTo>
                  <a:pt x="360" y="128"/>
                </a:lnTo>
                <a:lnTo>
                  <a:pt x="347" y="126"/>
                </a:lnTo>
                <a:lnTo>
                  <a:pt x="333" y="124"/>
                </a:lnTo>
                <a:lnTo>
                  <a:pt x="326" y="123"/>
                </a:lnTo>
                <a:lnTo>
                  <a:pt x="321" y="123"/>
                </a:lnTo>
                <a:lnTo>
                  <a:pt x="317" y="124"/>
                </a:lnTo>
                <a:lnTo>
                  <a:pt x="313" y="125"/>
                </a:lnTo>
                <a:lnTo>
                  <a:pt x="310" y="126"/>
                </a:lnTo>
                <a:lnTo>
                  <a:pt x="308" y="129"/>
                </a:lnTo>
                <a:lnTo>
                  <a:pt x="306" y="132"/>
                </a:lnTo>
                <a:lnTo>
                  <a:pt x="304" y="136"/>
                </a:lnTo>
                <a:lnTo>
                  <a:pt x="299" y="143"/>
                </a:lnTo>
                <a:lnTo>
                  <a:pt x="296" y="152"/>
                </a:lnTo>
                <a:lnTo>
                  <a:pt x="291" y="161"/>
                </a:lnTo>
                <a:lnTo>
                  <a:pt x="283" y="170"/>
                </a:lnTo>
                <a:lnTo>
                  <a:pt x="272" y="190"/>
                </a:lnTo>
                <a:lnTo>
                  <a:pt x="264" y="209"/>
                </a:lnTo>
                <a:lnTo>
                  <a:pt x="256" y="231"/>
                </a:lnTo>
                <a:lnTo>
                  <a:pt x="250" y="253"/>
                </a:lnTo>
                <a:lnTo>
                  <a:pt x="239" y="298"/>
                </a:lnTo>
                <a:lnTo>
                  <a:pt x="230" y="344"/>
                </a:lnTo>
                <a:lnTo>
                  <a:pt x="226" y="368"/>
                </a:lnTo>
                <a:lnTo>
                  <a:pt x="222" y="392"/>
                </a:lnTo>
                <a:lnTo>
                  <a:pt x="216" y="415"/>
                </a:lnTo>
                <a:lnTo>
                  <a:pt x="210" y="438"/>
                </a:lnTo>
                <a:lnTo>
                  <a:pt x="203" y="461"/>
                </a:lnTo>
                <a:lnTo>
                  <a:pt x="195" y="483"/>
                </a:lnTo>
                <a:lnTo>
                  <a:pt x="185" y="504"/>
                </a:lnTo>
                <a:lnTo>
                  <a:pt x="173" y="525"/>
                </a:lnTo>
                <a:lnTo>
                  <a:pt x="163" y="541"/>
                </a:lnTo>
                <a:lnTo>
                  <a:pt x="155" y="559"/>
                </a:lnTo>
                <a:lnTo>
                  <a:pt x="147" y="578"/>
                </a:lnTo>
                <a:lnTo>
                  <a:pt x="139" y="597"/>
                </a:lnTo>
                <a:lnTo>
                  <a:pt x="127" y="636"/>
                </a:lnTo>
                <a:lnTo>
                  <a:pt x="116" y="677"/>
                </a:lnTo>
                <a:lnTo>
                  <a:pt x="105" y="718"/>
                </a:lnTo>
                <a:lnTo>
                  <a:pt x="94" y="759"/>
                </a:lnTo>
                <a:lnTo>
                  <a:pt x="89" y="778"/>
                </a:lnTo>
                <a:lnTo>
                  <a:pt x="82" y="798"/>
                </a:lnTo>
                <a:lnTo>
                  <a:pt x="76" y="817"/>
                </a:lnTo>
                <a:lnTo>
                  <a:pt x="68" y="835"/>
                </a:lnTo>
                <a:lnTo>
                  <a:pt x="61" y="854"/>
                </a:lnTo>
                <a:lnTo>
                  <a:pt x="54" y="876"/>
                </a:lnTo>
                <a:lnTo>
                  <a:pt x="48" y="898"/>
                </a:lnTo>
                <a:lnTo>
                  <a:pt x="41" y="921"/>
                </a:lnTo>
                <a:lnTo>
                  <a:pt x="35" y="945"/>
                </a:lnTo>
                <a:lnTo>
                  <a:pt x="27" y="966"/>
                </a:lnTo>
                <a:lnTo>
                  <a:pt x="23" y="976"/>
                </a:lnTo>
                <a:lnTo>
                  <a:pt x="17" y="986"/>
                </a:lnTo>
                <a:lnTo>
                  <a:pt x="12" y="993"/>
                </a:lnTo>
                <a:lnTo>
                  <a:pt x="7" y="1001"/>
                </a:lnTo>
                <a:lnTo>
                  <a:pt x="6" y="1015"/>
                </a:lnTo>
                <a:lnTo>
                  <a:pt x="4" y="1029"/>
                </a:lnTo>
                <a:lnTo>
                  <a:pt x="2" y="1042"/>
                </a:lnTo>
                <a:lnTo>
                  <a:pt x="0" y="1056"/>
                </a:lnTo>
                <a:lnTo>
                  <a:pt x="168" y="1056"/>
                </a:lnTo>
                <a:lnTo>
                  <a:pt x="176" y="1054"/>
                </a:lnTo>
                <a:lnTo>
                  <a:pt x="187" y="1054"/>
                </a:lnTo>
                <a:lnTo>
                  <a:pt x="199" y="1055"/>
                </a:lnTo>
                <a:lnTo>
                  <a:pt x="211" y="1057"/>
                </a:lnTo>
                <a:lnTo>
                  <a:pt x="238" y="1066"/>
                </a:lnTo>
                <a:lnTo>
                  <a:pt x="266" y="1078"/>
                </a:lnTo>
                <a:lnTo>
                  <a:pt x="295" y="1090"/>
                </a:lnTo>
                <a:lnTo>
                  <a:pt x="325" y="1100"/>
                </a:lnTo>
                <a:lnTo>
                  <a:pt x="340" y="1105"/>
                </a:lnTo>
                <a:lnTo>
                  <a:pt x="354" y="1108"/>
                </a:lnTo>
                <a:lnTo>
                  <a:pt x="368" y="1109"/>
                </a:lnTo>
                <a:lnTo>
                  <a:pt x="383" y="1109"/>
                </a:lnTo>
                <a:lnTo>
                  <a:pt x="400" y="1109"/>
                </a:lnTo>
                <a:lnTo>
                  <a:pt x="414" y="1110"/>
                </a:lnTo>
                <a:lnTo>
                  <a:pt x="425" y="1111"/>
                </a:lnTo>
                <a:lnTo>
                  <a:pt x="434" y="1113"/>
                </a:lnTo>
                <a:lnTo>
                  <a:pt x="442" y="1117"/>
                </a:lnTo>
                <a:lnTo>
                  <a:pt x="447" y="1121"/>
                </a:lnTo>
                <a:lnTo>
                  <a:pt x="451" y="1126"/>
                </a:lnTo>
                <a:lnTo>
                  <a:pt x="453" y="1132"/>
                </a:lnTo>
                <a:lnTo>
                  <a:pt x="454" y="1139"/>
                </a:lnTo>
                <a:lnTo>
                  <a:pt x="454" y="1148"/>
                </a:lnTo>
                <a:lnTo>
                  <a:pt x="453" y="1156"/>
                </a:lnTo>
                <a:lnTo>
                  <a:pt x="451" y="1167"/>
                </a:lnTo>
                <a:lnTo>
                  <a:pt x="445" y="1191"/>
                </a:lnTo>
                <a:lnTo>
                  <a:pt x="439" y="1219"/>
                </a:lnTo>
                <a:lnTo>
                  <a:pt x="438" y="1229"/>
                </a:lnTo>
                <a:lnTo>
                  <a:pt x="437" y="1239"/>
                </a:lnTo>
                <a:lnTo>
                  <a:pt x="435" y="1248"/>
                </a:lnTo>
                <a:lnTo>
                  <a:pt x="437" y="1257"/>
                </a:lnTo>
                <a:lnTo>
                  <a:pt x="439" y="1275"/>
                </a:lnTo>
                <a:lnTo>
                  <a:pt x="442" y="1294"/>
                </a:lnTo>
                <a:lnTo>
                  <a:pt x="447" y="1312"/>
                </a:lnTo>
                <a:lnTo>
                  <a:pt x="454" y="1329"/>
                </a:lnTo>
                <a:lnTo>
                  <a:pt x="461" y="1347"/>
                </a:lnTo>
                <a:lnTo>
                  <a:pt x="469" y="1363"/>
                </a:lnTo>
                <a:lnTo>
                  <a:pt x="472" y="1369"/>
                </a:lnTo>
                <a:lnTo>
                  <a:pt x="477" y="1375"/>
                </a:lnTo>
                <a:lnTo>
                  <a:pt x="480" y="1379"/>
                </a:lnTo>
                <a:lnTo>
                  <a:pt x="484" y="1382"/>
                </a:lnTo>
                <a:lnTo>
                  <a:pt x="488" y="1384"/>
                </a:lnTo>
                <a:lnTo>
                  <a:pt x="494" y="1387"/>
                </a:lnTo>
                <a:lnTo>
                  <a:pt x="498" y="1388"/>
                </a:lnTo>
                <a:lnTo>
                  <a:pt x="504" y="1389"/>
                </a:lnTo>
                <a:lnTo>
                  <a:pt x="514" y="1388"/>
                </a:lnTo>
                <a:lnTo>
                  <a:pt x="526" y="1385"/>
                </a:lnTo>
                <a:lnTo>
                  <a:pt x="538" y="1383"/>
                </a:lnTo>
                <a:lnTo>
                  <a:pt x="551" y="1380"/>
                </a:lnTo>
                <a:lnTo>
                  <a:pt x="564" y="1377"/>
                </a:lnTo>
                <a:lnTo>
                  <a:pt x="578" y="1375"/>
                </a:lnTo>
                <a:lnTo>
                  <a:pt x="591" y="1374"/>
                </a:lnTo>
                <a:lnTo>
                  <a:pt x="605" y="1375"/>
                </a:lnTo>
                <a:lnTo>
                  <a:pt x="612" y="1376"/>
                </a:lnTo>
                <a:lnTo>
                  <a:pt x="619" y="1378"/>
                </a:lnTo>
                <a:lnTo>
                  <a:pt x="626" y="1381"/>
                </a:lnTo>
                <a:lnTo>
                  <a:pt x="632" y="1385"/>
                </a:lnTo>
                <a:lnTo>
                  <a:pt x="639" y="1390"/>
                </a:lnTo>
                <a:lnTo>
                  <a:pt x="645" y="1395"/>
                </a:lnTo>
                <a:lnTo>
                  <a:pt x="652" y="1403"/>
                </a:lnTo>
                <a:lnTo>
                  <a:pt x="658" y="1410"/>
                </a:lnTo>
                <a:lnTo>
                  <a:pt x="668" y="1421"/>
                </a:lnTo>
                <a:lnTo>
                  <a:pt x="677" y="1431"/>
                </a:lnTo>
                <a:lnTo>
                  <a:pt x="689" y="1438"/>
                </a:lnTo>
                <a:lnTo>
                  <a:pt x="701" y="1447"/>
                </a:lnTo>
                <a:lnTo>
                  <a:pt x="713" y="1455"/>
                </a:lnTo>
                <a:lnTo>
                  <a:pt x="726" y="1463"/>
                </a:lnTo>
                <a:lnTo>
                  <a:pt x="737" y="1472"/>
                </a:lnTo>
                <a:lnTo>
                  <a:pt x="748" y="1482"/>
                </a:lnTo>
                <a:lnTo>
                  <a:pt x="751" y="1487"/>
                </a:lnTo>
                <a:lnTo>
                  <a:pt x="754" y="1498"/>
                </a:lnTo>
                <a:lnTo>
                  <a:pt x="758" y="1512"/>
                </a:lnTo>
                <a:lnTo>
                  <a:pt x="763" y="1528"/>
                </a:lnTo>
                <a:lnTo>
                  <a:pt x="769" y="1557"/>
                </a:lnTo>
                <a:lnTo>
                  <a:pt x="771" y="1571"/>
                </a:lnTo>
                <a:lnTo>
                  <a:pt x="776" y="1572"/>
                </a:lnTo>
                <a:lnTo>
                  <a:pt x="781" y="1574"/>
                </a:lnTo>
                <a:lnTo>
                  <a:pt x="787" y="1578"/>
                </a:lnTo>
                <a:lnTo>
                  <a:pt x="791" y="1581"/>
                </a:lnTo>
                <a:lnTo>
                  <a:pt x="802" y="1590"/>
                </a:lnTo>
                <a:lnTo>
                  <a:pt x="814" y="1600"/>
                </a:lnTo>
                <a:lnTo>
                  <a:pt x="825" y="1610"/>
                </a:lnTo>
                <a:lnTo>
                  <a:pt x="837" y="1619"/>
                </a:lnTo>
                <a:lnTo>
                  <a:pt x="844" y="1623"/>
                </a:lnTo>
                <a:lnTo>
                  <a:pt x="850" y="1626"/>
                </a:lnTo>
                <a:lnTo>
                  <a:pt x="857" y="1628"/>
                </a:lnTo>
                <a:lnTo>
                  <a:pt x="862" y="163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19"/>
          <p:cNvSpPr>
            <a:spLocks/>
          </p:cNvSpPr>
          <p:nvPr/>
        </p:nvSpPr>
        <p:spPr bwMode="auto">
          <a:xfrm>
            <a:off x="8226112" y="2102114"/>
            <a:ext cx="917888" cy="624102"/>
          </a:xfrm>
          <a:custGeom>
            <a:avLst/>
            <a:gdLst>
              <a:gd name="T0" fmla="*/ 2653 w 2751"/>
              <a:gd name="T1" fmla="*/ 925 h 2327"/>
              <a:gd name="T2" fmla="*/ 2701 w 2751"/>
              <a:gd name="T3" fmla="*/ 998 h 2327"/>
              <a:gd name="T4" fmla="*/ 2736 w 2751"/>
              <a:gd name="T5" fmla="*/ 1131 h 2327"/>
              <a:gd name="T6" fmla="*/ 2708 w 2751"/>
              <a:gd name="T7" fmla="*/ 1253 h 2327"/>
              <a:gd name="T8" fmla="*/ 2577 w 2751"/>
              <a:gd name="T9" fmla="*/ 1251 h 2327"/>
              <a:gd name="T10" fmla="*/ 2481 w 2751"/>
              <a:gd name="T11" fmla="*/ 1270 h 2327"/>
              <a:gd name="T12" fmla="*/ 2482 w 2751"/>
              <a:gd name="T13" fmla="*/ 1358 h 2327"/>
              <a:gd name="T14" fmla="*/ 2585 w 2751"/>
              <a:gd name="T15" fmla="*/ 1469 h 2327"/>
              <a:gd name="T16" fmla="*/ 2618 w 2751"/>
              <a:gd name="T17" fmla="*/ 1544 h 2327"/>
              <a:gd name="T18" fmla="*/ 2508 w 2751"/>
              <a:gd name="T19" fmla="*/ 1772 h 2327"/>
              <a:gd name="T20" fmla="*/ 2329 w 2751"/>
              <a:gd name="T21" fmla="*/ 1826 h 2327"/>
              <a:gd name="T22" fmla="*/ 2207 w 2751"/>
              <a:gd name="T23" fmla="*/ 1876 h 2327"/>
              <a:gd name="T24" fmla="*/ 2003 w 2751"/>
              <a:gd name="T25" fmla="*/ 1955 h 2327"/>
              <a:gd name="T26" fmla="*/ 1855 w 2751"/>
              <a:gd name="T27" fmla="*/ 2080 h 2327"/>
              <a:gd name="T28" fmla="*/ 1814 w 2751"/>
              <a:gd name="T29" fmla="*/ 2216 h 2327"/>
              <a:gd name="T30" fmla="*/ 1689 w 2751"/>
              <a:gd name="T31" fmla="*/ 2196 h 2327"/>
              <a:gd name="T32" fmla="*/ 1576 w 2751"/>
              <a:gd name="T33" fmla="*/ 2192 h 2327"/>
              <a:gd name="T34" fmla="*/ 1405 w 2751"/>
              <a:gd name="T35" fmla="*/ 2261 h 2327"/>
              <a:gd name="T36" fmla="*/ 1173 w 2751"/>
              <a:gd name="T37" fmla="*/ 2236 h 2327"/>
              <a:gd name="T38" fmla="*/ 1056 w 2751"/>
              <a:gd name="T39" fmla="*/ 2252 h 2327"/>
              <a:gd name="T40" fmla="*/ 991 w 2751"/>
              <a:gd name="T41" fmla="*/ 2117 h 2327"/>
              <a:gd name="T42" fmla="*/ 834 w 2751"/>
              <a:gd name="T43" fmla="*/ 2253 h 2327"/>
              <a:gd name="T44" fmla="*/ 747 w 2751"/>
              <a:gd name="T45" fmla="*/ 2301 h 2327"/>
              <a:gd name="T46" fmla="*/ 621 w 2751"/>
              <a:gd name="T47" fmla="*/ 2303 h 2327"/>
              <a:gd name="T48" fmla="*/ 552 w 2751"/>
              <a:gd name="T49" fmla="*/ 2282 h 2327"/>
              <a:gd name="T50" fmla="*/ 474 w 2751"/>
              <a:gd name="T51" fmla="*/ 2206 h 2327"/>
              <a:gd name="T52" fmla="*/ 333 w 2751"/>
              <a:gd name="T53" fmla="*/ 2274 h 2327"/>
              <a:gd name="T54" fmla="*/ 289 w 2751"/>
              <a:gd name="T55" fmla="*/ 2197 h 2327"/>
              <a:gd name="T56" fmla="*/ 141 w 2751"/>
              <a:gd name="T57" fmla="*/ 2320 h 2327"/>
              <a:gd name="T58" fmla="*/ 31 w 2751"/>
              <a:gd name="T59" fmla="*/ 2075 h 2327"/>
              <a:gd name="T60" fmla="*/ 15 w 2751"/>
              <a:gd name="T61" fmla="*/ 1936 h 2327"/>
              <a:gd name="T62" fmla="*/ 34 w 2751"/>
              <a:gd name="T63" fmla="*/ 1711 h 2327"/>
              <a:gd name="T64" fmla="*/ 60 w 2751"/>
              <a:gd name="T65" fmla="*/ 1600 h 2327"/>
              <a:gd name="T66" fmla="*/ 125 w 2751"/>
              <a:gd name="T67" fmla="*/ 1460 h 2327"/>
              <a:gd name="T68" fmla="*/ 244 w 2751"/>
              <a:gd name="T69" fmla="*/ 1245 h 2327"/>
              <a:gd name="T70" fmla="*/ 423 w 2751"/>
              <a:gd name="T71" fmla="*/ 1038 h 2327"/>
              <a:gd name="T72" fmla="*/ 489 w 2751"/>
              <a:gd name="T73" fmla="*/ 876 h 2327"/>
              <a:gd name="T74" fmla="*/ 556 w 2751"/>
              <a:gd name="T75" fmla="*/ 741 h 2327"/>
              <a:gd name="T76" fmla="*/ 511 w 2751"/>
              <a:gd name="T77" fmla="*/ 573 h 2327"/>
              <a:gd name="T78" fmla="*/ 564 w 2751"/>
              <a:gd name="T79" fmla="*/ 460 h 2327"/>
              <a:gd name="T80" fmla="*/ 594 w 2751"/>
              <a:gd name="T81" fmla="*/ 338 h 2327"/>
              <a:gd name="T82" fmla="*/ 798 w 2751"/>
              <a:gd name="T83" fmla="*/ 119 h 2327"/>
              <a:gd name="T84" fmla="*/ 817 w 2751"/>
              <a:gd name="T85" fmla="*/ 237 h 2327"/>
              <a:gd name="T86" fmla="*/ 926 w 2751"/>
              <a:gd name="T87" fmla="*/ 361 h 2327"/>
              <a:gd name="T88" fmla="*/ 1132 w 2751"/>
              <a:gd name="T89" fmla="*/ 361 h 2327"/>
              <a:gd name="T90" fmla="*/ 1236 w 2751"/>
              <a:gd name="T91" fmla="*/ 493 h 2327"/>
              <a:gd name="T92" fmla="*/ 1343 w 2751"/>
              <a:gd name="T93" fmla="*/ 603 h 2327"/>
              <a:gd name="T94" fmla="*/ 1457 w 2751"/>
              <a:gd name="T95" fmla="*/ 543 h 2327"/>
              <a:gd name="T96" fmla="*/ 1579 w 2751"/>
              <a:gd name="T97" fmla="*/ 432 h 2327"/>
              <a:gd name="T98" fmla="*/ 1755 w 2751"/>
              <a:gd name="T99" fmla="*/ 292 h 2327"/>
              <a:gd name="T100" fmla="*/ 1700 w 2751"/>
              <a:gd name="T101" fmla="*/ 218 h 2327"/>
              <a:gd name="T102" fmla="*/ 1732 w 2751"/>
              <a:gd name="T103" fmla="*/ 121 h 2327"/>
              <a:gd name="T104" fmla="*/ 1793 w 2751"/>
              <a:gd name="T105" fmla="*/ 0 h 2327"/>
              <a:gd name="T106" fmla="*/ 1864 w 2751"/>
              <a:gd name="T107" fmla="*/ 124 h 2327"/>
              <a:gd name="T108" fmla="*/ 2014 w 2751"/>
              <a:gd name="T109" fmla="*/ 240 h 2327"/>
              <a:gd name="T110" fmla="*/ 2109 w 2751"/>
              <a:gd name="T111" fmla="*/ 346 h 2327"/>
              <a:gd name="T112" fmla="*/ 2235 w 2751"/>
              <a:gd name="T113" fmla="*/ 480 h 2327"/>
              <a:gd name="T114" fmla="*/ 2379 w 2751"/>
              <a:gd name="T115" fmla="*/ 439 h 2327"/>
              <a:gd name="T116" fmla="*/ 2509 w 2751"/>
              <a:gd name="T117" fmla="*/ 582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51" h="2327">
                <a:moveTo>
                  <a:pt x="2667" y="619"/>
                </a:moveTo>
                <a:lnTo>
                  <a:pt x="2663" y="745"/>
                </a:lnTo>
                <a:lnTo>
                  <a:pt x="2666" y="762"/>
                </a:lnTo>
                <a:lnTo>
                  <a:pt x="2666" y="779"/>
                </a:lnTo>
                <a:lnTo>
                  <a:pt x="2665" y="795"/>
                </a:lnTo>
                <a:lnTo>
                  <a:pt x="2662" y="811"/>
                </a:lnTo>
                <a:lnTo>
                  <a:pt x="2656" y="844"/>
                </a:lnTo>
                <a:lnTo>
                  <a:pt x="2649" y="876"/>
                </a:lnTo>
                <a:lnTo>
                  <a:pt x="2647" y="889"/>
                </a:lnTo>
                <a:lnTo>
                  <a:pt x="2647" y="900"/>
                </a:lnTo>
                <a:lnTo>
                  <a:pt x="2648" y="910"/>
                </a:lnTo>
                <a:lnTo>
                  <a:pt x="2651" y="917"/>
                </a:lnTo>
                <a:lnTo>
                  <a:pt x="2653" y="925"/>
                </a:lnTo>
                <a:lnTo>
                  <a:pt x="2656" y="931"/>
                </a:lnTo>
                <a:lnTo>
                  <a:pt x="2659" y="937"/>
                </a:lnTo>
                <a:lnTo>
                  <a:pt x="2663" y="941"/>
                </a:lnTo>
                <a:lnTo>
                  <a:pt x="2672" y="951"/>
                </a:lnTo>
                <a:lnTo>
                  <a:pt x="2681" y="959"/>
                </a:lnTo>
                <a:lnTo>
                  <a:pt x="2685" y="965"/>
                </a:lnTo>
                <a:lnTo>
                  <a:pt x="2688" y="971"/>
                </a:lnTo>
                <a:lnTo>
                  <a:pt x="2692" y="978"/>
                </a:lnTo>
                <a:lnTo>
                  <a:pt x="2694" y="985"/>
                </a:lnTo>
                <a:lnTo>
                  <a:pt x="2697" y="986"/>
                </a:lnTo>
                <a:lnTo>
                  <a:pt x="2699" y="989"/>
                </a:lnTo>
                <a:lnTo>
                  <a:pt x="2700" y="994"/>
                </a:lnTo>
                <a:lnTo>
                  <a:pt x="2701" y="998"/>
                </a:lnTo>
                <a:lnTo>
                  <a:pt x="2701" y="1011"/>
                </a:lnTo>
                <a:lnTo>
                  <a:pt x="2700" y="1026"/>
                </a:lnTo>
                <a:lnTo>
                  <a:pt x="2698" y="1041"/>
                </a:lnTo>
                <a:lnTo>
                  <a:pt x="2696" y="1055"/>
                </a:lnTo>
                <a:lnTo>
                  <a:pt x="2696" y="1062"/>
                </a:lnTo>
                <a:lnTo>
                  <a:pt x="2696" y="1068"/>
                </a:lnTo>
                <a:lnTo>
                  <a:pt x="2697" y="1073"/>
                </a:lnTo>
                <a:lnTo>
                  <a:pt x="2698" y="1077"/>
                </a:lnTo>
                <a:lnTo>
                  <a:pt x="2705" y="1089"/>
                </a:lnTo>
                <a:lnTo>
                  <a:pt x="2711" y="1100"/>
                </a:lnTo>
                <a:lnTo>
                  <a:pt x="2718" y="1108"/>
                </a:lnTo>
                <a:lnTo>
                  <a:pt x="2724" y="1117"/>
                </a:lnTo>
                <a:lnTo>
                  <a:pt x="2736" y="1131"/>
                </a:lnTo>
                <a:lnTo>
                  <a:pt x="2745" y="1144"/>
                </a:lnTo>
                <a:lnTo>
                  <a:pt x="2748" y="1150"/>
                </a:lnTo>
                <a:lnTo>
                  <a:pt x="2750" y="1158"/>
                </a:lnTo>
                <a:lnTo>
                  <a:pt x="2751" y="1166"/>
                </a:lnTo>
                <a:lnTo>
                  <a:pt x="2750" y="1175"/>
                </a:lnTo>
                <a:lnTo>
                  <a:pt x="2748" y="1185"/>
                </a:lnTo>
                <a:lnTo>
                  <a:pt x="2745" y="1197"/>
                </a:lnTo>
                <a:lnTo>
                  <a:pt x="2739" y="1210"/>
                </a:lnTo>
                <a:lnTo>
                  <a:pt x="2733" y="1226"/>
                </a:lnTo>
                <a:lnTo>
                  <a:pt x="2727" y="1234"/>
                </a:lnTo>
                <a:lnTo>
                  <a:pt x="2722" y="1241"/>
                </a:lnTo>
                <a:lnTo>
                  <a:pt x="2715" y="1248"/>
                </a:lnTo>
                <a:lnTo>
                  <a:pt x="2708" y="1253"/>
                </a:lnTo>
                <a:lnTo>
                  <a:pt x="2700" y="1257"/>
                </a:lnTo>
                <a:lnTo>
                  <a:pt x="2692" y="1262"/>
                </a:lnTo>
                <a:lnTo>
                  <a:pt x="2683" y="1264"/>
                </a:lnTo>
                <a:lnTo>
                  <a:pt x="2673" y="1266"/>
                </a:lnTo>
                <a:lnTo>
                  <a:pt x="2663" y="1268"/>
                </a:lnTo>
                <a:lnTo>
                  <a:pt x="2654" y="1268"/>
                </a:lnTo>
                <a:lnTo>
                  <a:pt x="2644" y="1268"/>
                </a:lnTo>
                <a:lnTo>
                  <a:pt x="2634" y="1268"/>
                </a:lnTo>
                <a:lnTo>
                  <a:pt x="2616" y="1266"/>
                </a:lnTo>
                <a:lnTo>
                  <a:pt x="2598" y="1261"/>
                </a:lnTo>
                <a:lnTo>
                  <a:pt x="2590" y="1258"/>
                </a:lnTo>
                <a:lnTo>
                  <a:pt x="2584" y="1255"/>
                </a:lnTo>
                <a:lnTo>
                  <a:pt x="2577" y="1251"/>
                </a:lnTo>
                <a:lnTo>
                  <a:pt x="2572" y="1248"/>
                </a:lnTo>
                <a:lnTo>
                  <a:pt x="2562" y="1240"/>
                </a:lnTo>
                <a:lnTo>
                  <a:pt x="2552" y="1234"/>
                </a:lnTo>
                <a:lnTo>
                  <a:pt x="2548" y="1231"/>
                </a:lnTo>
                <a:lnTo>
                  <a:pt x="2544" y="1229"/>
                </a:lnTo>
                <a:lnTo>
                  <a:pt x="2539" y="1229"/>
                </a:lnTo>
                <a:lnTo>
                  <a:pt x="2534" y="1229"/>
                </a:lnTo>
                <a:lnTo>
                  <a:pt x="2528" y="1231"/>
                </a:lnTo>
                <a:lnTo>
                  <a:pt x="2523" y="1235"/>
                </a:lnTo>
                <a:lnTo>
                  <a:pt x="2517" y="1239"/>
                </a:lnTo>
                <a:lnTo>
                  <a:pt x="2509" y="1245"/>
                </a:lnTo>
                <a:lnTo>
                  <a:pt x="2496" y="1257"/>
                </a:lnTo>
                <a:lnTo>
                  <a:pt x="2481" y="1270"/>
                </a:lnTo>
                <a:lnTo>
                  <a:pt x="2467" y="1284"/>
                </a:lnTo>
                <a:lnTo>
                  <a:pt x="2454" y="1298"/>
                </a:lnTo>
                <a:lnTo>
                  <a:pt x="2450" y="1305"/>
                </a:lnTo>
                <a:lnTo>
                  <a:pt x="2446" y="1312"/>
                </a:lnTo>
                <a:lnTo>
                  <a:pt x="2444" y="1319"/>
                </a:lnTo>
                <a:lnTo>
                  <a:pt x="2445" y="1325"/>
                </a:lnTo>
                <a:lnTo>
                  <a:pt x="2446" y="1330"/>
                </a:lnTo>
                <a:lnTo>
                  <a:pt x="2447" y="1333"/>
                </a:lnTo>
                <a:lnTo>
                  <a:pt x="2450" y="1336"/>
                </a:lnTo>
                <a:lnTo>
                  <a:pt x="2453" y="1339"/>
                </a:lnTo>
                <a:lnTo>
                  <a:pt x="2460" y="1345"/>
                </a:lnTo>
                <a:lnTo>
                  <a:pt x="2471" y="1351"/>
                </a:lnTo>
                <a:lnTo>
                  <a:pt x="2482" y="1358"/>
                </a:lnTo>
                <a:lnTo>
                  <a:pt x="2491" y="1364"/>
                </a:lnTo>
                <a:lnTo>
                  <a:pt x="2498" y="1371"/>
                </a:lnTo>
                <a:lnTo>
                  <a:pt x="2504" y="1378"/>
                </a:lnTo>
                <a:lnTo>
                  <a:pt x="2512" y="1393"/>
                </a:lnTo>
                <a:lnTo>
                  <a:pt x="2520" y="1410"/>
                </a:lnTo>
                <a:lnTo>
                  <a:pt x="2523" y="1417"/>
                </a:lnTo>
                <a:lnTo>
                  <a:pt x="2527" y="1426"/>
                </a:lnTo>
                <a:lnTo>
                  <a:pt x="2533" y="1433"/>
                </a:lnTo>
                <a:lnTo>
                  <a:pt x="2539" y="1441"/>
                </a:lnTo>
                <a:lnTo>
                  <a:pt x="2547" y="1448"/>
                </a:lnTo>
                <a:lnTo>
                  <a:pt x="2558" y="1455"/>
                </a:lnTo>
                <a:lnTo>
                  <a:pt x="2570" y="1463"/>
                </a:lnTo>
                <a:lnTo>
                  <a:pt x="2585" y="1469"/>
                </a:lnTo>
                <a:lnTo>
                  <a:pt x="2591" y="1469"/>
                </a:lnTo>
                <a:lnTo>
                  <a:pt x="2598" y="1470"/>
                </a:lnTo>
                <a:lnTo>
                  <a:pt x="2603" y="1472"/>
                </a:lnTo>
                <a:lnTo>
                  <a:pt x="2609" y="1474"/>
                </a:lnTo>
                <a:lnTo>
                  <a:pt x="2615" y="1479"/>
                </a:lnTo>
                <a:lnTo>
                  <a:pt x="2619" y="1483"/>
                </a:lnTo>
                <a:lnTo>
                  <a:pt x="2622" y="1488"/>
                </a:lnTo>
                <a:lnTo>
                  <a:pt x="2626" y="1495"/>
                </a:lnTo>
                <a:lnTo>
                  <a:pt x="2627" y="1501"/>
                </a:lnTo>
                <a:lnTo>
                  <a:pt x="2627" y="1509"/>
                </a:lnTo>
                <a:lnTo>
                  <a:pt x="2626" y="1518"/>
                </a:lnTo>
                <a:lnTo>
                  <a:pt x="2624" y="1526"/>
                </a:lnTo>
                <a:lnTo>
                  <a:pt x="2618" y="1544"/>
                </a:lnTo>
                <a:lnTo>
                  <a:pt x="2612" y="1556"/>
                </a:lnTo>
                <a:lnTo>
                  <a:pt x="2603" y="1577"/>
                </a:lnTo>
                <a:lnTo>
                  <a:pt x="2593" y="1599"/>
                </a:lnTo>
                <a:lnTo>
                  <a:pt x="2582" y="1619"/>
                </a:lnTo>
                <a:lnTo>
                  <a:pt x="2573" y="1640"/>
                </a:lnTo>
                <a:lnTo>
                  <a:pt x="2539" y="1703"/>
                </a:lnTo>
                <a:lnTo>
                  <a:pt x="2534" y="1722"/>
                </a:lnTo>
                <a:lnTo>
                  <a:pt x="2530" y="1737"/>
                </a:lnTo>
                <a:lnTo>
                  <a:pt x="2525" y="1750"/>
                </a:lnTo>
                <a:lnTo>
                  <a:pt x="2520" y="1760"/>
                </a:lnTo>
                <a:lnTo>
                  <a:pt x="2517" y="1765"/>
                </a:lnTo>
                <a:lnTo>
                  <a:pt x="2512" y="1768"/>
                </a:lnTo>
                <a:lnTo>
                  <a:pt x="2508" y="1772"/>
                </a:lnTo>
                <a:lnTo>
                  <a:pt x="2503" y="1776"/>
                </a:lnTo>
                <a:lnTo>
                  <a:pt x="2487" y="1783"/>
                </a:lnTo>
                <a:lnTo>
                  <a:pt x="2468" y="1790"/>
                </a:lnTo>
                <a:lnTo>
                  <a:pt x="2453" y="1793"/>
                </a:lnTo>
                <a:lnTo>
                  <a:pt x="2437" y="1796"/>
                </a:lnTo>
                <a:lnTo>
                  <a:pt x="2422" y="1797"/>
                </a:lnTo>
                <a:lnTo>
                  <a:pt x="2405" y="1799"/>
                </a:lnTo>
                <a:lnTo>
                  <a:pt x="2389" y="1802"/>
                </a:lnTo>
                <a:lnTo>
                  <a:pt x="2374" y="1804"/>
                </a:lnTo>
                <a:lnTo>
                  <a:pt x="2359" y="1808"/>
                </a:lnTo>
                <a:lnTo>
                  <a:pt x="2345" y="1815"/>
                </a:lnTo>
                <a:lnTo>
                  <a:pt x="2336" y="1820"/>
                </a:lnTo>
                <a:lnTo>
                  <a:pt x="2329" y="1826"/>
                </a:lnTo>
                <a:lnTo>
                  <a:pt x="2323" y="1833"/>
                </a:lnTo>
                <a:lnTo>
                  <a:pt x="2318" y="1841"/>
                </a:lnTo>
                <a:lnTo>
                  <a:pt x="2311" y="1848"/>
                </a:lnTo>
                <a:lnTo>
                  <a:pt x="2305" y="1855"/>
                </a:lnTo>
                <a:lnTo>
                  <a:pt x="2302" y="1857"/>
                </a:lnTo>
                <a:lnTo>
                  <a:pt x="2297" y="1860"/>
                </a:lnTo>
                <a:lnTo>
                  <a:pt x="2292" y="1862"/>
                </a:lnTo>
                <a:lnTo>
                  <a:pt x="2286" y="1864"/>
                </a:lnTo>
                <a:lnTo>
                  <a:pt x="2270" y="1868"/>
                </a:lnTo>
                <a:lnTo>
                  <a:pt x="2254" y="1871"/>
                </a:lnTo>
                <a:lnTo>
                  <a:pt x="2238" y="1873"/>
                </a:lnTo>
                <a:lnTo>
                  <a:pt x="2223" y="1874"/>
                </a:lnTo>
                <a:lnTo>
                  <a:pt x="2207" y="1876"/>
                </a:lnTo>
                <a:lnTo>
                  <a:pt x="2190" y="1879"/>
                </a:lnTo>
                <a:lnTo>
                  <a:pt x="2175" y="1884"/>
                </a:lnTo>
                <a:lnTo>
                  <a:pt x="2159" y="1890"/>
                </a:lnTo>
                <a:lnTo>
                  <a:pt x="2094" y="1947"/>
                </a:lnTo>
                <a:lnTo>
                  <a:pt x="2080" y="1942"/>
                </a:lnTo>
                <a:lnTo>
                  <a:pt x="2065" y="1940"/>
                </a:lnTo>
                <a:lnTo>
                  <a:pt x="2051" y="1940"/>
                </a:lnTo>
                <a:lnTo>
                  <a:pt x="2036" y="1941"/>
                </a:lnTo>
                <a:lnTo>
                  <a:pt x="2029" y="1943"/>
                </a:lnTo>
                <a:lnTo>
                  <a:pt x="2023" y="1945"/>
                </a:lnTo>
                <a:lnTo>
                  <a:pt x="2016" y="1947"/>
                </a:lnTo>
                <a:lnTo>
                  <a:pt x="2010" y="1951"/>
                </a:lnTo>
                <a:lnTo>
                  <a:pt x="2003" y="1955"/>
                </a:lnTo>
                <a:lnTo>
                  <a:pt x="1997" y="1959"/>
                </a:lnTo>
                <a:lnTo>
                  <a:pt x="1992" y="1965"/>
                </a:lnTo>
                <a:lnTo>
                  <a:pt x="1986" y="1970"/>
                </a:lnTo>
                <a:lnTo>
                  <a:pt x="1980" y="1977"/>
                </a:lnTo>
                <a:lnTo>
                  <a:pt x="1972" y="1983"/>
                </a:lnTo>
                <a:lnTo>
                  <a:pt x="1965" y="1990"/>
                </a:lnTo>
                <a:lnTo>
                  <a:pt x="1958" y="1993"/>
                </a:lnTo>
                <a:lnTo>
                  <a:pt x="1926" y="2015"/>
                </a:lnTo>
                <a:lnTo>
                  <a:pt x="1894" y="2038"/>
                </a:lnTo>
                <a:lnTo>
                  <a:pt x="1879" y="2050"/>
                </a:lnTo>
                <a:lnTo>
                  <a:pt x="1866" y="2064"/>
                </a:lnTo>
                <a:lnTo>
                  <a:pt x="1861" y="2072"/>
                </a:lnTo>
                <a:lnTo>
                  <a:pt x="1855" y="2080"/>
                </a:lnTo>
                <a:lnTo>
                  <a:pt x="1851" y="2089"/>
                </a:lnTo>
                <a:lnTo>
                  <a:pt x="1847" y="2099"/>
                </a:lnTo>
                <a:lnTo>
                  <a:pt x="1844" y="2107"/>
                </a:lnTo>
                <a:lnTo>
                  <a:pt x="1841" y="2116"/>
                </a:lnTo>
                <a:lnTo>
                  <a:pt x="1839" y="2126"/>
                </a:lnTo>
                <a:lnTo>
                  <a:pt x="1838" y="2135"/>
                </a:lnTo>
                <a:lnTo>
                  <a:pt x="1836" y="2155"/>
                </a:lnTo>
                <a:lnTo>
                  <a:pt x="1833" y="2175"/>
                </a:lnTo>
                <a:lnTo>
                  <a:pt x="1832" y="2184"/>
                </a:lnTo>
                <a:lnTo>
                  <a:pt x="1828" y="2194"/>
                </a:lnTo>
                <a:lnTo>
                  <a:pt x="1825" y="2202"/>
                </a:lnTo>
                <a:lnTo>
                  <a:pt x="1821" y="2210"/>
                </a:lnTo>
                <a:lnTo>
                  <a:pt x="1814" y="2216"/>
                </a:lnTo>
                <a:lnTo>
                  <a:pt x="1808" y="2223"/>
                </a:lnTo>
                <a:lnTo>
                  <a:pt x="1799" y="2228"/>
                </a:lnTo>
                <a:lnTo>
                  <a:pt x="1790" y="2231"/>
                </a:lnTo>
                <a:lnTo>
                  <a:pt x="1781" y="2234"/>
                </a:lnTo>
                <a:lnTo>
                  <a:pt x="1773" y="2236"/>
                </a:lnTo>
                <a:lnTo>
                  <a:pt x="1766" y="2236"/>
                </a:lnTo>
                <a:lnTo>
                  <a:pt x="1758" y="2236"/>
                </a:lnTo>
                <a:lnTo>
                  <a:pt x="1752" y="2234"/>
                </a:lnTo>
                <a:lnTo>
                  <a:pt x="1745" y="2233"/>
                </a:lnTo>
                <a:lnTo>
                  <a:pt x="1740" y="2230"/>
                </a:lnTo>
                <a:lnTo>
                  <a:pt x="1733" y="2227"/>
                </a:lnTo>
                <a:lnTo>
                  <a:pt x="1711" y="2213"/>
                </a:lnTo>
                <a:lnTo>
                  <a:pt x="1689" y="2196"/>
                </a:lnTo>
                <a:lnTo>
                  <a:pt x="1678" y="2188"/>
                </a:lnTo>
                <a:lnTo>
                  <a:pt x="1666" y="2182"/>
                </a:lnTo>
                <a:lnTo>
                  <a:pt x="1660" y="2179"/>
                </a:lnTo>
                <a:lnTo>
                  <a:pt x="1653" y="2176"/>
                </a:lnTo>
                <a:lnTo>
                  <a:pt x="1646" y="2175"/>
                </a:lnTo>
                <a:lnTo>
                  <a:pt x="1638" y="2174"/>
                </a:lnTo>
                <a:lnTo>
                  <a:pt x="1631" y="2174"/>
                </a:lnTo>
                <a:lnTo>
                  <a:pt x="1623" y="2174"/>
                </a:lnTo>
                <a:lnTo>
                  <a:pt x="1615" y="2176"/>
                </a:lnTo>
                <a:lnTo>
                  <a:pt x="1606" y="2179"/>
                </a:lnTo>
                <a:lnTo>
                  <a:pt x="1596" y="2182"/>
                </a:lnTo>
                <a:lnTo>
                  <a:pt x="1585" y="2186"/>
                </a:lnTo>
                <a:lnTo>
                  <a:pt x="1576" y="2192"/>
                </a:lnTo>
                <a:lnTo>
                  <a:pt x="1564" y="2199"/>
                </a:lnTo>
                <a:lnTo>
                  <a:pt x="1523" y="2227"/>
                </a:lnTo>
                <a:lnTo>
                  <a:pt x="1489" y="2250"/>
                </a:lnTo>
                <a:lnTo>
                  <a:pt x="1481" y="2254"/>
                </a:lnTo>
                <a:lnTo>
                  <a:pt x="1472" y="2258"/>
                </a:lnTo>
                <a:lnTo>
                  <a:pt x="1463" y="2262"/>
                </a:lnTo>
                <a:lnTo>
                  <a:pt x="1454" y="2264"/>
                </a:lnTo>
                <a:lnTo>
                  <a:pt x="1444" y="2266"/>
                </a:lnTo>
                <a:lnTo>
                  <a:pt x="1433" y="2266"/>
                </a:lnTo>
                <a:lnTo>
                  <a:pt x="1422" y="2266"/>
                </a:lnTo>
                <a:lnTo>
                  <a:pt x="1410" y="2265"/>
                </a:lnTo>
                <a:lnTo>
                  <a:pt x="1408" y="2263"/>
                </a:lnTo>
                <a:lnTo>
                  <a:pt x="1405" y="2261"/>
                </a:lnTo>
                <a:lnTo>
                  <a:pt x="1390" y="2256"/>
                </a:lnTo>
                <a:lnTo>
                  <a:pt x="1375" y="2251"/>
                </a:lnTo>
                <a:lnTo>
                  <a:pt x="1357" y="2248"/>
                </a:lnTo>
                <a:lnTo>
                  <a:pt x="1340" y="2243"/>
                </a:lnTo>
                <a:lnTo>
                  <a:pt x="1322" y="2240"/>
                </a:lnTo>
                <a:lnTo>
                  <a:pt x="1303" y="2237"/>
                </a:lnTo>
                <a:lnTo>
                  <a:pt x="1285" y="2235"/>
                </a:lnTo>
                <a:lnTo>
                  <a:pt x="1266" y="2234"/>
                </a:lnTo>
                <a:lnTo>
                  <a:pt x="1247" y="2233"/>
                </a:lnTo>
                <a:lnTo>
                  <a:pt x="1228" y="2233"/>
                </a:lnTo>
                <a:lnTo>
                  <a:pt x="1209" y="2233"/>
                </a:lnTo>
                <a:lnTo>
                  <a:pt x="1191" y="2234"/>
                </a:lnTo>
                <a:lnTo>
                  <a:pt x="1173" y="2236"/>
                </a:lnTo>
                <a:lnTo>
                  <a:pt x="1155" y="2239"/>
                </a:lnTo>
                <a:lnTo>
                  <a:pt x="1139" y="2242"/>
                </a:lnTo>
                <a:lnTo>
                  <a:pt x="1124" y="2247"/>
                </a:lnTo>
                <a:lnTo>
                  <a:pt x="1116" y="2251"/>
                </a:lnTo>
                <a:lnTo>
                  <a:pt x="1107" y="2257"/>
                </a:lnTo>
                <a:lnTo>
                  <a:pt x="1097" y="2265"/>
                </a:lnTo>
                <a:lnTo>
                  <a:pt x="1089" y="2274"/>
                </a:lnTo>
                <a:lnTo>
                  <a:pt x="1080" y="2281"/>
                </a:lnTo>
                <a:lnTo>
                  <a:pt x="1072" y="2288"/>
                </a:lnTo>
                <a:lnTo>
                  <a:pt x="1066" y="2293"/>
                </a:lnTo>
                <a:lnTo>
                  <a:pt x="1060" y="2294"/>
                </a:lnTo>
                <a:lnTo>
                  <a:pt x="1058" y="2278"/>
                </a:lnTo>
                <a:lnTo>
                  <a:pt x="1056" y="2252"/>
                </a:lnTo>
                <a:lnTo>
                  <a:pt x="1052" y="2220"/>
                </a:lnTo>
                <a:lnTo>
                  <a:pt x="1046" y="2186"/>
                </a:lnTo>
                <a:lnTo>
                  <a:pt x="1042" y="2170"/>
                </a:lnTo>
                <a:lnTo>
                  <a:pt x="1038" y="2155"/>
                </a:lnTo>
                <a:lnTo>
                  <a:pt x="1032" y="2142"/>
                </a:lnTo>
                <a:lnTo>
                  <a:pt x="1025" y="2131"/>
                </a:lnTo>
                <a:lnTo>
                  <a:pt x="1022" y="2127"/>
                </a:lnTo>
                <a:lnTo>
                  <a:pt x="1017" y="2122"/>
                </a:lnTo>
                <a:lnTo>
                  <a:pt x="1013" y="2119"/>
                </a:lnTo>
                <a:lnTo>
                  <a:pt x="1007" y="2118"/>
                </a:lnTo>
                <a:lnTo>
                  <a:pt x="1003" y="2117"/>
                </a:lnTo>
                <a:lnTo>
                  <a:pt x="997" y="2116"/>
                </a:lnTo>
                <a:lnTo>
                  <a:pt x="991" y="2117"/>
                </a:lnTo>
                <a:lnTo>
                  <a:pt x="985" y="2119"/>
                </a:lnTo>
                <a:lnTo>
                  <a:pt x="958" y="2131"/>
                </a:lnTo>
                <a:lnTo>
                  <a:pt x="931" y="2145"/>
                </a:lnTo>
                <a:lnTo>
                  <a:pt x="918" y="2153"/>
                </a:lnTo>
                <a:lnTo>
                  <a:pt x="905" y="2161"/>
                </a:lnTo>
                <a:lnTo>
                  <a:pt x="892" y="2171"/>
                </a:lnTo>
                <a:lnTo>
                  <a:pt x="880" y="2181"/>
                </a:lnTo>
                <a:lnTo>
                  <a:pt x="869" y="2190"/>
                </a:lnTo>
                <a:lnTo>
                  <a:pt x="859" y="2202"/>
                </a:lnTo>
                <a:lnTo>
                  <a:pt x="851" y="2213"/>
                </a:lnTo>
                <a:lnTo>
                  <a:pt x="843" y="2226"/>
                </a:lnTo>
                <a:lnTo>
                  <a:pt x="838" y="2239"/>
                </a:lnTo>
                <a:lnTo>
                  <a:pt x="834" y="2253"/>
                </a:lnTo>
                <a:lnTo>
                  <a:pt x="831" y="2267"/>
                </a:lnTo>
                <a:lnTo>
                  <a:pt x="831" y="2283"/>
                </a:lnTo>
                <a:lnTo>
                  <a:pt x="831" y="2287"/>
                </a:lnTo>
                <a:lnTo>
                  <a:pt x="830" y="2291"/>
                </a:lnTo>
                <a:lnTo>
                  <a:pt x="829" y="2294"/>
                </a:lnTo>
                <a:lnTo>
                  <a:pt x="828" y="2297"/>
                </a:lnTo>
                <a:lnTo>
                  <a:pt x="824" y="2302"/>
                </a:lnTo>
                <a:lnTo>
                  <a:pt x="818" y="2305"/>
                </a:lnTo>
                <a:lnTo>
                  <a:pt x="811" y="2307"/>
                </a:lnTo>
                <a:lnTo>
                  <a:pt x="803" y="2307"/>
                </a:lnTo>
                <a:lnTo>
                  <a:pt x="795" y="2307"/>
                </a:lnTo>
                <a:lnTo>
                  <a:pt x="785" y="2307"/>
                </a:lnTo>
                <a:lnTo>
                  <a:pt x="747" y="2301"/>
                </a:lnTo>
                <a:lnTo>
                  <a:pt x="717" y="2297"/>
                </a:lnTo>
                <a:lnTo>
                  <a:pt x="707" y="2295"/>
                </a:lnTo>
                <a:lnTo>
                  <a:pt x="696" y="2292"/>
                </a:lnTo>
                <a:lnTo>
                  <a:pt x="686" y="2288"/>
                </a:lnTo>
                <a:lnTo>
                  <a:pt x="676" y="2283"/>
                </a:lnTo>
                <a:lnTo>
                  <a:pt x="665" y="2281"/>
                </a:lnTo>
                <a:lnTo>
                  <a:pt x="654" y="2280"/>
                </a:lnTo>
                <a:lnTo>
                  <a:pt x="650" y="2281"/>
                </a:lnTo>
                <a:lnTo>
                  <a:pt x="645" y="2282"/>
                </a:lnTo>
                <a:lnTo>
                  <a:pt x="640" y="2285"/>
                </a:lnTo>
                <a:lnTo>
                  <a:pt x="636" y="2289"/>
                </a:lnTo>
                <a:lnTo>
                  <a:pt x="628" y="2295"/>
                </a:lnTo>
                <a:lnTo>
                  <a:pt x="621" y="2303"/>
                </a:lnTo>
                <a:lnTo>
                  <a:pt x="613" y="2309"/>
                </a:lnTo>
                <a:lnTo>
                  <a:pt x="605" y="2315"/>
                </a:lnTo>
                <a:lnTo>
                  <a:pt x="600" y="2317"/>
                </a:lnTo>
                <a:lnTo>
                  <a:pt x="596" y="2318"/>
                </a:lnTo>
                <a:lnTo>
                  <a:pt x="592" y="2318"/>
                </a:lnTo>
                <a:lnTo>
                  <a:pt x="587" y="2318"/>
                </a:lnTo>
                <a:lnTo>
                  <a:pt x="582" y="2317"/>
                </a:lnTo>
                <a:lnTo>
                  <a:pt x="578" y="2315"/>
                </a:lnTo>
                <a:lnTo>
                  <a:pt x="572" y="2310"/>
                </a:lnTo>
                <a:lnTo>
                  <a:pt x="568" y="2306"/>
                </a:lnTo>
                <a:lnTo>
                  <a:pt x="562" y="2298"/>
                </a:lnTo>
                <a:lnTo>
                  <a:pt x="557" y="2291"/>
                </a:lnTo>
                <a:lnTo>
                  <a:pt x="552" y="2282"/>
                </a:lnTo>
                <a:lnTo>
                  <a:pt x="546" y="2273"/>
                </a:lnTo>
                <a:lnTo>
                  <a:pt x="536" y="2254"/>
                </a:lnTo>
                <a:lnTo>
                  <a:pt x="527" y="2235"/>
                </a:lnTo>
                <a:lnTo>
                  <a:pt x="521" y="2226"/>
                </a:lnTo>
                <a:lnTo>
                  <a:pt x="516" y="2219"/>
                </a:lnTo>
                <a:lnTo>
                  <a:pt x="509" y="2212"/>
                </a:lnTo>
                <a:lnTo>
                  <a:pt x="504" y="2207"/>
                </a:lnTo>
                <a:lnTo>
                  <a:pt x="497" y="2203"/>
                </a:lnTo>
                <a:lnTo>
                  <a:pt x="490" y="2202"/>
                </a:lnTo>
                <a:lnTo>
                  <a:pt x="487" y="2201"/>
                </a:lnTo>
                <a:lnTo>
                  <a:pt x="482" y="2202"/>
                </a:lnTo>
                <a:lnTo>
                  <a:pt x="478" y="2203"/>
                </a:lnTo>
                <a:lnTo>
                  <a:pt x="474" y="2206"/>
                </a:lnTo>
                <a:lnTo>
                  <a:pt x="461" y="2213"/>
                </a:lnTo>
                <a:lnTo>
                  <a:pt x="445" y="2223"/>
                </a:lnTo>
                <a:lnTo>
                  <a:pt x="428" y="2235"/>
                </a:lnTo>
                <a:lnTo>
                  <a:pt x="411" y="2247"/>
                </a:lnTo>
                <a:lnTo>
                  <a:pt x="394" y="2258"/>
                </a:lnTo>
                <a:lnTo>
                  <a:pt x="378" y="2268"/>
                </a:lnTo>
                <a:lnTo>
                  <a:pt x="369" y="2271"/>
                </a:lnTo>
                <a:lnTo>
                  <a:pt x="361" y="2275"/>
                </a:lnTo>
                <a:lnTo>
                  <a:pt x="354" y="2276"/>
                </a:lnTo>
                <a:lnTo>
                  <a:pt x="347" y="2277"/>
                </a:lnTo>
                <a:lnTo>
                  <a:pt x="342" y="2277"/>
                </a:lnTo>
                <a:lnTo>
                  <a:pt x="338" y="2276"/>
                </a:lnTo>
                <a:lnTo>
                  <a:pt x="333" y="2274"/>
                </a:lnTo>
                <a:lnTo>
                  <a:pt x="330" y="2271"/>
                </a:lnTo>
                <a:lnTo>
                  <a:pt x="324" y="2266"/>
                </a:lnTo>
                <a:lnTo>
                  <a:pt x="318" y="2260"/>
                </a:lnTo>
                <a:lnTo>
                  <a:pt x="314" y="2251"/>
                </a:lnTo>
                <a:lnTo>
                  <a:pt x="311" y="2242"/>
                </a:lnTo>
                <a:lnTo>
                  <a:pt x="307" y="2234"/>
                </a:lnTo>
                <a:lnTo>
                  <a:pt x="305" y="2225"/>
                </a:lnTo>
                <a:lnTo>
                  <a:pt x="302" y="2216"/>
                </a:lnTo>
                <a:lnTo>
                  <a:pt x="300" y="2209"/>
                </a:lnTo>
                <a:lnTo>
                  <a:pt x="297" y="2203"/>
                </a:lnTo>
                <a:lnTo>
                  <a:pt x="293" y="2199"/>
                </a:lnTo>
                <a:lnTo>
                  <a:pt x="291" y="2197"/>
                </a:lnTo>
                <a:lnTo>
                  <a:pt x="289" y="2197"/>
                </a:lnTo>
                <a:lnTo>
                  <a:pt x="287" y="2197"/>
                </a:lnTo>
                <a:lnTo>
                  <a:pt x="284" y="2197"/>
                </a:lnTo>
                <a:lnTo>
                  <a:pt x="278" y="2200"/>
                </a:lnTo>
                <a:lnTo>
                  <a:pt x="270" y="2207"/>
                </a:lnTo>
                <a:lnTo>
                  <a:pt x="249" y="2229"/>
                </a:lnTo>
                <a:lnTo>
                  <a:pt x="231" y="2251"/>
                </a:lnTo>
                <a:lnTo>
                  <a:pt x="214" y="2270"/>
                </a:lnTo>
                <a:lnTo>
                  <a:pt x="195" y="2289"/>
                </a:lnTo>
                <a:lnTo>
                  <a:pt x="185" y="2297"/>
                </a:lnTo>
                <a:lnTo>
                  <a:pt x="176" y="2304"/>
                </a:lnTo>
                <a:lnTo>
                  <a:pt x="165" y="2310"/>
                </a:lnTo>
                <a:lnTo>
                  <a:pt x="154" y="2316"/>
                </a:lnTo>
                <a:lnTo>
                  <a:pt x="141" y="2320"/>
                </a:lnTo>
                <a:lnTo>
                  <a:pt x="128" y="2323"/>
                </a:lnTo>
                <a:lnTo>
                  <a:pt x="113" y="2325"/>
                </a:lnTo>
                <a:lnTo>
                  <a:pt x="97" y="2327"/>
                </a:lnTo>
                <a:lnTo>
                  <a:pt x="87" y="2297"/>
                </a:lnTo>
                <a:lnTo>
                  <a:pt x="80" y="2263"/>
                </a:lnTo>
                <a:lnTo>
                  <a:pt x="76" y="2246"/>
                </a:lnTo>
                <a:lnTo>
                  <a:pt x="75" y="2228"/>
                </a:lnTo>
                <a:lnTo>
                  <a:pt x="75" y="2212"/>
                </a:lnTo>
                <a:lnTo>
                  <a:pt x="76" y="2197"/>
                </a:lnTo>
                <a:lnTo>
                  <a:pt x="29" y="2162"/>
                </a:lnTo>
                <a:lnTo>
                  <a:pt x="29" y="2127"/>
                </a:lnTo>
                <a:lnTo>
                  <a:pt x="31" y="2092"/>
                </a:lnTo>
                <a:lnTo>
                  <a:pt x="31" y="2075"/>
                </a:lnTo>
                <a:lnTo>
                  <a:pt x="30" y="2058"/>
                </a:lnTo>
                <a:lnTo>
                  <a:pt x="29" y="2040"/>
                </a:lnTo>
                <a:lnTo>
                  <a:pt x="24" y="2024"/>
                </a:lnTo>
                <a:lnTo>
                  <a:pt x="16" y="2012"/>
                </a:lnTo>
                <a:lnTo>
                  <a:pt x="9" y="2003"/>
                </a:lnTo>
                <a:lnTo>
                  <a:pt x="4" y="1994"/>
                </a:lnTo>
                <a:lnTo>
                  <a:pt x="2" y="1986"/>
                </a:lnTo>
                <a:lnTo>
                  <a:pt x="0" y="1980"/>
                </a:lnTo>
                <a:lnTo>
                  <a:pt x="0" y="1973"/>
                </a:lnTo>
                <a:lnTo>
                  <a:pt x="1" y="1967"/>
                </a:lnTo>
                <a:lnTo>
                  <a:pt x="2" y="1961"/>
                </a:lnTo>
                <a:lnTo>
                  <a:pt x="7" y="1950"/>
                </a:lnTo>
                <a:lnTo>
                  <a:pt x="15" y="1936"/>
                </a:lnTo>
                <a:lnTo>
                  <a:pt x="18" y="1928"/>
                </a:lnTo>
                <a:lnTo>
                  <a:pt x="21" y="1919"/>
                </a:lnTo>
                <a:lnTo>
                  <a:pt x="24" y="1909"/>
                </a:lnTo>
                <a:lnTo>
                  <a:pt x="27" y="1897"/>
                </a:lnTo>
                <a:lnTo>
                  <a:pt x="31" y="1870"/>
                </a:lnTo>
                <a:lnTo>
                  <a:pt x="36" y="1841"/>
                </a:lnTo>
                <a:lnTo>
                  <a:pt x="41" y="1810"/>
                </a:lnTo>
                <a:lnTo>
                  <a:pt x="44" y="1780"/>
                </a:lnTo>
                <a:lnTo>
                  <a:pt x="44" y="1765"/>
                </a:lnTo>
                <a:lnTo>
                  <a:pt x="43" y="1751"/>
                </a:lnTo>
                <a:lnTo>
                  <a:pt x="42" y="1737"/>
                </a:lnTo>
                <a:lnTo>
                  <a:pt x="39" y="1724"/>
                </a:lnTo>
                <a:lnTo>
                  <a:pt x="34" y="1711"/>
                </a:lnTo>
                <a:lnTo>
                  <a:pt x="29" y="1700"/>
                </a:lnTo>
                <a:lnTo>
                  <a:pt x="21" y="1689"/>
                </a:lnTo>
                <a:lnTo>
                  <a:pt x="13" y="1681"/>
                </a:lnTo>
                <a:lnTo>
                  <a:pt x="11" y="1679"/>
                </a:lnTo>
                <a:lnTo>
                  <a:pt x="10" y="1676"/>
                </a:lnTo>
                <a:lnTo>
                  <a:pt x="10" y="1675"/>
                </a:lnTo>
                <a:lnTo>
                  <a:pt x="10" y="1672"/>
                </a:lnTo>
                <a:lnTo>
                  <a:pt x="11" y="1668"/>
                </a:lnTo>
                <a:lnTo>
                  <a:pt x="15" y="1661"/>
                </a:lnTo>
                <a:lnTo>
                  <a:pt x="23" y="1647"/>
                </a:lnTo>
                <a:lnTo>
                  <a:pt x="35" y="1632"/>
                </a:lnTo>
                <a:lnTo>
                  <a:pt x="48" y="1616"/>
                </a:lnTo>
                <a:lnTo>
                  <a:pt x="60" y="1600"/>
                </a:lnTo>
                <a:lnTo>
                  <a:pt x="64" y="1592"/>
                </a:lnTo>
                <a:lnTo>
                  <a:pt x="69" y="1585"/>
                </a:lnTo>
                <a:lnTo>
                  <a:pt x="71" y="1578"/>
                </a:lnTo>
                <a:lnTo>
                  <a:pt x="72" y="1573"/>
                </a:lnTo>
                <a:lnTo>
                  <a:pt x="73" y="1558"/>
                </a:lnTo>
                <a:lnTo>
                  <a:pt x="75" y="1544"/>
                </a:lnTo>
                <a:lnTo>
                  <a:pt x="78" y="1532"/>
                </a:lnTo>
                <a:lnTo>
                  <a:pt x="83" y="1521"/>
                </a:lnTo>
                <a:lnTo>
                  <a:pt x="89" y="1510"/>
                </a:lnTo>
                <a:lnTo>
                  <a:pt x="95" y="1499"/>
                </a:lnTo>
                <a:lnTo>
                  <a:pt x="102" y="1490"/>
                </a:lnTo>
                <a:lnTo>
                  <a:pt x="110" y="1480"/>
                </a:lnTo>
                <a:lnTo>
                  <a:pt x="125" y="1460"/>
                </a:lnTo>
                <a:lnTo>
                  <a:pt x="140" y="1439"/>
                </a:lnTo>
                <a:lnTo>
                  <a:pt x="148" y="1427"/>
                </a:lnTo>
                <a:lnTo>
                  <a:pt x="154" y="1413"/>
                </a:lnTo>
                <a:lnTo>
                  <a:pt x="161" y="1399"/>
                </a:lnTo>
                <a:lnTo>
                  <a:pt x="165" y="1383"/>
                </a:lnTo>
                <a:lnTo>
                  <a:pt x="171" y="1361"/>
                </a:lnTo>
                <a:lnTo>
                  <a:pt x="179" y="1342"/>
                </a:lnTo>
                <a:lnTo>
                  <a:pt x="188" y="1323"/>
                </a:lnTo>
                <a:lnTo>
                  <a:pt x="197" y="1306"/>
                </a:lnTo>
                <a:lnTo>
                  <a:pt x="208" y="1290"/>
                </a:lnTo>
                <a:lnTo>
                  <a:pt x="219" y="1275"/>
                </a:lnTo>
                <a:lnTo>
                  <a:pt x="231" y="1261"/>
                </a:lnTo>
                <a:lnTo>
                  <a:pt x="244" y="1245"/>
                </a:lnTo>
                <a:lnTo>
                  <a:pt x="269" y="1217"/>
                </a:lnTo>
                <a:lnTo>
                  <a:pt x="293" y="1188"/>
                </a:lnTo>
                <a:lnTo>
                  <a:pt x="305" y="1173"/>
                </a:lnTo>
                <a:lnTo>
                  <a:pt x="317" y="1156"/>
                </a:lnTo>
                <a:lnTo>
                  <a:pt x="328" y="1139"/>
                </a:lnTo>
                <a:lnTo>
                  <a:pt x="339" y="1119"/>
                </a:lnTo>
                <a:lnTo>
                  <a:pt x="345" y="1117"/>
                </a:lnTo>
                <a:lnTo>
                  <a:pt x="353" y="1112"/>
                </a:lnTo>
                <a:lnTo>
                  <a:pt x="360" y="1106"/>
                </a:lnTo>
                <a:lnTo>
                  <a:pt x="369" y="1099"/>
                </a:lnTo>
                <a:lnTo>
                  <a:pt x="387" y="1080"/>
                </a:lnTo>
                <a:lnTo>
                  <a:pt x="406" y="1060"/>
                </a:lnTo>
                <a:lnTo>
                  <a:pt x="423" y="1038"/>
                </a:lnTo>
                <a:lnTo>
                  <a:pt x="439" y="1018"/>
                </a:lnTo>
                <a:lnTo>
                  <a:pt x="452" y="998"/>
                </a:lnTo>
                <a:lnTo>
                  <a:pt x="462" y="983"/>
                </a:lnTo>
                <a:lnTo>
                  <a:pt x="465" y="975"/>
                </a:lnTo>
                <a:lnTo>
                  <a:pt x="468" y="969"/>
                </a:lnTo>
                <a:lnTo>
                  <a:pt x="471" y="961"/>
                </a:lnTo>
                <a:lnTo>
                  <a:pt x="473" y="953"/>
                </a:lnTo>
                <a:lnTo>
                  <a:pt x="475" y="938"/>
                </a:lnTo>
                <a:lnTo>
                  <a:pt x="477" y="920"/>
                </a:lnTo>
                <a:lnTo>
                  <a:pt x="479" y="905"/>
                </a:lnTo>
                <a:lnTo>
                  <a:pt x="484" y="890"/>
                </a:lnTo>
                <a:lnTo>
                  <a:pt x="486" y="883"/>
                </a:lnTo>
                <a:lnTo>
                  <a:pt x="489" y="876"/>
                </a:lnTo>
                <a:lnTo>
                  <a:pt x="493" y="870"/>
                </a:lnTo>
                <a:lnTo>
                  <a:pt x="499" y="864"/>
                </a:lnTo>
                <a:lnTo>
                  <a:pt x="517" y="845"/>
                </a:lnTo>
                <a:lnTo>
                  <a:pt x="531" y="829"/>
                </a:lnTo>
                <a:lnTo>
                  <a:pt x="536" y="821"/>
                </a:lnTo>
                <a:lnTo>
                  <a:pt x="541" y="813"/>
                </a:lnTo>
                <a:lnTo>
                  <a:pt x="545" y="807"/>
                </a:lnTo>
                <a:lnTo>
                  <a:pt x="548" y="799"/>
                </a:lnTo>
                <a:lnTo>
                  <a:pt x="551" y="791"/>
                </a:lnTo>
                <a:lnTo>
                  <a:pt x="553" y="783"/>
                </a:lnTo>
                <a:lnTo>
                  <a:pt x="554" y="773"/>
                </a:lnTo>
                <a:lnTo>
                  <a:pt x="555" y="764"/>
                </a:lnTo>
                <a:lnTo>
                  <a:pt x="556" y="741"/>
                </a:lnTo>
                <a:lnTo>
                  <a:pt x="556" y="712"/>
                </a:lnTo>
                <a:lnTo>
                  <a:pt x="560" y="671"/>
                </a:lnTo>
                <a:lnTo>
                  <a:pt x="562" y="631"/>
                </a:lnTo>
                <a:lnTo>
                  <a:pt x="561" y="621"/>
                </a:lnTo>
                <a:lnTo>
                  <a:pt x="558" y="613"/>
                </a:lnTo>
                <a:lnTo>
                  <a:pt x="555" y="605"/>
                </a:lnTo>
                <a:lnTo>
                  <a:pt x="549" y="597"/>
                </a:lnTo>
                <a:lnTo>
                  <a:pt x="543" y="591"/>
                </a:lnTo>
                <a:lnTo>
                  <a:pt x="534" y="586"/>
                </a:lnTo>
                <a:lnTo>
                  <a:pt x="524" y="580"/>
                </a:lnTo>
                <a:lnTo>
                  <a:pt x="509" y="577"/>
                </a:lnTo>
                <a:lnTo>
                  <a:pt x="509" y="575"/>
                </a:lnTo>
                <a:lnTo>
                  <a:pt x="511" y="573"/>
                </a:lnTo>
                <a:lnTo>
                  <a:pt x="512" y="569"/>
                </a:lnTo>
                <a:lnTo>
                  <a:pt x="514" y="566"/>
                </a:lnTo>
                <a:lnTo>
                  <a:pt x="519" y="560"/>
                </a:lnTo>
                <a:lnTo>
                  <a:pt x="526" y="552"/>
                </a:lnTo>
                <a:lnTo>
                  <a:pt x="541" y="537"/>
                </a:lnTo>
                <a:lnTo>
                  <a:pt x="551" y="526"/>
                </a:lnTo>
                <a:lnTo>
                  <a:pt x="558" y="515"/>
                </a:lnTo>
                <a:lnTo>
                  <a:pt x="564" y="506"/>
                </a:lnTo>
                <a:lnTo>
                  <a:pt x="567" y="496"/>
                </a:lnTo>
                <a:lnTo>
                  <a:pt x="568" y="486"/>
                </a:lnTo>
                <a:lnTo>
                  <a:pt x="568" y="478"/>
                </a:lnTo>
                <a:lnTo>
                  <a:pt x="567" y="469"/>
                </a:lnTo>
                <a:lnTo>
                  <a:pt x="564" y="460"/>
                </a:lnTo>
                <a:lnTo>
                  <a:pt x="561" y="452"/>
                </a:lnTo>
                <a:lnTo>
                  <a:pt x="554" y="434"/>
                </a:lnTo>
                <a:lnTo>
                  <a:pt x="546" y="418"/>
                </a:lnTo>
                <a:lnTo>
                  <a:pt x="542" y="411"/>
                </a:lnTo>
                <a:lnTo>
                  <a:pt x="540" y="402"/>
                </a:lnTo>
                <a:lnTo>
                  <a:pt x="538" y="393"/>
                </a:lnTo>
                <a:lnTo>
                  <a:pt x="538" y="385"/>
                </a:lnTo>
                <a:lnTo>
                  <a:pt x="546" y="378"/>
                </a:lnTo>
                <a:lnTo>
                  <a:pt x="558" y="366"/>
                </a:lnTo>
                <a:lnTo>
                  <a:pt x="570" y="353"/>
                </a:lnTo>
                <a:lnTo>
                  <a:pt x="578" y="345"/>
                </a:lnTo>
                <a:lnTo>
                  <a:pt x="585" y="343"/>
                </a:lnTo>
                <a:lnTo>
                  <a:pt x="594" y="338"/>
                </a:lnTo>
                <a:lnTo>
                  <a:pt x="601" y="335"/>
                </a:lnTo>
                <a:lnTo>
                  <a:pt x="609" y="330"/>
                </a:lnTo>
                <a:lnTo>
                  <a:pt x="624" y="318"/>
                </a:lnTo>
                <a:lnTo>
                  <a:pt x="639" y="305"/>
                </a:lnTo>
                <a:lnTo>
                  <a:pt x="654" y="290"/>
                </a:lnTo>
                <a:lnTo>
                  <a:pt x="668" y="272"/>
                </a:lnTo>
                <a:lnTo>
                  <a:pt x="683" y="255"/>
                </a:lnTo>
                <a:lnTo>
                  <a:pt x="697" y="237"/>
                </a:lnTo>
                <a:lnTo>
                  <a:pt x="727" y="199"/>
                </a:lnTo>
                <a:lnTo>
                  <a:pt x="756" y="163"/>
                </a:lnTo>
                <a:lnTo>
                  <a:pt x="770" y="147"/>
                </a:lnTo>
                <a:lnTo>
                  <a:pt x="784" y="132"/>
                </a:lnTo>
                <a:lnTo>
                  <a:pt x="798" y="119"/>
                </a:lnTo>
                <a:lnTo>
                  <a:pt x="812" y="108"/>
                </a:lnTo>
                <a:lnTo>
                  <a:pt x="866" y="172"/>
                </a:lnTo>
                <a:lnTo>
                  <a:pt x="863" y="198"/>
                </a:lnTo>
                <a:lnTo>
                  <a:pt x="853" y="201"/>
                </a:lnTo>
                <a:lnTo>
                  <a:pt x="844" y="204"/>
                </a:lnTo>
                <a:lnTo>
                  <a:pt x="838" y="208"/>
                </a:lnTo>
                <a:lnTo>
                  <a:pt x="831" y="211"/>
                </a:lnTo>
                <a:lnTo>
                  <a:pt x="827" y="214"/>
                </a:lnTo>
                <a:lnTo>
                  <a:pt x="823" y="218"/>
                </a:lnTo>
                <a:lnTo>
                  <a:pt x="821" y="223"/>
                </a:lnTo>
                <a:lnTo>
                  <a:pt x="818" y="227"/>
                </a:lnTo>
                <a:lnTo>
                  <a:pt x="817" y="231"/>
                </a:lnTo>
                <a:lnTo>
                  <a:pt x="817" y="237"/>
                </a:lnTo>
                <a:lnTo>
                  <a:pt x="818" y="241"/>
                </a:lnTo>
                <a:lnTo>
                  <a:pt x="821" y="246"/>
                </a:lnTo>
                <a:lnTo>
                  <a:pt x="825" y="256"/>
                </a:lnTo>
                <a:lnTo>
                  <a:pt x="832" y="267"/>
                </a:lnTo>
                <a:lnTo>
                  <a:pt x="841" y="277"/>
                </a:lnTo>
                <a:lnTo>
                  <a:pt x="851" y="287"/>
                </a:lnTo>
                <a:lnTo>
                  <a:pt x="861" y="297"/>
                </a:lnTo>
                <a:lnTo>
                  <a:pt x="871" y="307"/>
                </a:lnTo>
                <a:lnTo>
                  <a:pt x="890" y="324"/>
                </a:lnTo>
                <a:lnTo>
                  <a:pt x="904" y="339"/>
                </a:lnTo>
                <a:lnTo>
                  <a:pt x="910" y="348"/>
                </a:lnTo>
                <a:lnTo>
                  <a:pt x="919" y="356"/>
                </a:lnTo>
                <a:lnTo>
                  <a:pt x="926" y="361"/>
                </a:lnTo>
                <a:lnTo>
                  <a:pt x="935" y="366"/>
                </a:lnTo>
                <a:lnTo>
                  <a:pt x="945" y="370"/>
                </a:lnTo>
                <a:lnTo>
                  <a:pt x="955" y="373"/>
                </a:lnTo>
                <a:lnTo>
                  <a:pt x="964" y="375"/>
                </a:lnTo>
                <a:lnTo>
                  <a:pt x="975" y="376"/>
                </a:lnTo>
                <a:lnTo>
                  <a:pt x="997" y="376"/>
                </a:lnTo>
                <a:lnTo>
                  <a:pt x="1019" y="374"/>
                </a:lnTo>
                <a:lnTo>
                  <a:pt x="1042" y="371"/>
                </a:lnTo>
                <a:lnTo>
                  <a:pt x="1065" y="367"/>
                </a:lnTo>
                <a:lnTo>
                  <a:pt x="1087" y="364"/>
                </a:lnTo>
                <a:lnTo>
                  <a:pt x="1110" y="362"/>
                </a:lnTo>
                <a:lnTo>
                  <a:pt x="1121" y="361"/>
                </a:lnTo>
                <a:lnTo>
                  <a:pt x="1132" y="361"/>
                </a:lnTo>
                <a:lnTo>
                  <a:pt x="1143" y="362"/>
                </a:lnTo>
                <a:lnTo>
                  <a:pt x="1152" y="364"/>
                </a:lnTo>
                <a:lnTo>
                  <a:pt x="1162" y="366"/>
                </a:lnTo>
                <a:lnTo>
                  <a:pt x="1171" y="371"/>
                </a:lnTo>
                <a:lnTo>
                  <a:pt x="1180" y="375"/>
                </a:lnTo>
                <a:lnTo>
                  <a:pt x="1188" y="380"/>
                </a:lnTo>
                <a:lnTo>
                  <a:pt x="1195" y="388"/>
                </a:lnTo>
                <a:lnTo>
                  <a:pt x="1203" y="397"/>
                </a:lnTo>
                <a:lnTo>
                  <a:pt x="1209" y="406"/>
                </a:lnTo>
                <a:lnTo>
                  <a:pt x="1216" y="418"/>
                </a:lnTo>
                <a:lnTo>
                  <a:pt x="1220" y="433"/>
                </a:lnTo>
                <a:lnTo>
                  <a:pt x="1228" y="460"/>
                </a:lnTo>
                <a:lnTo>
                  <a:pt x="1236" y="493"/>
                </a:lnTo>
                <a:lnTo>
                  <a:pt x="1247" y="527"/>
                </a:lnTo>
                <a:lnTo>
                  <a:pt x="1253" y="545"/>
                </a:lnTo>
                <a:lnTo>
                  <a:pt x="1258" y="561"/>
                </a:lnTo>
                <a:lnTo>
                  <a:pt x="1264" y="575"/>
                </a:lnTo>
                <a:lnTo>
                  <a:pt x="1270" y="588"/>
                </a:lnTo>
                <a:lnTo>
                  <a:pt x="1275" y="599"/>
                </a:lnTo>
                <a:lnTo>
                  <a:pt x="1282" y="606"/>
                </a:lnTo>
                <a:lnTo>
                  <a:pt x="1284" y="609"/>
                </a:lnTo>
                <a:lnTo>
                  <a:pt x="1287" y="610"/>
                </a:lnTo>
                <a:lnTo>
                  <a:pt x="1291" y="611"/>
                </a:lnTo>
                <a:lnTo>
                  <a:pt x="1294" y="611"/>
                </a:lnTo>
                <a:lnTo>
                  <a:pt x="1318" y="606"/>
                </a:lnTo>
                <a:lnTo>
                  <a:pt x="1343" y="603"/>
                </a:lnTo>
                <a:lnTo>
                  <a:pt x="1370" y="600"/>
                </a:lnTo>
                <a:lnTo>
                  <a:pt x="1396" y="595"/>
                </a:lnTo>
                <a:lnTo>
                  <a:pt x="1408" y="592"/>
                </a:lnTo>
                <a:lnTo>
                  <a:pt x="1419" y="589"/>
                </a:lnTo>
                <a:lnTo>
                  <a:pt x="1430" y="583"/>
                </a:lnTo>
                <a:lnTo>
                  <a:pt x="1438" y="577"/>
                </a:lnTo>
                <a:lnTo>
                  <a:pt x="1443" y="574"/>
                </a:lnTo>
                <a:lnTo>
                  <a:pt x="1446" y="569"/>
                </a:lnTo>
                <a:lnTo>
                  <a:pt x="1449" y="565"/>
                </a:lnTo>
                <a:lnTo>
                  <a:pt x="1453" y="561"/>
                </a:lnTo>
                <a:lnTo>
                  <a:pt x="1455" y="555"/>
                </a:lnTo>
                <a:lnTo>
                  <a:pt x="1456" y="550"/>
                </a:lnTo>
                <a:lnTo>
                  <a:pt x="1457" y="543"/>
                </a:lnTo>
                <a:lnTo>
                  <a:pt x="1458" y="537"/>
                </a:lnTo>
                <a:lnTo>
                  <a:pt x="1459" y="530"/>
                </a:lnTo>
                <a:lnTo>
                  <a:pt x="1461" y="524"/>
                </a:lnTo>
                <a:lnTo>
                  <a:pt x="1464" y="516"/>
                </a:lnTo>
                <a:lnTo>
                  <a:pt x="1470" y="510"/>
                </a:lnTo>
                <a:lnTo>
                  <a:pt x="1475" y="503"/>
                </a:lnTo>
                <a:lnTo>
                  <a:pt x="1481" y="497"/>
                </a:lnTo>
                <a:lnTo>
                  <a:pt x="1488" y="491"/>
                </a:lnTo>
                <a:lnTo>
                  <a:pt x="1496" y="483"/>
                </a:lnTo>
                <a:lnTo>
                  <a:pt x="1514" y="470"/>
                </a:lnTo>
                <a:lnTo>
                  <a:pt x="1534" y="458"/>
                </a:lnTo>
                <a:lnTo>
                  <a:pt x="1555" y="445"/>
                </a:lnTo>
                <a:lnTo>
                  <a:pt x="1579" y="432"/>
                </a:lnTo>
                <a:lnTo>
                  <a:pt x="1625" y="407"/>
                </a:lnTo>
                <a:lnTo>
                  <a:pt x="1671" y="384"/>
                </a:lnTo>
                <a:lnTo>
                  <a:pt x="1691" y="372"/>
                </a:lnTo>
                <a:lnTo>
                  <a:pt x="1710" y="360"/>
                </a:lnTo>
                <a:lnTo>
                  <a:pt x="1725" y="348"/>
                </a:lnTo>
                <a:lnTo>
                  <a:pt x="1737" y="336"/>
                </a:lnTo>
                <a:lnTo>
                  <a:pt x="1746" y="324"/>
                </a:lnTo>
                <a:lnTo>
                  <a:pt x="1753" y="313"/>
                </a:lnTo>
                <a:lnTo>
                  <a:pt x="1755" y="309"/>
                </a:lnTo>
                <a:lnTo>
                  <a:pt x="1756" y="305"/>
                </a:lnTo>
                <a:lnTo>
                  <a:pt x="1757" y="302"/>
                </a:lnTo>
                <a:lnTo>
                  <a:pt x="1757" y="298"/>
                </a:lnTo>
                <a:lnTo>
                  <a:pt x="1755" y="292"/>
                </a:lnTo>
                <a:lnTo>
                  <a:pt x="1752" y="286"/>
                </a:lnTo>
                <a:lnTo>
                  <a:pt x="1746" y="281"/>
                </a:lnTo>
                <a:lnTo>
                  <a:pt x="1741" y="277"/>
                </a:lnTo>
                <a:lnTo>
                  <a:pt x="1727" y="268"/>
                </a:lnTo>
                <a:lnTo>
                  <a:pt x="1713" y="258"/>
                </a:lnTo>
                <a:lnTo>
                  <a:pt x="1707" y="252"/>
                </a:lnTo>
                <a:lnTo>
                  <a:pt x="1703" y="245"/>
                </a:lnTo>
                <a:lnTo>
                  <a:pt x="1701" y="241"/>
                </a:lnTo>
                <a:lnTo>
                  <a:pt x="1700" y="237"/>
                </a:lnTo>
                <a:lnTo>
                  <a:pt x="1699" y="232"/>
                </a:lnTo>
                <a:lnTo>
                  <a:pt x="1699" y="227"/>
                </a:lnTo>
                <a:lnTo>
                  <a:pt x="1699" y="223"/>
                </a:lnTo>
                <a:lnTo>
                  <a:pt x="1700" y="218"/>
                </a:lnTo>
                <a:lnTo>
                  <a:pt x="1701" y="215"/>
                </a:lnTo>
                <a:lnTo>
                  <a:pt x="1703" y="212"/>
                </a:lnTo>
                <a:lnTo>
                  <a:pt x="1707" y="206"/>
                </a:lnTo>
                <a:lnTo>
                  <a:pt x="1713" y="202"/>
                </a:lnTo>
                <a:lnTo>
                  <a:pt x="1719" y="197"/>
                </a:lnTo>
                <a:lnTo>
                  <a:pt x="1725" y="192"/>
                </a:lnTo>
                <a:lnTo>
                  <a:pt x="1729" y="187"/>
                </a:lnTo>
                <a:lnTo>
                  <a:pt x="1732" y="181"/>
                </a:lnTo>
                <a:lnTo>
                  <a:pt x="1736" y="170"/>
                </a:lnTo>
                <a:lnTo>
                  <a:pt x="1736" y="159"/>
                </a:lnTo>
                <a:lnTo>
                  <a:pt x="1734" y="146"/>
                </a:lnTo>
                <a:lnTo>
                  <a:pt x="1733" y="134"/>
                </a:lnTo>
                <a:lnTo>
                  <a:pt x="1732" y="121"/>
                </a:lnTo>
                <a:lnTo>
                  <a:pt x="1732" y="109"/>
                </a:lnTo>
                <a:lnTo>
                  <a:pt x="1732" y="98"/>
                </a:lnTo>
                <a:lnTo>
                  <a:pt x="1734" y="88"/>
                </a:lnTo>
                <a:lnTo>
                  <a:pt x="1740" y="81"/>
                </a:lnTo>
                <a:lnTo>
                  <a:pt x="1744" y="75"/>
                </a:lnTo>
                <a:lnTo>
                  <a:pt x="1747" y="68"/>
                </a:lnTo>
                <a:lnTo>
                  <a:pt x="1750" y="62"/>
                </a:lnTo>
                <a:lnTo>
                  <a:pt x="1755" y="48"/>
                </a:lnTo>
                <a:lnTo>
                  <a:pt x="1763" y="34"/>
                </a:lnTo>
                <a:lnTo>
                  <a:pt x="1769" y="25"/>
                </a:lnTo>
                <a:lnTo>
                  <a:pt x="1781" y="11"/>
                </a:lnTo>
                <a:lnTo>
                  <a:pt x="1787" y="5"/>
                </a:lnTo>
                <a:lnTo>
                  <a:pt x="1793" y="0"/>
                </a:lnTo>
                <a:lnTo>
                  <a:pt x="1795" y="0"/>
                </a:lnTo>
                <a:lnTo>
                  <a:pt x="1797" y="0"/>
                </a:lnTo>
                <a:lnTo>
                  <a:pt x="1799" y="1"/>
                </a:lnTo>
                <a:lnTo>
                  <a:pt x="1800" y="3"/>
                </a:lnTo>
                <a:lnTo>
                  <a:pt x="1803" y="5"/>
                </a:lnTo>
                <a:lnTo>
                  <a:pt x="1806" y="7"/>
                </a:lnTo>
                <a:lnTo>
                  <a:pt x="1809" y="10"/>
                </a:lnTo>
                <a:lnTo>
                  <a:pt x="1811" y="13"/>
                </a:lnTo>
                <a:lnTo>
                  <a:pt x="1818" y="24"/>
                </a:lnTo>
                <a:lnTo>
                  <a:pt x="1824" y="36"/>
                </a:lnTo>
                <a:lnTo>
                  <a:pt x="1838" y="68"/>
                </a:lnTo>
                <a:lnTo>
                  <a:pt x="1855" y="105"/>
                </a:lnTo>
                <a:lnTo>
                  <a:pt x="1864" y="124"/>
                </a:lnTo>
                <a:lnTo>
                  <a:pt x="1874" y="143"/>
                </a:lnTo>
                <a:lnTo>
                  <a:pt x="1885" y="161"/>
                </a:lnTo>
                <a:lnTo>
                  <a:pt x="1897" y="177"/>
                </a:lnTo>
                <a:lnTo>
                  <a:pt x="1903" y="185"/>
                </a:lnTo>
                <a:lnTo>
                  <a:pt x="1908" y="192"/>
                </a:lnTo>
                <a:lnTo>
                  <a:pt x="1915" y="199"/>
                </a:lnTo>
                <a:lnTo>
                  <a:pt x="1922" y="205"/>
                </a:lnTo>
                <a:lnTo>
                  <a:pt x="1929" y="211"/>
                </a:lnTo>
                <a:lnTo>
                  <a:pt x="1936" y="215"/>
                </a:lnTo>
                <a:lnTo>
                  <a:pt x="1944" y="219"/>
                </a:lnTo>
                <a:lnTo>
                  <a:pt x="1952" y="222"/>
                </a:lnTo>
                <a:lnTo>
                  <a:pt x="1983" y="230"/>
                </a:lnTo>
                <a:lnTo>
                  <a:pt x="2014" y="240"/>
                </a:lnTo>
                <a:lnTo>
                  <a:pt x="2030" y="245"/>
                </a:lnTo>
                <a:lnTo>
                  <a:pt x="2045" y="252"/>
                </a:lnTo>
                <a:lnTo>
                  <a:pt x="2052" y="256"/>
                </a:lnTo>
                <a:lnTo>
                  <a:pt x="2059" y="260"/>
                </a:lnTo>
                <a:lnTo>
                  <a:pt x="2066" y="265"/>
                </a:lnTo>
                <a:lnTo>
                  <a:pt x="2072" y="270"/>
                </a:lnTo>
                <a:lnTo>
                  <a:pt x="2079" y="278"/>
                </a:lnTo>
                <a:lnTo>
                  <a:pt x="2084" y="284"/>
                </a:lnTo>
                <a:lnTo>
                  <a:pt x="2090" y="292"/>
                </a:lnTo>
                <a:lnTo>
                  <a:pt x="2094" y="299"/>
                </a:lnTo>
                <a:lnTo>
                  <a:pt x="2101" y="314"/>
                </a:lnTo>
                <a:lnTo>
                  <a:pt x="2105" y="331"/>
                </a:lnTo>
                <a:lnTo>
                  <a:pt x="2109" y="346"/>
                </a:lnTo>
                <a:lnTo>
                  <a:pt x="2113" y="362"/>
                </a:lnTo>
                <a:lnTo>
                  <a:pt x="2118" y="379"/>
                </a:lnTo>
                <a:lnTo>
                  <a:pt x="2124" y="395"/>
                </a:lnTo>
                <a:lnTo>
                  <a:pt x="2150" y="425"/>
                </a:lnTo>
                <a:lnTo>
                  <a:pt x="2173" y="448"/>
                </a:lnTo>
                <a:lnTo>
                  <a:pt x="2178" y="454"/>
                </a:lnTo>
                <a:lnTo>
                  <a:pt x="2185" y="459"/>
                </a:lnTo>
                <a:lnTo>
                  <a:pt x="2191" y="464"/>
                </a:lnTo>
                <a:lnTo>
                  <a:pt x="2198" y="467"/>
                </a:lnTo>
                <a:lnTo>
                  <a:pt x="2207" y="471"/>
                </a:lnTo>
                <a:lnTo>
                  <a:pt x="2215" y="474"/>
                </a:lnTo>
                <a:lnTo>
                  <a:pt x="2224" y="476"/>
                </a:lnTo>
                <a:lnTo>
                  <a:pt x="2235" y="480"/>
                </a:lnTo>
                <a:lnTo>
                  <a:pt x="2243" y="480"/>
                </a:lnTo>
                <a:lnTo>
                  <a:pt x="2252" y="480"/>
                </a:lnTo>
                <a:lnTo>
                  <a:pt x="2261" y="479"/>
                </a:lnTo>
                <a:lnTo>
                  <a:pt x="2269" y="476"/>
                </a:lnTo>
                <a:lnTo>
                  <a:pt x="2286" y="470"/>
                </a:lnTo>
                <a:lnTo>
                  <a:pt x="2304" y="461"/>
                </a:lnTo>
                <a:lnTo>
                  <a:pt x="2321" y="453"/>
                </a:lnTo>
                <a:lnTo>
                  <a:pt x="2338" y="445"/>
                </a:lnTo>
                <a:lnTo>
                  <a:pt x="2347" y="442"/>
                </a:lnTo>
                <a:lnTo>
                  <a:pt x="2356" y="440"/>
                </a:lnTo>
                <a:lnTo>
                  <a:pt x="2364" y="439"/>
                </a:lnTo>
                <a:lnTo>
                  <a:pt x="2373" y="438"/>
                </a:lnTo>
                <a:lnTo>
                  <a:pt x="2379" y="439"/>
                </a:lnTo>
                <a:lnTo>
                  <a:pt x="2387" y="442"/>
                </a:lnTo>
                <a:lnTo>
                  <a:pt x="2393" y="447"/>
                </a:lnTo>
                <a:lnTo>
                  <a:pt x="2400" y="455"/>
                </a:lnTo>
                <a:lnTo>
                  <a:pt x="2414" y="472"/>
                </a:lnTo>
                <a:lnTo>
                  <a:pt x="2427" y="494"/>
                </a:lnTo>
                <a:lnTo>
                  <a:pt x="2441" y="516"/>
                </a:lnTo>
                <a:lnTo>
                  <a:pt x="2455" y="538"/>
                </a:lnTo>
                <a:lnTo>
                  <a:pt x="2463" y="548"/>
                </a:lnTo>
                <a:lnTo>
                  <a:pt x="2470" y="556"/>
                </a:lnTo>
                <a:lnTo>
                  <a:pt x="2478" y="564"/>
                </a:lnTo>
                <a:lnTo>
                  <a:pt x="2485" y="569"/>
                </a:lnTo>
                <a:lnTo>
                  <a:pt x="2497" y="576"/>
                </a:lnTo>
                <a:lnTo>
                  <a:pt x="2509" y="582"/>
                </a:lnTo>
                <a:lnTo>
                  <a:pt x="2520" y="587"/>
                </a:lnTo>
                <a:lnTo>
                  <a:pt x="2532" y="591"/>
                </a:lnTo>
                <a:lnTo>
                  <a:pt x="2554" y="596"/>
                </a:lnTo>
                <a:lnTo>
                  <a:pt x="2577" y="601"/>
                </a:lnTo>
                <a:lnTo>
                  <a:pt x="2599" y="604"/>
                </a:lnTo>
                <a:lnTo>
                  <a:pt x="2621" y="607"/>
                </a:lnTo>
                <a:lnTo>
                  <a:pt x="2632" y="609"/>
                </a:lnTo>
                <a:lnTo>
                  <a:pt x="2644" y="613"/>
                </a:lnTo>
                <a:lnTo>
                  <a:pt x="2655" y="616"/>
                </a:lnTo>
                <a:lnTo>
                  <a:pt x="2667" y="619"/>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e 3"/>
          <p:cNvGrpSpPr/>
          <p:nvPr/>
        </p:nvGrpSpPr>
        <p:grpSpPr>
          <a:xfrm>
            <a:off x="9429554" y="1155875"/>
            <a:ext cx="425968" cy="407116"/>
            <a:chOff x="9429554" y="1155875"/>
            <a:chExt cx="425968" cy="407116"/>
          </a:xfrm>
        </p:grpSpPr>
        <p:sp>
          <p:nvSpPr>
            <p:cNvPr id="52" name="Rectangle 51"/>
            <p:cNvSpPr/>
            <p:nvPr/>
          </p:nvSpPr>
          <p:spPr>
            <a:xfrm>
              <a:off x="9429554" y="1155875"/>
              <a:ext cx="425968" cy="407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88" b="1" i="0" u="none" strike="noStrike" kern="1200" cap="none" spc="0" normalizeH="0" baseline="0" noProof="0" dirty="0">
                  <a:ln>
                    <a:noFill/>
                  </a:ln>
                  <a:solidFill>
                    <a:prstClr val="black"/>
                  </a:solidFill>
                  <a:effectLst/>
                  <a:uLnTx/>
                  <a:uFillTx/>
                  <a:latin typeface="Calibri"/>
                  <a:ea typeface="+mn-ea"/>
                  <a:cs typeface="+mn-cs"/>
                </a:rPr>
                <a:t>2</a:t>
              </a:r>
            </a:p>
          </p:txBody>
        </p:sp>
        <p:sp>
          <p:nvSpPr>
            <p:cNvPr id="3" name="Ellipse 2"/>
            <p:cNvSpPr/>
            <p:nvPr/>
          </p:nvSpPr>
          <p:spPr>
            <a:xfrm>
              <a:off x="9540563" y="1267239"/>
              <a:ext cx="203949" cy="2059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3" name="Groupe 52"/>
          <p:cNvGrpSpPr/>
          <p:nvPr/>
        </p:nvGrpSpPr>
        <p:grpSpPr>
          <a:xfrm>
            <a:off x="9664261" y="1570108"/>
            <a:ext cx="425968" cy="407116"/>
            <a:chOff x="9429554" y="1155875"/>
            <a:chExt cx="425968" cy="407116"/>
          </a:xfrm>
        </p:grpSpPr>
        <p:sp>
          <p:nvSpPr>
            <p:cNvPr id="54" name="Rectangle 53"/>
            <p:cNvSpPr/>
            <p:nvPr/>
          </p:nvSpPr>
          <p:spPr>
            <a:xfrm>
              <a:off x="9429554" y="1155875"/>
              <a:ext cx="425968" cy="407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88" b="1" i="0" u="none" strike="noStrike" kern="1200" cap="none" spc="0" normalizeH="0" baseline="0" noProof="0" dirty="0">
                  <a:ln>
                    <a:noFill/>
                  </a:ln>
                  <a:solidFill>
                    <a:prstClr val="black"/>
                  </a:solidFill>
                  <a:effectLst/>
                  <a:uLnTx/>
                  <a:uFillTx/>
                  <a:latin typeface="Calibri"/>
                  <a:ea typeface="+mn-ea"/>
                  <a:cs typeface="+mn-cs"/>
                </a:rPr>
                <a:t>3</a:t>
              </a:r>
            </a:p>
          </p:txBody>
        </p:sp>
        <p:sp>
          <p:nvSpPr>
            <p:cNvPr id="55" name="Ellipse 54"/>
            <p:cNvSpPr/>
            <p:nvPr/>
          </p:nvSpPr>
          <p:spPr>
            <a:xfrm>
              <a:off x="9540563" y="1267239"/>
              <a:ext cx="203949" cy="2059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6" name="Groupe 55"/>
          <p:cNvGrpSpPr/>
          <p:nvPr/>
        </p:nvGrpSpPr>
        <p:grpSpPr>
          <a:xfrm>
            <a:off x="8472072" y="2249627"/>
            <a:ext cx="425968" cy="407116"/>
            <a:chOff x="9429554" y="1155875"/>
            <a:chExt cx="425968" cy="407116"/>
          </a:xfrm>
        </p:grpSpPr>
        <p:sp>
          <p:nvSpPr>
            <p:cNvPr id="57" name="Rectangle 56"/>
            <p:cNvSpPr/>
            <p:nvPr/>
          </p:nvSpPr>
          <p:spPr>
            <a:xfrm>
              <a:off x="9429554" y="1155875"/>
              <a:ext cx="425968" cy="407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88" b="1" i="0" u="none" strike="noStrike" kern="1200" cap="none" spc="0" normalizeH="0" baseline="0" noProof="0" dirty="0">
                  <a:ln>
                    <a:noFill/>
                  </a:ln>
                  <a:solidFill>
                    <a:prstClr val="black"/>
                  </a:solidFill>
                  <a:effectLst/>
                  <a:uLnTx/>
                  <a:uFillTx/>
                  <a:latin typeface="Calibri"/>
                  <a:ea typeface="+mn-ea"/>
                  <a:cs typeface="+mn-cs"/>
                </a:rPr>
                <a:t>8</a:t>
              </a:r>
            </a:p>
          </p:txBody>
        </p:sp>
        <p:sp>
          <p:nvSpPr>
            <p:cNvPr id="58" name="Ellipse 57"/>
            <p:cNvSpPr/>
            <p:nvPr/>
          </p:nvSpPr>
          <p:spPr>
            <a:xfrm>
              <a:off x="9540563" y="1267239"/>
              <a:ext cx="203949" cy="2059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Ellipse 6"/>
          <p:cNvSpPr/>
          <p:nvPr/>
        </p:nvSpPr>
        <p:spPr>
          <a:xfrm>
            <a:off x="10485120" y="1612593"/>
            <a:ext cx="192461" cy="364632"/>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lumMod val="95000"/>
                </a:prstClr>
              </a:solidFill>
              <a:effectLst/>
              <a:uLnTx/>
              <a:uFillTx/>
              <a:latin typeface="Calibri"/>
              <a:ea typeface="+mn-ea"/>
              <a:cs typeface="+mn-cs"/>
            </a:endParaRPr>
          </a:p>
        </p:txBody>
      </p:sp>
      <p:grpSp>
        <p:nvGrpSpPr>
          <p:cNvPr id="95" name="Groupe 94"/>
          <p:cNvGrpSpPr/>
          <p:nvPr/>
        </p:nvGrpSpPr>
        <p:grpSpPr>
          <a:xfrm>
            <a:off x="10346308" y="1612593"/>
            <a:ext cx="425968" cy="407116"/>
            <a:chOff x="9429554" y="1155875"/>
            <a:chExt cx="425968" cy="407116"/>
          </a:xfrm>
        </p:grpSpPr>
        <p:sp>
          <p:nvSpPr>
            <p:cNvPr id="96" name="Rectangle 95"/>
            <p:cNvSpPr/>
            <p:nvPr/>
          </p:nvSpPr>
          <p:spPr>
            <a:xfrm>
              <a:off x="9429554" y="1155875"/>
              <a:ext cx="425968" cy="407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88" b="1" i="0" u="none" strike="noStrike" kern="1200" cap="none" spc="0" normalizeH="0" baseline="0" noProof="0" dirty="0">
                  <a:ln>
                    <a:noFill/>
                  </a:ln>
                  <a:solidFill>
                    <a:prstClr val="black"/>
                  </a:solidFill>
                  <a:effectLst/>
                  <a:uLnTx/>
                  <a:uFillTx/>
                  <a:latin typeface="Calibri"/>
                  <a:ea typeface="+mn-ea"/>
                  <a:cs typeface="+mn-cs"/>
                </a:rPr>
                <a:t>1</a:t>
              </a:r>
            </a:p>
          </p:txBody>
        </p:sp>
        <p:sp>
          <p:nvSpPr>
            <p:cNvPr id="97" name="Ellipse 96"/>
            <p:cNvSpPr/>
            <p:nvPr/>
          </p:nvSpPr>
          <p:spPr>
            <a:xfrm>
              <a:off x="9540563" y="1267239"/>
              <a:ext cx="203949" cy="2059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91" name="Rectangle 90"/>
          <p:cNvSpPr/>
          <p:nvPr/>
        </p:nvSpPr>
        <p:spPr>
          <a:xfrm>
            <a:off x="381000" y="6391917"/>
            <a:ext cx="11430000"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sng" strike="noStrike" kern="1200" cap="none" spc="0" normalizeH="0" baseline="0" noProof="0" dirty="0">
                <a:ln>
                  <a:noFill/>
                </a:ln>
                <a:solidFill>
                  <a:srgbClr val="0563C1"/>
                </a:solidFill>
                <a:effectLst/>
                <a:uLnTx/>
                <a:uFillTx/>
                <a:latin typeface="Calibri"/>
                <a:ea typeface="+mn-ea"/>
                <a:cs typeface="+mn-cs"/>
                <a:hlinkClick r:id="rId4"/>
              </a:rPr>
              <a:t>https://www.google.com/maps/d/u/0/edit?mid=1JyYxcIXFPiGHjcq0F_e5EVSDhwWqVZZL&amp;ll=35.56009913357926%2C-5.293098189550847&amp;z=11</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238966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blip>
          <a:srcRect t="33898" r="24347"/>
          <a:stretch/>
        </p:blipFill>
        <p:spPr>
          <a:xfrm>
            <a:off x="8594751" y="4632553"/>
            <a:ext cx="3597010" cy="2225447"/>
          </a:xfrm>
          <a:prstGeom prst="rect">
            <a:avLst/>
          </a:prstGeom>
        </p:spPr>
      </p:pic>
      <p:sp>
        <p:nvSpPr>
          <p:cNvPr id="2" name="Slide Number Placeholder 1"/>
          <p:cNvSpPr>
            <a:spLocks noGrp="1"/>
          </p:cNvSpPr>
          <p:nvPr>
            <p:ph type="sldNum" sz="quarter" idx="7"/>
          </p:nvPr>
        </p:nvSpPr>
        <p:spPr>
          <a:xfrm>
            <a:off x="9205421" y="6607519"/>
            <a:ext cx="2804050" cy="1954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r>
              <a:rPr kumimoji="0" lang="fr-FR" sz="1270" b="1" i="0" u="none" strike="noStrike" kern="1200" cap="none" spc="0" normalizeH="0" baseline="0" noProof="0" dirty="0">
                <a:ln>
                  <a:noFill/>
                </a:ln>
                <a:solidFill>
                  <a:srgbClr val="2683C6">
                    <a:lumMod val="50000"/>
                  </a:srgbClr>
                </a:solidFill>
                <a:effectLst/>
                <a:uLnTx/>
                <a:uFillTx/>
                <a:latin typeface="Calibri"/>
                <a:ea typeface="+mn-ea"/>
                <a:cs typeface="+mn-cs"/>
              </a:rPr>
              <a:t>-</a:t>
            </a:r>
          </a:p>
        </p:txBody>
      </p:sp>
      <p:sp>
        <p:nvSpPr>
          <p:cNvPr id="20" name="Rectangle 19"/>
          <p:cNvSpPr/>
          <p:nvPr/>
        </p:nvSpPr>
        <p:spPr>
          <a:xfrm>
            <a:off x="240" y="0"/>
            <a:ext cx="12191521" cy="803267"/>
          </a:xfrm>
          <a:prstGeom prst="rect">
            <a:avLst/>
          </a:prstGeom>
          <a:solidFill>
            <a:srgbClr val="2683C6">
              <a:lumMod val="75000"/>
            </a:srgbClr>
          </a:solidFill>
          <a:ln w="25400" cap="flat" cmpd="sng" algn="ctr">
            <a:noFill/>
            <a:prstDash val="solid"/>
          </a:ln>
          <a:effectLst/>
        </p:spPr>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1- Contexte :</a:t>
            </a:r>
          </a:p>
          <a:p>
            <a:pPr marL="168427" marR="0" lvl="0" indent="0" algn="ctr"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0" cap="none" spc="0" normalizeH="0" baseline="0" noProof="0" dirty="0">
                <a:ln>
                  <a:noFill/>
                </a:ln>
                <a:solidFill>
                  <a:srgbClr val="FFC000"/>
                </a:solidFill>
                <a:effectLst/>
                <a:uLnTx/>
                <a:uFillTx/>
                <a:latin typeface="Calibri" panose="020F0502020204030204"/>
                <a:ea typeface="+mn-ea"/>
                <a:cs typeface="+mn-cs"/>
              </a:rPr>
              <a:t>1.5</a:t>
            </a:r>
            <a:r>
              <a:rPr kumimoji="0" lang="fr-FR" sz="1900" b="1" i="0" u="none" strike="noStrike" kern="0" cap="none" spc="0" normalizeH="0" baseline="0" noProof="0" dirty="0">
                <a:ln>
                  <a:noFill/>
                </a:ln>
                <a:solidFill>
                  <a:srgbClr val="66FF66"/>
                </a:solidFill>
                <a:effectLst/>
                <a:uLnTx/>
                <a:uFillTx/>
                <a:latin typeface="Calibri" panose="020F0502020204030204"/>
                <a:ea typeface="+mn-ea"/>
                <a:cs typeface="+mn-cs"/>
              </a:rPr>
              <a:t> </a:t>
            </a:r>
            <a:r>
              <a:rPr kumimoji="0" lang="fr-FR" sz="1900" b="1" i="0" u="none" strike="noStrike" kern="0" cap="none" spc="0" normalizeH="0" baseline="0" noProof="0" dirty="0">
                <a:ln>
                  <a:noFill/>
                </a:ln>
                <a:solidFill>
                  <a:srgbClr val="FFC000"/>
                </a:solidFill>
                <a:effectLst/>
                <a:uLnTx/>
                <a:uFillTx/>
                <a:latin typeface="Calibri" panose="020F0502020204030204"/>
                <a:ea typeface="+mn-ea"/>
                <a:cs typeface="+mn-cs"/>
              </a:rPr>
              <a:t>Modèle </a:t>
            </a:r>
            <a:r>
              <a:rPr kumimoji="0" lang="ar-MA" sz="1900" b="1" i="0" u="none" strike="noStrike" kern="0" cap="none" spc="0" normalizeH="0" baseline="0" noProof="0" dirty="0">
                <a:ln>
                  <a:noFill/>
                </a:ln>
                <a:solidFill>
                  <a:srgbClr val="FFC000"/>
                </a:solidFill>
                <a:effectLst/>
                <a:uLnTx/>
                <a:uFillTx/>
                <a:latin typeface="Calibri" panose="020F0502020204030204"/>
                <a:ea typeface="+mn-ea"/>
                <a:cs typeface="+mn-cs"/>
              </a:rPr>
              <a:t>"</a:t>
            </a:r>
            <a:r>
              <a:rPr kumimoji="0" lang="fr-FR" sz="1900" b="1" i="0" u="none" strike="noStrike" kern="0" cap="none" spc="0" normalizeH="0" baseline="0" noProof="0" dirty="0">
                <a:ln>
                  <a:noFill/>
                </a:ln>
                <a:solidFill>
                  <a:srgbClr val="FFC000"/>
                </a:solidFill>
                <a:effectLst/>
                <a:uLnTx/>
                <a:uFillTx/>
                <a:latin typeface="Calibri" panose="020F0502020204030204"/>
                <a:ea typeface="+mn-ea"/>
                <a:cs typeface="+mn-cs"/>
              </a:rPr>
              <a:t>Lycée </a:t>
            </a:r>
            <a:r>
              <a:rPr kumimoji="0" lang="fr-FR" sz="1900" b="1" i="0" u="none" strike="noStrike" kern="0" cap="none" spc="0" normalizeH="0" baseline="0" noProof="0" dirty="0" err="1">
                <a:ln>
                  <a:noFill/>
                </a:ln>
                <a:solidFill>
                  <a:srgbClr val="FFC000"/>
                </a:solidFill>
                <a:effectLst/>
                <a:uLnTx/>
                <a:uFillTx/>
                <a:latin typeface="Calibri" panose="020F0502020204030204"/>
                <a:ea typeface="+mn-ea"/>
                <a:cs typeface="+mn-cs"/>
              </a:rPr>
              <a:t>Attahadi</a:t>
            </a:r>
            <a:r>
              <a:rPr kumimoji="0" lang="ar-MA" sz="1900" b="1" i="0" u="none" strike="noStrike" kern="0" cap="none" spc="0" normalizeH="0" baseline="0" noProof="0" dirty="0">
                <a:ln>
                  <a:noFill/>
                </a:ln>
                <a:solidFill>
                  <a:srgbClr val="FFC000"/>
                </a:solidFill>
                <a:effectLst/>
                <a:uLnTx/>
                <a:uFillTx/>
                <a:latin typeface="Calibri" panose="020F0502020204030204"/>
                <a:ea typeface="+mn-ea"/>
                <a:cs typeface="+mn-cs"/>
              </a:rPr>
              <a:t>"</a:t>
            </a:r>
            <a:r>
              <a:rPr kumimoji="0" lang="fr-FR" sz="1900" b="1" i="0" u="none" strike="noStrike" kern="0" cap="none" spc="0" normalizeH="0" baseline="0" noProof="0" dirty="0">
                <a:ln>
                  <a:noFill/>
                </a:ln>
                <a:solidFill>
                  <a:srgbClr val="FFC000"/>
                </a:solidFill>
                <a:effectLst/>
                <a:uLnTx/>
                <a:uFillTx/>
                <a:latin typeface="Calibri" panose="020F0502020204030204"/>
                <a:ea typeface="+mn-ea"/>
                <a:cs typeface="+mn-cs"/>
              </a:rPr>
              <a:t> : Modèle Intégré d’Amélioration des Etablissements de l’enseignement Secondaires</a:t>
            </a:r>
            <a:endParaRPr kumimoji="0" lang="en-US" sz="1900" b="1" i="0" u="none" strike="noStrike" kern="0" cap="none" spc="0" normalizeH="0" baseline="0" noProof="0" dirty="0">
              <a:ln>
                <a:noFill/>
              </a:ln>
              <a:solidFill>
                <a:srgbClr val="FFC000"/>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A88D7BD-B26E-482F-BCF3-12B832F6FB2E}"/>
              </a:ext>
            </a:extLst>
          </p:cNvPr>
          <p:cNvSpPr/>
          <p:nvPr/>
        </p:nvSpPr>
        <p:spPr>
          <a:xfrm>
            <a:off x="675860" y="2544418"/>
            <a:ext cx="2373795" cy="884582"/>
          </a:xfrm>
          <a:prstGeom prst="roundRect">
            <a:avLst/>
          </a:prstGeom>
          <a:solidFill>
            <a:schemeClr val="accent2">
              <a:lumMod val="40000"/>
              <a:lumOff val="6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Pédagogie et TICE</a:t>
            </a:r>
          </a:p>
        </p:txBody>
      </p:sp>
      <p:sp>
        <p:nvSpPr>
          <p:cNvPr id="44" name="Rectangle: Rounded Corners 43">
            <a:extLst>
              <a:ext uri="{FF2B5EF4-FFF2-40B4-BE49-F238E27FC236}">
                <a16:creationId xmlns:a16="http://schemas.microsoft.com/office/drawing/2014/main" id="{0B89DCEF-873B-4506-BDBA-57797DA0DBD7}"/>
              </a:ext>
            </a:extLst>
          </p:cNvPr>
          <p:cNvSpPr/>
          <p:nvPr/>
        </p:nvSpPr>
        <p:spPr>
          <a:xfrm>
            <a:off x="3404747" y="2544418"/>
            <a:ext cx="2514600" cy="884582"/>
          </a:xfrm>
          <a:prstGeom prst="roundRect">
            <a:avLst/>
          </a:prstGeom>
          <a:solidFill>
            <a:schemeClr val="accent1">
              <a:lumMod val="40000"/>
              <a:lumOff val="6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Vie scolaire et GIS</a:t>
            </a:r>
          </a:p>
        </p:txBody>
      </p:sp>
      <p:sp>
        <p:nvSpPr>
          <p:cNvPr id="45" name="Rectangle: Rounded Corners 44">
            <a:extLst>
              <a:ext uri="{FF2B5EF4-FFF2-40B4-BE49-F238E27FC236}">
                <a16:creationId xmlns:a16="http://schemas.microsoft.com/office/drawing/2014/main" id="{1B0B71BA-D1F8-4AAC-A768-3114D1E5F631}"/>
              </a:ext>
            </a:extLst>
          </p:cNvPr>
          <p:cNvSpPr/>
          <p:nvPr/>
        </p:nvSpPr>
        <p:spPr>
          <a:xfrm>
            <a:off x="6274439" y="2544418"/>
            <a:ext cx="2514600" cy="884582"/>
          </a:xfrm>
          <a:prstGeom prst="roundRect">
            <a:avLst/>
          </a:prstGeom>
          <a:solidFill>
            <a:schemeClr val="accent6">
              <a:lumMod val="60000"/>
              <a:lumOff val="4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Management et partenariats</a:t>
            </a:r>
          </a:p>
        </p:txBody>
      </p:sp>
      <p:sp>
        <p:nvSpPr>
          <p:cNvPr id="46" name="Rectangle: Rounded Corners 45">
            <a:extLst>
              <a:ext uri="{FF2B5EF4-FFF2-40B4-BE49-F238E27FC236}">
                <a16:creationId xmlns:a16="http://schemas.microsoft.com/office/drawing/2014/main" id="{BADEECD3-5EEB-4FB0-9F83-C0B82D07C98C}"/>
              </a:ext>
            </a:extLst>
          </p:cNvPr>
          <p:cNvSpPr/>
          <p:nvPr/>
        </p:nvSpPr>
        <p:spPr>
          <a:xfrm>
            <a:off x="9144130" y="2544418"/>
            <a:ext cx="2514600" cy="884582"/>
          </a:xfrm>
          <a:prstGeom prst="roundRect">
            <a:avLst/>
          </a:prstGeom>
          <a:solidFill>
            <a:schemeClr val="bg1">
              <a:lumMod val="85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Infrastructure et équipement</a:t>
            </a:r>
          </a:p>
        </p:txBody>
      </p:sp>
      <p:sp>
        <p:nvSpPr>
          <p:cNvPr id="47" name="Rectangle à coins arrondis 55">
            <a:extLst>
              <a:ext uri="{FF2B5EF4-FFF2-40B4-BE49-F238E27FC236}">
                <a16:creationId xmlns:a16="http://schemas.microsoft.com/office/drawing/2014/main" id="{36F40635-F0EB-4C71-916C-B35C2EFF8318}"/>
              </a:ext>
            </a:extLst>
          </p:cNvPr>
          <p:cNvSpPr/>
          <p:nvPr/>
        </p:nvSpPr>
        <p:spPr>
          <a:xfrm>
            <a:off x="675861" y="4629294"/>
            <a:ext cx="2373794" cy="884582"/>
          </a:xfrm>
          <a:prstGeom prst="round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solidFill>
                <a:effectLst/>
                <a:uLnTx/>
                <a:uFillTx/>
                <a:latin typeface="Calibri" panose="020F0502020204030204"/>
                <a:ea typeface="+mn-ea"/>
                <a:cs typeface="+mn-cs"/>
              </a:rPr>
              <a:t>Promotion d’une pédagogie centrée sur l’élève</a:t>
            </a:r>
          </a:p>
        </p:txBody>
      </p:sp>
      <p:sp>
        <p:nvSpPr>
          <p:cNvPr id="48" name="Rectangle à coins arrondis 72">
            <a:extLst>
              <a:ext uri="{FF2B5EF4-FFF2-40B4-BE49-F238E27FC236}">
                <a16:creationId xmlns:a16="http://schemas.microsoft.com/office/drawing/2014/main" id="{B2972AC1-9DB2-4E24-8035-7B63A53707FF}"/>
              </a:ext>
            </a:extLst>
          </p:cNvPr>
          <p:cNvSpPr/>
          <p:nvPr/>
        </p:nvSpPr>
        <p:spPr>
          <a:xfrm>
            <a:off x="3404747" y="4629294"/>
            <a:ext cx="2514600" cy="884582"/>
          </a:xfrm>
          <a:prstGeom prst="round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solidFill>
                <a:effectLst/>
                <a:uLnTx/>
                <a:uFillTx/>
                <a:latin typeface="Calibri" panose="020F0502020204030204"/>
                <a:ea typeface="+mn-ea"/>
                <a:cs typeface="+mn-cs"/>
              </a:rPr>
              <a:t>Renforcement des capacités des animateurs des clubs scolaires et intégration des aspects GIS</a:t>
            </a:r>
          </a:p>
        </p:txBody>
      </p:sp>
      <p:sp>
        <p:nvSpPr>
          <p:cNvPr id="49" name="Rectangle à coins arrondis 77">
            <a:extLst>
              <a:ext uri="{FF2B5EF4-FFF2-40B4-BE49-F238E27FC236}">
                <a16:creationId xmlns:a16="http://schemas.microsoft.com/office/drawing/2014/main" id="{FC7DA0C1-B56C-45B6-8C54-0E7C9B9C83C8}"/>
              </a:ext>
            </a:extLst>
          </p:cNvPr>
          <p:cNvSpPr/>
          <p:nvPr/>
        </p:nvSpPr>
        <p:spPr>
          <a:xfrm>
            <a:off x="6272654" y="4629294"/>
            <a:ext cx="2514599" cy="884582"/>
          </a:xfrm>
          <a:prstGeom prst="round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solidFill>
                <a:effectLst/>
                <a:uLnTx/>
                <a:uFillTx/>
                <a:latin typeface="Calibri" panose="020F0502020204030204"/>
                <a:ea typeface="+mn-ea"/>
                <a:cs typeface="+mn-cs"/>
              </a:rPr>
              <a:t>Renforcement du management et leadership des ES et des partenariats</a:t>
            </a:r>
          </a:p>
        </p:txBody>
      </p:sp>
      <p:sp>
        <p:nvSpPr>
          <p:cNvPr id="50" name="Rectangle à coins arrondis 82">
            <a:extLst>
              <a:ext uri="{FF2B5EF4-FFF2-40B4-BE49-F238E27FC236}">
                <a16:creationId xmlns:a16="http://schemas.microsoft.com/office/drawing/2014/main" id="{8277E4B4-25E2-4459-9EA5-CB6DC3A80158}"/>
              </a:ext>
            </a:extLst>
          </p:cNvPr>
          <p:cNvSpPr/>
          <p:nvPr/>
        </p:nvSpPr>
        <p:spPr>
          <a:xfrm>
            <a:off x="9205421" y="4629294"/>
            <a:ext cx="2451523" cy="884582"/>
          </a:xfrm>
          <a:prstGeom prst="round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solidFill>
                <a:effectLst/>
                <a:uLnTx/>
                <a:uFillTx/>
                <a:latin typeface="Calibri" panose="020F0502020204030204"/>
                <a:ea typeface="+mn-ea"/>
                <a:cs typeface="+mn-cs"/>
              </a:rPr>
              <a:t>Amélioration de l'environnement physique des apprentissages</a:t>
            </a:r>
          </a:p>
        </p:txBody>
      </p:sp>
      <p:cxnSp>
        <p:nvCxnSpPr>
          <p:cNvPr id="10" name="Straight Connector 9">
            <a:extLst>
              <a:ext uri="{FF2B5EF4-FFF2-40B4-BE49-F238E27FC236}">
                <a16:creationId xmlns:a16="http://schemas.microsoft.com/office/drawing/2014/main" id="{5C5ED17E-5ACC-4C9C-AD59-EC216EB771F6}"/>
              </a:ext>
            </a:extLst>
          </p:cNvPr>
          <p:cNvCxnSpPr>
            <a:cxnSpLocks/>
          </p:cNvCxnSpPr>
          <p:nvPr/>
        </p:nvCxnSpPr>
        <p:spPr>
          <a:xfrm>
            <a:off x="675861" y="2047461"/>
            <a:ext cx="10981083"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6D7C0BE-2A34-45EF-A7A4-D6FA62EF4929}"/>
              </a:ext>
            </a:extLst>
          </p:cNvPr>
          <p:cNvSpPr/>
          <p:nvPr/>
        </p:nvSpPr>
        <p:spPr>
          <a:xfrm>
            <a:off x="4408259" y="1819006"/>
            <a:ext cx="3516284" cy="40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rgbClr val="FFC000"/>
                </a:solidFill>
                <a:effectLst/>
                <a:uLnTx/>
                <a:uFillTx/>
                <a:latin typeface="Calibri" panose="020F0502020204030204"/>
                <a:ea typeface="+mn-ea"/>
                <a:cs typeface="+mn-cs"/>
              </a:rPr>
              <a:t>Modèle</a:t>
            </a:r>
            <a:r>
              <a:rPr lang="fr-FR" sz="2400" b="1" kern="0" noProof="0" dirty="0">
                <a:solidFill>
                  <a:srgbClr val="FFC000"/>
                </a:solidFill>
                <a:latin typeface="Calibri" panose="020F0502020204030204"/>
              </a:rPr>
              <a:t> </a:t>
            </a:r>
            <a:r>
              <a:rPr lang="ar-MA" sz="2400" b="1" kern="0" noProof="0" dirty="0">
                <a:solidFill>
                  <a:srgbClr val="FFC000"/>
                </a:solidFill>
                <a:latin typeface="Calibri" panose="020F0502020204030204"/>
              </a:rPr>
              <a:t>"</a:t>
            </a:r>
            <a:r>
              <a:rPr lang="fr-FR" sz="2400" b="1" kern="0" noProof="0" dirty="0">
                <a:solidFill>
                  <a:srgbClr val="FFC000"/>
                </a:solidFill>
                <a:latin typeface="Calibri" panose="020F0502020204030204"/>
              </a:rPr>
              <a:t>Lycée</a:t>
            </a:r>
            <a:r>
              <a:rPr kumimoji="0" lang="fr-FR" sz="2400" b="1" i="0" u="none" strike="noStrike" kern="0" cap="none" spc="0" normalizeH="0" baseline="0" noProof="0" dirty="0">
                <a:ln>
                  <a:noFill/>
                </a:ln>
                <a:solidFill>
                  <a:srgbClr val="FFC000"/>
                </a:solidFill>
                <a:effectLst/>
                <a:uLnTx/>
                <a:uFillTx/>
                <a:latin typeface="Calibri" panose="020F0502020204030204"/>
                <a:ea typeface="+mn-ea"/>
                <a:cs typeface="+mn-cs"/>
              </a:rPr>
              <a:t> </a:t>
            </a:r>
            <a:r>
              <a:rPr kumimoji="0" lang="fr-FR" sz="2400" b="1" i="0" u="none" strike="noStrike" kern="0" cap="none" spc="0" normalizeH="0" baseline="0" noProof="0" dirty="0" err="1">
                <a:ln>
                  <a:noFill/>
                </a:ln>
                <a:solidFill>
                  <a:srgbClr val="FFC000"/>
                </a:solidFill>
                <a:effectLst/>
                <a:uLnTx/>
                <a:uFillTx/>
                <a:latin typeface="Calibri" panose="020F0502020204030204"/>
                <a:ea typeface="+mn-ea"/>
                <a:cs typeface="+mn-cs"/>
              </a:rPr>
              <a:t>Attahadi</a:t>
            </a:r>
            <a:r>
              <a:rPr kumimoji="0" lang="ar-MA" sz="2400" b="1" i="0" u="none" strike="noStrike" kern="0" cap="none" spc="0" normalizeH="0" baseline="0" noProof="0" dirty="0">
                <a:ln>
                  <a:noFill/>
                </a:ln>
                <a:solidFill>
                  <a:srgbClr val="FFC000"/>
                </a:solidFill>
                <a:effectLst/>
                <a:uLnTx/>
                <a:uFillTx/>
                <a:latin typeface="Calibri" panose="020F0502020204030204"/>
                <a:ea typeface="+mn-ea"/>
                <a:cs typeface="+mn-cs"/>
              </a:rPr>
              <a:t>"</a:t>
            </a:r>
            <a:endParaRPr kumimoji="0" lang="fr-FR" sz="2400" b="1" i="0" u="none" strike="sng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15" name="Arrow: Left-Right 14">
            <a:extLst>
              <a:ext uri="{FF2B5EF4-FFF2-40B4-BE49-F238E27FC236}">
                <a16:creationId xmlns:a16="http://schemas.microsoft.com/office/drawing/2014/main" id="{7F71158A-5670-4933-BB08-2ADC319DCF22}"/>
              </a:ext>
            </a:extLst>
          </p:cNvPr>
          <p:cNvSpPr/>
          <p:nvPr/>
        </p:nvSpPr>
        <p:spPr>
          <a:xfrm>
            <a:off x="675860" y="3657600"/>
            <a:ext cx="10981083" cy="791426"/>
          </a:xfrm>
          <a:prstGeom prst="leftRightArrow">
            <a:avLst>
              <a:gd name="adj1" fmla="val 77628"/>
              <a:gd name="adj2" fmla="val 28650"/>
            </a:avLst>
          </a:prstGeom>
          <a:solidFill>
            <a:schemeClr val="accent1">
              <a:lumMod val="20000"/>
              <a:lumOff val="80000"/>
            </a:scheme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Formation continue</a:t>
            </a:r>
          </a:p>
        </p:txBody>
      </p:sp>
    </p:spTree>
    <p:extLst>
      <p:ext uri="{BB962C8B-B14F-4D97-AF65-F5344CB8AC3E}">
        <p14:creationId xmlns:p14="http://schemas.microsoft.com/office/powerpoint/2010/main" val="277246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750" fill="hold"/>
                                        <p:tgtEl>
                                          <p:spTgt spid="47"/>
                                        </p:tgtEl>
                                        <p:attrNameLst>
                                          <p:attrName>ppt_w</p:attrName>
                                        </p:attrNameLst>
                                      </p:cBhvr>
                                      <p:tavLst>
                                        <p:tav tm="0">
                                          <p:val>
                                            <p:fltVal val="0"/>
                                          </p:val>
                                        </p:tav>
                                        <p:tav tm="100000">
                                          <p:val>
                                            <p:strVal val="#ppt_w"/>
                                          </p:val>
                                        </p:tav>
                                      </p:tavLst>
                                    </p:anim>
                                    <p:anim calcmode="lin" valueType="num">
                                      <p:cBhvr>
                                        <p:cTn id="8" dur="750" fill="hold"/>
                                        <p:tgtEl>
                                          <p:spTgt spid="4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750" fill="hold"/>
                                        <p:tgtEl>
                                          <p:spTgt spid="48"/>
                                        </p:tgtEl>
                                        <p:attrNameLst>
                                          <p:attrName>ppt_w</p:attrName>
                                        </p:attrNameLst>
                                      </p:cBhvr>
                                      <p:tavLst>
                                        <p:tav tm="0">
                                          <p:val>
                                            <p:fltVal val="0"/>
                                          </p:val>
                                        </p:tav>
                                        <p:tav tm="100000">
                                          <p:val>
                                            <p:strVal val="#ppt_w"/>
                                          </p:val>
                                        </p:tav>
                                      </p:tavLst>
                                    </p:anim>
                                    <p:anim calcmode="lin" valueType="num">
                                      <p:cBhvr>
                                        <p:cTn id="12" dur="750" fill="hold"/>
                                        <p:tgtEl>
                                          <p:spTgt spid="4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p:cTn id="15" dur="750" fill="hold"/>
                                        <p:tgtEl>
                                          <p:spTgt spid="49"/>
                                        </p:tgtEl>
                                        <p:attrNameLst>
                                          <p:attrName>ppt_w</p:attrName>
                                        </p:attrNameLst>
                                      </p:cBhvr>
                                      <p:tavLst>
                                        <p:tav tm="0">
                                          <p:val>
                                            <p:fltVal val="0"/>
                                          </p:val>
                                        </p:tav>
                                        <p:tav tm="100000">
                                          <p:val>
                                            <p:strVal val="#ppt_w"/>
                                          </p:val>
                                        </p:tav>
                                      </p:tavLst>
                                    </p:anim>
                                    <p:anim calcmode="lin" valueType="num">
                                      <p:cBhvr>
                                        <p:cTn id="16" dur="750" fill="hold"/>
                                        <p:tgtEl>
                                          <p:spTgt spid="49"/>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p:cTn id="19" dur="750" fill="hold"/>
                                        <p:tgtEl>
                                          <p:spTgt spid="50"/>
                                        </p:tgtEl>
                                        <p:attrNameLst>
                                          <p:attrName>ppt_w</p:attrName>
                                        </p:attrNameLst>
                                      </p:cBhvr>
                                      <p:tavLst>
                                        <p:tav tm="0">
                                          <p:val>
                                            <p:fltVal val="0"/>
                                          </p:val>
                                        </p:tav>
                                        <p:tav tm="100000">
                                          <p:val>
                                            <p:strVal val="#ppt_w"/>
                                          </p:val>
                                        </p:tav>
                                      </p:tavLst>
                                    </p:anim>
                                    <p:anim calcmode="lin" valueType="num">
                                      <p:cBhvr>
                                        <p:cTn id="20" dur="750" fill="hold"/>
                                        <p:tgtEl>
                                          <p:spTgt spid="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Custom Design - Showeet">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S">
  <a:themeElements>
    <a:clrScheme name="11">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2907</TotalTime>
  <Words>3615</Words>
  <Application>Microsoft Office PowerPoint</Application>
  <PresentationFormat>Widescreen</PresentationFormat>
  <Paragraphs>530</Paragraphs>
  <Slides>39</Slides>
  <Notes>4</Notes>
  <HiddenSlides>0</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39</vt:i4>
      </vt:variant>
    </vt:vector>
  </HeadingPairs>
  <TitlesOfParts>
    <vt:vector size="61" baseType="lpstr">
      <vt:lpstr>Agency FB</vt:lpstr>
      <vt:lpstr>Arial</vt:lpstr>
      <vt:lpstr>Bell MT</vt:lpstr>
      <vt:lpstr>Berlin Sans FB Demi</vt:lpstr>
      <vt:lpstr>Calibri</vt:lpstr>
      <vt:lpstr>Calibri Light</vt:lpstr>
      <vt:lpstr>Castellar</vt:lpstr>
      <vt:lpstr>Century Schoolbook</vt:lpstr>
      <vt:lpstr>Corbel</vt:lpstr>
      <vt:lpstr>Roboto</vt:lpstr>
      <vt:lpstr>Sakkal Majalla</vt:lpstr>
      <vt:lpstr>Times New Roman</vt:lpstr>
      <vt:lpstr>Trebuchet MS</vt:lpstr>
      <vt:lpstr>Tw Cen MT</vt:lpstr>
      <vt:lpstr>Tw Cen MT Condensed</vt:lpstr>
      <vt:lpstr>Wingdings</vt:lpstr>
      <vt:lpstr>Wingdings 3</vt:lpstr>
      <vt:lpstr>1_Custom Design - Showeet</vt:lpstr>
      <vt:lpstr>TITLES</vt:lpstr>
      <vt:lpstr>Integral</vt:lpstr>
      <vt:lpstr>Office Theme</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Samira Mizbar</dc:creator>
  <cp:lastModifiedBy>Nazha Talmi</cp:lastModifiedBy>
  <cp:revision>291</cp:revision>
  <cp:lastPrinted>2019-09-30T14:58:54Z</cp:lastPrinted>
  <dcterms:created xsi:type="dcterms:W3CDTF">2018-11-07T12:00:03Z</dcterms:created>
  <dcterms:modified xsi:type="dcterms:W3CDTF">2019-10-08T09:09:16Z</dcterms:modified>
</cp:coreProperties>
</file>