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894" r:id="rId2"/>
    <p:sldMasterId id="2147483918" r:id="rId3"/>
    <p:sldMasterId id="2147483986" r:id="rId4"/>
  </p:sldMasterIdLst>
  <p:notesMasterIdLst>
    <p:notesMasterId r:id="rId27"/>
  </p:notesMasterIdLst>
  <p:handoutMasterIdLst>
    <p:handoutMasterId r:id="rId28"/>
  </p:handoutMasterIdLst>
  <p:sldIdLst>
    <p:sldId id="306" r:id="rId5"/>
    <p:sldId id="482" r:id="rId6"/>
    <p:sldId id="488" r:id="rId7"/>
    <p:sldId id="489" r:id="rId8"/>
    <p:sldId id="490" r:id="rId9"/>
    <p:sldId id="491" r:id="rId10"/>
    <p:sldId id="492" r:id="rId11"/>
    <p:sldId id="483" r:id="rId12"/>
    <p:sldId id="442" r:id="rId13"/>
    <p:sldId id="477" r:id="rId14"/>
    <p:sldId id="448" r:id="rId15"/>
    <p:sldId id="470" r:id="rId16"/>
    <p:sldId id="438" r:id="rId17"/>
    <p:sldId id="471" r:id="rId18"/>
    <p:sldId id="484" r:id="rId19"/>
    <p:sldId id="478" r:id="rId20"/>
    <p:sldId id="487" r:id="rId21"/>
    <p:sldId id="444" r:id="rId22"/>
    <p:sldId id="443" r:id="rId23"/>
    <p:sldId id="480" r:id="rId24"/>
    <p:sldId id="481" r:id="rId25"/>
    <p:sldId id="433" r:id="rId2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 Ricou" initials="MVR" lastIdx="1" clrIdx="0">
    <p:extLst/>
  </p:cmAuthor>
  <p:cmAuthor id="2" name="William Experton" initials="WE" lastIdx="2" clrIdx="1">
    <p:extLst>
      <p:ext uri="{19B8F6BF-5375-455C-9EA6-DF929625EA0E}">
        <p15:presenceInfo xmlns:p15="http://schemas.microsoft.com/office/powerpoint/2012/main" userId="7562b7bf6e52a2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9" autoAdjust="0"/>
    <p:restoredTop sz="85196" autoAdjust="0"/>
  </p:normalViewPr>
  <p:slideViewPr>
    <p:cSldViewPr snapToGrid="0">
      <p:cViewPr varScale="1">
        <p:scale>
          <a:sx n="63" d="100"/>
          <a:sy n="63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6675B-E118-4BE7-9C11-C694EB06C915}" type="doc">
      <dgm:prSet loTypeId="urn:microsoft.com/office/officeart/2005/8/layout/cycle4#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237E783-A4C0-40E1-9C2C-F5EF35032DC1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1600" b="1" i="1" u="sng" dirty="0" smtClean="0"/>
            <a:t>MCA-</a:t>
          </a:r>
          <a:r>
            <a:rPr lang="fr-FR" sz="1600" b="1" i="1" u="sng" dirty="0" err="1" smtClean="0"/>
            <a:t>Morocco</a:t>
          </a:r>
          <a:r>
            <a:rPr lang="fr-FR" sz="1600" b="1" i="1" u="sng" dirty="0" smtClean="0"/>
            <a:t>:</a:t>
          </a:r>
        </a:p>
        <a:p>
          <a:r>
            <a:rPr lang="fr-FR" sz="1500" b="0" i="0" dirty="0" smtClean="0"/>
            <a:t>Meilleure implémentation  du projet et réalisation des objectifs du MIAES</a:t>
          </a:r>
          <a:endParaRPr lang="fr-FR" sz="1500" b="0" i="0" dirty="0"/>
        </a:p>
      </dgm:t>
    </dgm:pt>
    <dgm:pt modelId="{EA61CA0B-BFE6-4E5F-947D-F68AE9FF42B2}" type="parTrans" cxnId="{532FB5CA-4D9F-49DC-9951-449DB25EB306}">
      <dgm:prSet/>
      <dgm:spPr/>
      <dgm:t>
        <a:bodyPr/>
        <a:lstStyle/>
        <a:p>
          <a:endParaRPr lang="fr-FR"/>
        </a:p>
      </dgm:t>
    </dgm:pt>
    <dgm:pt modelId="{5C0DA88D-8100-4370-A698-6E55FED58D65}" type="sibTrans" cxnId="{532FB5CA-4D9F-49DC-9951-449DB25EB306}">
      <dgm:prSet/>
      <dgm:spPr/>
      <dgm:t>
        <a:bodyPr/>
        <a:lstStyle/>
        <a:p>
          <a:endParaRPr lang="fr-FR"/>
        </a:p>
      </dgm:t>
    </dgm:pt>
    <dgm:pt modelId="{A72FE794-0845-4F0E-9D0B-9E9068FA30F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1500" b="1" i="1" u="sng" dirty="0" smtClean="0"/>
            <a:t>Partenaire technique</a:t>
          </a:r>
          <a:r>
            <a:rPr lang="fr-FR" sz="1500" b="1" i="1" dirty="0" smtClean="0"/>
            <a:t>: </a:t>
          </a:r>
        </a:p>
        <a:p>
          <a:r>
            <a:rPr lang="fr-FR" sz="1500" b="0" i="0" dirty="0" smtClean="0"/>
            <a:t>Obtention d’un soutien et valorisation </a:t>
          </a:r>
          <a:r>
            <a:rPr lang="fr-FR" sz="1500" b="0" i="0" dirty="0" smtClean="0"/>
            <a:t>de son expertise </a:t>
          </a:r>
          <a:r>
            <a:rPr lang="fr-FR" sz="1500" b="0" i="0" dirty="0" smtClean="0"/>
            <a:t>dans </a:t>
          </a:r>
          <a:r>
            <a:rPr lang="fr-FR" sz="1500" b="0" i="0" dirty="0" smtClean="0"/>
            <a:t>le domaine de l’éducation</a:t>
          </a:r>
          <a:endParaRPr lang="fr-FR" sz="1500" b="0" i="0" dirty="0"/>
        </a:p>
      </dgm:t>
    </dgm:pt>
    <dgm:pt modelId="{B9390001-310B-40D7-98A1-07686D4EE7E0}" type="parTrans" cxnId="{F7D2C421-EC39-4649-BBD6-24A05E77B76F}">
      <dgm:prSet/>
      <dgm:spPr/>
      <dgm:t>
        <a:bodyPr/>
        <a:lstStyle/>
        <a:p>
          <a:endParaRPr lang="fr-FR"/>
        </a:p>
      </dgm:t>
    </dgm:pt>
    <dgm:pt modelId="{B9004824-9136-43D5-B83B-97ECAEDB4F6B}" type="sibTrans" cxnId="{F7D2C421-EC39-4649-BBD6-24A05E77B76F}">
      <dgm:prSet/>
      <dgm:spPr/>
      <dgm:t>
        <a:bodyPr/>
        <a:lstStyle/>
        <a:p>
          <a:endParaRPr lang="fr-FR"/>
        </a:p>
      </dgm:t>
    </dgm:pt>
    <dgm:pt modelId="{CD51185E-88C3-41AD-8183-C6ED6C67F2F3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FR" sz="1600" b="1" i="1" u="sng" dirty="0" smtClean="0"/>
            <a:t>Partenaire financier</a:t>
          </a:r>
          <a:r>
            <a:rPr lang="fr-FR" sz="1600" b="1" i="1" dirty="0" smtClean="0"/>
            <a:t>: </a:t>
          </a:r>
        </a:p>
        <a:p>
          <a:r>
            <a:rPr lang="fr-FR" sz="1600" b="0" i="0" dirty="0" smtClean="0"/>
            <a:t>Réalisation de ses missions et objectifs RSE</a:t>
          </a:r>
          <a:endParaRPr lang="fr-FR" sz="1600" b="0" i="0" dirty="0"/>
        </a:p>
      </dgm:t>
    </dgm:pt>
    <dgm:pt modelId="{E8786216-C323-4A02-A459-44573FD9E4B6}" type="parTrans" cxnId="{6D84B2FA-C1C4-4A37-9D54-6D238C16CA98}">
      <dgm:prSet/>
      <dgm:spPr/>
      <dgm:t>
        <a:bodyPr/>
        <a:lstStyle/>
        <a:p>
          <a:endParaRPr lang="fr-FR"/>
        </a:p>
      </dgm:t>
    </dgm:pt>
    <dgm:pt modelId="{571E84C7-B2C6-4223-8627-E2BF80DD3A5E}" type="sibTrans" cxnId="{6D84B2FA-C1C4-4A37-9D54-6D238C16CA98}">
      <dgm:prSet/>
      <dgm:spPr/>
      <dgm:t>
        <a:bodyPr/>
        <a:lstStyle/>
        <a:p>
          <a:endParaRPr lang="fr-FR"/>
        </a:p>
      </dgm:t>
    </dgm:pt>
    <dgm:pt modelId="{D189E550-1A23-4D46-9A69-51EC9F5970B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endParaRPr lang="fr-FR" sz="1400" b="1" i="1" u="sng" dirty="0" smtClean="0"/>
        </a:p>
        <a:p>
          <a:pPr algn="ctr"/>
          <a:r>
            <a:rPr lang="fr-FR" sz="1500" b="1" i="1" u="sng" dirty="0" smtClean="0"/>
            <a:t>MENFP/ AREF</a:t>
          </a:r>
          <a:r>
            <a:rPr lang="fr-FR" sz="1500" b="1" i="1" dirty="0" smtClean="0"/>
            <a:t>: </a:t>
          </a:r>
        </a:p>
        <a:p>
          <a:pPr algn="ctr"/>
          <a:r>
            <a:rPr lang="fr-FR" sz="1500" dirty="0" smtClean="0"/>
            <a:t>Mobilisation des partenaires et plus de moyens pour réaliser les objectifs de la Vision Stratégique</a:t>
          </a:r>
          <a:endParaRPr lang="fr-FR" sz="1500" dirty="0"/>
        </a:p>
      </dgm:t>
    </dgm:pt>
    <dgm:pt modelId="{11C8A359-D177-4D3E-A0A0-879DF40979CB}" type="parTrans" cxnId="{67DED616-8BF3-4F26-B539-63DCD8645363}">
      <dgm:prSet/>
      <dgm:spPr/>
      <dgm:t>
        <a:bodyPr/>
        <a:lstStyle/>
        <a:p>
          <a:endParaRPr lang="fr-FR"/>
        </a:p>
      </dgm:t>
    </dgm:pt>
    <dgm:pt modelId="{F9D0F284-4331-41DB-9DED-9BE602EB44D8}" type="sibTrans" cxnId="{67DED616-8BF3-4F26-B539-63DCD8645363}">
      <dgm:prSet/>
      <dgm:spPr/>
      <dgm:t>
        <a:bodyPr/>
        <a:lstStyle/>
        <a:p>
          <a:endParaRPr lang="fr-FR"/>
        </a:p>
      </dgm:t>
    </dgm:pt>
    <dgm:pt modelId="{A73A58AC-6B33-4702-9B7A-E1E792DC93B0}">
      <dgm:prSet phldrT="[Texte]" custScaleX="90892" custScaleY="59258" custLinFactNeighborX="-10516" custLinFactNeighborY="73"/>
      <dgm:spPr/>
      <dgm:t>
        <a:bodyPr/>
        <a:lstStyle/>
        <a:p>
          <a:endParaRPr lang="fr-FR"/>
        </a:p>
      </dgm:t>
    </dgm:pt>
    <dgm:pt modelId="{092C272F-96D3-4D50-8F64-501F04541317}" type="parTrans" cxnId="{C1D856E8-D084-4F59-A254-5C553CE24FF8}">
      <dgm:prSet/>
      <dgm:spPr/>
      <dgm:t>
        <a:bodyPr/>
        <a:lstStyle/>
        <a:p>
          <a:endParaRPr lang="fr-FR"/>
        </a:p>
      </dgm:t>
    </dgm:pt>
    <dgm:pt modelId="{F32A6F5F-CD08-42E0-B33F-C7BF2CD39037}" type="sibTrans" cxnId="{C1D856E8-D084-4F59-A254-5C553CE24FF8}">
      <dgm:prSet/>
      <dgm:spPr/>
      <dgm:t>
        <a:bodyPr/>
        <a:lstStyle/>
        <a:p>
          <a:endParaRPr lang="fr-FR"/>
        </a:p>
      </dgm:t>
    </dgm:pt>
    <dgm:pt modelId="{91353616-938A-4023-9A67-20C9F966294F}">
      <dgm:prSet phldrT="[Texte]" custScaleX="90892" custScaleY="59258" custLinFactNeighborX="-10516" custLinFactNeighborY="73"/>
      <dgm:spPr/>
      <dgm:t>
        <a:bodyPr/>
        <a:lstStyle/>
        <a:p>
          <a:endParaRPr lang="fr-FR"/>
        </a:p>
      </dgm:t>
    </dgm:pt>
    <dgm:pt modelId="{9E2079A7-E4A0-478F-938B-D981F44EF484}" type="parTrans" cxnId="{32234239-5350-4F6C-8935-26009DCA7100}">
      <dgm:prSet/>
      <dgm:spPr/>
      <dgm:t>
        <a:bodyPr/>
        <a:lstStyle/>
        <a:p>
          <a:endParaRPr lang="fr-FR"/>
        </a:p>
      </dgm:t>
    </dgm:pt>
    <dgm:pt modelId="{2BED207B-70CE-4A79-9AA6-4F5A2274D39D}" type="sibTrans" cxnId="{32234239-5350-4F6C-8935-26009DCA7100}">
      <dgm:prSet/>
      <dgm:spPr/>
      <dgm:t>
        <a:bodyPr/>
        <a:lstStyle/>
        <a:p>
          <a:endParaRPr lang="fr-FR"/>
        </a:p>
      </dgm:t>
    </dgm:pt>
    <dgm:pt modelId="{7B04D810-64B6-4104-8E9C-D27E40A1A0E8}">
      <dgm:prSet phldrT="[Texte]" custScaleX="90892" custScaleY="59258" custLinFactNeighborX="-10516" custLinFactNeighborY="73"/>
      <dgm:spPr/>
      <dgm:t>
        <a:bodyPr/>
        <a:lstStyle/>
        <a:p>
          <a:endParaRPr lang="fr-FR"/>
        </a:p>
      </dgm:t>
    </dgm:pt>
    <dgm:pt modelId="{CD7A04C8-14F7-40F4-86DF-64514040E440}" type="parTrans" cxnId="{8445F92A-D1B6-4EF6-9B24-E1D7A13AA6DB}">
      <dgm:prSet/>
      <dgm:spPr/>
      <dgm:t>
        <a:bodyPr/>
        <a:lstStyle/>
        <a:p>
          <a:endParaRPr lang="fr-FR"/>
        </a:p>
      </dgm:t>
    </dgm:pt>
    <dgm:pt modelId="{82286938-2096-4652-9A2D-1871CE167147}" type="sibTrans" cxnId="{8445F92A-D1B6-4EF6-9B24-E1D7A13AA6DB}">
      <dgm:prSet/>
      <dgm:spPr/>
      <dgm:t>
        <a:bodyPr/>
        <a:lstStyle/>
        <a:p>
          <a:endParaRPr lang="fr-FR"/>
        </a:p>
      </dgm:t>
    </dgm:pt>
    <dgm:pt modelId="{C60B18A6-320E-4294-A4F4-595D3A79B28E}">
      <dgm:prSet phldrT="[Texte]" custScaleX="90892" custScaleY="59258" custLinFactNeighborX="-10516" custLinFactNeighborY="73"/>
      <dgm:spPr/>
      <dgm:t>
        <a:bodyPr/>
        <a:lstStyle/>
        <a:p>
          <a:endParaRPr lang="fr-FR"/>
        </a:p>
      </dgm:t>
    </dgm:pt>
    <dgm:pt modelId="{20D06AA8-3EC4-42A2-9F90-FA5D59131039}" type="parTrans" cxnId="{7BC0430A-9675-40AE-9C09-1EB40AB7F573}">
      <dgm:prSet/>
      <dgm:spPr/>
      <dgm:t>
        <a:bodyPr/>
        <a:lstStyle/>
        <a:p>
          <a:endParaRPr lang="fr-FR"/>
        </a:p>
      </dgm:t>
    </dgm:pt>
    <dgm:pt modelId="{53F439F0-C3EB-4146-9638-1332CC57EE83}" type="sibTrans" cxnId="{7BC0430A-9675-40AE-9C09-1EB40AB7F573}">
      <dgm:prSet/>
      <dgm:spPr/>
      <dgm:t>
        <a:bodyPr/>
        <a:lstStyle/>
        <a:p>
          <a:endParaRPr lang="fr-FR"/>
        </a:p>
      </dgm:t>
    </dgm:pt>
    <dgm:pt modelId="{52A2C0CB-FE1F-4DBC-BEF2-3EA6C1C27145}" type="pres">
      <dgm:prSet presAssocID="{2376675B-E118-4BE7-9C11-C694EB06C9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7506CC-2227-4B90-A76C-2CF8D169B1E8}" type="pres">
      <dgm:prSet presAssocID="{2376675B-E118-4BE7-9C11-C694EB06C915}" presName="children" presStyleCnt="0"/>
      <dgm:spPr/>
      <dgm:t>
        <a:bodyPr/>
        <a:lstStyle/>
        <a:p>
          <a:endParaRPr lang="fr-FR"/>
        </a:p>
      </dgm:t>
    </dgm:pt>
    <dgm:pt modelId="{0BCAFBA2-5859-41A3-A90D-E7A46C0C07C4}" type="pres">
      <dgm:prSet presAssocID="{2376675B-E118-4BE7-9C11-C694EB06C915}" presName="childPlaceholder" presStyleCnt="0"/>
      <dgm:spPr/>
      <dgm:t>
        <a:bodyPr/>
        <a:lstStyle/>
        <a:p>
          <a:endParaRPr lang="fr-FR"/>
        </a:p>
      </dgm:t>
    </dgm:pt>
    <dgm:pt modelId="{CDDC6119-E596-464C-A996-6485ABDC57E7}" type="pres">
      <dgm:prSet presAssocID="{2376675B-E118-4BE7-9C11-C694EB06C915}" presName="circle" presStyleCnt="0"/>
      <dgm:spPr/>
      <dgm:t>
        <a:bodyPr/>
        <a:lstStyle/>
        <a:p>
          <a:endParaRPr lang="fr-FR"/>
        </a:p>
      </dgm:t>
    </dgm:pt>
    <dgm:pt modelId="{5F479A2A-DD04-4B5D-8F75-A8F8A8F5A4B5}" type="pres">
      <dgm:prSet presAssocID="{2376675B-E118-4BE7-9C11-C694EB06C915}" presName="quadrant1" presStyleLbl="node1" presStyleIdx="0" presStyleCnt="4" custScaleX="160678" custLinFactNeighborX="-26495" custLinFactNeighborY="698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E221B-33C9-48FC-8E07-6D0EFD3361B5}" type="pres">
      <dgm:prSet presAssocID="{2376675B-E118-4BE7-9C11-C694EB06C915}" presName="quadrant2" presStyleLbl="node1" presStyleIdx="1" presStyleCnt="4" custScaleX="160259" custScaleY="98439" custLinFactNeighborX="40563" custLinFactNeighborY="814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C51CE9-6922-47DC-B43C-579B5A3926A5}" type="pres">
      <dgm:prSet presAssocID="{2376675B-E118-4BE7-9C11-C694EB06C915}" presName="quadrant3" presStyleLbl="node1" presStyleIdx="2" presStyleCnt="4" custScaleX="157729" custLinFactNeighborX="43673" custLinFactNeighborY="207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FE1CE8-C0D0-4E45-857A-CA1AFBDBFCF5}" type="pres">
      <dgm:prSet presAssocID="{2376675B-E118-4BE7-9C11-C694EB06C915}" presName="quadrant4" presStyleLbl="node1" presStyleIdx="3" presStyleCnt="4" custScaleX="159093" custLinFactNeighborX="-21848" custLinFactNeighborY="1924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1DF8D0-6701-4DD6-975B-5AAC00BECB90}" type="pres">
      <dgm:prSet presAssocID="{2376675B-E118-4BE7-9C11-C694EB06C915}" presName="quadrantPlaceholder" presStyleCnt="0"/>
      <dgm:spPr/>
      <dgm:t>
        <a:bodyPr/>
        <a:lstStyle/>
        <a:p>
          <a:endParaRPr lang="fr-FR"/>
        </a:p>
      </dgm:t>
    </dgm:pt>
    <dgm:pt modelId="{094CE40E-002C-4DE3-8058-6DD3DB5448F8}" type="pres">
      <dgm:prSet presAssocID="{2376675B-E118-4BE7-9C11-C694EB06C915}" presName="center1" presStyleLbl="fgShp" presStyleIdx="0" presStyleCnt="2" custLinFactNeighborX="20730" custLinFactNeighborY="35083"/>
      <dgm:spPr>
        <a:solidFill>
          <a:schemeClr val="bg2">
            <a:lumMod val="10000"/>
          </a:schemeClr>
        </a:solidFill>
      </dgm:spPr>
      <dgm:t>
        <a:bodyPr/>
        <a:lstStyle/>
        <a:p>
          <a:endParaRPr lang="fr-FR"/>
        </a:p>
      </dgm:t>
    </dgm:pt>
    <dgm:pt modelId="{A2F20399-BADA-4B97-9681-C665EFBD6951}" type="pres">
      <dgm:prSet presAssocID="{2376675B-E118-4BE7-9C11-C694EB06C915}" presName="center2" presStyleLbl="fgShp" presStyleIdx="1" presStyleCnt="2" custLinFactNeighborX="27352" custLinFactNeighborY="11214"/>
      <dgm:spPr>
        <a:solidFill>
          <a:schemeClr val="bg2">
            <a:lumMod val="10000"/>
          </a:schemeClr>
        </a:solidFill>
      </dgm:spPr>
      <dgm:t>
        <a:bodyPr/>
        <a:lstStyle/>
        <a:p>
          <a:endParaRPr lang="fr-FR"/>
        </a:p>
      </dgm:t>
    </dgm:pt>
  </dgm:ptLst>
  <dgm:cxnLst>
    <dgm:cxn modelId="{67DED616-8BF3-4F26-B539-63DCD8645363}" srcId="{2376675B-E118-4BE7-9C11-C694EB06C915}" destId="{D189E550-1A23-4D46-9A69-51EC9F5970BB}" srcOrd="3" destOrd="0" parTransId="{11C8A359-D177-4D3E-A0A0-879DF40979CB}" sibTransId="{F9D0F284-4331-41DB-9DED-9BE602EB44D8}"/>
    <dgm:cxn modelId="{7BC0430A-9675-40AE-9C09-1EB40AB7F573}" srcId="{2376675B-E118-4BE7-9C11-C694EB06C915}" destId="{C60B18A6-320E-4294-A4F4-595D3A79B28E}" srcOrd="7" destOrd="0" parTransId="{20D06AA8-3EC4-42A2-9F90-FA5D59131039}" sibTransId="{53F439F0-C3EB-4146-9638-1332CC57EE83}"/>
    <dgm:cxn modelId="{32234239-5350-4F6C-8935-26009DCA7100}" srcId="{2376675B-E118-4BE7-9C11-C694EB06C915}" destId="{91353616-938A-4023-9A67-20C9F966294F}" srcOrd="5" destOrd="0" parTransId="{9E2079A7-E4A0-478F-938B-D981F44EF484}" sibTransId="{2BED207B-70CE-4A79-9AA6-4F5A2274D39D}"/>
    <dgm:cxn modelId="{532FB5CA-4D9F-49DC-9951-449DB25EB306}" srcId="{2376675B-E118-4BE7-9C11-C694EB06C915}" destId="{E237E783-A4C0-40E1-9C2C-F5EF35032DC1}" srcOrd="0" destOrd="0" parTransId="{EA61CA0B-BFE6-4E5F-947D-F68AE9FF42B2}" sibTransId="{5C0DA88D-8100-4370-A698-6E55FED58D65}"/>
    <dgm:cxn modelId="{F7D2C421-EC39-4649-BBD6-24A05E77B76F}" srcId="{2376675B-E118-4BE7-9C11-C694EB06C915}" destId="{A72FE794-0845-4F0E-9D0B-9E9068FA30F3}" srcOrd="1" destOrd="0" parTransId="{B9390001-310B-40D7-98A1-07686D4EE7E0}" sibTransId="{B9004824-9136-43D5-B83B-97ECAEDB4F6B}"/>
    <dgm:cxn modelId="{8445F92A-D1B6-4EF6-9B24-E1D7A13AA6DB}" srcId="{2376675B-E118-4BE7-9C11-C694EB06C915}" destId="{7B04D810-64B6-4104-8E9C-D27E40A1A0E8}" srcOrd="6" destOrd="0" parTransId="{CD7A04C8-14F7-40F4-86DF-64514040E440}" sibTransId="{82286938-2096-4652-9A2D-1871CE167147}"/>
    <dgm:cxn modelId="{ADDF0C66-AB75-415E-AD68-EA21E289CB4D}" type="presOf" srcId="{A72FE794-0845-4F0E-9D0B-9E9068FA30F3}" destId="{A17E221B-33C9-48FC-8E07-6D0EFD3361B5}" srcOrd="0" destOrd="0" presId="urn:microsoft.com/office/officeart/2005/8/layout/cycle4#1"/>
    <dgm:cxn modelId="{6D84B2FA-C1C4-4A37-9D54-6D238C16CA98}" srcId="{2376675B-E118-4BE7-9C11-C694EB06C915}" destId="{CD51185E-88C3-41AD-8183-C6ED6C67F2F3}" srcOrd="2" destOrd="0" parTransId="{E8786216-C323-4A02-A459-44573FD9E4B6}" sibTransId="{571E84C7-B2C6-4223-8627-E2BF80DD3A5E}"/>
    <dgm:cxn modelId="{C1D856E8-D084-4F59-A254-5C553CE24FF8}" srcId="{2376675B-E118-4BE7-9C11-C694EB06C915}" destId="{A73A58AC-6B33-4702-9B7A-E1E792DC93B0}" srcOrd="4" destOrd="0" parTransId="{092C272F-96D3-4D50-8F64-501F04541317}" sibTransId="{F32A6F5F-CD08-42E0-B33F-C7BF2CD39037}"/>
    <dgm:cxn modelId="{B4D063BD-B8B9-41FE-AB76-0492C900C2B9}" type="presOf" srcId="{D189E550-1A23-4D46-9A69-51EC9F5970BB}" destId="{72FE1CE8-C0D0-4E45-857A-CA1AFBDBFCF5}" srcOrd="0" destOrd="0" presId="urn:microsoft.com/office/officeart/2005/8/layout/cycle4#1"/>
    <dgm:cxn modelId="{F3487F63-37D2-4C8A-8DDA-BC058EF3741A}" type="presOf" srcId="{CD51185E-88C3-41AD-8183-C6ED6C67F2F3}" destId="{A5C51CE9-6922-47DC-B43C-579B5A3926A5}" srcOrd="0" destOrd="0" presId="urn:microsoft.com/office/officeart/2005/8/layout/cycle4#1"/>
    <dgm:cxn modelId="{B21C54BA-3B20-40B7-817C-2E1BF0208245}" type="presOf" srcId="{E237E783-A4C0-40E1-9C2C-F5EF35032DC1}" destId="{5F479A2A-DD04-4B5D-8F75-A8F8A8F5A4B5}" srcOrd="0" destOrd="0" presId="urn:microsoft.com/office/officeart/2005/8/layout/cycle4#1"/>
    <dgm:cxn modelId="{51D95EB6-CB54-48DD-A493-32335A925AA8}" type="presOf" srcId="{2376675B-E118-4BE7-9C11-C694EB06C915}" destId="{52A2C0CB-FE1F-4DBC-BEF2-3EA6C1C27145}" srcOrd="0" destOrd="0" presId="urn:microsoft.com/office/officeart/2005/8/layout/cycle4#1"/>
    <dgm:cxn modelId="{EFC13715-B28C-486F-96F7-1E28B88CF906}" type="presParOf" srcId="{52A2C0CB-FE1F-4DBC-BEF2-3EA6C1C27145}" destId="{EF7506CC-2227-4B90-A76C-2CF8D169B1E8}" srcOrd="0" destOrd="0" presId="urn:microsoft.com/office/officeart/2005/8/layout/cycle4#1"/>
    <dgm:cxn modelId="{458ADE35-5D3A-404C-81AC-D3876B296753}" type="presParOf" srcId="{EF7506CC-2227-4B90-A76C-2CF8D169B1E8}" destId="{0BCAFBA2-5859-41A3-A90D-E7A46C0C07C4}" srcOrd="0" destOrd="0" presId="urn:microsoft.com/office/officeart/2005/8/layout/cycle4#1"/>
    <dgm:cxn modelId="{C979624C-C0F2-438D-9EB2-3758DE8CF2DE}" type="presParOf" srcId="{52A2C0CB-FE1F-4DBC-BEF2-3EA6C1C27145}" destId="{CDDC6119-E596-464C-A996-6485ABDC57E7}" srcOrd="1" destOrd="0" presId="urn:microsoft.com/office/officeart/2005/8/layout/cycle4#1"/>
    <dgm:cxn modelId="{87BAF294-E5E7-4B96-B330-75EEDF3E9A91}" type="presParOf" srcId="{CDDC6119-E596-464C-A996-6485ABDC57E7}" destId="{5F479A2A-DD04-4B5D-8F75-A8F8A8F5A4B5}" srcOrd="0" destOrd="0" presId="urn:microsoft.com/office/officeart/2005/8/layout/cycle4#1"/>
    <dgm:cxn modelId="{4064626C-8F60-4955-ADFA-94E1E961E42B}" type="presParOf" srcId="{CDDC6119-E596-464C-A996-6485ABDC57E7}" destId="{A17E221B-33C9-48FC-8E07-6D0EFD3361B5}" srcOrd="1" destOrd="0" presId="urn:microsoft.com/office/officeart/2005/8/layout/cycle4#1"/>
    <dgm:cxn modelId="{FDB984C5-6F53-4668-9793-B31E2FB9D350}" type="presParOf" srcId="{CDDC6119-E596-464C-A996-6485ABDC57E7}" destId="{A5C51CE9-6922-47DC-B43C-579B5A3926A5}" srcOrd="2" destOrd="0" presId="urn:microsoft.com/office/officeart/2005/8/layout/cycle4#1"/>
    <dgm:cxn modelId="{9A279AE4-96C4-497A-B941-5F000B733F95}" type="presParOf" srcId="{CDDC6119-E596-464C-A996-6485ABDC57E7}" destId="{72FE1CE8-C0D0-4E45-857A-CA1AFBDBFCF5}" srcOrd="3" destOrd="0" presId="urn:microsoft.com/office/officeart/2005/8/layout/cycle4#1"/>
    <dgm:cxn modelId="{B984606A-E977-47D1-A5AD-4859FE7B2042}" type="presParOf" srcId="{CDDC6119-E596-464C-A996-6485ABDC57E7}" destId="{E21DF8D0-6701-4DD6-975B-5AAC00BECB90}" srcOrd="4" destOrd="0" presId="urn:microsoft.com/office/officeart/2005/8/layout/cycle4#1"/>
    <dgm:cxn modelId="{57F851E0-F4A0-4975-9231-5572E69FE10A}" type="presParOf" srcId="{52A2C0CB-FE1F-4DBC-BEF2-3EA6C1C27145}" destId="{094CE40E-002C-4DE3-8058-6DD3DB5448F8}" srcOrd="2" destOrd="0" presId="urn:microsoft.com/office/officeart/2005/8/layout/cycle4#1"/>
    <dgm:cxn modelId="{6619DB73-DE24-40E5-A0E3-B8877368E60B}" type="presParOf" srcId="{52A2C0CB-FE1F-4DBC-BEF2-3EA6C1C27145}" destId="{A2F20399-BADA-4B97-9681-C665EFBD6951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79A2A-DD04-4B5D-8F75-A8F8A8F5A4B5}">
      <dsp:nvSpPr>
        <dsp:cNvPr id="0" name=""/>
        <dsp:cNvSpPr/>
      </dsp:nvSpPr>
      <dsp:spPr>
        <a:xfrm>
          <a:off x="1075263" y="413453"/>
          <a:ext cx="3296597" cy="2051679"/>
        </a:xfrm>
        <a:prstGeom prst="pieWedg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1" u="sng" kern="1200" dirty="0" smtClean="0"/>
            <a:t>MCA-</a:t>
          </a:r>
          <a:r>
            <a:rPr lang="fr-FR" sz="1600" b="1" i="1" u="sng" kern="1200" dirty="0" err="1" smtClean="0"/>
            <a:t>Morocco</a:t>
          </a:r>
          <a:r>
            <a:rPr lang="fr-FR" sz="1600" b="1" i="1" u="sng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0" i="0" kern="1200" dirty="0" smtClean="0"/>
            <a:t>Meilleure implémentation  du projet et réalisation des objectifs du MIAES</a:t>
          </a:r>
          <a:endParaRPr lang="fr-FR" sz="1500" b="0" i="0" kern="1200" dirty="0"/>
        </a:p>
      </dsp:txBody>
      <dsp:txXfrm>
        <a:off x="2040814" y="1014376"/>
        <a:ext cx="2331046" cy="1450756"/>
      </dsp:txXfrm>
    </dsp:sp>
    <dsp:sp modelId="{A17E221B-33C9-48FC-8E07-6D0EFD3361B5}">
      <dsp:nvSpPr>
        <dsp:cNvPr id="0" name=""/>
        <dsp:cNvSpPr/>
      </dsp:nvSpPr>
      <dsp:spPr>
        <a:xfrm rot="5400000">
          <a:off x="5235995" y="-180886"/>
          <a:ext cx="2019652" cy="3288000"/>
        </a:xfrm>
        <a:prstGeom prst="pieWedg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i="1" u="sng" kern="1200" dirty="0" smtClean="0"/>
            <a:t>Partenaire technique</a:t>
          </a:r>
          <a:r>
            <a:rPr lang="fr-FR" sz="1500" b="1" i="1" kern="1200" dirty="0" smtClean="0"/>
            <a:t>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0" i="0" kern="1200" dirty="0" smtClean="0"/>
            <a:t>Obtention d’un soutien et valorisation </a:t>
          </a:r>
          <a:r>
            <a:rPr lang="fr-FR" sz="1500" b="0" i="0" kern="1200" dirty="0" smtClean="0"/>
            <a:t>de son expertise </a:t>
          </a:r>
          <a:r>
            <a:rPr lang="fr-FR" sz="1500" b="0" i="0" kern="1200" dirty="0" smtClean="0"/>
            <a:t>dans </a:t>
          </a:r>
          <a:r>
            <a:rPr lang="fr-FR" sz="1500" b="0" i="0" kern="1200" dirty="0" smtClean="0"/>
            <a:t>le domaine de l’éducation</a:t>
          </a:r>
          <a:endParaRPr lang="fr-FR" sz="1500" b="0" i="0" kern="1200" dirty="0"/>
        </a:p>
      </dsp:txBody>
      <dsp:txXfrm rot="-5400000">
        <a:off x="4601822" y="1044830"/>
        <a:ext cx="2324967" cy="1428110"/>
      </dsp:txXfrm>
    </dsp:sp>
    <dsp:sp modelId="{A5C51CE9-6922-47DC-B43C-579B5A3926A5}">
      <dsp:nvSpPr>
        <dsp:cNvPr id="0" name=""/>
        <dsp:cNvSpPr/>
      </dsp:nvSpPr>
      <dsp:spPr>
        <a:xfrm rot="10800000">
          <a:off x="4691582" y="2841881"/>
          <a:ext cx="3236092" cy="2051679"/>
        </a:xfrm>
        <a:prstGeom prst="pieWedg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1" u="sng" kern="1200" dirty="0" smtClean="0"/>
            <a:t>Partenaire financier</a:t>
          </a:r>
          <a:r>
            <a:rPr lang="fr-FR" sz="1600" b="1" i="1" kern="1200" dirty="0" smtClean="0"/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kern="1200" dirty="0" smtClean="0"/>
            <a:t>Réalisation de ses missions et objectifs RSE</a:t>
          </a:r>
          <a:endParaRPr lang="fr-FR" sz="1600" b="0" i="0" kern="1200" dirty="0"/>
        </a:p>
      </dsp:txBody>
      <dsp:txXfrm rot="10800000">
        <a:off x="4691582" y="2841881"/>
        <a:ext cx="2288263" cy="1450756"/>
      </dsp:txXfrm>
    </dsp:sp>
    <dsp:sp modelId="{72FE1CE8-C0D0-4E45-857A-CA1AFBDBFCF5}">
      <dsp:nvSpPr>
        <dsp:cNvPr id="0" name=""/>
        <dsp:cNvSpPr/>
      </dsp:nvSpPr>
      <dsp:spPr>
        <a:xfrm rot="16200000">
          <a:off x="1793063" y="2205194"/>
          <a:ext cx="2051679" cy="3264077"/>
        </a:xfrm>
        <a:prstGeom prst="pieWedg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i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i="1" u="sng" kern="1200" dirty="0" smtClean="0"/>
            <a:t>MENFP/ AREF</a:t>
          </a:r>
          <a:r>
            <a:rPr lang="fr-FR" sz="1500" b="1" i="1" kern="1200" dirty="0" smtClean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Mobilisation des partenaires et plus de moyens pour réaliser les objectifs de la Vision Stratégique</a:t>
          </a:r>
          <a:endParaRPr lang="fr-FR" sz="1500" kern="1200" dirty="0"/>
        </a:p>
      </dsp:txBody>
      <dsp:txXfrm rot="5400000">
        <a:off x="2142891" y="2811393"/>
        <a:ext cx="2308051" cy="1450756"/>
      </dsp:txXfrm>
    </dsp:sp>
    <dsp:sp modelId="{094CE40E-002C-4DE3-8058-6DD3DB5448F8}">
      <dsp:nvSpPr>
        <dsp:cNvPr id="0" name=""/>
        <dsp:cNvSpPr/>
      </dsp:nvSpPr>
      <dsp:spPr>
        <a:xfrm>
          <a:off x="4130886" y="2158801"/>
          <a:ext cx="708374" cy="615977"/>
        </a:xfrm>
        <a:prstGeom prst="circularArrow">
          <a:avLst/>
        </a:prstGeom>
        <a:solidFill>
          <a:schemeClr val="bg2">
            <a:lumMod val="1000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2F20399-BADA-4B97-9681-C665EFBD6951}">
      <dsp:nvSpPr>
        <dsp:cNvPr id="0" name=""/>
        <dsp:cNvSpPr/>
      </dsp:nvSpPr>
      <dsp:spPr>
        <a:xfrm rot="10800000">
          <a:off x="4177794" y="2248688"/>
          <a:ext cx="708374" cy="615977"/>
        </a:xfrm>
        <a:prstGeom prst="circularArrow">
          <a:avLst/>
        </a:prstGeom>
        <a:solidFill>
          <a:schemeClr val="bg2">
            <a:lumMod val="1000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EF229-1000-45EF-9925-7C7DA047A477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FF39A-59B3-4108-AE28-C9BA21C81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16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891C3-8835-4498-B5A0-4370A8FF5E5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3E83F-58DF-4024-9C56-13E68EBC62B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83F-58DF-4024-9C56-13E68EBC62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57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22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98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83F-58DF-4024-9C56-13E68EBC62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3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73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269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34" charset="0"/>
                <a:cs typeface="Arial" pitchFamily="34" charset="0"/>
              </a:rPr>
              <a:t>SW-ONMT-offre technique-v0.12-YAZ</a:t>
            </a:r>
          </a:p>
        </p:txBody>
      </p:sp>
      <p:sp>
        <p:nvSpPr>
          <p:cNvPr id="152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4C414-3717-4AE9-BA39-415B4003647D}" type="slidenum">
              <a:rPr lang="fr-FR">
                <a:latin typeface="Arial" pitchFamily="34" charset="0"/>
                <a:cs typeface="Arial" pitchFamily="34" charset="0"/>
              </a:rPr>
              <a:pPr/>
              <a:t>7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73300" y="1274763"/>
            <a:ext cx="11307763" cy="8480425"/>
          </a:xfrm>
        </p:spPr>
      </p:sp>
      <p:sp>
        <p:nvSpPr>
          <p:cNvPr id="152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3854" y="368832"/>
            <a:ext cx="5174318" cy="199493"/>
          </a:xfrm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87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90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3E83F-58DF-4024-9C56-13E68EBC62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33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81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F5BD-5754-4073-9F32-35CEF51E1F3F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79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Ref"/>
          <p:cNvSpPr>
            <a:spLocks noChangeArrowheads="1"/>
          </p:cNvSpPr>
          <p:nvPr userDrawn="1"/>
        </p:nvSpPr>
        <p:spPr bwMode="auto">
          <a:xfrm>
            <a:off x="8552846" y="6545264"/>
            <a:ext cx="426357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A54D2488-129C-4C63-B9B0-32C51B18C24D}" type="slidenum">
              <a:rPr lang="en-US" altLang="en-US" sz="800">
                <a:solidFill>
                  <a:prstClr val="black"/>
                </a:solidFill>
                <a:latin typeface="Arial" charset="0"/>
              </a:rPr>
              <a:pPr algn="ctr"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en-US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6" name="Connecteur droit 10"/>
          <p:cNvCxnSpPr>
            <a:cxnSpLocks noChangeShapeType="1"/>
          </p:cNvCxnSpPr>
          <p:nvPr userDrawn="1"/>
        </p:nvCxnSpPr>
        <p:spPr bwMode="auto">
          <a:xfrm rot="5400000">
            <a:off x="119479" y="431838"/>
            <a:ext cx="633412" cy="1512"/>
          </a:xfrm>
          <a:prstGeom prst="line">
            <a:avLst/>
          </a:prstGeom>
          <a:noFill/>
          <a:ln w="1016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789" y="72104"/>
            <a:ext cx="8188255" cy="546100"/>
          </a:xfrm>
        </p:spPr>
        <p:txBody>
          <a:bodyPr anchor="t">
            <a:normAutofit/>
          </a:bodyPr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2381" y="1041400"/>
            <a:ext cx="8466666" cy="5011057"/>
          </a:xfrm>
        </p:spPr>
        <p:txBody>
          <a:bodyPr>
            <a:normAutofit/>
          </a:bodyPr>
          <a:lstStyle>
            <a:lvl1pPr>
              <a:buNone/>
              <a:defRPr sz="1300"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13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Ø"/>
              <a:defRPr sz="1300">
                <a:latin typeface="Arial" pitchFamily="34" charset="0"/>
                <a:cs typeface="Arial" pitchFamily="34" charset="0"/>
              </a:defRPr>
            </a:lvl3pPr>
            <a:lvl4pPr marL="1257300" indent="-266700"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01126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1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5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2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04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16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79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42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5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2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71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15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811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PageRef"/>
          <p:cNvSpPr>
            <a:spLocks noChangeArrowheads="1"/>
          </p:cNvSpPr>
          <p:nvPr userDrawn="1"/>
        </p:nvSpPr>
        <p:spPr bwMode="auto">
          <a:xfrm>
            <a:off x="8552846" y="6545264"/>
            <a:ext cx="426357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847725" fontAlgn="base">
              <a:spcBef>
                <a:spcPct val="0"/>
              </a:spcBef>
              <a:spcAft>
                <a:spcPct val="0"/>
              </a:spcAft>
              <a:defRPr/>
            </a:pPr>
            <a:fld id="{A54D2488-129C-4C63-B9B0-32C51B18C24D}" type="slidenum">
              <a:rPr lang="en-US" altLang="en-US" sz="800">
                <a:solidFill>
                  <a:prstClr val="black"/>
                </a:solidFill>
                <a:latin typeface="Arial" charset="0"/>
              </a:rPr>
              <a:pPr algn="ctr" defTabSz="847725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en-US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8" name="Connecteur droit 10"/>
          <p:cNvCxnSpPr>
            <a:cxnSpLocks noChangeShapeType="1"/>
          </p:cNvCxnSpPr>
          <p:nvPr userDrawn="1"/>
        </p:nvCxnSpPr>
        <p:spPr bwMode="auto">
          <a:xfrm rot="5400000">
            <a:off x="119479" y="431838"/>
            <a:ext cx="633412" cy="1512"/>
          </a:xfrm>
          <a:prstGeom prst="line">
            <a:avLst/>
          </a:prstGeom>
          <a:noFill/>
          <a:ln w="1016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02670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05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0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41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65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0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3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32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14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531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33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162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62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9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15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88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960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9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1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3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0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3997-6C70-45E8-8044-E16362026E9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D64C-096B-4C3A-B7CA-0FF8566A5915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6595" y="274638"/>
            <a:ext cx="823081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6595" y="1600201"/>
            <a:ext cx="823081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6595" y="6356351"/>
            <a:ext cx="2134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3595" y="6356351"/>
            <a:ext cx="289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2595" y="6356351"/>
            <a:ext cx="2134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1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930" r:id="rId2"/>
    <p:sldLayoutId id="2147483931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1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B371D-6EEB-4484-B45C-90BC1FD020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01/12/2016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A4E9B-01B1-4558-ADEE-13A68A7306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8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4001" r:id="rId15"/>
    <p:sldLayoutId id="2147484002" r:id="rId16"/>
    <p:sldLayoutId id="21474840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ca-maroc@cg.gov.ma" TargetMode="External"/><Relationship Id="rId2" Type="http://schemas.openxmlformats.org/officeDocument/2006/relationships/hyperlink" Target="http://www.mca-morocco.ma/appel-partenariat" TargetMode="Externa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637352" y="653604"/>
            <a:ext cx="1019238" cy="93769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117006" y="374743"/>
            <a:ext cx="2527955" cy="318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latin typeface="Monotype Corsiva" panose="03010101010201010101" pitchFamily="66" charset="0"/>
                <a:ea typeface="Calibri" panose="020F0502020204030204" pitchFamily="34" charset="0"/>
                <a:cs typeface="Traditional Arabic" panose="02020603050405020304" pitchFamily="18" charset="-78"/>
              </a:rPr>
              <a:t>Royaume du Maroc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454" y="1451961"/>
            <a:ext cx="251382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Monotype Corsiva" panose="03010101010201010101" pitchFamily="66" charset="0"/>
                <a:ea typeface="Arial Unicode MS" panose="020B0604020202020204" pitchFamily="34" charset="-128"/>
                <a:cs typeface="Traditional Arabic" panose="02020603050405020304" pitchFamily="18" charset="-78"/>
              </a:rPr>
              <a:t>Présidence du Gouvernement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2414" y="2052190"/>
            <a:ext cx="69593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C00000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Fonds </a:t>
            </a:r>
            <a:r>
              <a:rPr lang="fr-FR" sz="3200" b="1" dirty="0">
                <a:solidFill>
                  <a:srgbClr val="C00000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de partenariat </a:t>
            </a:r>
          </a:p>
          <a:p>
            <a:pPr lvl="0" algn="ctr"/>
            <a:r>
              <a:rPr lang="fr-FR" sz="3200" b="1" dirty="0">
                <a:solidFill>
                  <a:srgbClr val="C00000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de l’éducation pour </a:t>
            </a:r>
            <a:r>
              <a:rPr lang="fr-FR" sz="3200" b="1" dirty="0" smtClean="0">
                <a:solidFill>
                  <a:srgbClr val="C00000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l’employabilité</a:t>
            </a:r>
          </a:p>
          <a:p>
            <a:pPr lvl="0" algn="ctr"/>
            <a:endParaRPr lang="fr-FR" sz="3200" b="1" dirty="0">
              <a:solidFill>
                <a:srgbClr val="C00000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Projet </a:t>
            </a:r>
            <a:r>
              <a:rPr lang="fr-FR" sz="3200" b="1" dirty="0">
                <a:latin typeface="Candara" panose="020E0502030303020204" pitchFamily="34" charset="0"/>
                <a:cs typeface="Sakkal Majalla" panose="02000000000000000000" pitchFamily="2" charset="-78"/>
              </a:rPr>
              <a:t>Education et Formation pour </a:t>
            </a:r>
            <a:r>
              <a:rPr lang="fr-FR" sz="3200" b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l’Employabilité</a:t>
            </a:r>
          </a:p>
          <a:p>
            <a:pPr algn="ctr"/>
            <a:endParaRPr lang="fr-FR" sz="3200" b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Compact II</a:t>
            </a:r>
          </a:p>
          <a:p>
            <a:pPr algn="ctr"/>
            <a:endParaRPr lang="fr-FR" sz="3200" b="1" dirty="0" smtClean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3200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Décembre 2016</a:t>
            </a:r>
            <a:endParaRPr lang="fr-FR" sz="3200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10" name="Picture 25" descr="sig-rgb-vert-us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76" y="245494"/>
            <a:ext cx="1616149" cy="152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18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880" y="624110"/>
            <a:ext cx="7254240" cy="114373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Candara" panose="020E0502030303020204" pitchFamily="34" charset="0"/>
              </a:rPr>
              <a:t>Structure du Fonds de Partenariats</a:t>
            </a:r>
            <a:endParaRPr lang="fr-FR" sz="3600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7760" y="2159876"/>
            <a:ext cx="7369854" cy="4698124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Budget: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4.6 millions de dollars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Projet: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 partenariats seront intégrés dans l’activité MIAES</a:t>
            </a:r>
          </a:p>
          <a:p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Périmètre: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 partenariats seront implémentés dans les 90 à 110 collèges/lycées sélectionnés dans les trois régions: Tanger-</a:t>
            </a:r>
            <a:r>
              <a:rPr lang="fr-F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Tetouan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-Al Hoceima, Marrakech-Safi, Fès-Meknès.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Mécanisme: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 fonds financera des projets à hauteur de 50 % de leurs montants respectifs, le candidat devra contribuer les 50% restants en cash ou en nature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5625348" y="2286243"/>
            <a:ext cx="3345400" cy="8823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Rentre en partenariat avec un partenaire technique aligné avec ses objectifs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625348" y="3168561"/>
            <a:ext cx="3317946" cy="8517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apporte une contribution financière </a:t>
            </a:r>
            <a:r>
              <a:rPr lang="fr-FR" sz="1400" dirty="0" smtClean="0">
                <a:solidFill>
                  <a:schemeClr val="tx1"/>
                </a:solidFill>
              </a:rPr>
              <a:t>au projet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31231" y="2238437"/>
            <a:ext cx="2637543" cy="8823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Soumet </a:t>
            </a:r>
            <a:r>
              <a:rPr lang="fr-FR" sz="1400" dirty="0">
                <a:solidFill>
                  <a:schemeClr val="tx1"/>
                </a:solidFill>
              </a:rPr>
              <a:t>une proposition de nature technique alignée aux activités du projet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5226050" y="5046663"/>
            <a:ext cx="3917950" cy="1814512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</a:rPr>
              <a:t>Opportunité de réalisation de ses objectifs liés à l’éducation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</a:rPr>
              <a:t>Opportunité de s’associer à </a:t>
            </a:r>
            <a:r>
              <a:rPr lang="fr-FR" sz="1600" dirty="0" smtClean="0">
                <a:solidFill>
                  <a:schemeClr val="tx1"/>
                </a:solidFill>
              </a:rPr>
              <a:t>un partenaire technique et à MCC </a:t>
            </a:r>
            <a:r>
              <a:rPr lang="fr-FR" sz="1600" dirty="0">
                <a:solidFill>
                  <a:schemeClr val="tx1"/>
                </a:solidFill>
              </a:rPr>
              <a:t>dans plus de 100 établissements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</a:rPr>
              <a:t>Opportunité d’avoir plus d’impact et de visibilité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1324856" y="710677"/>
            <a:ext cx="6760364" cy="723840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Types de partenaires</a:t>
            </a:r>
            <a:endParaRPr lang="fr-FR" sz="3600" b="1" dirty="0">
              <a:solidFill>
                <a:schemeClr val="bg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-74781" y="2141165"/>
            <a:ext cx="1820707" cy="9401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Partenaire technique</a:t>
            </a:r>
            <a:endParaRPr lang="fr-FR" sz="17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90060" y="2154021"/>
            <a:ext cx="1856803" cy="9986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Partenaire financier</a:t>
            </a:r>
            <a:endParaRPr lang="fr-FR" sz="17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112521" y="3168561"/>
            <a:ext cx="2849880" cy="5657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/>
                </a:solidFill>
              </a:rPr>
              <a:t>Met en œuvre les activités proposées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149998" y="3721950"/>
            <a:ext cx="2637544" cy="7924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1"/>
                </a:solidFill>
              </a:rPr>
              <a:t>Mobilise 50% du coût du projet par ses propres moyens ou à travers un partenaire financier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700" y="4783758"/>
            <a:ext cx="142774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Avantages</a:t>
            </a:r>
            <a:endParaRPr lang="fr-FR" b="1" dirty="0"/>
          </a:p>
        </p:txBody>
      </p:sp>
      <p:sp>
        <p:nvSpPr>
          <p:cNvPr id="18" name="Rectangle 17"/>
          <p:cNvSpPr/>
          <p:nvPr/>
        </p:nvSpPr>
        <p:spPr>
          <a:xfrm>
            <a:off x="835573" y="5095328"/>
            <a:ext cx="3584028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/>
              <a:t>Opportunité d’implémenter ses programmes à plus large échelle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/>
              <a:t>Opportunité d’obtenir un soutien financier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dirty="0"/>
              <a:t>Opportunité de valoriser son expertise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11475" y="4731032"/>
            <a:ext cx="142774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Avantages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21700" y="2169955"/>
            <a:ext cx="3840701" cy="2613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02480" y="2169955"/>
            <a:ext cx="4340814" cy="2613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962401" y="3434559"/>
            <a:ext cx="655319" cy="15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76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ndir un rectangle avec un coin diagonal 5"/>
          <p:cNvSpPr/>
          <p:nvPr/>
        </p:nvSpPr>
        <p:spPr>
          <a:xfrm>
            <a:off x="1188720" y="648065"/>
            <a:ext cx="6507480" cy="1020314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Des intérêts convergents et des partenariats Win-Win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54579147"/>
              </p:ext>
            </p:extLst>
          </p:nvPr>
        </p:nvGraphicFramePr>
        <p:xfrm>
          <a:off x="570656" y="1787055"/>
          <a:ext cx="8676455" cy="4738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0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ndir un rectangle avec un coin diagonal 8"/>
          <p:cNvSpPr/>
          <p:nvPr/>
        </p:nvSpPr>
        <p:spPr>
          <a:xfrm>
            <a:off x="517968" y="584720"/>
            <a:ext cx="7010592" cy="938557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Domaines de partenariats sollicités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517968" y="3513951"/>
            <a:ext cx="8626031" cy="1761450"/>
            <a:chOff x="728310" y="1142914"/>
            <a:chExt cx="10978681" cy="1517692"/>
          </a:xfrm>
        </p:grpSpPr>
        <p:sp>
          <p:nvSpPr>
            <p:cNvPr id="10" name="Arrondir un rectangle avec un coin diagonal 9"/>
            <p:cNvSpPr/>
            <p:nvPr/>
          </p:nvSpPr>
          <p:spPr>
            <a:xfrm>
              <a:off x="728310" y="1502365"/>
              <a:ext cx="10978681" cy="1158241"/>
            </a:xfrm>
            <a:prstGeom prst="round2Diag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Accès à Internet et connectivité des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établissements scolaires</a:t>
              </a:r>
              <a:endParaRPr lang="fr-FR" sz="1500" dirty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Contenu pédagogique pour l’enseignement des sciences, mathématiques et langues (ex: vidéos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, logiciels)</a:t>
              </a:r>
              <a:endParaRPr lang="fr-FR" sz="1500" dirty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Formation en TIC pour les enseignants et les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élèves</a:t>
              </a:r>
              <a:endParaRPr lang="fr-FR" sz="1500" dirty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Equipements: ordinateurs, tablettes, tableaux interactifs, </a:t>
              </a:r>
              <a:r>
                <a:rPr lang="fr-FR" sz="1500" dirty="0" err="1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etc</a:t>
              </a:r>
              <a:endParaRPr lang="ar-MA" sz="1500" dirty="0" smtClean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1053921" y="1142914"/>
              <a:ext cx="10404000" cy="382388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2- Les technologies </a:t>
              </a:r>
              <a:r>
                <a:rPr lang="fr-FR" sz="2000" b="1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de l’Information et de la </a:t>
              </a:r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Communication</a:t>
              </a:r>
              <a:endParaRPr lang="fr-FR" sz="2000" b="1" dirty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41453" y="5275401"/>
            <a:ext cx="8626031" cy="1207215"/>
            <a:chOff x="793293" y="2704115"/>
            <a:chExt cx="10978681" cy="1040156"/>
          </a:xfrm>
          <a:noFill/>
        </p:grpSpPr>
        <p:sp>
          <p:nvSpPr>
            <p:cNvPr id="17" name="Arrondir un rectangle avec un coin diagonal 16"/>
            <p:cNvSpPr/>
            <p:nvPr/>
          </p:nvSpPr>
          <p:spPr>
            <a:xfrm>
              <a:off x="793293" y="2966139"/>
              <a:ext cx="10978681" cy="778132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Organisation d'activités parascolaires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, y inclus le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soutien scolaire et la création de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clubs, pour promouvoir l'esprit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d'entreprenariat, les soft </a:t>
              </a:r>
              <a:r>
                <a:rPr lang="fr-FR" sz="1500" dirty="0" err="1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skills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,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l’égalité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des sexes, l'engagement civique, etc.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924572" y="2704115"/>
              <a:ext cx="10404000" cy="382388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 3- Les activités </a:t>
              </a:r>
              <a:r>
                <a:rPr lang="fr-FR" sz="2000" b="1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extra-scolaires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48037" y="2170610"/>
            <a:ext cx="8626031" cy="1608470"/>
            <a:chOff x="902234" y="1179135"/>
            <a:chExt cx="10978681" cy="1385882"/>
          </a:xfrm>
          <a:noFill/>
        </p:grpSpPr>
        <p:sp>
          <p:nvSpPr>
            <p:cNvPr id="14" name="Arrondir un rectangle avec un coin diagonal 13"/>
            <p:cNvSpPr/>
            <p:nvPr/>
          </p:nvSpPr>
          <p:spPr>
            <a:xfrm>
              <a:off x="902234" y="1406776"/>
              <a:ext cx="10978681" cy="1158241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Dans les classes : modules, pédagogie sensible au genre, etc.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En dehors des classes: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activités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qui remettent en question les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stéréotypes liés au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genre (ex :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clubs,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concours…)</a:t>
              </a: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1053920" y="1179135"/>
              <a:ext cx="10404000" cy="382388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1- La promotion de </a:t>
              </a:r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l’accès et de la </a:t>
              </a:r>
              <a:r>
                <a:rPr lang="fr-FR" sz="2000" b="1" dirty="0" err="1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performace</a:t>
              </a:r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 </a:t>
              </a:r>
              <a:r>
                <a:rPr lang="fr-FR" sz="2000" b="1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des filles </a:t>
              </a:r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dans les </a:t>
              </a:r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STEM </a:t>
              </a:r>
              <a:r>
                <a:rPr lang="fr-FR" sz="2000" b="1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(sciences, technologie, ingénierie et mathématiques)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13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339721" y="4446055"/>
            <a:ext cx="8626031" cy="1473970"/>
            <a:chOff x="702089" y="1361988"/>
            <a:chExt cx="10978681" cy="661520"/>
          </a:xfrm>
        </p:grpSpPr>
        <p:sp>
          <p:nvSpPr>
            <p:cNvPr id="17" name="Arrondir un rectangle avec un coin diagonal 16"/>
            <p:cNvSpPr/>
            <p:nvPr/>
          </p:nvSpPr>
          <p:spPr>
            <a:xfrm>
              <a:off x="702089" y="1468939"/>
              <a:ext cx="10978681" cy="554569"/>
            </a:xfrm>
            <a:prstGeom prst="round2Diag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endParaRPr lang="fr-FR" sz="1500" dirty="0" smtClean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endParaRPr lang="fr-FR" sz="1500" dirty="0" smtClean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Orientation professionnelle et de carrière (ex : Forum de l’étudiant)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Mise en place et renforcement des liens avec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le monde professionnel et des affaires (stages, conférences, coaching, </a:t>
              </a:r>
              <a:r>
                <a:rPr lang="fr-FR" sz="1500" dirty="0" err="1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etc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)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Promotion des programmes qui inspirent les élèves à réaliser des objectifs pédagogiques associés à des plans de carrière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1027703" y="1361988"/>
              <a:ext cx="10404000" cy="231769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fr-FR" sz="2000" b="1" dirty="0" smtClean="0">
                  <a:solidFill>
                    <a:schemeClr val="tx1"/>
                  </a:solidFill>
                </a:rPr>
                <a:t>6- L’ouverture </a:t>
              </a:r>
              <a:r>
                <a:rPr lang="fr-FR" sz="2000" b="1" dirty="0">
                  <a:solidFill>
                    <a:schemeClr val="tx1"/>
                  </a:solidFill>
                </a:rPr>
                <a:t>sur le monde professionnel (en dehors du Bac Pro</a:t>
              </a:r>
              <a:r>
                <a:rPr lang="fr-FR" sz="2000" b="1" dirty="0" smtClean="0">
                  <a:solidFill>
                    <a:schemeClr val="tx1"/>
                  </a:solidFill>
                </a:rPr>
                <a:t>)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6680" y="6188094"/>
            <a:ext cx="9174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toute </a:t>
            </a:r>
            <a:r>
              <a:rPr lang="fr-F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 activité ou programme </a:t>
            </a:r>
            <a:r>
              <a:rPr lang="fr-F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lié </a:t>
            </a:r>
            <a:r>
              <a:rPr lang="fr-F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</a:t>
            </a:r>
            <a:r>
              <a:rPr lang="fr-F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l’activité MIAES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339721" y="3375296"/>
            <a:ext cx="8626031" cy="1137744"/>
            <a:chOff x="728307" y="1293725"/>
            <a:chExt cx="10978681" cy="980297"/>
          </a:xfrm>
          <a:noFill/>
        </p:grpSpPr>
        <p:sp>
          <p:nvSpPr>
            <p:cNvPr id="13" name="Arrondir un rectangle avec un coin diagonal 12"/>
            <p:cNvSpPr/>
            <p:nvPr/>
          </p:nvSpPr>
          <p:spPr>
            <a:xfrm>
              <a:off x="728307" y="1619034"/>
              <a:ext cx="10978681" cy="654988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Utilisation novatrice des bibliothèques scolaires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Equipement et gestion </a:t>
              </a:r>
              <a:r>
                <a:rPr lang="fr-FR" sz="1500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des espaces </a:t>
              </a:r>
              <a:r>
                <a:rPr lang="fr-FR" sz="1500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polyvalents, </a:t>
              </a:r>
              <a:r>
                <a:rPr lang="fr-FR" sz="1500" dirty="0" err="1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etc</a:t>
              </a:r>
              <a:endParaRPr lang="fr-FR" sz="1500" dirty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1053921" y="1293725"/>
              <a:ext cx="10404000" cy="382388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5- Les bibliothèques </a:t>
              </a:r>
              <a:r>
                <a:rPr lang="fr-FR" sz="2000" b="1" dirty="0">
                  <a:solidFill>
                    <a:schemeClr val="tx1"/>
                  </a:solidFill>
                  <a:latin typeface="+mj-lt"/>
                  <a:cs typeface="Sakkal Majalla" panose="02000000000000000000" pitchFamily="2" charset="-78"/>
                </a:rPr>
                <a:t>scolaires et salles polyvalentes </a:t>
              </a:r>
            </a:p>
          </p:txBody>
        </p:sp>
      </p:grpSp>
      <p:sp>
        <p:nvSpPr>
          <p:cNvPr id="15" name="Arrondir un rectangle avec un coin diagonal 14"/>
          <p:cNvSpPr/>
          <p:nvPr/>
        </p:nvSpPr>
        <p:spPr>
          <a:xfrm>
            <a:off x="369792" y="2612034"/>
            <a:ext cx="8626031" cy="76018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1500" dirty="0" smtClean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rPr>
              <a:t>Interventions qui visent à améliorer la qualité de l’apprentissage des langues à travers des activités extracurriculaires, du soutien scolaire, des modules de langues spécifiques, la formation des enseignants, etc.</a:t>
            </a:r>
            <a:endParaRPr lang="fr-FR" sz="1500" dirty="0">
              <a:solidFill>
                <a:schemeClr val="tx1"/>
              </a:solidFill>
              <a:latin typeface="+mj-lt"/>
              <a:cs typeface="Sakkal Majalla" panose="02000000000000000000" pitchFamily="2" charset="-78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95558" y="2142390"/>
            <a:ext cx="8174500" cy="44380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+mj-lt"/>
                <a:cs typeface="Sakkal Majalla" panose="02000000000000000000" pitchFamily="2" charset="-78"/>
              </a:rPr>
              <a:t>4- Le renforcement des langues</a:t>
            </a:r>
            <a:endParaRPr lang="fr-FR" sz="2000" b="1" dirty="0">
              <a:solidFill>
                <a:schemeClr val="tx1"/>
              </a:solidFill>
              <a:latin typeface="+mj-lt"/>
              <a:cs typeface="Sakkal Majalla" panose="02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558" y="715120"/>
            <a:ext cx="7009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Domaines de partenariats sollicités</a:t>
            </a:r>
          </a:p>
        </p:txBody>
      </p:sp>
    </p:spTree>
    <p:extLst>
      <p:ext uri="{BB962C8B-B14F-4D97-AF65-F5344CB8AC3E}">
        <p14:creationId xmlns:p14="http://schemas.microsoft.com/office/powerpoint/2010/main" val="104869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19"/>
          <p:cNvSpPr/>
          <p:nvPr/>
        </p:nvSpPr>
        <p:spPr>
          <a:xfrm>
            <a:off x="320949" y="3897662"/>
            <a:ext cx="713954" cy="571504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43738" y="5811838"/>
            <a:ext cx="2100262" cy="365125"/>
          </a:xfrm>
        </p:spPr>
        <p:txBody>
          <a:bodyPr/>
          <a:lstStyle/>
          <a:p>
            <a:fld id="{BE8D0B5D-E62D-4F85-8FB5-4DA8665C8A37}" type="slidenum">
              <a:rPr lang="fr-FR" sz="1600" b="1" smtClean="0">
                <a:latin typeface="Candara" panose="020E0502030303020204" pitchFamily="34" charset="0"/>
                <a:cs typeface="Sakkal Majalla" panose="02000000000000000000" pitchFamily="2" charset="-78"/>
              </a:rPr>
              <a:pPr/>
              <a:t>15</a:t>
            </a:fld>
            <a:endParaRPr lang="fr-FR" sz="1600" b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988925" y="2486462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Présentation de l’activité Education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S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econdaire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447910" y="3105834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2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2" name="TextBox 14"/>
          <p:cNvSpPr txBox="1"/>
          <p:nvPr/>
        </p:nvSpPr>
        <p:spPr>
          <a:xfrm>
            <a:off x="447910" y="2164911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1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934401" y="3407103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Fonds de partenariat pour l’éducation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483273" y="4095018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3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3469" y="803383"/>
            <a:ext cx="13260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Plan</a:t>
            </a: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1024789" y="4439563"/>
            <a:ext cx="7994379" cy="52019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Processus de candidature et de sélection 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11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9165" y="828599"/>
            <a:ext cx="6589199" cy="67129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andara" panose="020E0502030303020204" pitchFamily="34" charset="0"/>
              </a:rPr>
              <a:t>Entités éligibles</a:t>
            </a:r>
            <a:endParaRPr lang="fr-FR" sz="3600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126" y="1688409"/>
            <a:ext cx="9144000" cy="53343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Toute entité du </a:t>
            </a:r>
            <a:r>
              <a:rPr lang="fr-FR" b="1" dirty="0">
                <a:solidFill>
                  <a:schemeClr val="tx1"/>
                </a:solidFill>
              </a:rPr>
              <a:t>secteur public</a:t>
            </a:r>
            <a:r>
              <a:rPr lang="fr-FR" b="1" dirty="0" smtClean="0">
                <a:solidFill>
                  <a:schemeClr val="tx1"/>
                </a:solidFill>
              </a:rPr>
              <a:t>, du secteur privé ou de la société civile, qui: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>• </a:t>
            </a:r>
            <a:r>
              <a:rPr lang="fr-FR" dirty="0">
                <a:solidFill>
                  <a:schemeClr val="tx1"/>
                </a:solidFill>
              </a:rPr>
              <a:t>a la capacité technique et l'expérience pour mettre en œuvre l'activité </a:t>
            </a:r>
            <a:r>
              <a:rPr lang="fr-FR" dirty="0" smtClean="0">
                <a:solidFill>
                  <a:schemeClr val="tx1"/>
                </a:solidFill>
              </a:rPr>
              <a:t>proposée dans au moins une des trois régions ciblées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• </a:t>
            </a:r>
            <a:r>
              <a:rPr lang="fr-FR" dirty="0" smtClean="0">
                <a:solidFill>
                  <a:schemeClr val="tx1"/>
                </a:solidFill>
              </a:rPr>
              <a:t>a pu mobiliser </a:t>
            </a:r>
            <a:r>
              <a:rPr lang="fr-FR" dirty="0">
                <a:solidFill>
                  <a:schemeClr val="tx1"/>
                </a:solidFill>
              </a:rPr>
              <a:t>une contribution financière de 50</a:t>
            </a:r>
            <a:r>
              <a:rPr lang="fr-FR" dirty="0" smtClean="0">
                <a:solidFill>
                  <a:schemeClr val="tx1"/>
                </a:solidFill>
              </a:rPr>
              <a:t>% du montant total du projet à réaliser </a:t>
            </a:r>
            <a:r>
              <a:rPr lang="fr-FR" dirty="0">
                <a:solidFill>
                  <a:schemeClr val="tx1"/>
                </a:solidFill>
              </a:rPr>
              <a:t>(en espèces ou en nature) à partir </a:t>
            </a:r>
            <a:r>
              <a:rPr lang="fr-FR" dirty="0" smtClean="0">
                <a:solidFill>
                  <a:schemeClr val="tx1"/>
                </a:solidFill>
              </a:rPr>
              <a:t>de ses ressources ou celles d’un </a:t>
            </a:r>
            <a:r>
              <a:rPr lang="fr-FR" dirty="0">
                <a:solidFill>
                  <a:schemeClr val="tx1"/>
                </a:solidFill>
              </a:rPr>
              <a:t>partenaire </a:t>
            </a:r>
            <a:r>
              <a:rPr lang="fr-FR" dirty="0" smtClean="0">
                <a:solidFill>
                  <a:schemeClr val="tx1"/>
                </a:solidFill>
              </a:rPr>
              <a:t>financier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ndara" panose="020E0502030303020204" pitchFamily="34" charset="0"/>
              </a:rPr>
              <a:t>Entités éligibles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960" y="2489201"/>
            <a:ext cx="8018479" cy="353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• Les entités éligibles sont fortement encouragées à collaborer avec des acteurs locaux dans les régions de Tanger-Tétouan-Al Hoceima, Marrakech-Safi, et Fès-Meknès est fortement </a:t>
            </a:r>
            <a:r>
              <a:rPr lang="fr-FR" dirty="0" smtClean="0">
                <a:solidFill>
                  <a:schemeClr val="tx1"/>
                </a:solidFill>
              </a:rPr>
              <a:t>encouragée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• </a:t>
            </a:r>
            <a:r>
              <a:rPr lang="fr-FR" dirty="0">
                <a:solidFill>
                  <a:schemeClr val="tx1"/>
                </a:solidFill>
              </a:rPr>
              <a:t>Dans le cas des candidats basés à l'étranger, des partenariats avec des entités marocaines sont fortement </a:t>
            </a:r>
            <a:r>
              <a:rPr lang="fr-FR" dirty="0" smtClean="0">
                <a:solidFill>
                  <a:schemeClr val="tx1"/>
                </a:solidFill>
              </a:rPr>
              <a:t>encouragés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• Dans le cas des consortiums, les candidats doivent clairement identifier l'entité qui fonctionnera comme partenaire </a:t>
            </a:r>
            <a:r>
              <a:rPr lang="fr-FR" dirty="0" smtClean="0">
                <a:solidFill>
                  <a:schemeClr val="tx1"/>
                </a:solidFill>
              </a:rPr>
              <a:t>principal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3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ndir un rectangle avec un coin diagonal 8"/>
          <p:cNvSpPr/>
          <p:nvPr/>
        </p:nvSpPr>
        <p:spPr>
          <a:xfrm>
            <a:off x="2213811" y="868633"/>
            <a:ext cx="4876800" cy="650552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C</a:t>
            </a:r>
            <a:r>
              <a:rPr lang="fr-FR" sz="3600" b="1" dirty="0" smtClean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ritères </a:t>
            </a:r>
            <a:r>
              <a:rPr lang="fr-FR" sz="36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d’évaluation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4084" y="2050806"/>
            <a:ext cx="8872086" cy="46628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/>
                </a:solidFill>
              </a:rPr>
              <a:t>Alignement avec </a:t>
            </a:r>
            <a:r>
              <a:rPr lang="fr-FR" dirty="0" smtClean="0">
                <a:solidFill>
                  <a:schemeClr val="tx1"/>
                </a:solidFill>
              </a:rPr>
              <a:t>les objectifs du MIAES</a:t>
            </a:r>
            <a:r>
              <a:rPr lang="fr-FR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Concordance </a:t>
            </a:r>
            <a:r>
              <a:rPr lang="fr-FR" dirty="0"/>
              <a:t>avec  un des six thèmes proposés ou </a:t>
            </a:r>
            <a:r>
              <a:rPr lang="fr-FR" dirty="0" smtClean="0"/>
              <a:t>proposition  d’un </a:t>
            </a:r>
            <a:r>
              <a:rPr lang="fr-FR" dirty="0" smtClean="0"/>
              <a:t>thème </a:t>
            </a:r>
            <a:r>
              <a:rPr lang="fr-FR" dirty="0"/>
              <a:t>novateur lié </a:t>
            </a:r>
            <a:r>
              <a:rPr lang="fr-FR" dirty="0" smtClean="0"/>
              <a:t>au MIAES;</a:t>
            </a:r>
            <a:endParaRPr lang="fr-FR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/>
              <a:t>Capacité de couvrir au moins une région ciblée par le Compact;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/>
              <a:t>Capacité de contribuer 50% des coûts soit indépendamment, soit par l'intermédiaire d'un partenaire financier;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Expérience </a:t>
            </a:r>
            <a:r>
              <a:rPr lang="fr-FR" dirty="0"/>
              <a:t>du partenaire;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/>
              <a:t>Approche technique et impact potentiel sur les résultats (la qualité, la rétention et l'accès à l’enseignement secondaire</a:t>
            </a:r>
            <a:r>
              <a:rPr lang="fr-FR" dirty="0" smtClean="0"/>
              <a:t>);</a:t>
            </a:r>
            <a:endParaRPr lang="fr-FR" dirty="0" smtClean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Intégration </a:t>
            </a:r>
            <a:r>
              <a:rPr lang="fr-FR" dirty="0"/>
              <a:t>des considérations </a:t>
            </a:r>
            <a:r>
              <a:rPr lang="fr-FR" dirty="0" smtClean="0"/>
              <a:t>sociales et de </a:t>
            </a:r>
            <a:r>
              <a:rPr lang="fr-FR" dirty="0"/>
              <a:t>genre et </a:t>
            </a:r>
            <a:r>
              <a:rPr lang="fr-FR" dirty="0" smtClean="0"/>
              <a:t>capacité du partenaire à répondre aux critères de MCC</a:t>
            </a:r>
            <a:r>
              <a:rPr lang="fr-FR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9265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ndir un rectangle avec un coin diagonal 8"/>
          <p:cNvSpPr/>
          <p:nvPr/>
        </p:nvSpPr>
        <p:spPr>
          <a:xfrm>
            <a:off x="2252531" y="712233"/>
            <a:ext cx="5149517" cy="891978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3200" b="1" dirty="0" smtClean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Processus et critères d’évaluation (à clarifier avec MCC) </a:t>
            </a:r>
            <a:endParaRPr lang="fr-FR" sz="3200" b="1" dirty="0">
              <a:solidFill>
                <a:schemeClr val="bg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358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797710" y="2286000"/>
            <a:ext cx="199349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Candidature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797710" y="3242397"/>
            <a:ext cx="2023970" cy="641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Sélection de la shortlist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797710" y="4214502"/>
            <a:ext cx="1993490" cy="662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</a:t>
            </a:r>
            <a:r>
              <a:rPr lang="fr-FR" b="1" dirty="0" smtClean="0"/>
              <a:t>éveloppement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3797710" y="5172116"/>
            <a:ext cx="2023970" cy="699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Signature de </a:t>
            </a:r>
            <a:r>
              <a:rPr lang="fr-FR" b="1" dirty="0" smtClean="0"/>
              <a:t>l’accord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3797710" y="6141720"/>
            <a:ext cx="2023970" cy="563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Mise en oeuvre</a:t>
            </a:r>
            <a:endParaRPr lang="fr-FR" b="1" dirty="0"/>
          </a:p>
        </p:txBody>
      </p:sp>
      <p:sp>
        <p:nvSpPr>
          <p:cNvPr id="16" name="Flèche vers le bas 15"/>
          <p:cNvSpPr/>
          <p:nvPr/>
        </p:nvSpPr>
        <p:spPr>
          <a:xfrm>
            <a:off x="4794455" y="2926080"/>
            <a:ext cx="45719" cy="316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4781570" y="3919186"/>
            <a:ext cx="45719" cy="316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4735851" y="4830331"/>
            <a:ext cx="45719" cy="316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4719728" y="5903096"/>
            <a:ext cx="45719" cy="316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7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19"/>
          <p:cNvSpPr/>
          <p:nvPr/>
        </p:nvSpPr>
        <p:spPr>
          <a:xfrm>
            <a:off x="320949" y="3897662"/>
            <a:ext cx="713954" cy="571504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43738" y="5811838"/>
            <a:ext cx="2100262" cy="365125"/>
          </a:xfrm>
        </p:spPr>
        <p:txBody>
          <a:bodyPr/>
          <a:lstStyle/>
          <a:p>
            <a:fld id="{BE8D0B5D-E62D-4F85-8FB5-4DA8665C8A37}" type="slidenum">
              <a:rPr lang="fr-FR" sz="1600" b="1" smtClean="0">
                <a:latin typeface="Candara" panose="020E0502030303020204" pitchFamily="34" charset="0"/>
                <a:cs typeface="Sakkal Majalla" panose="02000000000000000000" pitchFamily="2" charset="-78"/>
              </a:rPr>
              <a:pPr/>
              <a:t>2</a:t>
            </a:fld>
            <a:endParaRPr lang="fr-FR" sz="1600" b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1034903" y="2503629"/>
            <a:ext cx="7994379" cy="520193"/>
          </a:xfrm>
          <a:prstGeom prst="round2DiagRect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Présentation de l’activité Education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S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econdaire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447910" y="3105834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2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2" name="TextBox 14"/>
          <p:cNvSpPr txBox="1"/>
          <p:nvPr/>
        </p:nvSpPr>
        <p:spPr>
          <a:xfrm>
            <a:off x="447910" y="2164911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1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1034903" y="3422386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Fonds de partenariat pour l’éducation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483273" y="4095018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3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3469" y="803383"/>
            <a:ext cx="13260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Plan</a:t>
            </a: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1024789" y="4452307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Processus de candidature et de sélection 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62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62730"/>
          </a:xfrm>
        </p:spPr>
        <p:txBody>
          <a:bodyPr/>
          <a:lstStyle/>
          <a:p>
            <a:r>
              <a:rPr lang="fr-FR" sz="4000" b="1" dirty="0" smtClean="0">
                <a:latin typeface="Candara" panose="020E0502030303020204" pitchFamily="34" charset="0"/>
              </a:rPr>
              <a:t>Calendrier</a:t>
            </a:r>
            <a:endParaRPr lang="fr-FR" sz="4000" b="1" dirty="0">
              <a:latin typeface="Candara" panose="020E0502030303020204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372584"/>
              </p:ext>
            </p:extLst>
          </p:nvPr>
        </p:nvGraphicFramePr>
        <p:xfrm>
          <a:off x="167640" y="2092960"/>
          <a:ext cx="8976360" cy="4112839"/>
        </p:xfrm>
        <a:graphic>
          <a:graphicData uri="http://schemas.openxmlformats.org/drawingml/2006/table">
            <a:tbl>
              <a:tblPr firstRow="1" firstCol="1" bandRow="1"/>
              <a:tblGrid>
                <a:gridCol w="2375626"/>
                <a:gridCol w="6600734"/>
              </a:tblGrid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54" marR="58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54" marR="58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novembre 2016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Lancement de l’appel à propositions de partenariat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décembre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Evénement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lancement à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Rabat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janvier 2017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 limite de réception des formulaires de candidature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Janvier, Février 2017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Réunions du panel d’évaluation des partenariats (PEP)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 février 2017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Sélection d’une liste restreinte de candidats par le PEP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Mars 2017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MCA-Morocco travaille avec les candidats présélectionnés pour affiner/compléter les candidatures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Début-avril (la date exacte sera définie)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candidats présélectionnés soumettent les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propositions finalisées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Mi-avril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 PEP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réunit de nouveau pour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sélectionner/valider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bénéficiaires finaux du financement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3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Candidature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382" y="2225040"/>
            <a:ext cx="7548098" cy="3794760"/>
          </a:xfrm>
        </p:spPr>
        <p:txBody>
          <a:bodyPr/>
          <a:lstStyle/>
          <a:p>
            <a:r>
              <a:rPr lang="fr-FR" dirty="0" smtClean="0"/>
              <a:t>Date </a:t>
            </a:r>
            <a:r>
              <a:rPr lang="fr-FR" dirty="0" smtClean="0"/>
              <a:t>limite de candidature:</a:t>
            </a:r>
          </a:p>
          <a:p>
            <a:pPr marL="0" indent="0" algn="ctr">
              <a:buNone/>
            </a:pPr>
            <a:r>
              <a:rPr lang="fr-FR" b="1" dirty="0" smtClean="0"/>
              <a:t>Vendredi 6 janvier à minuit</a:t>
            </a:r>
          </a:p>
          <a:p>
            <a:pPr marL="0" indent="0" algn="ctr">
              <a:buNone/>
            </a:pPr>
            <a:endParaRPr lang="fr-FR" dirty="0" smtClean="0"/>
          </a:p>
          <a:p>
            <a:r>
              <a:rPr lang="fr-FR" dirty="0"/>
              <a:t>Formulaire de base en ligne sur:</a:t>
            </a: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www.mca-maroc.ma/appel-partenariat</a:t>
            </a: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r>
              <a:rPr lang="fr-FR" dirty="0" smtClean="0"/>
              <a:t>Contact:</a:t>
            </a:r>
          </a:p>
          <a:p>
            <a:pPr marL="0" indent="0" algn="ctr">
              <a:buNone/>
            </a:pPr>
            <a:r>
              <a:rPr lang="fr-FR" dirty="0" smtClean="0">
                <a:hlinkClick r:id="rId3"/>
              </a:rPr>
              <a:t>Mca-maroc@cg.gov.ma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910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572126" y="2197768"/>
            <a:ext cx="6304548" cy="2279735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Merci pour votre attention</a:t>
            </a:r>
            <a:endParaRPr lang="fr-FR" sz="44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2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32262" y="1056196"/>
            <a:ext cx="5831666" cy="805793"/>
          </a:xfrm>
          <a:prstGeom prst="round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Le deuxième Compact au Maroc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146474" y="2846850"/>
            <a:ext cx="2042252" cy="1898528"/>
          </a:xfrm>
          <a:prstGeom prst="straightConnector1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868319" y="2864593"/>
            <a:ext cx="2157597" cy="2005208"/>
          </a:xfrm>
          <a:prstGeom prst="straightConnector1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731520" y="3760517"/>
            <a:ext cx="3548646" cy="196972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100" dirty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Projet </a:t>
            </a:r>
            <a:endParaRPr lang="fr-FR" sz="2100" dirty="0" smtClean="0">
              <a:solidFill>
                <a:schemeClr val="tx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2100" dirty="0" smtClean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«</a:t>
            </a:r>
            <a:r>
              <a:rPr lang="fr-FR" sz="2100" dirty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  Education et formation pour l’employabilité »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998904" y="3867197"/>
            <a:ext cx="3413576" cy="196972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2100" dirty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Projet </a:t>
            </a:r>
            <a:endParaRPr lang="fr-FR" sz="2100" dirty="0" smtClean="0">
              <a:solidFill>
                <a:schemeClr val="tx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r>
              <a:rPr lang="fr-FR" sz="2100" dirty="0" smtClean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«</a:t>
            </a:r>
            <a:r>
              <a:rPr lang="fr-FR" sz="2100" dirty="0">
                <a:solidFill>
                  <a:schemeClr val="tx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  Productivité du foncier »</a:t>
            </a:r>
          </a:p>
          <a:p>
            <a:pPr algn="ctr"/>
            <a:endParaRPr lang="fr-FR" sz="2100" b="1" dirty="0">
              <a:solidFill>
                <a:schemeClr val="tx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98494" y="2124832"/>
            <a:ext cx="2748623" cy="71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Budget: </a:t>
            </a:r>
          </a:p>
          <a:p>
            <a:pPr algn="ctr"/>
            <a:r>
              <a:rPr lang="fr-FR" b="1" dirty="0" smtClean="0"/>
              <a:t>450 millions de dollars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7029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7706" y="2534778"/>
            <a:ext cx="3332059" cy="184067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Composante </a:t>
            </a:r>
            <a:r>
              <a:rPr lang="fr-FR" b="1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1</a:t>
            </a: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Modèle intégré d’amélioration des établissements de l’enseignement secondaire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27583" y="2534778"/>
            <a:ext cx="3531883" cy="184067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tx1"/>
                </a:solidFill>
                <a:ea typeface="Arial" pitchFamily="34" charset="0"/>
                <a:cs typeface="Sakkal Majalla" panose="02000000000000000000" pitchFamily="2" charset="-78"/>
              </a:rPr>
              <a:t>Composante</a:t>
            </a:r>
            <a:r>
              <a:rPr lang="fr-FR" b="1" dirty="0" smtClean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2</a:t>
            </a: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Renforcement du système d’information </a:t>
            </a:r>
            <a:r>
              <a:rPr lang="fr-FR" dirty="0" err="1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Massar</a:t>
            </a: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 et de l’évaluation des acquis des élèves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63240" y="4665012"/>
            <a:ext cx="4178549" cy="191305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tx1"/>
                </a:solidFill>
                <a:ea typeface="Arial" pitchFamily="34" charset="0"/>
                <a:cs typeface="Sakkal Majalla" panose="02000000000000000000" pitchFamily="2" charset="-78"/>
              </a:rPr>
              <a:t>Composante</a:t>
            </a:r>
            <a:r>
              <a:rPr lang="fr-FR" b="1" dirty="0" smtClean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3</a:t>
            </a: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chemeClr val="tx1"/>
                </a:solidFill>
                <a:latin typeface="+mj-lt"/>
                <a:ea typeface="Arial" pitchFamily="34" charset="0"/>
                <a:cs typeface="Sakkal Majalla" panose="02000000000000000000" pitchFamily="2" charset="-78"/>
              </a:rPr>
              <a:t>Développement d’une nouvelle approche d’entretien et de maintenance des infrastructures et des équipements scolaires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8130" y="597635"/>
            <a:ext cx="59632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0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Présentation de l’activité Education Secondaire</a:t>
            </a:r>
          </a:p>
        </p:txBody>
      </p:sp>
    </p:spTree>
    <p:extLst>
      <p:ext uri="{BB962C8B-B14F-4D97-AF65-F5344CB8AC3E}">
        <p14:creationId xmlns:p14="http://schemas.microsoft.com/office/powerpoint/2010/main" val="4075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132" y="2565530"/>
            <a:ext cx="8800853" cy="10618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fr-FR" sz="2100" b="1" dirty="0" smtClean="0">
              <a:solidFill>
                <a:schemeClr val="tx2">
                  <a:lumMod val="75000"/>
                </a:schemeClr>
              </a:solidFill>
              <a:cs typeface="Sakkal Majalla" panose="02000000000000000000" pitchFamily="2" charset="-78"/>
            </a:endParaRPr>
          </a:p>
          <a:p>
            <a:r>
              <a:rPr lang="fr-FR" sz="2100" b="1" dirty="0" smtClean="0">
                <a:solidFill>
                  <a:schemeClr val="tx2">
                    <a:lumMod val="75000"/>
                  </a:schemeClr>
                </a:solidFill>
                <a:cs typeface="Sakkal Majalla" panose="02000000000000000000" pitchFamily="2" charset="-78"/>
              </a:rPr>
              <a:t>Deux </a:t>
            </a:r>
            <a:r>
              <a:rPr lang="fr-FR" sz="2100" b="1" dirty="0">
                <a:solidFill>
                  <a:schemeClr val="tx2">
                    <a:lumMod val="75000"/>
                  </a:schemeClr>
                </a:solidFill>
                <a:cs typeface="Sakkal Majalla" panose="02000000000000000000" pitchFamily="2" charset="-78"/>
              </a:rPr>
              <a:t>objectifs principaux du </a:t>
            </a:r>
            <a:r>
              <a:rPr lang="fr-FR" sz="2100" b="1" dirty="0" smtClean="0">
                <a:solidFill>
                  <a:schemeClr val="tx2">
                    <a:lumMod val="75000"/>
                  </a:schemeClr>
                </a:solidFill>
                <a:cs typeface="Sakkal Majalla" panose="02000000000000000000" pitchFamily="2" charset="-78"/>
              </a:rPr>
              <a:t>MIAES</a:t>
            </a:r>
            <a:r>
              <a:rPr lang="fr-FR" sz="2100" dirty="0" smtClean="0">
                <a:cs typeface="Sakkal Majalla" panose="02000000000000000000" pitchFamily="2" charset="-78"/>
              </a:rPr>
              <a:t>:</a:t>
            </a:r>
            <a:r>
              <a:rPr lang="fr-FR" sz="21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endParaRPr lang="fr-FR" sz="21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418" y="3532990"/>
            <a:ext cx="8174065" cy="224676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/>
            <a:r>
              <a:rPr lang="fr-FR" sz="2000" dirty="0" smtClean="0"/>
              <a:t>1- Introduire </a:t>
            </a:r>
            <a:r>
              <a:rPr lang="fr-FR" sz="2000" dirty="0"/>
              <a:t>et piloter de nouveaux modèles </a:t>
            </a:r>
            <a:r>
              <a:rPr lang="fr-FR" sz="2000" dirty="0" smtClean="0"/>
              <a:t>d’établissements </a:t>
            </a:r>
            <a:r>
              <a:rPr lang="fr-FR" sz="2000" dirty="0"/>
              <a:t>(gestion autonome sur le plan administratif et financier, gestion participative, leadership et contractualisation des </a:t>
            </a:r>
            <a:r>
              <a:rPr lang="fr-FR" sz="2000" dirty="0" smtClean="0"/>
              <a:t>performances, pédagogie centrée sur </a:t>
            </a:r>
            <a:r>
              <a:rPr lang="fr-FR" sz="2000" dirty="0" smtClean="0"/>
              <a:t>l’élève, </a:t>
            </a:r>
            <a:r>
              <a:rPr lang="fr-FR" sz="2000" dirty="0" smtClean="0"/>
              <a:t>optimisation des nouvelles technologies, </a:t>
            </a:r>
            <a:r>
              <a:rPr lang="fr-FR" sz="2000" dirty="0" smtClean="0"/>
              <a:t>mise à niveau des infrastructures);</a:t>
            </a:r>
          </a:p>
          <a:p>
            <a:pPr lvl="0" algn="just"/>
            <a:endParaRPr lang="fr-FR" sz="2000" dirty="0"/>
          </a:p>
          <a:p>
            <a:pPr lvl="0" algn="just"/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539418" y="5100614"/>
            <a:ext cx="8174066" cy="13234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/>
            <a:endParaRPr lang="fr-FR" sz="2000" dirty="0" smtClean="0"/>
          </a:p>
          <a:p>
            <a:pPr lvl="0"/>
            <a:r>
              <a:rPr lang="fr-FR" sz="2000" dirty="0" smtClean="0"/>
              <a:t>2- </a:t>
            </a:r>
            <a:r>
              <a:rPr lang="fr-FR" sz="2000" dirty="0" smtClean="0"/>
              <a:t>Renforcer </a:t>
            </a:r>
            <a:r>
              <a:rPr lang="fr-FR" sz="2000" dirty="0"/>
              <a:t>les compétences dans l’enseignement secondaire qui favorisent l’employabilité à travers: soft </a:t>
            </a:r>
            <a:r>
              <a:rPr lang="fr-FR" sz="2000" dirty="0" err="1"/>
              <a:t>skills</a:t>
            </a:r>
            <a:r>
              <a:rPr lang="fr-FR" sz="2000" dirty="0"/>
              <a:t>, langues, </a:t>
            </a:r>
            <a:r>
              <a:rPr lang="fr-FR" sz="2000" dirty="0" err="1"/>
              <a:t>NTICs</a:t>
            </a:r>
            <a:r>
              <a:rPr lang="fr-FR" sz="2000" dirty="0"/>
              <a:t>…;</a:t>
            </a:r>
          </a:p>
        </p:txBody>
      </p:sp>
      <p:sp>
        <p:nvSpPr>
          <p:cNvPr id="6" name="Rectangle 5"/>
          <p:cNvSpPr/>
          <p:nvPr/>
        </p:nvSpPr>
        <p:spPr>
          <a:xfrm>
            <a:off x="667755" y="642944"/>
            <a:ext cx="7622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Composante 1: </a:t>
            </a:r>
            <a:endParaRPr lang="fr-FR" sz="2400" b="1" dirty="0" smtClean="0">
              <a:solidFill>
                <a:schemeClr val="bg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lvl="0" algn="ctr"/>
            <a:r>
              <a:rPr lang="fr-FR" sz="2400" b="1" dirty="0" smtClean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Modèle </a:t>
            </a:r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intégré d’amélioration des établissements de l’enseignement secondaire (MIAES)</a:t>
            </a:r>
          </a:p>
        </p:txBody>
      </p:sp>
    </p:spTree>
    <p:extLst>
      <p:ext uri="{BB962C8B-B14F-4D97-AF65-F5344CB8AC3E}">
        <p14:creationId xmlns:p14="http://schemas.microsoft.com/office/powerpoint/2010/main" val="40055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3544" y="2340223"/>
            <a:ext cx="8041909" cy="738664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100" dirty="0" smtClean="0">
                <a:cs typeface="Sakkal Majalla" panose="02000000000000000000" pitchFamily="2" charset="-78"/>
              </a:rPr>
              <a:t>Projet d’établissement et contractualisation des</a:t>
            </a:r>
          </a:p>
          <a:p>
            <a:r>
              <a:rPr lang="fr-FR" sz="2100" dirty="0" smtClean="0">
                <a:cs typeface="Sakkal Majalla" panose="02000000000000000000" pitchFamily="2" charset="-78"/>
              </a:rPr>
              <a:t> </a:t>
            </a:r>
            <a:r>
              <a:rPr lang="fr-FR" sz="2100" dirty="0" smtClean="0">
                <a:cs typeface="Sakkal Majalla" panose="02000000000000000000" pitchFamily="2" charset="-78"/>
              </a:rPr>
              <a:t>performances pour l’appropriation et la gestion efficace</a:t>
            </a:r>
            <a:endParaRPr lang="fr-FR" sz="2100" dirty="0">
              <a:cs typeface="Sakkal Majalla" panose="020000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3544" y="3253146"/>
            <a:ext cx="8041909" cy="1061829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100" dirty="0" smtClean="0">
                <a:cs typeface="Sakkal Majalla" panose="02000000000000000000" pitchFamily="2" charset="-78"/>
              </a:rPr>
              <a:t>Réforme et innovation pédagogique pour un apprentissage centré sur l’élève (pédagogie interactive, utilisation des nouvelles technologies, activités parascolaires)</a:t>
            </a:r>
            <a:endParaRPr lang="fr-FR" sz="2100" dirty="0">
              <a:cs typeface="Sakkal Majalla" panose="020000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3543" y="4578704"/>
            <a:ext cx="8041909" cy="738664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100" dirty="0" smtClean="0">
                <a:cs typeface="Sakkal Majalla" panose="02000000000000000000" pitchFamily="2" charset="-78"/>
              </a:rPr>
              <a:t>Mise à niveau des infrastructure pour un environnement d’apprentissage de qualité</a:t>
            </a:r>
            <a:endParaRPr lang="fr-FR" sz="2100" dirty="0">
              <a:cs typeface="Sakkal Majalla" panose="02000000000000000000" pitchFamily="2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53090" y="2415251"/>
            <a:ext cx="388330" cy="47707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</a:t>
            </a:r>
            <a:endParaRPr lang="fr-FR" sz="24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53090" y="3333453"/>
            <a:ext cx="388330" cy="41549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49080" y="4558500"/>
            <a:ext cx="388330" cy="41549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1106905" y="627227"/>
            <a:ext cx="6962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Composante 1: </a:t>
            </a:r>
          </a:p>
          <a:p>
            <a:pPr lvl="0" algn="ctr"/>
            <a:r>
              <a:rPr lang="fr-FR" sz="24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Modèle intégré d’amélioration des établissements de l’enseignement secondaire (MIAES)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826968" y="5603741"/>
            <a:ext cx="8041909" cy="1061829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100" dirty="0">
                <a:cs typeface="Sakkal Majalla" panose="02000000000000000000" pitchFamily="2" charset="-78"/>
              </a:rPr>
              <a:t>Renforcement des capacités des structures régionales (AREF) et provinciales (DP) pour un meilleur pilotage et </a:t>
            </a:r>
          </a:p>
          <a:p>
            <a:r>
              <a:rPr lang="fr-FR" sz="2100" dirty="0">
                <a:cs typeface="Sakkal Majalla" panose="02000000000000000000" pitchFamily="2" charset="-78"/>
              </a:rPr>
              <a:t>coordination. </a:t>
            </a:r>
            <a:endParaRPr lang="fr-FR" sz="2100" dirty="0">
              <a:cs typeface="Sakkal Majalla" panose="02000000000000000000" pitchFamily="2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9080" y="5603741"/>
            <a:ext cx="388330" cy="41549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4</a:t>
            </a:r>
            <a:endParaRPr lang="fr-FR" sz="24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ndir un rectangle avec un coin diagonal 13"/>
          <p:cNvSpPr/>
          <p:nvPr/>
        </p:nvSpPr>
        <p:spPr>
          <a:xfrm>
            <a:off x="2489743" y="722333"/>
            <a:ext cx="4916897" cy="1160838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chemeClr val="bg1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Périmètre d’intervention</a:t>
            </a:r>
            <a:endParaRPr lang="fr-FR" sz="3200" b="1" dirty="0">
              <a:solidFill>
                <a:schemeClr val="bg1"/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1028" name="Picture 4" descr="http://41.77.118.2/~chambre2/images/reg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9" y="3512168"/>
            <a:ext cx="1725098" cy="134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psdumaroc.com/carte/regions/tanger-tetou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0" y="2085474"/>
            <a:ext cx="1725098" cy="122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data:image/jpeg;base64,/9j/4AAQSkZJRgABAQAAAQABAAD/2wCEAAkGBxISEhUQEBIVFhUVFxcVFRUWFRUVFxgVFRYXGBYYFhUYHSgiGB4lHRUVITEhJSorLi8uFx8zODMtNygtLisBCgoKDg0OGhAQGi0mICYtLS0vLS8tLS0uKy8tLS0tLi8tLS0tLS0vLS0tKy0tLy0tLS0tLS0tLS0tLS0tLS0tLf/AABEIANQA7gMBEQACEQEDEQH/xAAcAAEAAQUBAQAAAAAAAAAAAAAAAQMEBQYHAgj/xAA/EAACAQIEAwUGBAUDAgcAAAABAhEAAwQSITEFQVEGEyJhcQcUMkKBkVJicqEjgpKxwSQz8BVDNVOjsrPR8f/EABoBAQADAQEBAAAAAAAAAAAAAAABAgMEBQb/xAA1EQACAQIDBQYGAgICAwAAAAAAAQIDEQQhMRJBUWFxBZGhsdHwEyIygcHhFEJS8TPSQ2KS/9oADAMBAAIRAxEAPwDuNAKAUAoBQCgFAKAUAoClexSIQHdVJgAMwEkmABO+tBcq0AoBQCgFAKAp4i+iKXuMqqN2YhQPUmgMa/abBAFji8PA6XUP7A61XajxK7S4mgdr/aSzEWuHsVUGWvFRLeSKw0HmRJ8ueFStuidmFwdTEu6yjx9DXLPb3iKmfeSfJktEH18IrJV5ndLsZ2+Wp3o2XhPtWcEDFWFYc2tEqR/IxIP9QrWOI4o4a2BxFFOTV0t69Dp2FxC3EW7bMo6hlPVWEg/Y10p3OUq0AoBQCgFAKAUAoBQCgFAKAUAoDS+0ftCt4TENhu5ZykZmzBRLKGgCDOjCsZ11F2NKVGrVv8ON7a6GJv8AtZUDwYUk/mugf2Q1R4lbkbLAYp/08Ua/xX2lYy7K28llfyCWj9bT9wBWcsRJ6HVT7HrS/wCSSXTNmptiXZ+8Z2ZyZzkktPI5jrO1Y7Tvc663ZdGNCSgvmte71yPojgWP94w9m/8A+ZbVj5MR4h9DIr0ou6ufPxd1cvqkkUAoDn/tH7YXcNct4fCuFcRcuEgNpPgQzsDBJ5xHWsKtTZ0NKVCpXk409yv+vubLwjtRhr+HGJN1EAH8RWYAo3NWnz266Vqppq5ipKxx3tp2iuYy+xaRbRitu2flAMSw/EefTblXHVqNs9ns7s+M18Wsuifm/wAGv1ldnrrCUE7qEe5EVBuKEkqdf3+1DmxclGhNvg/I+iOytkpgsMjaEWbQI6HIJFelBWij5COSRlasWFAKAUAoBQCgFAKAUAoBQCgFAcG9pH/iOI9U/wDit159b62e12J/5Pt+TWqyPdJoCRUkGw8B7Y4vCL3dpxkknI6hlBOpjYj0BjU1rCtKKseHW7H+ZulKy4P1NpwHtWfQX8Op6m25X7KwP/urVYjijhn2diof1v0fqZ/C+0zAsPF3qHoyZvsUJrRV4M5ZQqR+qLX2ZZ8W9qOHVSMNbe4/IuAiep1zH0geoqJV4rQvTw9ao7Qg/Jd7OVY/FveuPeutmdzmY+f+BsAOQArklLadz6TA4RYaFnm3q/e5Fuai5pPCUJz25QTZX4h8eu+W3P6jbQtPnMzSWprTts5c/NltUGgmhBFAZjsnwg4vFWrEeEtL+VtdX9JHh9WFaUo7Ujxu2K1oKit+b6L9n0MBXoHhk0AoBQCgFAKAUAoBQCgFAKAUAoDgvtFaeI4iPxL+1q2P8V59b62e32Kv+R815M1usj3CaAmpBFATQgUAoC5t2UyZmYgliohQw0CnXUEfF57bVaysZuT2rJbgLVrbvDJ2OWEB8zM/WNPOllxF5a29T1iV8AzkZ1IUQysSkHfKT8JAAPRo5aHpmRF/Nlp03/v3qWdVNRQgyPZ3hoxOJtWGJUXHCkjcCCTE84Bq9OO1Kx5fatedKnFQdrvU7d2c7JYbBMz2AxZwFLO2YhQZgaCJMH6Cu6NNR0Pnndu7bb55meq4FAKAUAoBQCgFAKAUAoBQCgLbiOOSxbe9dMIgljv9hzJ2jzqG0ldkN2OZ8b9qbmVwloIOT3IZvUKPCD6lq5ZYn/FHdQ7OxFXO2yuevd6nO8TiGuM1xySzEsxO5JMkmuZtt3Z9DhMLHD09iPVviymI+aQOZAkgc4EifSRUHTnuMhiuFMruls5wjtbZpRIZQ5JZS5yLFtzmaBCmruDvZGMaycU3ldX3vhyz1WSKf/S70kFIiZllUDL3sySYAHcXdfyHymNl+/fIt8WHH3l/2XeerfCrpLAhRkzhszoIa2juVOuhIttE6GJmJNNlkOtHLnbc97S/K/2UMThXtkB1gkSNQdiVOx0IIII3BGtGmtS0ZxlmijUFithrGaWMhFBLMBt0A5STAA86lK5SUrZLU9XnTIEUsTmZjKhdCFA2Yz8JqXaxCT2rvh6lvVTQUIIoCKA2HsAjNxDDhRJD5j+lVaSa2or50eF2xUi9iCed3l9jvtdx44oBQCgFAKAUAoBQCgFAKAgmNTQGF4h2twVmc+IQkfKh7wz0ISY+tZyqwWrK7S0Oadve3HviixYBW0DLFozORtIBMAbx1jaK5qtbayWh6eC7PqVZqVRWiuOr/Ro1c59MTQkNrpQXMu3H7hDKyIQ7OzDxgHvO9zCA2ml5xI1gLr4a0+Izm/jRTTTeVuG63LkuWvE8X+N3HVlZUls4LANMOL4jeNPebsafhmYo5t++vqTHDxi01fK3hs/9Ue73HrjgqyJBLkjxgHvFvKdM2ml99RroszFHUb9++JWOGjF3Te7hus+H/qvEtOI45rz94+531YiSSSQGJy6nYaeVVlJt3ZrTpqmrItDtUGiLvirk3XBJIV2CgnQAEgBRyHpVpamVJJQXRFqDVTQTQCgIoCvw/Dd5dS1tndE6nxsF/wA1aCvJI8/tOrKnh24uzbS7z6E4LwHDYRcuHtKukFt3b9TnU+m1ehGKjofMJJGSqxIoBQCgFAKAUAoBQCgFAKAxHarg3vmGewGykwynlmXUBhzH/wC8qpUhtxsRJXRwHiWDuWbjWbwKspgg/wDPrI3mvOas7H0/ZtejUh8kVGS1SXj0LWoPSFAXT4NlUkxIgsnzKp2Zhy1jTcSJAkVbZM1UTdvHcW01U0ANCCZqQKEE0BBoC64h8QzfHlU3OUuwzTHIwVnzBqZamdP6ctN3T34FrUGhc2cEzoXUqYYLlk5yWBKgKBrOVv6TVlG6uZyqKMkn+imMM8SEeNdcrct+XKosy23HiilUEtpK7M52W4Pibt+y9mzcKi4h7zIcgy3FJOcjLpB+1a04S2kz5/tHH0q0Ph07vNZ7sj6BrvPKFAKAUAoBQCgFAKAUAoCyscWw7tkS/aZvwrcQn7A1VSi8kyLovasSKA0z2lcBsXrHvNwlGtQM6rmJVmyhWEiQCwM7jXTWsK0E1dl6dV0ZqpHd5cDkF7D21MMbmuoIRCGHVWFyCPMVxtJe/wBn2EZykrq3e/QnJ3YLIlwkBWzukBA4BRgATq0ghj6jWCGmaI+rJtdFvtr3b13lCxnB7xQTq2sSDClnB6+EkkdCZ0qFfUvLZfyv3w8dOZ69+ufK5UdEhF/pWBU7TI+HHeu/MuLZe9bZS8lWV/E2yBXDHXYarP0qVeSKPZhJNLl98ilewFxAxZYCwTqNQSAComWEsNRprUOLRaNWMrWZbVBcigFAV7eJMBWAddgrSY/Sd1+h9ZqblHBarJnrGYbJlOozT4W0dYjccwZ0MCddBFS1YQntXX+ipgMWqBldSQzK2kaZUvKDB0MG6rQdDlg70i7alakHKzXvNelvuZNeO2xcFzI+lx7sSpGd7ocnXT4FCbaSSNav8RXuc7w0tnZutEvslbzz8DXlFZHY0nkzfuwPbn3YDC4gTZzeF+drNuCOaTJ6iTvpHTSrWyZ8tjMFPDtyWcPLk/U6+rAiQZB1BrrOMmgFAKAUAoBQCgFAKA0L2odqRYtHCWj/ABLg8ZHy2zy9W/tPUVzYipZbKNsPh5Yioqcfu+COPLfbqf8AH2risfTSwGHcdlwX579Trfsm4zfvi7bu3C6oqFM2pWS4IzHUjwjQ7V2YacndM+axdBUKzpxeWWvM6C7gAkkADUk6ADzNdRgcw9pXbK1ctHCYZg4Yg3HHwwpkKp+bUAkjTSNZ05K1VNbKOjCYaWJqKK+ne/x1ZzvAsTNvdStw5TqMwtsVI6GQNR6VzLgfWVLL5unddGyYfiNu5lt20L5ls2nBQkFbVy3k30Hga+JO2QVspJ5Ll78zhlSlG8pO2rWfFP8AOz3mPw+PtK99CxS272wpVdQltspIEGCUmdDMnQ1VSSbNpUptQdrtJ+K/D0K93H4YtKd2ujTNksO8KrDxl1X41y8iZjmJco7vIoqVXZs7v77s8tddHf7XKqcSwoDG1ltlgVUG0WyCGAzeEhhqp57VO1HcVdGs7KWf31MFexK95dZEBRywCtm0TOGQeEgiMq86ybzZ2KD2YpvNedrM84lRlRgoXMGkAsRIYj5iTtFHoIN3abLaoLlx7rl/3GCn8MZn+q6BfqQfKptxKbd/pV/L30PaXVRW7tnzEAA5QkCZOoYnWAKm6WhVxcmrpW7/AMFpVTUihAoCaAlNxQzrRUqclLSzO/dhbjNw/DF9+7A+ikhf2Ar0ofSj4yH0oz1WLCgFAKAUAoBQCgFAc49pHYprzNjMPLOYNxNz4VC5k66KJHlp0rjr0Xdzj9zpwmKlhp7SzT1XoclZCNDXKfVUa0K0FODui6wXErtnW1cZDtKsyn0lSKJtaM5sR2dRxEtuV78mXGN47ibwy3b9x16M7sNPIkirOcnqzGHY+Hi7yu+r9LGPNQelGMYrZirIrYO6EdXIkA6jy5x9CalOzInHai0XmDdZRVLlbZa9cJAWQAvhyhjPwAb7ueVWXIzmnm3a7yXjy5+Bj2YkyTJOpPmd6obWtoVrFoEFmkKu8blj8Kr5mPoAT5GUispWyWp7tW1fMLYfOBmC5g+bUAgAKDMGf5TUqz0KtuNnK1vfMo902YLlOYmAsGSTyiosXurXvkXl4W4W1ngpPj3QljJGmoA2zCZ6RrVstDJbV3K2u7f75DCYVluIzgZQyksWTLAI1BmGHkPSiTTE5pxaWv3LO8jKzK/xAkNrOoOuvPXnVWaJpq60PFCRQCgIoQKEkrvUo58U7UZvk/I+huyFvLgcKDv3FqfUoCf716MPpR8fHRGXqxYUAoBQCgFAKAUAoBQGgdvuwgvhsThVi7u9saB+pXo3lz9d+WrQv80TfD4meHntQ+64/vmc97H3bdnEt7wVVe6dDnIHxsiMBPPKzmPynpWFJpSzPfq1f5WHUqN9V1VrvPwMxxo8PuK75lcpYW0ipcRTlti+oZM1xQzStliPESCIXxSNZfDfd6laCxMWla13d3T37OuTy14K+/IveIW+G3cTcuO9h1uMni78qczXLq3WhXiAotEHaNedWapuV3bvMqbxUKSik01f+vJW3cb37jH2sNgbi2UzKSMOx7x7q5UItrcPeWxeDyrm94QF+LQMFJqiUGl097zeUsRFydv7aJa52yezbNWzu+quaxYsOpDqyQNc8+HbUMCJ1BIyESROhFYpNZo7pSi1stPpv9872XE842yoOe3JtsSBPysN1P8AcTuCOcwaW4Qk9Ja+/fX7ErcRkVGJXKW2XMDmgydQQdInXQL01ZWsxZqTazubdh8RYBw9i7cnubFwkC6i2zd7y4uUyUhmRj8TqCCumuu6ayTeh50o1GpzitWtzvayfPJPgnmYrijqq2DhWPiNxTbN3vWbxAIXy3GTKQ2XLCmQ2+hqkna2yb0k25fEXDO1u7JO+++e7TQweKVQ7C38IJjWdPI8x08orN2vkdUL7K2tSlUFi4xx8S9e7tz65Fj9sv1mpZSno+r8y2moLigFAKAihBXwGFa7cS0vxXGVB6uco/v+1Wirux53atXYw7jvll6+B9KWLQRVRdlAUegECvSPmz3QCgFAKAUAoBQCgFAKA0X2ldrfdk91smLtxZZh8iGRofxGD6DXpXPXq7PyrU2w+HniKipx+74I4yzE6muE+uo0Y0oKEFkiAaGp6FSQX11ggBW2sNbADy5JLWwt35ssgswiNNNNqtpuMktrV79MuOW6/AsTVTUu+HuPGGKwV+FiQpYEZZIMgiSeWxHMzaNjOonlbj79+gvMEYo1q3KmDrdO389Hllbz9RH5ldN+HoXBAd1uFdO6LldSoNtWQTrMFrY3OuaKnV3KX2YuN99u9p+TLZsZcP8A3H1/MQPSBoB5bVG0+JdQjwRQqCxFAXIuK8C5oQAA4E6AQA6jfQASNfXla6epnZx+nu9Pfcelt22BCtlK6lnMZl5woBggxCgkmT0pZC8k813HnPaGqhmPIOBln8Rg6/p+5OxZC03k/D34+CLjD4hlAuuVyzAUIniYQYMCFGus6xsDylN6lJQTeytery9/7MbVDcUIOmeyXs2rf6+7BglLI6EaO/ruo/m8o66EP7M+Wx2J/kVbr6VkvyzqVdJxigOT+0Ltyzt7tgbxFsAi7cTTO22VH3yjqN53jflrVd0TtwWDeIld/SvHkvyarwftbjMNAtX2yj5HPeJHTK3wj9JFZRrSidtbseNr0pNcnmjs3ZDtGmOsd6AFdTluJM5W5EflI1B9RyNdkJqSueLZpuMtVqZyrgUAoBQCgFAax2z7H2scuYeG8ohX5GJIV/LU67ifpWNWip5rUtTqTpy24OzOJtZt2mM3FuFdlVXyluWYuF0G5AmYjnNcOSPqsNXliKKna19fJ2PNu8bhIuQxy3Gzn45S2zDxCM2oHxTptFL31OhxUfpyzXTNpe7FBbDEhQploKiIkHYieXntpUWZfaSV76FbG3ZYqhHdqzZANomA35iQBqdfpFS3u3FIRsk3rv8Af4PfC2IuB9gssx6LsT66wPMipjrcirnC3E93s9xbKkljkZizMTA7xwSWOwAQUd2kQtmDk+a8l6lHHXg7SOgBaIzkbtl+Wenl1JpJ3ZanFpWf+uR4N9ioQscq7Ly1JP8Ak/eovuJ2Ve9szym40nUadfLShL0NmHCrRcXLmYBrluLQthMiuykJeVVhZBZcxInKDrMDbYV7v31OD409nZjuTzve9t6z+9iliOF2WzP4hpnaCgVJt3LgkBAAs21Qbat6Aw4rUtGtNZfbfnmlx1zuYzjOAFlwgzbMfFvpduIOXNUU/WqTjsuxvRqfEjf3on+TH1U2FAVLN4rOxB0ZTsw8/wD7Go5VKdiso3PWKtgEFZhlDCdSJkEE84IInyoyItvXcV+CWrbYiyt7/bNy2H1jwl1DSeQg1aFtpXPP7WlKOHy3tJ9D6Lw2HS2i27ahUUQqqAAAOQAr0UrHzhVoDmXtM7ZCHwGHOvw3rgO3W2vnyY+o6xz1qlskdGFwssTPZWi1f46nLa42fVU6cacVGKskBQuVsNi7ls5rTujbZkZkaOmZSDUqTWhxYjs+jXe1JWfFZGawvbfiFuAuKuH9eS5+7qT+9aKtNbzhl2Mv61H90n6GWw/tQxy/ELL/AKrbA/dXH9qusRLeYS7Irr6ZJ96N27EduhjXNi7bFu4FLKVJKsBGbfVSJGmtbU6qnkcFajUoz2KizNzrYzFAKA1n2g8c90wjFTFy5/DQ8xIOZvoAfqRWNaezHImMJTkoR1bscP4fgzeZ9SMqG4cqG4SAyLAUGT8Y+gNcMY3ProqOHpRhHTTW3F38C+wHCLvelbRllayhOTMAMShliuuigmZq0YO+XLxFSvDYvLR3ev8Ai/yUsPZxD2yRLBxIMh2OdlVwHk5ZJXMCR576kpNFpSpxn0+2mmW/kU8Xwq7btrcZTBkNt4SHZQDrqDkkHbUVDg0rkwrwlJxT/eVylZYFDbzBTmzSfhbQABj8sawdvG0xvRaWLO6ltWv7936FXEF1si2dIuOrjTQjKVVj0nvCBtMnlod7WKxs5uXJfn9FoyEAEggESCQQCOoPOqmiaeSJuWmWMykSJEgiR1E7iptYJp6BRQERQERQCgE0AoBQgvLNoXQlsGHHgUEEhszkqAVkzLHSPrVktrI5MTiFhk5y36dbfo6L2S9mpVlvY0iQQy2VMiQZHeNz9B9+VdVOjbNnzuJxdXEP58lwWn34nTK6DnNH9ofbP3Vfd8M494b4jE90pEzG2Y6QD6xtWNWpsrI0o0Z15/Dh93wRxu7cLEsxJYkkkmSSTJJPMzXE3c+roUIUYKENPPmeDUGxFAKAUBXweFe6627alnYwqjcn/n2qUm3kceMxkMPHPNvRe9x27sL2PXApneGxDiHbko3yJ5TueZHpXdTpqC5nzE5yqSc5u7ZtdalRQCgOXe2sn/TDlF37zbn/AB9648VqvudvZtv5cL8/I5vgsV3eeVDB0KMCSumZG0K6gygrni7H1E4bVrO1nfzX5Lm3xlw/eBVnPYfnE4cQo32POpU2nfp4FHQi47PKS/8AoyfDuPNkygKhtoAp8eXKuTOWgys92oAUb3CavGp799Dnq4ZbV9bvlffbz37kWuNxtxrRXIGXY3Q7XDkDm4AxJ01YfEAdBUSbaNIU4Kd758LW3W92MTbiRm+GRPpzj6VmdDvbIu8RddLjsIi4SwMBlYFpBGYRofqCORq7bTuZxjGUUuHoUkxjiTmJJMktDHNsGBaYaPmGtRtMs6cXuKmCuMSykyrLcYg6gsLbENr80ga70iys0kk1y80W9QXPJNCS+u4AZyltwSGykNCHfU9CPTXyqzjnZGUavy7Ul+ffvMLdXJdRB4QgJYjxMe9tan8I10Xz1k0vk0vegs9qLet+7J+7ljVTU92LWY5QQNzJmAFBJ212BolcrJ2VyoLdsas+byQMPuzgZfsamyIvJ6Lv/X6N19ldpbmMmFUW0ZwoEljKqMzHUxmJgQJjQV0YfOR4Pa9/iQTe5s7DXWeUW2NutkuCyVN0ISqk/MQcmYbgE1D5EHzzxbCYpWa7irV5WZvE9xGEudYzERPl0rgnGV7s9vs3EYanTUL2k9b5XfXToY+azPbTFAKAUBcYDBXL1xbVlC7sYVRuT/gcyToBUxi27I4sbjY4ePGT0XryO39iex9vApmaHvsPG/JR+BJ2HnufsB306agj5ic5Tk5zd2zaK0IFAKAUBx/2r9orV90w9khhaLZnGxYwCFPQRvzPpXDiKik7Lcd/ZlCVSuprSO/nwOezXOfUlWxhneSiloiYExMxP2P2qUm9CspxjqytcHdqUI8bgZ/yrIIX1JAJ6AKOZFTpkVXzu+5e/f8Aot7blTmUkEbEEg/cVBdpNWZcHFZv9xQ35h4H/qGh9WBq176lNi30u3ivfSxXw9y2NC8pMtbdTm2+QroCds0r5iBFSrFZKT3Z8V+fTMsm3MCPLePKaqalxg1b4wQAp1Zvhk/KR80idOk8qlcTObX0veVb2DE5kZe7PzEmFPNNRmYjyEkQeektdxEZvRrP3nw8eRTzWdsrt+bMFJPTLBAH3POeVRkTaet177ilfuF2ZzEsSTG2vSobuWjHZSSIt3WUypIO306HqPKidg0mrMq99bOrW/F+VsqH1WNP5SB6VN1wK7Mlo/X31uSl9BLKjBoYRnBUZlKz8M89v3qbohxk8m/D9ltVTQrYXFXLbZrTsja+JGKmDuJB8qtGTjocWKwNPENSk2muBs/A+3+Lw6uHc3gVIQXDOR5ENm3I38M9Nq2hXedzw8VgJ0qsYU7y2uO634KPYrj/AHWPGJxN0gPnF5zJkMumaOWcJ6elRTqfPdlsZgFhqcZp33SfXT0PfbXtpcxjNaQ5cOD4UgS+U6OxifOOVKtW+SNMD2e6tqlVfLuXHry8+hqdYH0SViKAUJJoQbZ2C7UWcC7tdsF84AzqRnUD5QrEAgnXcHQb6RtSqKOqPmsbg8QqrqNbSfDdysdR4D20weLbu7blXOyXBkLfpMkMfIGa641Iy0PPd07STT55GxVcCgFAW/EML3tp7WZlzqVzLoRmESKrJXTQZxntB7OsXZJe2O+Tqglo803H0muCVCcefT0PTwfaboRVOcbpcNe7f4GothXDZMjZpyhQCTO0R18qyPZo4/D1fpkujyfie7+VU7sEMSwZiIKgqGAVTzjOZOx5aCTZ5ZHTG7e1795e91uBVS5IqQBQgmaAr4OxnaCY0JgasYEwg5seQqUrlZy2Vf39+RF6/miBCj4VGwB8+ZPM8/SADdxGNupToWEUIFAKAUAoCaARQg8mgFCs4RmrSV0RQsRQChJNCBQCgJR41Hr9RsR0NDDEYenXjszXquh1LsB29LsuFxjSTC2rx3J5JcPMnYNz566110q18pHzOKws8NK0s09H68zpldJzigFAKAs8dwuzenvbasSCuaIaCIIDjUSNNDVZQjLVENJnPu0vsvWDcwTGd+6c7/pf/DfeuaeH/wATrw+NrUPpd1wf44HLWQgkHcVyn0+Hrxr01UjvLvhuEFxmVjli27T5qpInyqYq5arNwSa4oyGN4FFx1tMCFF1gPGTksu6eNsgUFjauQPL0q7p55GUMR8qclw4b0nlnfK6PN3s5dXOcyEIGkgtGZTcBXVdD/CbU6ba60+GxHFQdsnn+vXqYgaajlrOxrM6S4vw697swIVwNiWDEMOk5TI6wRvAtrmZx+V7O7d6ehQqC5FATQEUAoBQCgFAKAigIoBQCgIoQTQETQEGoAVqGNehGtTcJaM7h7OO1PvdnubrTftASTvcTYP68m8/Wu+jU2lzPkqlOVKbpz1XjzNxrYqKAUAoDy4MEDQxofOgPmjG2Xt3GS4CGUlWB3zAwZ+oNeW7rU+m7JlF4aKWqun1uebF9kJKmCQVO2zCCPtUJnoSinqXP/VL2pz/FMyqH4jcYxI0M3ruo18ZG1W2nxKfChw8+Xou483uJXWBV3zBpJBVCJJLEiRoZZoIgiTEU2mI0oRd0vMtZqpoXOD1FxPxJIHUowb75Q33qy4FJ5NPn55FvUFxQgUAoAaAzeO7PsrAWzm0PxQuubKoUgwSx2G+mtaOnwOSnik1eXv8A0UrXAbhDfiBAUAgg6jMT0ABmoVNlniYJrgeTwC8JnICJ8OcSYLgQPM22j0p8Nk/yafPu6epTHB7pXMMsFA4OaJBFwgLO5i0/28xTYZPx4Xtzt5eqLfH4G5ZIW4IJE/uVI9QVIqsotal6dSNRXiWtQXFARQCgFARUAUAigL3g3E7mGupetGGQyOh6q3UEaGrQk4u6PO7Rwfx4bUfqWnPl6H0F2e4zbxlhb9rnoyndHHxKfT9wQedejGSkro+aTuZKrEigFAKA5j7Vey0/66yOgvAfYP8A2B+h61yYin/ZHTg8U8NV2v6vX1+xy/KfOuWx9O8VQSTc1nzRFDe9xQE0BKsQQQYIMgjcEbEVJDzK+NXxSABmVGgaCWRS0DkMxOnKpepSDyt1XcykagseaEigFAZM8cvTPgE6wFEZ9P4n6vCNdtNqvts5/wCNC2/9cOgPHb2mq+fhGuwObrIGvrT4jH8amUrfFLiwFygDYRMQ1xuZne6/7VG2yzoxevvT0Pd7jV1t8v8ATzIuAn/1rn3G0Cp22QsPBe+noizxeJa42dozHcjSTuSR1PlAqrdzSEFBWRQqCwoBQhtLUihIoCKghtJXZ6t22YwoJPQCT9qlJnFU7Sw0Mtq/TPyKt3CXEjOjr+pSv9xVnFrUxfa2H2W03fo8zpfA/ZbauWLdzEXbqu6hyihRlzCcpzAmROtdMcOrZniyxmIm7ubXTI3Tsx2YsYFWWyXJeM7O0zlmPCIURJ2E9ZraEFBZHPvbbu2ZurkigFAKAhgCIOoO4oDTu2vDMLhsFfvW8NZDlQgItrI7xgsrppEzp0rCpCMYtpFJRVskcTJriPtqNJUoKEdErCoNC4wOCe862rSlnYwqjmf+A61ZJt2Rx4zGRw0U2rt6I2zBezPHOfGLdsdWcH7BM1bKhI8mfbFZr5YJdXf0L3tD7OcRbtJctOLvdpDqAVYgO7Sok5oDRGh8PParToNLIxpdp14SvK0lv3dxoJrnZ9FRqxqwU4aMioNSKAUAoBQgUAoCKAigK+Bwb3nW1aUs7nKqjcn/AB68hrUxi27I4sbjI4eHGT0Xvcdj4B7OcLatAYlBeukeJiWCr+VACNB1Op8th2xoxSzPl6jlUltVHdlhxj2VWXObC3mtfkcd4v0Mhh9ZqsqCehtSxNaj9EsuDzRi7Hsluk+PE2wPyozH7Eiq/wAbmdEu0sU1ql0XqbLwr2a4K1BuB7zfnML/AELE/Wa0jQijiqTnUd5yb6m2YTBWrS5bVtEXoihR9hWqSWhBXqQKAUAoBQCgFAKAxfafhQxWFu2ObLK6x418ST5ZgKpOO1GxDV1Y+eL9lkZkcQykqw5ggwR9xXnNWZ9dg8SsRSU9+j5M8Ch0OcU7N5nQ/ZDwvPffEsNLS5V/Xc6eig/1104eOdz5jtOr8TEbO6OX33+h1uus4RQHz32xsomOxC2/hFxtBsCdSB6EkfSvPqq0j3exm/hzW6/4MNWZ7IoCaAigJoQKAg0AoCBQyrVo0oOctEdn9mvZX3a17zeX+NdGgO9u2dQPJjufoORrupU9lXZ8lVqyrTdSer8FwN3rYoKAUAoBQCgFAKAUAoBQCgFAKA0ztb2At4y539t+6uH4/DmVuQMSIP8Af96wqUdp3RpSrVKMnKm7Nl1w/sDgbdruntC4xHiuNIYn8sHwDyH71ZUYpWMpLabcs295meCcGs4S33VhYWSxkkkseZJ8gB9KvGKirIJWMhViRQHAOPdncal2497D3DmdmLqpdSWYmcyyNZ51wThK+aPTwGPpYensTTvdu+qMER1rOx6a7UwrX1+D9C+t8FxLWzeWxdNtdS4RssczMagczyqypu1zCXbFFSsk2uNiwqh6kJxnFSi7pihYUAoBQA0IbSV2b/7M+yHfMMZfX+Eh/hqf+46n4j+VT9yOg16qNP8Asz5bG4t4mdl9K058/Q69XUcgoBQCgFAKAUAoBQCgFAKAUAoCBQE0AoBQCgFAKA8lAdSB9qA9EUBxL2i9lfc7vfWl/gXTpG1t9ynpuR5SOWvHWp2zR6PZuL+DP4cvpenJ+jNQrnPpCKAUAoDKdmeEnFYm1hxoHbxHoijM59YEDzIrSnHakeR2vXcaapL+2vRep9C4ewttVtooVVAVVGwAEACvQ0PBKlAKAUAoBQCgFAKAUAoBQCgINABQE0AoBQCgFAKAUAoBQFpxTh9vEWnsXhKOIPUdCDyIMEHyqGk1ZkNXVjgHaHgtzB32w9zlqrcnQ/Cw+30II5VwVIbLPoOzMZ8SPwp/UvFeqMbWZ6xFCBUmdatGlBzm8kdc9mHZN8POMvjK7rlt2zuqMQSz9GMDTkN9TA7KNPZzZ8piMRLEVPiSy3JcEdBrcyFAKAUAoBQCgFAKAUAoBQCgPNAeqAUAoBQCgFAKAUAoBQCgNW9oPZz3zDEos3rXit9T+JPqBp5gVnUhtIlSlCSnHVHDWEaHQjQg6a864GrH1eHxNOvDag/tvRdcN4ZexD91h7Zd4JgQNBuSSQAPXrVowcjmxfaUKDUYrafBPQ2jsl2UxK46x71hrgthyzErKSqsy5mEj4gtbU6bUszyMbjv5KjFRaSzf4O011nGKAUAoBQCgFAKAUAoBQCgFAQaACgJoBQCgFAKAUAoBQCgFAKAUBhOK9ksFiW7y9YUsd2UshP6ihGb61Rwi9SrimXvCuEWMMuTD2ltg7wNTG2Zjq31NWUUtCUktC+qSRQCgFAKAUAoBQCgFAKA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2507414" cy="250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Picture 10" descr="http://www.ccisfes.ma/images/RGFES_MEKN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07" y="5068655"/>
            <a:ext cx="1723949" cy="14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62988" y="2279743"/>
            <a:ext cx="322446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Tanger Tétouan Al Hoceima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62989" y="4065640"/>
            <a:ext cx="32244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/>
              <a:t>Marrakech Safi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662989" y="5528284"/>
            <a:ext cx="32244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/>
              <a:t>Fès </a:t>
            </a:r>
            <a:r>
              <a:rPr lang="fr-FR" dirty="0" smtClean="0"/>
              <a:t>Meknès</a:t>
            </a:r>
            <a:endParaRPr lang="fr-FR" dirty="0"/>
          </a:p>
        </p:txBody>
      </p:sp>
      <p:sp>
        <p:nvSpPr>
          <p:cNvPr id="6" name="Accolade fermante 5"/>
          <p:cNvSpPr/>
          <p:nvPr/>
        </p:nvSpPr>
        <p:spPr>
          <a:xfrm>
            <a:off x="5887453" y="2130299"/>
            <a:ext cx="843819" cy="410677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731272" y="3512169"/>
            <a:ext cx="241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90-110 </a:t>
            </a:r>
            <a:r>
              <a:rPr lang="fr-FR" sz="2400" b="1" dirty="0" smtClean="0"/>
              <a:t>  établissements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373671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19"/>
          <p:cNvSpPr/>
          <p:nvPr/>
        </p:nvSpPr>
        <p:spPr>
          <a:xfrm>
            <a:off x="320949" y="3897662"/>
            <a:ext cx="713954" cy="571504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ctr"/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43738" y="5811838"/>
            <a:ext cx="2100262" cy="365125"/>
          </a:xfrm>
        </p:spPr>
        <p:txBody>
          <a:bodyPr/>
          <a:lstStyle/>
          <a:p>
            <a:fld id="{BE8D0B5D-E62D-4F85-8FB5-4DA8665C8A37}" type="slidenum">
              <a:rPr lang="fr-FR" sz="1600" b="1" smtClean="0">
                <a:latin typeface="Candara" panose="020E0502030303020204" pitchFamily="34" charset="0"/>
                <a:cs typeface="Sakkal Majalla" panose="02000000000000000000" pitchFamily="2" charset="-78"/>
              </a:rPr>
              <a:pPr/>
              <a:t>8</a:t>
            </a:fld>
            <a:endParaRPr lang="fr-FR" sz="1600" b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1034903" y="2486462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Présentation de l’activité Education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S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econdaire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447910" y="3105834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2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2" name="TextBox 14"/>
          <p:cNvSpPr txBox="1"/>
          <p:nvPr/>
        </p:nvSpPr>
        <p:spPr>
          <a:xfrm>
            <a:off x="447910" y="2164911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1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1024789" y="3387749"/>
            <a:ext cx="7994379" cy="520193"/>
          </a:xfrm>
          <a:prstGeom prst="round2DiagRect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Fonds de partenariat de l’éducation pour l’employabilité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483273" y="4095018"/>
            <a:ext cx="45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800" b="1">
                <a:solidFill>
                  <a:schemeClr val="bg1">
                    <a:lumMod val="85000"/>
                    <a:alpha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z="6000" dirty="0" smtClean="0">
                <a:solidFill>
                  <a:schemeClr val="tx1">
                    <a:alpha val="40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3</a:t>
            </a:r>
            <a:endParaRPr lang="fr-FR" sz="6000" dirty="0">
              <a:solidFill>
                <a:schemeClr val="tx1">
                  <a:alpha val="40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3469" y="803383"/>
            <a:ext cx="13260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Plan</a:t>
            </a:r>
          </a:p>
        </p:txBody>
      </p:sp>
      <p:sp>
        <p:nvSpPr>
          <p:cNvPr id="14" name="Arrondir un rectangle avec un coin diagonal 13"/>
          <p:cNvSpPr/>
          <p:nvPr/>
        </p:nvSpPr>
        <p:spPr>
          <a:xfrm>
            <a:off x="987920" y="4390358"/>
            <a:ext cx="7994379" cy="520193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  <a:cs typeface="Sakkal Majalla" panose="02000000000000000000" pitchFamily="2" charset="-78"/>
              </a:rPr>
              <a:t>Processus d’application et de sélection 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69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35177" y="3743305"/>
            <a:ext cx="60481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dirty="0" smtClean="0">
                <a:solidFill>
                  <a:prstClr val="black"/>
                </a:solidFill>
              </a:rPr>
              <a:t>Créer plus de synergies entre les différents partenaires techniques et financiers intéressés par l’éducation au Maroc;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>
                <a:solidFill>
                  <a:prstClr val="black"/>
                </a:solidFill>
              </a:rPr>
              <a:t>Lever des fonds et mobiliser des ressources supplémentaires de la part d’autres partenaires;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>
                <a:solidFill>
                  <a:prstClr val="black"/>
                </a:solidFill>
              </a:rPr>
              <a:t>Contribuer à améliorer l'impact et la durabilité de l’activité Education Secondaire;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dirty="0" smtClean="0">
                <a:solidFill>
                  <a:prstClr val="black"/>
                </a:solidFill>
              </a:rPr>
              <a:t>Introduire des approches novatrices dans le MIAES initiées par le secteur public privé et les ONG.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5177" y="2072987"/>
            <a:ext cx="6048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fr-FR" dirty="0" smtClean="0">
              <a:solidFill>
                <a:prstClr val="black"/>
              </a:solidFill>
            </a:endParaRPr>
          </a:p>
          <a:p>
            <a:pPr algn="just"/>
            <a:r>
              <a:rPr lang="fr-FR" dirty="0" smtClean="0">
                <a:solidFill>
                  <a:prstClr val="black"/>
                </a:solidFill>
              </a:rPr>
              <a:t>Mettre </a:t>
            </a:r>
            <a:r>
              <a:rPr lang="fr-FR" dirty="0">
                <a:solidFill>
                  <a:prstClr val="black"/>
                </a:solidFill>
              </a:rPr>
              <a:t>en place des </a:t>
            </a:r>
            <a:r>
              <a:rPr lang="fr-FR">
                <a:solidFill>
                  <a:prstClr val="black"/>
                </a:solidFill>
              </a:rPr>
              <a:t>partenariats </a:t>
            </a:r>
            <a:r>
              <a:rPr lang="fr-FR" smtClean="0">
                <a:solidFill>
                  <a:prstClr val="black"/>
                </a:solidFill>
              </a:rPr>
              <a:t>qui </a:t>
            </a:r>
            <a:r>
              <a:rPr lang="fr-FR" dirty="0">
                <a:solidFill>
                  <a:prstClr val="black"/>
                </a:solidFill>
              </a:rPr>
              <a:t>vont renforcer et compléter les interventions déjà prévues pour </a:t>
            </a:r>
            <a:r>
              <a:rPr lang="fr-FR" dirty="0" smtClean="0">
                <a:solidFill>
                  <a:prstClr val="black"/>
                </a:solidFill>
              </a:rPr>
              <a:t>l’activité </a:t>
            </a:r>
            <a:r>
              <a:rPr lang="fr-FR" dirty="0">
                <a:solidFill>
                  <a:prstClr val="black"/>
                </a:solidFill>
              </a:rPr>
              <a:t>MIAES.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8634" y="684028"/>
            <a:ext cx="6934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b="1" dirty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/>
              </a:rPr>
              <a:t>Fonds de partenariat </a:t>
            </a:r>
            <a:r>
              <a:rPr lang="fr-FR" sz="3600" b="1" dirty="0" smtClean="0">
                <a:solidFill>
                  <a:prstClr val="white"/>
                </a:solidFill>
                <a:latin typeface="Candara" panose="020E0502030303020204" pitchFamily="34" charset="0"/>
                <a:cs typeface="Sakkal Majalla" panose="02000000000000000000"/>
              </a:rPr>
              <a:t>de l’éducation pour l’employabilité</a:t>
            </a:r>
            <a:endParaRPr lang="fr-FR" sz="3600" b="1" dirty="0">
              <a:solidFill>
                <a:prstClr val="white"/>
              </a:solidFill>
              <a:latin typeface="Candara" panose="020E0502030303020204" pitchFamily="34" charset="0"/>
              <a:cs typeface="Sakkal Majalla" panose="0200000000000000000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514" y="2259059"/>
            <a:ext cx="2415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000" b="1" dirty="0">
                <a:solidFill>
                  <a:prstClr val="black"/>
                </a:solidFill>
              </a:rPr>
              <a:t>Objectif global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5515" y="3743305"/>
            <a:ext cx="2760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000" b="1" dirty="0">
                <a:solidFill>
                  <a:prstClr val="black"/>
                </a:solidFill>
              </a:rPr>
              <a:t>Objectifs spécifiques</a:t>
            </a:r>
          </a:p>
        </p:txBody>
      </p:sp>
    </p:spTree>
    <p:extLst>
      <p:ext uri="{BB962C8B-B14F-4D97-AF65-F5344CB8AC3E}">
        <p14:creationId xmlns:p14="http://schemas.microsoft.com/office/powerpoint/2010/main" val="286816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13297</TotalTime>
  <Words>1192</Words>
  <Application>Microsoft Office PowerPoint</Application>
  <PresentationFormat>Affichage à l'écran (4:3)</PresentationFormat>
  <Paragraphs>209</Paragraphs>
  <Slides>22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22</vt:i4>
      </vt:variant>
    </vt:vector>
  </HeadingPairs>
  <TitlesOfParts>
    <vt:vector size="39" baseType="lpstr">
      <vt:lpstr>Arial Unicode MS</vt:lpstr>
      <vt:lpstr>Arial</vt:lpstr>
      <vt:lpstr>Calibri</vt:lpstr>
      <vt:lpstr>Calibri Light</vt:lpstr>
      <vt:lpstr>Candara</vt:lpstr>
      <vt:lpstr>Century Gothic</vt:lpstr>
      <vt:lpstr>Monotype Corsiva</vt:lpstr>
      <vt:lpstr>Sakkal Majalla</vt:lpstr>
      <vt:lpstr>Times New Roman</vt:lpstr>
      <vt:lpstr>Traditional Arabic</vt:lpstr>
      <vt:lpstr>Wingdings</vt:lpstr>
      <vt:lpstr>Wingdings 2</vt:lpstr>
      <vt:lpstr>Wingdings 3</vt:lpstr>
      <vt:lpstr>1_Conception personnalisée</vt:lpstr>
      <vt:lpstr>HDOfficeLightV0</vt:lpstr>
      <vt:lpstr>1_HDOfficeLightV0</vt:lpstr>
      <vt:lpstr>Direction 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Structure du Fonds de Partenariats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Entités éligibles</vt:lpstr>
      <vt:lpstr>Entités éligibles</vt:lpstr>
      <vt:lpstr>Présentation PowerPoint</vt:lpstr>
      <vt:lpstr>Présentation PowerPoint</vt:lpstr>
      <vt:lpstr>Calendrier</vt:lpstr>
      <vt:lpstr>Candidature</vt:lpstr>
      <vt:lpstr>Présentation PowerPoint</vt:lpstr>
    </vt:vector>
  </TitlesOfParts>
  <Company>MCC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Ikrame El Houdali</dc:creator>
  <cp:lastModifiedBy>Lamia BAZIR</cp:lastModifiedBy>
  <cp:revision>617</cp:revision>
  <cp:lastPrinted>2015-07-14T15:29:36Z</cp:lastPrinted>
  <dcterms:created xsi:type="dcterms:W3CDTF">2015-04-19T00:12:11Z</dcterms:created>
  <dcterms:modified xsi:type="dcterms:W3CDTF">2016-12-02T10:52:51Z</dcterms:modified>
</cp:coreProperties>
</file>