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theme+xml" PartName="/ppt/theme/theme2.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theme+xml" PartName="/ppt/theme/theme3.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 id="2147483760" r:id="rId4"/>
  </p:sldMasterIdLst>
  <p:notesMasterIdLst>
    <p:notesMasterId r:id="rId78"/>
  </p:notesMasterIdLst>
  <p:sldIdLst>
    <p:sldId id="303" r:id="rId5"/>
    <p:sldId id="626" r:id="rId6"/>
    <p:sldId id="627" r:id="rId7"/>
    <p:sldId id="459" r:id="rId8"/>
    <p:sldId id="269" r:id="rId9"/>
    <p:sldId id="507" r:id="rId10"/>
    <p:sldId id="387" r:id="rId11"/>
    <p:sldId id="506" r:id="rId12"/>
    <p:sldId id="505" r:id="rId13"/>
    <p:sldId id="508" r:id="rId14"/>
    <p:sldId id="545" r:id="rId15"/>
    <p:sldId id="655" r:id="rId16"/>
    <p:sldId id="510" r:id="rId17"/>
    <p:sldId id="527" r:id="rId18"/>
    <p:sldId id="528" r:id="rId19"/>
    <p:sldId id="509" r:id="rId20"/>
    <p:sldId id="512" r:id="rId21"/>
    <p:sldId id="529" r:id="rId22"/>
    <p:sldId id="530" r:id="rId23"/>
    <p:sldId id="513" r:id="rId24"/>
    <p:sldId id="514" r:id="rId25"/>
    <p:sldId id="531" r:id="rId26"/>
    <p:sldId id="535" r:id="rId27"/>
    <p:sldId id="532" r:id="rId28"/>
    <p:sldId id="515" r:id="rId29"/>
    <p:sldId id="516" r:id="rId30"/>
    <p:sldId id="533" r:id="rId31"/>
    <p:sldId id="534" r:id="rId32"/>
    <p:sldId id="517" r:id="rId33"/>
    <p:sldId id="518" r:id="rId34"/>
    <p:sldId id="536" r:id="rId35"/>
    <p:sldId id="537" r:id="rId36"/>
    <p:sldId id="519" r:id="rId37"/>
    <p:sldId id="520" r:id="rId38"/>
    <p:sldId id="538" r:id="rId39"/>
    <p:sldId id="539" r:id="rId40"/>
    <p:sldId id="521" r:id="rId41"/>
    <p:sldId id="522" r:id="rId42"/>
    <p:sldId id="540" r:id="rId43"/>
    <p:sldId id="541" r:id="rId44"/>
    <p:sldId id="544" r:id="rId45"/>
    <p:sldId id="523" r:id="rId46"/>
    <p:sldId id="524" r:id="rId47"/>
    <p:sldId id="542" r:id="rId48"/>
    <p:sldId id="543" r:id="rId49"/>
    <p:sldId id="525" r:id="rId50"/>
    <p:sldId id="501" r:id="rId51"/>
    <p:sldId id="502" r:id="rId52"/>
    <p:sldId id="503" r:id="rId53"/>
    <p:sldId id="504" r:id="rId54"/>
    <p:sldId id="299" r:id="rId55"/>
    <p:sldId id="373" r:id="rId56"/>
    <p:sldId id="415" r:id="rId57"/>
    <p:sldId id="413" r:id="rId58"/>
    <p:sldId id="375" r:id="rId59"/>
    <p:sldId id="388" r:id="rId60"/>
    <p:sldId id="633" r:id="rId61"/>
    <p:sldId id="634" r:id="rId62"/>
    <p:sldId id="635" r:id="rId63"/>
    <p:sldId id="628" r:id="rId64"/>
    <p:sldId id="407" r:id="rId65"/>
    <p:sldId id="631" r:id="rId66"/>
    <p:sldId id="637" r:id="rId67"/>
    <p:sldId id="638" r:id="rId68"/>
    <p:sldId id="639" r:id="rId69"/>
    <p:sldId id="640" r:id="rId70"/>
    <p:sldId id="374" r:id="rId71"/>
    <p:sldId id="649" r:id="rId72"/>
    <p:sldId id="650" r:id="rId73"/>
    <p:sldId id="651" r:id="rId74"/>
    <p:sldId id="652" r:id="rId75"/>
    <p:sldId id="653" r:id="rId76"/>
    <p:sldId id="648" r:id="rId77"/>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99FF"/>
    <a:srgbClr val="0066FF"/>
    <a:srgbClr val="FFFFFF"/>
    <a:srgbClr val="8B2F0F"/>
    <a:srgbClr val="3333CC"/>
    <a:srgbClr val="006600"/>
    <a:srgbClr val="CCECFF"/>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93915" autoAdjust="0"/>
  </p:normalViewPr>
  <p:slideViewPr>
    <p:cSldViewPr snapToGrid="0">
      <p:cViewPr varScale="1">
        <p:scale>
          <a:sx n="64" d="100"/>
          <a:sy n="64" d="100"/>
        </p:scale>
        <p:origin x="6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25AB0-BA7C-42CE-B3F5-6BCAA75D25EA}" type="datetimeFigureOut">
              <a:rPr lang="fr-MA" smtClean="0"/>
              <a:t>13/08/2020</a:t>
            </a:fld>
            <a:endParaRPr lang="fr-M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17F98D-AB3C-4143-8E94-332B1FCB73A3}" type="slidenum">
              <a:rPr lang="fr-MA" smtClean="0"/>
              <a:t>‹N°›</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4B37E422-7D2A-4512-AABF-6BB3CDE800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a:extLst>
              <a:ext uri="{FF2B5EF4-FFF2-40B4-BE49-F238E27FC236}">
                <a16:creationId xmlns:a16="http://schemas.microsoft.com/office/drawing/2014/main" id="{E5D3DEA5-C1C4-4093-96AE-D71B2FDF40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7652" name="Espace réservé du numéro de diapositive 3">
            <a:extLst>
              <a:ext uri="{FF2B5EF4-FFF2-40B4-BE49-F238E27FC236}">
                <a16:creationId xmlns:a16="http://schemas.microsoft.com/office/drawing/2014/main" id="{00FF0B1D-150D-4D65-817C-2D129A0E75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55E4840-E361-4988-B82C-18B0A657234A}"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9C84F807-CEE4-428F-B7BC-1A94A584D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a:extLst>
              <a:ext uri="{FF2B5EF4-FFF2-40B4-BE49-F238E27FC236}">
                <a16:creationId xmlns:a16="http://schemas.microsoft.com/office/drawing/2014/main" id="{B762C69B-E744-4A66-83DA-3A3B161A40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9700" name="Espace réservé du numéro de diapositive 3">
            <a:extLst>
              <a:ext uri="{FF2B5EF4-FFF2-40B4-BE49-F238E27FC236}">
                <a16:creationId xmlns:a16="http://schemas.microsoft.com/office/drawing/2014/main" id="{F188768B-F4E5-4750-B11D-B3A329A0B0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4737646-7EA6-4825-9E50-EF9A6DE3CACB}"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619DB3E-388C-4539-8468-EBB9D57437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196D4BF-9A78-44C4-89D0-5BEEF3FFAC43}"/>
              </a:ext>
            </a:extLst>
          </p:cNvPr>
          <p:cNvSpPr>
            <a:spLocks noGrp="1"/>
          </p:cNvSpPr>
          <p:nvPr>
            <p:ph type="body" idx="1"/>
          </p:nvPr>
        </p:nvSpPr>
        <p:spPr/>
        <p:txBody>
          <a:bodyPr/>
          <a:lstStyle/>
          <a:p>
            <a:pPr eaLnBrk="1" fontAlgn="auto" hangingPunct="1">
              <a:spcBef>
                <a:spcPts val="0"/>
              </a:spcBef>
              <a:spcAft>
                <a:spcPts val="0"/>
              </a:spcAft>
              <a:defRPr/>
            </a:pPr>
            <a:endParaRPr lang="fr-FR" sz="1050" dirty="0"/>
          </a:p>
        </p:txBody>
      </p:sp>
      <p:sp>
        <p:nvSpPr>
          <p:cNvPr id="68612" name="Slide Number Placeholder 3">
            <a:extLst>
              <a:ext uri="{FF2B5EF4-FFF2-40B4-BE49-F238E27FC236}">
                <a16:creationId xmlns:a16="http://schemas.microsoft.com/office/drawing/2014/main" id="{1087DE7C-8943-4FA2-B10B-6AD5CBFD27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11840DA-3BF8-49DD-8237-6687F3AEF7A8}"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F3F4F365-0AB2-4C48-8695-A435FD60DE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4E094B8-6474-48FF-9B2F-253448B730E2}"/>
              </a:ext>
            </a:extLst>
          </p:cNvPr>
          <p:cNvSpPr>
            <a:spLocks noGrp="1"/>
          </p:cNvSpPr>
          <p:nvPr>
            <p:ph type="body" idx="1"/>
          </p:nvPr>
        </p:nvSpPr>
        <p:spPr/>
        <p:txBody>
          <a:bodyPr/>
          <a:lstStyle/>
          <a:p>
            <a:pPr eaLnBrk="1" fontAlgn="auto" hangingPunct="1">
              <a:spcBef>
                <a:spcPts val="0"/>
              </a:spcBef>
              <a:spcAft>
                <a:spcPts val="0"/>
              </a:spcAft>
              <a:defRPr/>
            </a:pPr>
            <a:endParaRPr lang="fr-FR" sz="1050" dirty="0"/>
          </a:p>
        </p:txBody>
      </p:sp>
      <p:sp>
        <p:nvSpPr>
          <p:cNvPr id="70660" name="Slide Number Placeholder 3">
            <a:extLst>
              <a:ext uri="{FF2B5EF4-FFF2-40B4-BE49-F238E27FC236}">
                <a16:creationId xmlns:a16="http://schemas.microsoft.com/office/drawing/2014/main" id="{8FAC669D-1E6A-4777-BF3F-C0B652FDAB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A2B91F8-09A4-4F15-90BD-74508A2EE7B2}"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91A5F09A-E6CB-4A77-9DFD-9B433FCA8D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965E9A7-13C3-45C9-B682-39D2BEE17B16}"/>
              </a:ext>
            </a:extLst>
          </p:cNvPr>
          <p:cNvSpPr>
            <a:spLocks noGrp="1"/>
          </p:cNvSpPr>
          <p:nvPr>
            <p:ph type="body" idx="1"/>
          </p:nvPr>
        </p:nvSpPr>
        <p:spPr/>
        <p:txBody>
          <a:bodyPr/>
          <a:lstStyle/>
          <a:p>
            <a:pPr eaLnBrk="1" fontAlgn="auto" hangingPunct="1">
              <a:spcBef>
                <a:spcPts val="0"/>
              </a:spcBef>
              <a:spcAft>
                <a:spcPts val="0"/>
              </a:spcAft>
              <a:defRPr/>
            </a:pPr>
            <a:endParaRPr lang="fr-FR" sz="1050" dirty="0"/>
          </a:p>
        </p:txBody>
      </p:sp>
      <p:sp>
        <p:nvSpPr>
          <p:cNvPr id="72708" name="Slide Number Placeholder 3">
            <a:extLst>
              <a:ext uri="{FF2B5EF4-FFF2-40B4-BE49-F238E27FC236}">
                <a16:creationId xmlns:a16="http://schemas.microsoft.com/office/drawing/2014/main" id="{FCD8806B-71DF-4FB7-A686-8B9B5658A7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F4C577A-F96D-422F-81B4-C67291E6EC2A}"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7F850DC-1642-4786-A454-9A3D0626D9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3D68713-3479-47EE-976B-ADB370BDABFB}"/>
              </a:ext>
            </a:extLst>
          </p:cNvPr>
          <p:cNvSpPr>
            <a:spLocks noGrp="1"/>
          </p:cNvSpPr>
          <p:nvPr>
            <p:ph type="body" idx="1"/>
          </p:nvPr>
        </p:nvSpPr>
        <p:spPr/>
        <p:txBody>
          <a:bodyPr/>
          <a:lstStyle/>
          <a:p>
            <a:pPr eaLnBrk="1" fontAlgn="auto" hangingPunct="1">
              <a:spcBef>
                <a:spcPts val="0"/>
              </a:spcBef>
              <a:spcAft>
                <a:spcPts val="0"/>
              </a:spcAft>
              <a:defRPr/>
            </a:pPr>
            <a:endParaRPr lang="fr-FR" sz="1050" dirty="0"/>
          </a:p>
        </p:txBody>
      </p:sp>
      <p:sp>
        <p:nvSpPr>
          <p:cNvPr id="74756" name="Slide Number Placeholder 3">
            <a:extLst>
              <a:ext uri="{FF2B5EF4-FFF2-40B4-BE49-F238E27FC236}">
                <a16:creationId xmlns:a16="http://schemas.microsoft.com/office/drawing/2014/main" id="{74EC0D7E-016C-4A10-B78A-CF80E076D6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761CE01-B7B2-4CA2-A32A-C431BA2F1A3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273334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‹N°›</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8/13/2020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8/13/2020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‹N°›</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8/13/2020</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‹N°›</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‹N°›</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E770F164-BADB-4208-B767-481046D0BB8B}"/>
              </a:ext>
            </a:extLst>
          </p:cNvPr>
          <p:cNvSpPr>
            <a:spLocks noChangeArrowheads="1"/>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5" name="Date Placeholder 3">
            <a:extLst>
              <a:ext uri="{FF2B5EF4-FFF2-40B4-BE49-F238E27FC236}">
                <a16:creationId xmlns:a16="http://schemas.microsoft.com/office/drawing/2014/main" id="{8132B340-4A48-4244-821E-8B826C55C2D5}"/>
              </a:ext>
            </a:extLst>
          </p:cNvPr>
          <p:cNvSpPr>
            <a:spLocks noGrp="1"/>
          </p:cNvSpPr>
          <p:nvPr>
            <p:ph type="dt" sz="half" idx="10"/>
          </p:nvPr>
        </p:nvSpPr>
        <p:spPr/>
        <p:txBody>
          <a:bodyPr/>
          <a:lstStyle>
            <a:lvl1pPr>
              <a:defRPr/>
            </a:lvl1pPr>
          </a:lstStyle>
          <a:p>
            <a:pPr>
              <a:defRPr/>
            </a:pPr>
            <a:fld id="{EBD97864-083F-4324-BAFC-0224DCD68828}" type="datetime1">
              <a:rPr lang="en-US"/>
              <a:pPr>
                <a:defRPr/>
              </a:pPr>
              <a:t>8/13/2020</a:t>
            </a:fld>
            <a:endParaRPr lang="en-US" dirty="0"/>
          </a:p>
        </p:txBody>
      </p:sp>
      <p:sp>
        <p:nvSpPr>
          <p:cNvPr id="6" name="Footer Placeholder 4">
            <a:extLst>
              <a:ext uri="{FF2B5EF4-FFF2-40B4-BE49-F238E27FC236}">
                <a16:creationId xmlns:a16="http://schemas.microsoft.com/office/drawing/2014/main" id="{F343227C-49C7-47D7-8C6F-AC71EF71B4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74A63B-C00A-4D76-8C14-51B3D5BF15B1}"/>
              </a:ext>
            </a:extLst>
          </p:cNvPr>
          <p:cNvSpPr>
            <a:spLocks noGrp="1"/>
          </p:cNvSpPr>
          <p:nvPr>
            <p:ph type="sldNum" sz="quarter" idx="12"/>
          </p:nvPr>
        </p:nvSpPr>
        <p:spPr>
          <a:xfrm>
            <a:off x="531813" y="4529138"/>
            <a:ext cx="779462" cy="365125"/>
          </a:xfrm>
        </p:spPr>
        <p:txBody>
          <a:bodyPr/>
          <a:lstStyle>
            <a:lvl1pPr>
              <a:defRPr/>
            </a:lvl1pPr>
          </a:lstStyle>
          <a:p>
            <a:pPr>
              <a:defRPr/>
            </a:pPr>
            <a:fld id="{EAC41266-CA8B-4758-A90C-593A4D8F1F4D}" type="slidenum">
              <a:rPr lang="en-US" altLang="fr-FR"/>
              <a:pPr>
                <a:defRPr/>
              </a:pPr>
              <a:t>‹N°›</a:t>
            </a:fld>
            <a:endParaRPr lang="en-US" altLang="fr-FR"/>
          </a:p>
        </p:txBody>
      </p:sp>
    </p:spTree>
    <p:extLst>
      <p:ext uri="{BB962C8B-B14F-4D97-AF65-F5344CB8AC3E}">
        <p14:creationId xmlns:p14="http://schemas.microsoft.com/office/powerpoint/2010/main" val="2918127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2DCD025-3EFE-4638-A2C3-3F714E7FEBFE}"/>
              </a:ext>
            </a:extLst>
          </p:cNvPr>
          <p:cNvSpPr>
            <a:spLocks noChangeArrowheads="1"/>
          </p:cNvSpPr>
          <p:nvPr/>
        </p:nvSpPr>
        <p:spPr bwMode="auto">
          <a:xfrm flipV="1">
            <a:off x="-4763" y="71437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2EEEB199-431C-4762-928A-AD15FDDC9CAE}"/>
              </a:ext>
            </a:extLst>
          </p:cNvPr>
          <p:cNvSpPr>
            <a:spLocks noGrp="1"/>
          </p:cNvSpPr>
          <p:nvPr>
            <p:ph type="dt" sz="half" idx="10"/>
          </p:nvPr>
        </p:nvSpPr>
        <p:spPr/>
        <p:txBody>
          <a:bodyPr/>
          <a:lstStyle>
            <a:lvl1pPr>
              <a:defRPr/>
            </a:lvl1pPr>
          </a:lstStyle>
          <a:p>
            <a:pPr>
              <a:defRPr/>
            </a:pPr>
            <a:fld id="{25D07E4F-0C84-4422-ABB4-18DAA34DF8D3}" type="datetime1">
              <a:rPr lang="en-US"/>
              <a:pPr>
                <a:defRPr/>
              </a:pPr>
              <a:t>8/13/2020</a:t>
            </a:fld>
            <a:endParaRPr lang="en-US" dirty="0"/>
          </a:p>
        </p:txBody>
      </p:sp>
      <p:sp>
        <p:nvSpPr>
          <p:cNvPr id="6" name="Footer Placeholder 4">
            <a:extLst>
              <a:ext uri="{FF2B5EF4-FFF2-40B4-BE49-F238E27FC236}">
                <a16:creationId xmlns:a16="http://schemas.microsoft.com/office/drawing/2014/main" id="{48AA0534-FD7F-442B-8905-9B88495C27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E89AC6-A146-4740-9698-80BF0B12F998}"/>
              </a:ext>
            </a:extLst>
          </p:cNvPr>
          <p:cNvSpPr>
            <a:spLocks noGrp="1"/>
          </p:cNvSpPr>
          <p:nvPr>
            <p:ph type="sldNum" sz="quarter" idx="12"/>
          </p:nvPr>
        </p:nvSpPr>
        <p:spPr/>
        <p:txBody>
          <a:bodyPr/>
          <a:lstStyle>
            <a:lvl1pPr>
              <a:defRPr/>
            </a:lvl1pPr>
          </a:lstStyle>
          <a:p>
            <a:pPr>
              <a:defRPr/>
            </a:pPr>
            <a:fld id="{7B156D16-9506-4F0F-B760-1F27CC50DFD1}" type="slidenum">
              <a:rPr lang="en-US" altLang="fr-FR"/>
              <a:pPr>
                <a:defRPr/>
              </a:pPr>
              <a:t>‹N°›</a:t>
            </a:fld>
            <a:endParaRPr lang="en-US" altLang="fr-FR"/>
          </a:p>
        </p:txBody>
      </p:sp>
    </p:spTree>
    <p:extLst>
      <p:ext uri="{BB962C8B-B14F-4D97-AF65-F5344CB8AC3E}">
        <p14:creationId xmlns:p14="http://schemas.microsoft.com/office/powerpoint/2010/main" val="2017156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D40F3DDC-8795-45C8-8B22-F2DCFF38D4E0}"/>
              </a:ext>
            </a:extLst>
          </p:cNvPr>
          <p:cNvSpPr>
            <a:spLocks noChangeArrowheads="1"/>
          </p:cNvSpPr>
          <p:nvPr/>
        </p:nvSpPr>
        <p:spPr bwMode="auto">
          <a:xfrm flipV="1">
            <a:off x="-4763" y="317817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Date Placeholder 3">
            <a:extLst>
              <a:ext uri="{FF2B5EF4-FFF2-40B4-BE49-F238E27FC236}">
                <a16:creationId xmlns:a16="http://schemas.microsoft.com/office/drawing/2014/main" id="{A43D368D-D1F7-4E77-8636-846A70585C76}"/>
              </a:ext>
            </a:extLst>
          </p:cNvPr>
          <p:cNvSpPr>
            <a:spLocks noGrp="1"/>
          </p:cNvSpPr>
          <p:nvPr>
            <p:ph type="dt" sz="half" idx="10"/>
          </p:nvPr>
        </p:nvSpPr>
        <p:spPr/>
        <p:txBody>
          <a:bodyPr/>
          <a:lstStyle>
            <a:lvl1pPr>
              <a:defRPr/>
            </a:lvl1pPr>
          </a:lstStyle>
          <a:p>
            <a:pPr>
              <a:defRPr/>
            </a:pPr>
            <a:fld id="{07F55BF3-BD1D-47B2-A659-02CBD165816F}" type="datetime1">
              <a:rPr lang="en-US"/>
              <a:pPr>
                <a:defRPr/>
              </a:pPr>
              <a:t>8/13/2020</a:t>
            </a:fld>
            <a:endParaRPr lang="en-US" dirty="0"/>
          </a:p>
        </p:txBody>
      </p:sp>
      <p:sp>
        <p:nvSpPr>
          <p:cNvPr id="6" name="Footer Placeholder 4">
            <a:extLst>
              <a:ext uri="{FF2B5EF4-FFF2-40B4-BE49-F238E27FC236}">
                <a16:creationId xmlns:a16="http://schemas.microsoft.com/office/drawing/2014/main" id="{16E6578A-AD2B-41A2-94BC-5AD9FB1436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1C8A03-D605-43AD-A208-DFA583CC4FDE}"/>
              </a:ext>
            </a:extLst>
          </p:cNvPr>
          <p:cNvSpPr>
            <a:spLocks noGrp="1"/>
          </p:cNvSpPr>
          <p:nvPr>
            <p:ph type="sldNum" sz="quarter" idx="12"/>
          </p:nvPr>
        </p:nvSpPr>
        <p:spPr>
          <a:xfrm>
            <a:off x="531813" y="3244850"/>
            <a:ext cx="779462" cy="365125"/>
          </a:xfrm>
        </p:spPr>
        <p:txBody>
          <a:bodyPr/>
          <a:lstStyle>
            <a:lvl1pPr>
              <a:defRPr/>
            </a:lvl1pPr>
          </a:lstStyle>
          <a:p>
            <a:pPr>
              <a:defRPr/>
            </a:pPr>
            <a:fld id="{B2D9D632-0F4A-4C49-865A-AC02707B90DA}" type="slidenum">
              <a:rPr lang="en-US" altLang="fr-FR"/>
              <a:pPr>
                <a:defRPr/>
              </a:pPr>
              <a:t>‹N°›</a:t>
            </a:fld>
            <a:endParaRPr lang="en-US" altLang="fr-FR"/>
          </a:p>
        </p:txBody>
      </p:sp>
    </p:spTree>
    <p:extLst>
      <p:ext uri="{BB962C8B-B14F-4D97-AF65-F5344CB8AC3E}">
        <p14:creationId xmlns:p14="http://schemas.microsoft.com/office/powerpoint/2010/main" val="422663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33D6EFB-1DC1-44E7-84EE-93475CFB82BF}"/>
              </a:ext>
            </a:extLst>
          </p:cNvPr>
          <p:cNvSpPr>
            <a:spLocks noChangeArrowheads="1"/>
          </p:cNvSpPr>
          <p:nvPr/>
        </p:nvSpPr>
        <p:spPr bwMode="auto">
          <a:xfrm flipV="1">
            <a:off x="-4763" y="71437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4">
            <a:extLst>
              <a:ext uri="{FF2B5EF4-FFF2-40B4-BE49-F238E27FC236}">
                <a16:creationId xmlns:a16="http://schemas.microsoft.com/office/drawing/2014/main" id="{635A574B-8EC7-4B47-96D6-168C847A0EB1}"/>
              </a:ext>
            </a:extLst>
          </p:cNvPr>
          <p:cNvSpPr>
            <a:spLocks noGrp="1"/>
          </p:cNvSpPr>
          <p:nvPr>
            <p:ph type="dt" sz="half" idx="10"/>
          </p:nvPr>
        </p:nvSpPr>
        <p:spPr/>
        <p:txBody>
          <a:bodyPr/>
          <a:lstStyle>
            <a:lvl1pPr>
              <a:defRPr/>
            </a:lvl1pPr>
          </a:lstStyle>
          <a:p>
            <a:pPr>
              <a:defRPr/>
            </a:pPr>
            <a:fld id="{D569057F-CF87-48AB-8063-748EC7550A78}" type="datetime1">
              <a:rPr lang="en-US"/>
              <a:pPr>
                <a:defRPr/>
              </a:pPr>
              <a:t>8/13/2020</a:t>
            </a:fld>
            <a:endParaRPr lang="en-US" dirty="0"/>
          </a:p>
        </p:txBody>
      </p:sp>
      <p:sp>
        <p:nvSpPr>
          <p:cNvPr id="7" name="Footer Placeholder 5">
            <a:extLst>
              <a:ext uri="{FF2B5EF4-FFF2-40B4-BE49-F238E27FC236}">
                <a16:creationId xmlns:a16="http://schemas.microsoft.com/office/drawing/2014/main" id="{C21B800F-61B2-4616-A4BC-341D11C0DDD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F6EE5DC-AF4A-482C-8EAC-9FD7143DD5F0}"/>
              </a:ext>
            </a:extLst>
          </p:cNvPr>
          <p:cNvSpPr>
            <a:spLocks noGrp="1"/>
          </p:cNvSpPr>
          <p:nvPr>
            <p:ph type="sldNum" sz="quarter" idx="12"/>
          </p:nvPr>
        </p:nvSpPr>
        <p:spPr/>
        <p:txBody>
          <a:bodyPr/>
          <a:lstStyle>
            <a:lvl1pPr>
              <a:defRPr/>
            </a:lvl1pPr>
          </a:lstStyle>
          <a:p>
            <a:pPr>
              <a:defRPr/>
            </a:pPr>
            <a:fld id="{96141FDB-DA56-4A73-B403-8B4DCEC1ABF6}" type="slidenum">
              <a:rPr lang="en-US" altLang="fr-FR"/>
              <a:pPr>
                <a:defRPr/>
              </a:pPr>
              <a:t>‹N°›</a:t>
            </a:fld>
            <a:endParaRPr lang="en-US" altLang="fr-FR"/>
          </a:p>
        </p:txBody>
      </p:sp>
    </p:spTree>
    <p:extLst>
      <p:ext uri="{BB962C8B-B14F-4D97-AF65-F5344CB8AC3E}">
        <p14:creationId xmlns:p14="http://schemas.microsoft.com/office/powerpoint/2010/main" val="11903897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E4308CFA-C0D2-4C5C-8637-A85EC7DC0471}"/>
              </a:ext>
            </a:extLst>
          </p:cNvPr>
          <p:cNvSpPr>
            <a:spLocks noChangeArrowheads="1"/>
          </p:cNvSpPr>
          <p:nvPr/>
        </p:nvSpPr>
        <p:spPr bwMode="auto">
          <a:xfrm flipV="1">
            <a:off x="-4763" y="71437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a:extLst>
              <a:ext uri="{FF2B5EF4-FFF2-40B4-BE49-F238E27FC236}">
                <a16:creationId xmlns:a16="http://schemas.microsoft.com/office/drawing/2014/main" id="{6FEE5544-912A-4CCB-8E34-97F4D68A938C}"/>
              </a:ext>
            </a:extLst>
          </p:cNvPr>
          <p:cNvSpPr>
            <a:spLocks noGrp="1"/>
          </p:cNvSpPr>
          <p:nvPr>
            <p:ph type="dt" sz="half" idx="10"/>
          </p:nvPr>
        </p:nvSpPr>
        <p:spPr/>
        <p:txBody>
          <a:bodyPr/>
          <a:lstStyle>
            <a:lvl1pPr>
              <a:defRPr/>
            </a:lvl1pPr>
          </a:lstStyle>
          <a:p>
            <a:pPr>
              <a:defRPr/>
            </a:pPr>
            <a:fld id="{FBEADC2C-9192-4C9B-ADEA-8080A6FA78B0}" type="datetime1">
              <a:rPr lang="en-US"/>
              <a:pPr>
                <a:defRPr/>
              </a:pPr>
              <a:t>8/13/2020</a:t>
            </a:fld>
            <a:endParaRPr lang="en-US" dirty="0"/>
          </a:p>
        </p:txBody>
      </p:sp>
      <p:sp>
        <p:nvSpPr>
          <p:cNvPr id="9" name="Footer Placeholder 7">
            <a:extLst>
              <a:ext uri="{FF2B5EF4-FFF2-40B4-BE49-F238E27FC236}">
                <a16:creationId xmlns:a16="http://schemas.microsoft.com/office/drawing/2014/main" id="{F66B9D4A-C936-4C18-A663-29BEC9215B2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4B570C72-50DD-4470-83B2-736992769DCC}"/>
              </a:ext>
            </a:extLst>
          </p:cNvPr>
          <p:cNvSpPr>
            <a:spLocks noGrp="1"/>
          </p:cNvSpPr>
          <p:nvPr>
            <p:ph type="sldNum" sz="quarter" idx="12"/>
          </p:nvPr>
        </p:nvSpPr>
        <p:spPr/>
        <p:txBody>
          <a:bodyPr/>
          <a:lstStyle>
            <a:lvl1pPr>
              <a:defRPr/>
            </a:lvl1pPr>
          </a:lstStyle>
          <a:p>
            <a:pPr>
              <a:defRPr/>
            </a:pPr>
            <a:fld id="{5A7C5562-D900-4075-83E6-AD2CBD85889D}" type="slidenum">
              <a:rPr lang="en-US" altLang="fr-FR"/>
              <a:pPr>
                <a:defRPr/>
              </a:pPr>
              <a:t>‹N°›</a:t>
            </a:fld>
            <a:endParaRPr lang="en-US" altLang="fr-FR"/>
          </a:p>
        </p:txBody>
      </p:sp>
    </p:spTree>
    <p:extLst>
      <p:ext uri="{BB962C8B-B14F-4D97-AF65-F5344CB8AC3E}">
        <p14:creationId xmlns:p14="http://schemas.microsoft.com/office/powerpoint/2010/main" val="1717934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A9495A63-7610-456A-B481-AE3ED10AEE4D}"/>
              </a:ext>
            </a:extLst>
          </p:cNvPr>
          <p:cNvSpPr>
            <a:spLocks noChangeArrowheads="1"/>
          </p:cNvSpPr>
          <p:nvPr/>
        </p:nvSpPr>
        <p:spPr bwMode="auto">
          <a:xfrm flipV="1">
            <a:off x="-4763" y="71437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2" name="Title 1"/>
          <p:cNvSpPr>
            <a:spLocks noGrp="1"/>
          </p:cNvSpPr>
          <p:nvPr>
            <p:ph type="title"/>
          </p:nvPr>
        </p:nvSpPr>
        <p:spPr/>
        <p:txBody>
          <a:bodyPr/>
          <a:lstStyle/>
          <a:p>
            <a:r>
              <a:rPr lang="fr-FR"/>
              <a:t>Modifiez le style du titre</a:t>
            </a:r>
            <a:endParaRPr lang="en-US" dirty="0"/>
          </a:p>
        </p:txBody>
      </p:sp>
      <p:sp>
        <p:nvSpPr>
          <p:cNvPr id="4" name="Date Placeholder 2">
            <a:extLst>
              <a:ext uri="{FF2B5EF4-FFF2-40B4-BE49-F238E27FC236}">
                <a16:creationId xmlns:a16="http://schemas.microsoft.com/office/drawing/2014/main" id="{1264FD26-35F5-42CE-9D55-B2AEF07E22D7}"/>
              </a:ext>
            </a:extLst>
          </p:cNvPr>
          <p:cNvSpPr>
            <a:spLocks noGrp="1"/>
          </p:cNvSpPr>
          <p:nvPr>
            <p:ph type="dt" sz="half" idx="10"/>
          </p:nvPr>
        </p:nvSpPr>
        <p:spPr/>
        <p:txBody>
          <a:bodyPr/>
          <a:lstStyle>
            <a:lvl1pPr>
              <a:defRPr/>
            </a:lvl1pPr>
          </a:lstStyle>
          <a:p>
            <a:pPr>
              <a:defRPr/>
            </a:pPr>
            <a:fld id="{DD0A5EE6-7B95-44CC-ACCB-4C536F169EAB}" type="datetime1">
              <a:rPr lang="en-US"/>
              <a:pPr>
                <a:defRPr/>
              </a:pPr>
              <a:t>8/13/2020</a:t>
            </a:fld>
            <a:endParaRPr lang="en-US" dirty="0"/>
          </a:p>
        </p:txBody>
      </p:sp>
      <p:sp>
        <p:nvSpPr>
          <p:cNvPr id="5" name="Footer Placeholder 3">
            <a:extLst>
              <a:ext uri="{FF2B5EF4-FFF2-40B4-BE49-F238E27FC236}">
                <a16:creationId xmlns:a16="http://schemas.microsoft.com/office/drawing/2014/main" id="{EB82D073-6A64-4F23-8C77-4FFD4273F2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96D289F5-5E90-487C-ABF0-92E954743F1D}"/>
              </a:ext>
            </a:extLst>
          </p:cNvPr>
          <p:cNvSpPr>
            <a:spLocks noGrp="1"/>
          </p:cNvSpPr>
          <p:nvPr>
            <p:ph type="sldNum" sz="quarter" idx="12"/>
          </p:nvPr>
        </p:nvSpPr>
        <p:spPr/>
        <p:txBody>
          <a:bodyPr/>
          <a:lstStyle>
            <a:lvl1pPr>
              <a:defRPr/>
            </a:lvl1pPr>
          </a:lstStyle>
          <a:p>
            <a:pPr>
              <a:defRPr/>
            </a:pPr>
            <a:fld id="{BDB8D94B-69C4-4A0C-874E-2019A330201A}" type="slidenum">
              <a:rPr lang="en-US" altLang="fr-FR"/>
              <a:pPr>
                <a:defRPr/>
              </a:pPr>
              <a:t>‹N°›</a:t>
            </a:fld>
            <a:endParaRPr lang="en-US" altLang="fr-FR"/>
          </a:p>
        </p:txBody>
      </p:sp>
    </p:spTree>
    <p:extLst>
      <p:ext uri="{BB962C8B-B14F-4D97-AF65-F5344CB8AC3E}">
        <p14:creationId xmlns:p14="http://schemas.microsoft.com/office/powerpoint/2010/main" val="896133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5BFB132C-D775-4BD5-99B1-0DF8EFDC2847}"/>
              </a:ext>
            </a:extLst>
          </p:cNvPr>
          <p:cNvSpPr>
            <a:spLocks noChangeArrowheads="1"/>
          </p:cNvSpPr>
          <p:nvPr/>
        </p:nvSpPr>
        <p:spPr bwMode="auto">
          <a:xfrm flipV="1">
            <a:off x="-4763" y="71437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3" name="Date Placeholder 1">
            <a:extLst>
              <a:ext uri="{FF2B5EF4-FFF2-40B4-BE49-F238E27FC236}">
                <a16:creationId xmlns:a16="http://schemas.microsoft.com/office/drawing/2014/main" id="{E3BCA136-C709-48D3-9F2B-E2D239D7DE0D}"/>
              </a:ext>
            </a:extLst>
          </p:cNvPr>
          <p:cNvSpPr>
            <a:spLocks noGrp="1"/>
          </p:cNvSpPr>
          <p:nvPr>
            <p:ph type="dt" sz="half" idx="10"/>
          </p:nvPr>
        </p:nvSpPr>
        <p:spPr/>
        <p:txBody>
          <a:bodyPr/>
          <a:lstStyle>
            <a:lvl1pPr>
              <a:defRPr/>
            </a:lvl1pPr>
          </a:lstStyle>
          <a:p>
            <a:pPr>
              <a:defRPr/>
            </a:pPr>
            <a:fld id="{C27C2C84-E531-40ED-9CD9-00DF97F38603}" type="datetime1">
              <a:rPr lang="en-US"/>
              <a:pPr>
                <a:defRPr/>
              </a:pPr>
              <a:t>8/13/2020</a:t>
            </a:fld>
            <a:endParaRPr lang="en-US" dirty="0"/>
          </a:p>
        </p:txBody>
      </p:sp>
      <p:sp>
        <p:nvSpPr>
          <p:cNvPr id="4" name="Footer Placeholder 2">
            <a:extLst>
              <a:ext uri="{FF2B5EF4-FFF2-40B4-BE49-F238E27FC236}">
                <a16:creationId xmlns:a16="http://schemas.microsoft.com/office/drawing/2014/main" id="{76C65E64-5EE3-48B8-94D0-8591F5F4F2A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B132F053-BC00-46C4-AA2B-3C832629F053}"/>
              </a:ext>
            </a:extLst>
          </p:cNvPr>
          <p:cNvSpPr>
            <a:spLocks noGrp="1"/>
          </p:cNvSpPr>
          <p:nvPr>
            <p:ph type="sldNum" sz="quarter" idx="12"/>
          </p:nvPr>
        </p:nvSpPr>
        <p:spPr/>
        <p:txBody>
          <a:bodyPr/>
          <a:lstStyle>
            <a:lvl1pPr>
              <a:defRPr/>
            </a:lvl1pPr>
          </a:lstStyle>
          <a:p>
            <a:pPr>
              <a:defRPr/>
            </a:pPr>
            <a:fld id="{63FC00C9-9A62-417A-B95E-D6CEAEE1C9A2}" type="slidenum">
              <a:rPr lang="en-US" altLang="fr-FR"/>
              <a:pPr>
                <a:defRPr/>
              </a:pPr>
              <a:t>‹N°›</a:t>
            </a:fld>
            <a:endParaRPr lang="en-US" altLang="fr-FR"/>
          </a:p>
        </p:txBody>
      </p:sp>
    </p:spTree>
    <p:extLst>
      <p:ext uri="{BB962C8B-B14F-4D97-AF65-F5344CB8AC3E}">
        <p14:creationId xmlns:p14="http://schemas.microsoft.com/office/powerpoint/2010/main" val="1575005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C5D18675-4E79-4A17-97CF-C47E534BCDAE}"/>
              </a:ext>
            </a:extLst>
          </p:cNvPr>
          <p:cNvSpPr>
            <a:spLocks noChangeArrowheads="1"/>
          </p:cNvSpPr>
          <p:nvPr/>
        </p:nvSpPr>
        <p:spPr bwMode="auto">
          <a:xfrm flipV="1">
            <a:off x="-4763" y="71437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Date Placeholder 4">
            <a:extLst>
              <a:ext uri="{FF2B5EF4-FFF2-40B4-BE49-F238E27FC236}">
                <a16:creationId xmlns:a16="http://schemas.microsoft.com/office/drawing/2014/main" id="{45E921FC-3D5B-43CF-AC53-CF1B953E2CD7}"/>
              </a:ext>
            </a:extLst>
          </p:cNvPr>
          <p:cNvSpPr>
            <a:spLocks noGrp="1"/>
          </p:cNvSpPr>
          <p:nvPr>
            <p:ph type="dt" sz="half" idx="10"/>
          </p:nvPr>
        </p:nvSpPr>
        <p:spPr/>
        <p:txBody>
          <a:bodyPr/>
          <a:lstStyle>
            <a:lvl1pPr>
              <a:defRPr/>
            </a:lvl1pPr>
          </a:lstStyle>
          <a:p>
            <a:pPr>
              <a:defRPr/>
            </a:pPr>
            <a:fld id="{639B3DCA-8976-4072-8C38-CC33188796BB}" type="datetime1">
              <a:rPr lang="en-US"/>
              <a:pPr>
                <a:defRPr/>
              </a:pPr>
              <a:t>8/13/2020</a:t>
            </a:fld>
            <a:endParaRPr lang="en-US" dirty="0"/>
          </a:p>
        </p:txBody>
      </p:sp>
      <p:sp>
        <p:nvSpPr>
          <p:cNvPr id="7" name="Footer Placeholder 5">
            <a:extLst>
              <a:ext uri="{FF2B5EF4-FFF2-40B4-BE49-F238E27FC236}">
                <a16:creationId xmlns:a16="http://schemas.microsoft.com/office/drawing/2014/main" id="{85D0B88B-3E89-4D6D-A3AC-F8AC416E96D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CEA107D8-CBAE-41A5-944B-90DA7B672E5C}"/>
              </a:ext>
            </a:extLst>
          </p:cNvPr>
          <p:cNvSpPr>
            <a:spLocks noGrp="1"/>
          </p:cNvSpPr>
          <p:nvPr>
            <p:ph type="sldNum" sz="quarter" idx="12"/>
          </p:nvPr>
        </p:nvSpPr>
        <p:spPr/>
        <p:txBody>
          <a:bodyPr/>
          <a:lstStyle>
            <a:lvl1pPr>
              <a:defRPr/>
            </a:lvl1pPr>
          </a:lstStyle>
          <a:p>
            <a:pPr>
              <a:defRPr/>
            </a:pPr>
            <a:fld id="{755DD5B8-7860-4F39-9901-3B8809E846E4}" type="slidenum">
              <a:rPr lang="en-US" altLang="fr-FR"/>
              <a:pPr>
                <a:defRPr/>
              </a:pPr>
              <a:t>‹N°›</a:t>
            </a:fld>
            <a:endParaRPr lang="en-US" altLang="fr-FR"/>
          </a:p>
        </p:txBody>
      </p:sp>
    </p:spTree>
    <p:extLst>
      <p:ext uri="{BB962C8B-B14F-4D97-AF65-F5344CB8AC3E}">
        <p14:creationId xmlns:p14="http://schemas.microsoft.com/office/powerpoint/2010/main" val="393846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83AC4A8-13AE-4B3E-B89A-00476089009E}"/>
              </a:ext>
            </a:extLst>
          </p:cNvPr>
          <p:cNvSpPr>
            <a:spLocks noChangeArrowheads="1"/>
          </p:cNvSpPr>
          <p:nvPr/>
        </p:nvSpPr>
        <p:spPr bwMode="auto">
          <a:xfrm flipV="1">
            <a:off x="-4763" y="491172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Date Placeholder 4">
            <a:extLst>
              <a:ext uri="{FF2B5EF4-FFF2-40B4-BE49-F238E27FC236}">
                <a16:creationId xmlns:a16="http://schemas.microsoft.com/office/drawing/2014/main" id="{C8451814-3A19-4DEB-883A-405765B5FC2C}"/>
              </a:ext>
            </a:extLst>
          </p:cNvPr>
          <p:cNvSpPr>
            <a:spLocks noGrp="1"/>
          </p:cNvSpPr>
          <p:nvPr>
            <p:ph type="dt" sz="half" idx="10"/>
          </p:nvPr>
        </p:nvSpPr>
        <p:spPr/>
        <p:txBody>
          <a:bodyPr/>
          <a:lstStyle>
            <a:lvl1pPr>
              <a:defRPr/>
            </a:lvl1pPr>
          </a:lstStyle>
          <a:p>
            <a:pPr>
              <a:defRPr/>
            </a:pPr>
            <a:fld id="{757EB7EE-823F-4C2E-B1B8-D348249B5B8D}" type="datetime1">
              <a:rPr lang="en-US"/>
              <a:pPr>
                <a:defRPr/>
              </a:pPr>
              <a:t>8/13/2020</a:t>
            </a:fld>
            <a:endParaRPr lang="en-US" dirty="0"/>
          </a:p>
        </p:txBody>
      </p:sp>
      <p:sp>
        <p:nvSpPr>
          <p:cNvPr id="7" name="Footer Placeholder 5">
            <a:extLst>
              <a:ext uri="{FF2B5EF4-FFF2-40B4-BE49-F238E27FC236}">
                <a16:creationId xmlns:a16="http://schemas.microsoft.com/office/drawing/2014/main" id="{8CCBB6B1-12DF-4D29-8F65-B53AA743B58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C90D510-8E3B-452A-BB25-32EF5125D820}"/>
              </a:ext>
            </a:extLst>
          </p:cNvPr>
          <p:cNvSpPr>
            <a:spLocks noGrp="1"/>
          </p:cNvSpPr>
          <p:nvPr>
            <p:ph type="sldNum" sz="quarter" idx="12"/>
          </p:nvPr>
        </p:nvSpPr>
        <p:spPr>
          <a:xfrm>
            <a:off x="531813" y="4983163"/>
            <a:ext cx="779462" cy="365125"/>
          </a:xfrm>
        </p:spPr>
        <p:txBody>
          <a:bodyPr/>
          <a:lstStyle>
            <a:lvl1pPr>
              <a:defRPr/>
            </a:lvl1pPr>
          </a:lstStyle>
          <a:p>
            <a:pPr>
              <a:defRPr/>
            </a:pPr>
            <a:fld id="{5FFB102F-380C-428A-935A-ADFE891AC828}" type="slidenum">
              <a:rPr lang="en-US" altLang="fr-FR"/>
              <a:pPr>
                <a:defRPr/>
              </a:pPr>
              <a:t>‹N°›</a:t>
            </a:fld>
            <a:endParaRPr lang="en-US" altLang="fr-FR"/>
          </a:p>
        </p:txBody>
      </p:sp>
    </p:spTree>
    <p:extLst>
      <p:ext uri="{BB962C8B-B14F-4D97-AF65-F5344CB8AC3E}">
        <p14:creationId xmlns:p14="http://schemas.microsoft.com/office/powerpoint/2010/main" val="41624450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EDFDB05-6875-4BB2-83E1-9163298CB67B}"/>
              </a:ext>
            </a:extLst>
          </p:cNvPr>
          <p:cNvSpPr>
            <a:spLocks noChangeArrowheads="1"/>
          </p:cNvSpPr>
          <p:nvPr/>
        </p:nvSpPr>
        <p:spPr bwMode="auto">
          <a:xfrm flipV="1">
            <a:off x="-4763" y="317817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Date Placeholder 3">
            <a:extLst>
              <a:ext uri="{FF2B5EF4-FFF2-40B4-BE49-F238E27FC236}">
                <a16:creationId xmlns:a16="http://schemas.microsoft.com/office/drawing/2014/main" id="{D27BE929-965C-449C-AFD4-A96FC4543830}"/>
              </a:ext>
            </a:extLst>
          </p:cNvPr>
          <p:cNvSpPr>
            <a:spLocks noGrp="1"/>
          </p:cNvSpPr>
          <p:nvPr>
            <p:ph type="dt" sz="half" idx="10"/>
          </p:nvPr>
        </p:nvSpPr>
        <p:spPr/>
        <p:txBody>
          <a:bodyPr/>
          <a:lstStyle>
            <a:lvl1pPr>
              <a:defRPr/>
            </a:lvl1pPr>
          </a:lstStyle>
          <a:p>
            <a:pPr>
              <a:defRPr/>
            </a:pPr>
            <a:fld id="{60AABBCA-37F1-4B77-9677-4053B0D63F3F}" type="datetime1">
              <a:rPr lang="en-US"/>
              <a:pPr>
                <a:defRPr/>
              </a:pPr>
              <a:t>8/13/2020</a:t>
            </a:fld>
            <a:endParaRPr lang="en-US" dirty="0"/>
          </a:p>
        </p:txBody>
      </p:sp>
      <p:sp>
        <p:nvSpPr>
          <p:cNvPr id="6" name="Footer Placeholder 4">
            <a:extLst>
              <a:ext uri="{FF2B5EF4-FFF2-40B4-BE49-F238E27FC236}">
                <a16:creationId xmlns:a16="http://schemas.microsoft.com/office/drawing/2014/main" id="{D4E46380-6478-481A-936C-8D720A0DD5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D79465-0B02-4A52-AA52-0F38C3BA398A}"/>
              </a:ext>
            </a:extLst>
          </p:cNvPr>
          <p:cNvSpPr>
            <a:spLocks noGrp="1"/>
          </p:cNvSpPr>
          <p:nvPr>
            <p:ph type="sldNum" sz="quarter" idx="12"/>
          </p:nvPr>
        </p:nvSpPr>
        <p:spPr>
          <a:xfrm>
            <a:off x="531813" y="3244850"/>
            <a:ext cx="779462" cy="365125"/>
          </a:xfrm>
        </p:spPr>
        <p:txBody>
          <a:bodyPr/>
          <a:lstStyle>
            <a:lvl1pPr>
              <a:defRPr/>
            </a:lvl1pPr>
          </a:lstStyle>
          <a:p>
            <a:pPr>
              <a:defRPr/>
            </a:pPr>
            <a:fld id="{C1FF547D-F70E-4060-B83D-168D2AA43F06}" type="slidenum">
              <a:rPr lang="en-US" altLang="fr-FR"/>
              <a:pPr>
                <a:defRPr/>
              </a:pPr>
              <a:t>‹N°›</a:t>
            </a:fld>
            <a:endParaRPr lang="en-US" altLang="fr-FR"/>
          </a:p>
        </p:txBody>
      </p:sp>
    </p:spTree>
    <p:extLst>
      <p:ext uri="{BB962C8B-B14F-4D97-AF65-F5344CB8AC3E}">
        <p14:creationId xmlns:p14="http://schemas.microsoft.com/office/powerpoint/2010/main" val="2964430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5BEBBE9-ADE2-4B95-BB3F-3D9CF5AEE51D}"/>
              </a:ext>
            </a:extLst>
          </p:cNvPr>
          <p:cNvSpPr>
            <a:spLocks noChangeArrowheads="1"/>
          </p:cNvSpPr>
          <p:nvPr/>
        </p:nvSpPr>
        <p:spPr bwMode="auto">
          <a:xfrm flipV="1">
            <a:off x="-4763" y="317817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6" name="TextBox 13">
            <a:extLst>
              <a:ext uri="{FF2B5EF4-FFF2-40B4-BE49-F238E27FC236}">
                <a16:creationId xmlns:a16="http://schemas.microsoft.com/office/drawing/2014/main" id="{0FEDD33C-A778-4D8C-A594-4663ECE85E5A}"/>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fr-FR" sz="8000">
                <a:solidFill>
                  <a:schemeClr val="accent1"/>
                </a:solidFill>
              </a:rPr>
              <a:t>“</a:t>
            </a:r>
          </a:p>
        </p:txBody>
      </p:sp>
      <p:sp>
        <p:nvSpPr>
          <p:cNvPr id="7" name="TextBox 14">
            <a:extLst>
              <a:ext uri="{FF2B5EF4-FFF2-40B4-BE49-F238E27FC236}">
                <a16:creationId xmlns:a16="http://schemas.microsoft.com/office/drawing/2014/main" id="{0A822C89-FC80-4619-8DBF-07044355BF6A}"/>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fr-FR"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8" name="Date Placeholder 3">
            <a:extLst>
              <a:ext uri="{FF2B5EF4-FFF2-40B4-BE49-F238E27FC236}">
                <a16:creationId xmlns:a16="http://schemas.microsoft.com/office/drawing/2014/main" id="{41CCB44C-0E5D-454B-A487-B36E0E15EE74}"/>
              </a:ext>
            </a:extLst>
          </p:cNvPr>
          <p:cNvSpPr>
            <a:spLocks noGrp="1"/>
          </p:cNvSpPr>
          <p:nvPr>
            <p:ph type="dt" sz="half" idx="14"/>
          </p:nvPr>
        </p:nvSpPr>
        <p:spPr/>
        <p:txBody>
          <a:bodyPr/>
          <a:lstStyle>
            <a:lvl1pPr>
              <a:defRPr/>
            </a:lvl1pPr>
          </a:lstStyle>
          <a:p>
            <a:pPr>
              <a:defRPr/>
            </a:pPr>
            <a:fld id="{07256973-CD56-4074-866A-59A94B17698F}" type="datetime1">
              <a:rPr lang="en-US"/>
              <a:pPr>
                <a:defRPr/>
              </a:pPr>
              <a:t>8/13/2020</a:t>
            </a:fld>
            <a:endParaRPr lang="en-US" dirty="0"/>
          </a:p>
        </p:txBody>
      </p:sp>
      <p:sp>
        <p:nvSpPr>
          <p:cNvPr id="9" name="Footer Placeholder 4">
            <a:extLst>
              <a:ext uri="{FF2B5EF4-FFF2-40B4-BE49-F238E27FC236}">
                <a16:creationId xmlns:a16="http://schemas.microsoft.com/office/drawing/2014/main" id="{75309578-0692-4602-BF69-A4B6BD2939A1}"/>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F867CD5-E033-4B37-B83B-A1DE5C05F444}"/>
              </a:ext>
            </a:extLst>
          </p:cNvPr>
          <p:cNvSpPr>
            <a:spLocks noGrp="1"/>
          </p:cNvSpPr>
          <p:nvPr>
            <p:ph type="sldNum" sz="quarter" idx="16"/>
          </p:nvPr>
        </p:nvSpPr>
        <p:spPr>
          <a:xfrm>
            <a:off x="531813" y="3244850"/>
            <a:ext cx="779462" cy="365125"/>
          </a:xfrm>
        </p:spPr>
        <p:txBody>
          <a:bodyPr/>
          <a:lstStyle>
            <a:lvl1pPr>
              <a:defRPr/>
            </a:lvl1pPr>
          </a:lstStyle>
          <a:p>
            <a:pPr>
              <a:defRPr/>
            </a:pPr>
            <a:fld id="{4D64B39B-28F2-49D6-9DEC-8AAFBA3ADC80}" type="slidenum">
              <a:rPr lang="en-US" altLang="fr-FR"/>
              <a:pPr>
                <a:defRPr/>
              </a:pPr>
              <a:t>‹N°›</a:t>
            </a:fld>
            <a:endParaRPr lang="en-US" altLang="fr-FR"/>
          </a:p>
        </p:txBody>
      </p:sp>
    </p:spTree>
    <p:extLst>
      <p:ext uri="{BB962C8B-B14F-4D97-AF65-F5344CB8AC3E}">
        <p14:creationId xmlns:p14="http://schemas.microsoft.com/office/powerpoint/2010/main" val="27879959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923A86E9-7981-4BAF-B273-48B598F8218E}"/>
              </a:ext>
            </a:extLst>
          </p:cNvPr>
          <p:cNvSpPr>
            <a:spLocks noChangeArrowheads="1"/>
          </p:cNvSpPr>
          <p:nvPr/>
        </p:nvSpPr>
        <p:spPr bwMode="auto">
          <a:xfrm flipV="1">
            <a:off x="-4763" y="491172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fr-FR"/>
              <a:t>Modifiez les styles du texte du masque</a:t>
            </a:r>
          </a:p>
        </p:txBody>
      </p:sp>
      <p:sp>
        <p:nvSpPr>
          <p:cNvPr id="6" name="Date Placeholder 4">
            <a:extLst>
              <a:ext uri="{FF2B5EF4-FFF2-40B4-BE49-F238E27FC236}">
                <a16:creationId xmlns:a16="http://schemas.microsoft.com/office/drawing/2014/main" id="{79E67DEF-DFAC-47F3-9230-3AE54935AFFE}"/>
              </a:ext>
            </a:extLst>
          </p:cNvPr>
          <p:cNvSpPr>
            <a:spLocks noGrp="1"/>
          </p:cNvSpPr>
          <p:nvPr>
            <p:ph type="dt" sz="half" idx="10"/>
          </p:nvPr>
        </p:nvSpPr>
        <p:spPr/>
        <p:txBody>
          <a:bodyPr/>
          <a:lstStyle>
            <a:lvl1pPr>
              <a:defRPr/>
            </a:lvl1pPr>
          </a:lstStyle>
          <a:p>
            <a:pPr>
              <a:defRPr/>
            </a:pPr>
            <a:fld id="{C500FD46-8187-49CD-8D99-F07E6090A989}" type="datetime1">
              <a:rPr lang="en-US"/>
              <a:pPr>
                <a:defRPr/>
              </a:pPr>
              <a:t>8/13/2020</a:t>
            </a:fld>
            <a:endParaRPr lang="en-US" dirty="0"/>
          </a:p>
        </p:txBody>
      </p:sp>
      <p:sp>
        <p:nvSpPr>
          <p:cNvPr id="7" name="Footer Placeholder 5">
            <a:extLst>
              <a:ext uri="{FF2B5EF4-FFF2-40B4-BE49-F238E27FC236}">
                <a16:creationId xmlns:a16="http://schemas.microsoft.com/office/drawing/2014/main" id="{0D8128C1-3201-4D5B-8514-EF0EFC981EC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40CC0FC-B87F-4A9D-988C-3BEE703A164B}"/>
              </a:ext>
            </a:extLst>
          </p:cNvPr>
          <p:cNvSpPr>
            <a:spLocks noGrp="1"/>
          </p:cNvSpPr>
          <p:nvPr>
            <p:ph type="sldNum" sz="quarter" idx="12"/>
          </p:nvPr>
        </p:nvSpPr>
        <p:spPr>
          <a:xfrm>
            <a:off x="531813" y="4983163"/>
            <a:ext cx="779462" cy="365125"/>
          </a:xfrm>
        </p:spPr>
        <p:txBody>
          <a:bodyPr/>
          <a:lstStyle>
            <a:lvl1pPr>
              <a:defRPr/>
            </a:lvl1pPr>
          </a:lstStyle>
          <a:p>
            <a:pPr>
              <a:defRPr/>
            </a:pPr>
            <a:fld id="{C043B904-80C6-42C3-8FB2-ADCBC1A5A6D9}" type="slidenum">
              <a:rPr lang="en-US" altLang="fr-FR"/>
              <a:pPr>
                <a:defRPr/>
              </a:pPr>
              <a:t>‹N°›</a:t>
            </a:fld>
            <a:endParaRPr lang="en-US" altLang="fr-FR"/>
          </a:p>
        </p:txBody>
      </p:sp>
    </p:spTree>
    <p:extLst>
      <p:ext uri="{BB962C8B-B14F-4D97-AF65-F5344CB8AC3E}">
        <p14:creationId xmlns:p14="http://schemas.microsoft.com/office/powerpoint/2010/main" val="9702673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C0171EB-79B4-4008-9510-F7E370AC39EB}"/>
              </a:ext>
            </a:extLst>
          </p:cNvPr>
          <p:cNvSpPr>
            <a:spLocks noChangeArrowheads="1"/>
          </p:cNvSpPr>
          <p:nvPr/>
        </p:nvSpPr>
        <p:spPr bwMode="auto">
          <a:xfrm flipV="1">
            <a:off x="-4763" y="491172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6" name="TextBox 16">
            <a:extLst>
              <a:ext uri="{FF2B5EF4-FFF2-40B4-BE49-F238E27FC236}">
                <a16:creationId xmlns:a16="http://schemas.microsoft.com/office/drawing/2014/main" id="{356D8158-B60E-42DA-861C-3B8680A1B2C9}"/>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fr-FR" sz="8000">
                <a:solidFill>
                  <a:schemeClr val="accent1"/>
                </a:solidFill>
              </a:rPr>
              <a:t>“</a:t>
            </a:r>
          </a:p>
        </p:txBody>
      </p:sp>
      <p:sp>
        <p:nvSpPr>
          <p:cNvPr id="7" name="TextBox 17">
            <a:extLst>
              <a:ext uri="{FF2B5EF4-FFF2-40B4-BE49-F238E27FC236}">
                <a16:creationId xmlns:a16="http://schemas.microsoft.com/office/drawing/2014/main" id="{17B2AB13-C3D8-4698-9985-97030A2F03E7}"/>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fr-FR"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fr-FR"/>
              <a:t>Modifiez les styles du texte du masque</a:t>
            </a:r>
          </a:p>
        </p:txBody>
      </p:sp>
      <p:sp>
        <p:nvSpPr>
          <p:cNvPr id="8" name="Date Placeholder 4">
            <a:extLst>
              <a:ext uri="{FF2B5EF4-FFF2-40B4-BE49-F238E27FC236}">
                <a16:creationId xmlns:a16="http://schemas.microsoft.com/office/drawing/2014/main" id="{8C8555AE-57A4-4717-B15A-7398C46FAB39}"/>
              </a:ext>
            </a:extLst>
          </p:cNvPr>
          <p:cNvSpPr>
            <a:spLocks noGrp="1"/>
          </p:cNvSpPr>
          <p:nvPr>
            <p:ph type="dt" sz="half" idx="14"/>
          </p:nvPr>
        </p:nvSpPr>
        <p:spPr/>
        <p:txBody>
          <a:bodyPr/>
          <a:lstStyle>
            <a:lvl1pPr>
              <a:defRPr/>
            </a:lvl1pPr>
          </a:lstStyle>
          <a:p>
            <a:pPr>
              <a:defRPr/>
            </a:pPr>
            <a:fld id="{3A8A5972-F73F-45F3-A02A-CE2FABC00683}" type="datetime1">
              <a:rPr lang="en-US"/>
              <a:pPr>
                <a:defRPr/>
              </a:pPr>
              <a:t>8/13/2020</a:t>
            </a:fld>
            <a:endParaRPr lang="en-US" dirty="0"/>
          </a:p>
        </p:txBody>
      </p:sp>
      <p:sp>
        <p:nvSpPr>
          <p:cNvPr id="9" name="Footer Placeholder 5">
            <a:extLst>
              <a:ext uri="{FF2B5EF4-FFF2-40B4-BE49-F238E27FC236}">
                <a16:creationId xmlns:a16="http://schemas.microsoft.com/office/drawing/2014/main" id="{E337439D-6B10-4672-A580-FF6B98F101AB}"/>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51A2728E-3E78-4987-9770-AD8F57D3538A}"/>
              </a:ext>
            </a:extLst>
          </p:cNvPr>
          <p:cNvSpPr>
            <a:spLocks noGrp="1"/>
          </p:cNvSpPr>
          <p:nvPr>
            <p:ph type="sldNum" sz="quarter" idx="16"/>
          </p:nvPr>
        </p:nvSpPr>
        <p:spPr>
          <a:xfrm>
            <a:off x="531813" y="4983163"/>
            <a:ext cx="779462" cy="365125"/>
          </a:xfrm>
        </p:spPr>
        <p:txBody>
          <a:bodyPr/>
          <a:lstStyle>
            <a:lvl1pPr>
              <a:defRPr/>
            </a:lvl1pPr>
          </a:lstStyle>
          <a:p>
            <a:pPr>
              <a:defRPr/>
            </a:pPr>
            <a:fld id="{4B75EEC1-FEDB-4BA8-9B02-43FB9F0DAE78}" type="slidenum">
              <a:rPr lang="en-US" altLang="fr-FR"/>
              <a:pPr>
                <a:defRPr/>
              </a:pPr>
              <a:t>‹N°›</a:t>
            </a:fld>
            <a:endParaRPr lang="en-US" altLang="fr-FR"/>
          </a:p>
        </p:txBody>
      </p:sp>
    </p:spTree>
    <p:extLst>
      <p:ext uri="{BB962C8B-B14F-4D97-AF65-F5344CB8AC3E}">
        <p14:creationId xmlns:p14="http://schemas.microsoft.com/office/powerpoint/2010/main" val="2502119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406A681-CDE5-4F3A-8B20-368796FF9954}"/>
              </a:ext>
            </a:extLst>
          </p:cNvPr>
          <p:cNvSpPr>
            <a:spLocks noChangeArrowheads="1"/>
          </p:cNvSpPr>
          <p:nvPr/>
        </p:nvSpPr>
        <p:spPr bwMode="auto">
          <a:xfrm flipV="1">
            <a:off x="-4763" y="491172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fr-FR"/>
              <a:t>Modifiez les styles du texte du masque</a:t>
            </a:r>
          </a:p>
        </p:txBody>
      </p:sp>
      <p:sp>
        <p:nvSpPr>
          <p:cNvPr id="6" name="Date Placeholder 4">
            <a:extLst>
              <a:ext uri="{FF2B5EF4-FFF2-40B4-BE49-F238E27FC236}">
                <a16:creationId xmlns:a16="http://schemas.microsoft.com/office/drawing/2014/main" id="{61D6F0BA-91D8-4A1B-9716-6D79DD7C0F7F}"/>
              </a:ext>
            </a:extLst>
          </p:cNvPr>
          <p:cNvSpPr>
            <a:spLocks noGrp="1"/>
          </p:cNvSpPr>
          <p:nvPr>
            <p:ph type="dt" sz="half" idx="14"/>
          </p:nvPr>
        </p:nvSpPr>
        <p:spPr/>
        <p:txBody>
          <a:bodyPr/>
          <a:lstStyle>
            <a:lvl1pPr>
              <a:defRPr/>
            </a:lvl1pPr>
          </a:lstStyle>
          <a:p>
            <a:pPr>
              <a:defRPr/>
            </a:pPr>
            <a:fld id="{DCA76544-FFB1-407A-827E-38DDAA5E07D1}" type="datetime1">
              <a:rPr lang="en-US"/>
              <a:pPr>
                <a:defRPr/>
              </a:pPr>
              <a:t>8/13/2020</a:t>
            </a:fld>
            <a:endParaRPr lang="en-US" dirty="0"/>
          </a:p>
        </p:txBody>
      </p:sp>
      <p:sp>
        <p:nvSpPr>
          <p:cNvPr id="7" name="Footer Placeholder 5">
            <a:extLst>
              <a:ext uri="{FF2B5EF4-FFF2-40B4-BE49-F238E27FC236}">
                <a16:creationId xmlns:a16="http://schemas.microsoft.com/office/drawing/2014/main" id="{3B4FA6FB-A9D6-46AD-AA54-60C382D4EF7E}"/>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2366372-389B-420E-B258-284F2450BD4D}"/>
              </a:ext>
            </a:extLst>
          </p:cNvPr>
          <p:cNvSpPr>
            <a:spLocks noGrp="1"/>
          </p:cNvSpPr>
          <p:nvPr>
            <p:ph type="sldNum" sz="quarter" idx="16"/>
          </p:nvPr>
        </p:nvSpPr>
        <p:spPr>
          <a:xfrm>
            <a:off x="531813" y="4983163"/>
            <a:ext cx="779462" cy="365125"/>
          </a:xfrm>
        </p:spPr>
        <p:txBody>
          <a:bodyPr/>
          <a:lstStyle>
            <a:lvl1pPr>
              <a:defRPr/>
            </a:lvl1pPr>
          </a:lstStyle>
          <a:p>
            <a:pPr>
              <a:defRPr/>
            </a:pPr>
            <a:fld id="{ED015FF2-C261-4BE5-958A-D1AA83D746DB}" type="slidenum">
              <a:rPr lang="en-US" altLang="fr-FR"/>
              <a:pPr>
                <a:defRPr/>
              </a:pPr>
              <a:t>‹N°›</a:t>
            </a:fld>
            <a:endParaRPr lang="en-US" altLang="fr-FR"/>
          </a:p>
        </p:txBody>
      </p:sp>
    </p:spTree>
    <p:extLst>
      <p:ext uri="{BB962C8B-B14F-4D97-AF65-F5344CB8AC3E}">
        <p14:creationId xmlns:p14="http://schemas.microsoft.com/office/powerpoint/2010/main" val="5489210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8BE8FFA-58BF-4DA2-97D7-A468A903C06F}"/>
              </a:ext>
            </a:extLst>
          </p:cNvPr>
          <p:cNvSpPr>
            <a:spLocks noChangeArrowheads="1"/>
          </p:cNvSpPr>
          <p:nvPr/>
        </p:nvSpPr>
        <p:spPr bwMode="auto">
          <a:xfrm flipV="1">
            <a:off x="-4763" y="71437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F35575A3-D5B1-4C2E-AB6A-C64B099E2705}"/>
              </a:ext>
            </a:extLst>
          </p:cNvPr>
          <p:cNvSpPr>
            <a:spLocks noGrp="1"/>
          </p:cNvSpPr>
          <p:nvPr>
            <p:ph type="dt" sz="half" idx="10"/>
          </p:nvPr>
        </p:nvSpPr>
        <p:spPr/>
        <p:txBody>
          <a:bodyPr/>
          <a:lstStyle>
            <a:lvl1pPr>
              <a:defRPr/>
            </a:lvl1pPr>
          </a:lstStyle>
          <a:p>
            <a:pPr>
              <a:defRPr/>
            </a:pPr>
            <a:fld id="{AC4A6DAD-A51B-4840-A09F-E5BDF1898ABC}" type="datetime1">
              <a:rPr lang="en-US"/>
              <a:pPr>
                <a:defRPr/>
              </a:pPr>
              <a:t>8/13/2020</a:t>
            </a:fld>
            <a:endParaRPr lang="en-US" dirty="0"/>
          </a:p>
        </p:txBody>
      </p:sp>
      <p:sp>
        <p:nvSpPr>
          <p:cNvPr id="6" name="Footer Placeholder 4">
            <a:extLst>
              <a:ext uri="{FF2B5EF4-FFF2-40B4-BE49-F238E27FC236}">
                <a16:creationId xmlns:a16="http://schemas.microsoft.com/office/drawing/2014/main" id="{EEBCC440-21E4-45C7-9EEC-F65C79678A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B84CAC-D1BC-430D-A31D-6025E58F6897}"/>
              </a:ext>
            </a:extLst>
          </p:cNvPr>
          <p:cNvSpPr>
            <a:spLocks noGrp="1"/>
          </p:cNvSpPr>
          <p:nvPr>
            <p:ph type="sldNum" sz="quarter" idx="12"/>
          </p:nvPr>
        </p:nvSpPr>
        <p:spPr/>
        <p:txBody>
          <a:bodyPr/>
          <a:lstStyle>
            <a:lvl1pPr>
              <a:defRPr/>
            </a:lvl1pPr>
          </a:lstStyle>
          <a:p>
            <a:pPr>
              <a:defRPr/>
            </a:pPr>
            <a:fld id="{56802BF8-C161-498F-BE66-D664F5F77272}" type="slidenum">
              <a:rPr lang="en-US" altLang="fr-FR"/>
              <a:pPr>
                <a:defRPr/>
              </a:pPr>
              <a:t>‹N°›</a:t>
            </a:fld>
            <a:endParaRPr lang="en-US" altLang="fr-FR"/>
          </a:p>
        </p:txBody>
      </p:sp>
    </p:spTree>
    <p:extLst>
      <p:ext uri="{BB962C8B-B14F-4D97-AF65-F5344CB8AC3E}">
        <p14:creationId xmlns:p14="http://schemas.microsoft.com/office/powerpoint/2010/main" val="28919412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DC739CE-A5B7-4A6F-8EC9-3CCBF77EECD4}"/>
              </a:ext>
            </a:extLst>
          </p:cNvPr>
          <p:cNvSpPr>
            <a:spLocks noChangeArrowheads="1"/>
          </p:cNvSpPr>
          <p:nvPr/>
        </p:nvSpPr>
        <p:spPr bwMode="auto">
          <a:xfrm flipV="1">
            <a:off x="-4763" y="714375"/>
            <a:ext cx="1589088" cy="508000"/>
          </a:xfrm>
          <a:custGeom>
            <a:avLst/>
            <a:gdLst>
              <a:gd name="T0" fmla="*/ 2147483646 w 9248"/>
              <a:gd name="T1" fmla="*/ 616285229 h 10000"/>
              <a:gd name="T2" fmla="*/ 2147483646 w 9248"/>
              <a:gd name="T3" fmla="*/ 24645112 h 10000"/>
              <a:gd name="T4" fmla="*/ 2147483646 w 9248"/>
              <a:gd name="T5" fmla="*/ 12322556 h 10000"/>
              <a:gd name="T6" fmla="*/ 2147483646 w 9248"/>
              <a:gd name="T7" fmla="*/ 0 h 10000"/>
              <a:gd name="T8" fmla="*/ 2147483646 w 9248"/>
              <a:gd name="T9" fmla="*/ 0 h 10000"/>
              <a:gd name="T10" fmla="*/ 0 w 9248"/>
              <a:gd name="T11" fmla="*/ 9176766 h 10000"/>
              <a:gd name="T12" fmla="*/ 126842489 w 9248"/>
              <a:gd name="T13" fmla="*/ 1310965120 h 10000"/>
              <a:gd name="T14" fmla="*/ 2147483646 w 9248"/>
              <a:gd name="T15" fmla="*/ 1306508334 h 10000"/>
              <a:gd name="T16" fmla="*/ 2147483646 w 9248"/>
              <a:gd name="T17" fmla="*/ 1306508334 h 10000"/>
              <a:gd name="T18" fmla="*/ 2147483646 w 9248"/>
              <a:gd name="T19" fmla="*/ 1294185778 h 10000"/>
              <a:gd name="T20" fmla="*/ 2147483646 w 9248"/>
              <a:gd name="T21" fmla="*/ 1281860682 h 10000"/>
              <a:gd name="T22" fmla="*/ 2147483646 w 9248"/>
              <a:gd name="T23" fmla="*/ 690223156 h 10000"/>
              <a:gd name="T24" fmla="*/ 2147483646 w 9248"/>
              <a:gd name="T25" fmla="*/ 61628522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4E0C038A-F67C-46C5-A361-89E48C4911B9}"/>
              </a:ext>
            </a:extLst>
          </p:cNvPr>
          <p:cNvSpPr>
            <a:spLocks noGrp="1"/>
          </p:cNvSpPr>
          <p:nvPr>
            <p:ph type="dt" sz="half" idx="10"/>
          </p:nvPr>
        </p:nvSpPr>
        <p:spPr/>
        <p:txBody>
          <a:bodyPr/>
          <a:lstStyle>
            <a:lvl1pPr>
              <a:defRPr/>
            </a:lvl1pPr>
          </a:lstStyle>
          <a:p>
            <a:pPr>
              <a:defRPr/>
            </a:pPr>
            <a:fld id="{4FD891AE-BBD4-4852-9B28-D9BE24EEA5E2}" type="datetime1">
              <a:rPr lang="en-US"/>
              <a:pPr>
                <a:defRPr/>
              </a:pPr>
              <a:t>8/13/2020</a:t>
            </a:fld>
            <a:endParaRPr lang="en-US" dirty="0"/>
          </a:p>
        </p:txBody>
      </p:sp>
      <p:sp>
        <p:nvSpPr>
          <p:cNvPr id="6" name="Footer Placeholder 4">
            <a:extLst>
              <a:ext uri="{FF2B5EF4-FFF2-40B4-BE49-F238E27FC236}">
                <a16:creationId xmlns:a16="http://schemas.microsoft.com/office/drawing/2014/main" id="{D58BDDAF-DE57-47D4-942B-DAEB290F0E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8B5654-22F8-49C2-AB41-299005C29022}"/>
              </a:ext>
            </a:extLst>
          </p:cNvPr>
          <p:cNvSpPr>
            <a:spLocks noGrp="1"/>
          </p:cNvSpPr>
          <p:nvPr>
            <p:ph type="sldNum" sz="quarter" idx="12"/>
          </p:nvPr>
        </p:nvSpPr>
        <p:spPr/>
        <p:txBody>
          <a:bodyPr/>
          <a:lstStyle>
            <a:lvl1pPr>
              <a:defRPr/>
            </a:lvl1pPr>
          </a:lstStyle>
          <a:p>
            <a:pPr>
              <a:defRPr/>
            </a:pPr>
            <a:fld id="{580FC8AE-86CA-4DDA-98F4-774709F2EDD7}" type="slidenum">
              <a:rPr lang="en-US" altLang="fr-FR"/>
              <a:pPr>
                <a:defRPr/>
              </a:pPr>
              <a:t>‹N°›</a:t>
            </a:fld>
            <a:endParaRPr lang="en-US" altLang="fr-FR"/>
          </a:p>
        </p:txBody>
      </p:sp>
    </p:spTree>
    <p:extLst>
      <p:ext uri="{BB962C8B-B14F-4D97-AF65-F5344CB8AC3E}">
        <p14:creationId xmlns:p14="http://schemas.microsoft.com/office/powerpoint/2010/main" val="36234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4.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‹N°›</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a:extLst>
              <a:ext uri="{FF2B5EF4-FFF2-40B4-BE49-F238E27FC236}">
                <a16:creationId xmlns:a16="http://schemas.microsoft.com/office/drawing/2014/main" id="{3CE73614-1A5A-41D3-ACDD-EC3676608B81}"/>
              </a:ext>
            </a:extLst>
          </p:cNvPr>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22C42A87-3220-49B4-9CC1-9676C02B673B}"/>
                </a:ext>
              </a:extLst>
            </p:cNvPr>
            <p:cNvSpPr>
              <a:spLocks noChangeArrowheads="1"/>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47" name="Freeform 12">
              <a:extLst>
                <a:ext uri="{FF2B5EF4-FFF2-40B4-BE49-F238E27FC236}">
                  <a16:creationId xmlns:a16="http://schemas.microsoft.com/office/drawing/2014/main" id="{5DF19B70-7DD8-4F19-856B-3B7627364473}"/>
                </a:ext>
              </a:extLst>
            </p:cNvPr>
            <p:cNvSpPr>
              <a:spLocks noChangeArrowheads="1"/>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48" name="Freeform 13">
              <a:extLst>
                <a:ext uri="{FF2B5EF4-FFF2-40B4-BE49-F238E27FC236}">
                  <a16:creationId xmlns:a16="http://schemas.microsoft.com/office/drawing/2014/main" id="{9B8D60D1-5319-4AB8-92F5-E5B0940BFD5D}"/>
                </a:ext>
              </a:extLst>
            </p:cNvPr>
            <p:cNvSpPr>
              <a:spLocks noChangeArrowheads="1"/>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49" name="Freeform 14">
              <a:extLst>
                <a:ext uri="{FF2B5EF4-FFF2-40B4-BE49-F238E27FC236}">
                  <a16:creationId xmlns:a16="http://schemas.microsoft.com/office/drawing/2014/main" id="{DB215F35-7B15-466C-820F-0B3E9B827D08}"/>
                </a:ext>
              </a:extLst>
            </p:cNvPr>
            <p:cNvSpPr>
              <a:spLocks noChangeArrowheads="1"/>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50" name="Freeform 15">
              <a:extLst>
                <a:ext uri="{FF2B5EF4-FFF2-40B4-BE49-F238E27FC236}">
                  <a16:creationId xmlns:a16="http://schemas.microsoft.com/office/drawing/2014/main" id="{C450EE95-7ACD-4038-B922-EA8AE5776BCC}"/>
                </a:ext>
              </a:extLst>
            </p:cNvPr>
            <p:cNvSpPr>
              <a:spLocks noChangeArrowheads="1"/>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51" name="Freeform 16">
              <a:extLst>
                <a:ext uri="{FF2B5EF4-FFF2-40B4-BE49-F238E27FC236}">
                  <a16:creationId xmlns:a16="http://schemas.microsoft.com/office/drawing/2014/main" id="{37A9FFB5-8680-44C5-AC7E-5A7389676EFB}"/>
                </a:ext>
              </a:extLst>
            </p:cNvPr>
            <p:cNvSpPr>
              <a:spLocks noChangeArrowheads="1"/>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52" name="Freeform 17">
              <a:extLst>
                <a:ext uri="{FF2B5EF4-FFF2-40B4-BE49-F238E27FC236}">
                  <a16:creationId xmlns:a16="http://schemas.microsoft.com/office/drawing/2014/main" id="{1A3EB002-4BB4-4FB7-AE07-AA25A43B2D88}"/>
                </a:ext>
              </a:extLst>
            </p:cNvPr>
            <p:cNvSpPr>
              <a:spLocks noChangeArrowheads="1"/>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53" name="Freeform 18">
              <a:extLst>
                <a:ext uri="{FF2B5EF4-FFF2-40B4-BE49-F238E27FC236}">
                  <a16:creationId xmlns:a16="http://schemas.microsoft.com/office/drawing/2014/main" id="{E3195A62-DE67-4CF8-ABA2-C4E309B4BCB5}"/>
                </a:ext>
              </a:extLst>
            </p:cNvPr>
            <p:cNvSpPr>
              <a:spLocks noChangeArrowheads="1"/>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54" name="Freeform 19">
              <a:extLst>
                <a:ext uri="{FF2B5EF4-FFF2-40B4-BE49-F238E27FC236}">
                  <a16:creationId xmlns:a16="http://schemas.microsoft.com/office/drawing/2014/main" id="{65F06655-503A-4DBE-868F-96901EA2C2AB}"/>
                </a:ext>
              </a:extLst>
            </p:cNvPr>
            <p:cNvSpPr>
              <a:spLocks noChangeArrowheads="1"/>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55" name="Freeform 20">
              <a:extLst>
                <a:ext uri="{FF2B5EF4-FFF2-40B4-BE49-F238E27FC236}">
                  <a16:creationId xmlns:a16="http://schemas.microsoft.com/office/drawing/2014/main" id="{3E603773-7121-42C4-B419-20F3130A13E2}"/>
                </a:ext>
              </a:extLst>
            </p:cNvPr>
            <p:cNvSpPr>
              <a:spLocks noChangeArrowheads="1"/>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56" name="Freeform 21">
              <a:extLst>
                <a:ext uri="{FF2B5EF4-FFF2-40B4-BE49-F238E27FC236}">
                  <a16:creationId xmlns:a16="http://schemas.microsoft.com/office/drawing/2014/main" id="{6516F0B5-209F-4F68-846C-1586446C38D0}"/>
                </a:ext>
              </a:extLst>
            </p:cNvPr>
            <p:cNvSpPr>
              <a:spLocks noChangeArrowheads="1"/>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57" name="Freeform 22">
              <a:extLst>
                <a:ext uri="{FF2B5EF4-FFF2-40B4-BE49-F238E27FC236}">
                  <a16:creationId xmlns:a16="http://schemas.microsoft.com/office/drawing/2014/main" id="{C7CB84AA-BF39-4636-B027-A6561ED22F95}"/>
                </a:ext>
              </a:extLst>
            </p:cNvPr>
            <p:cNvSpPr>
              <a:spLocks noChangeArrowheads="1"/>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grpSp>
      <p:grpSp>
        <p:nvGrpSpPr>
          <p:cNvPr id="1027" name="Group 9">
            <a:extLst>
              <a:ext uri="{FF2B5EF4-FFF2-40B4-BE49-F238E27FC236}">
                <a16:creationId xmlns:a16="http://schemas.microsoft.com/office/drawing/2014/main" id="{7C997254-345A-4260-9AAF-BAFE1E4DCC57}"/>
              </a:ext>
            </a:extLst>
          </p:cNvPr>
          <p:cNvGrpSpPr>
            <a:grpSpLocks/>
          </p:cNvGrpSpPr>
          <p:nvPr/>
        </p:nvGrpSpPr>
        <p:grpSpPr bwMode="auto">
          <a:xfrm>
            <a:off x="26988" y="0"/>
            <a:ext cx="2357437" cy="6853238"/>
            <a:chOff x="6627813" y="194833"/>
            <a:chExt cx="1952625" cy="5678918"/>
          </a:xfrm>
        </p:grpSpPr>
        <p:sp>
          <p:nvSpPr>
            <p:cNvPr id="1034" name="Freeform 27">
              <a:extLst>
                <a:ext uri="{FF2B5EF4-FFF2-40B4-BE49-F238E27FC236}">
                  <a16:creationId xmlns:a16="http://schemas.microsoft.com/office/drawing/2014/main" id="{C7D453E0-68E0-4219-AA08-F2A55A19C638}"/>
                </a:ext>
              </a:extLst>
            </p:cNvPr>
            <p:cNvSpPr>
              <a:spLocks noChangeArrowheads="1"/>
            </p:cNvSpPr>
            <p:nvPr/>
          </p:nvSpPr>
          <p:spPr bwMode="auto">
            <a:xfrm>
              <a:off x="6627813" y="194833"/>
              <a:ext cx="408933" cy="3646504"/>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35" name="Freeform 28">
              <a:extLst>
                <a:ext uri="{FF2B5EF4-FFF2-40B4-BE49-F238E27FC236}">
                  <a16:creationId xmlns:a16="http://schemas.microsoft.com/office/drawing/2014/main" id="{73C12F77-740E-4D51-9902-78AA2BC79AD1}"/>
                </a:ext>
              </a:extLst>
            </p:cNvPr>
            <p:cNvSpPr>
              <a:spLocks noChangeArrowheads="1"/>
            </p:cNvSpPr>
            <p:nvPr/>
          </p:nvSpPr>
          <p:spPr bwMode="auto">
            <a:xfrm>
              <a:off x="7061730" y="3771618"/>
              <a:ext cx="349763" cy="1310216"/>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36" name="Freeform 29">
              <a:extLst>
                <a:ext uri="{FF2B5EF4-FFF2-40B4-BE49-F238E27FC236}">
                  <a16:creationId xmlns:a16="http://schemas.microsoft.com/office/drawing/2014/main" id="{BF13271E-F74C-40B5-B53B-6184AFA9EE12}"/>
                </a:ext>
              </a:extLst>
            </p:cNvPr>
            <p:cNvSpPr>
              <a:spLocks noChangeArrowheads="1"/>
            </p:cNvSpPr>
            <p:nvPr/>
          </p:nvSpPr>
          <p:spPr bwMode="auto">
            <a:xfrm>
              <a:off x="7439105" y="5052893"/>
              <a:ext cx="357653" cy="82085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37" name="Freeform 30">
              <a:extLst>
                <a:ext uri="{FF2B5EF4-FFF2-40B4-BE49-F238E27FC236}">
                  <a16:creationId xmlns:a16="http://schemas.microsoft.com/office/drawing/2014/main" id="{92F9D742-1B51-4E85-AD40-9BE58F0F4CCB}"/>
                </a:ext>
              </a:extLst>
            </p:cNvPr>
            <p:cNvSpPr>
              <a:spLocks noChangeArrowheads="1"/>
            </p:cNvSpPr>
            <p:nvPr/>
          </p:nvSpPr>
          <p:spPr bwMode="auto">
            <a:xfrm>
              <a:off x="7036746" y="3811082"/>
              <a:ext cx="457585" cy="1853508"/>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38" name="Freeform 31">
              <a:extLst>
                <a:ext uri="{FF2B5EF4-FFF2-40B4-BE49-F238E27FC236}">
                  <a16:creationId xmlns:a16="http://schemas.microsoft.com/office/drawing/2014/main" id="{71B655E8-C143-4E14-A468-0975CD9CDAF0}"/>
                </a:ext>
              </a:extLst>
            </p:cNvPr>
            <p:cNvSpPr>
              <a:spLocks noChangeArrowheads="1"/>
            </p:cNvSpPr>
            <p:nvPr/>
          </p:nvSpPr>
          <p:spPr bwMode="auto">
            <a:xfrm>
              <a:off x="6993355" y="1263001"/>
              <a:ext cx="144639" cy="2508617"/>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39" name="Freeform 32">
              <a:extLst>
                <a:ext uri="{FF2B5EF4-FFF2-40B4-BE49-F238E27FC236}">
                  <a16:creationId xmlns:a16="http://schemas.microsoft.com/office/drawing/2014/main" id="{B7F74E51-F6F1-49BB-A018-C4ADCF4EABEF}"/>
                </a:ext>
              </a:extLst>
            </p:cNvPr>
            <p:cNvSpPr>
              <a:spLocks noChangeArrowheads="1"/>
            </p:cNvSpPr>
            <p:nvPr/>
          </p:nvSpPr>
          <p:spPr bwMode="auto">
            <a:xfrm>
              <a:off x="7525889" y="5640911"/>
              <a:ext cx="111767" cy="232840"/>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40" name="Freeform 33">
              <a:extLst>
                <a:ext uri="{FF2B5EF4-FFF2-40B4-BE49-F238E27FC236}">
                  <a16:creationId xmlns:a16="http://schemas.microsoft.com/office/drawing/2014/main" id="{C2727818-1A0D-45C0-B84A-38AAA907B47C}"/>
                </a:ext>
              </a:extLst>
            </p:cNvPr>
            <p:cNvSpPr>
              <a:spLocks noChangeArrowheads="1"/>
            </p:cNvSpPr>
            <p:nvPr/>
          </p:nvSpPr>
          <p:spPr bwMode="auto">
            <a:xfrm>
              <a:off x="7020967" y="3599290"/>
              <a:ext cx="68375" cy="423584"/>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41" name="Freeform 34">
              <a:extLst>
                <a:ext uri="{FF2B5EF4-FFF2-40B4-BE49-F238E27FC236}">
                  <a16:creationId xmlns:a16="http://schemas.microsoft.com/office/drawing/2014/main" id="{05C9EBE3-EBB8-407F-82CC-556C5F55088C}"/>
                </a:ext>
              </a:extLst>
            </p:cNvPr>
            <p:cNvSpPr>
              <a:spLocks noChangeArrowheads="1"/>
            </p:cNvSpPr>
            <p:nvPr/>
          </p:nvSpPr>
          <p:spPr bwMode="auto">
            <a:xfrm>
              <a:off x="7411493" y="2802110"/>
              <a:ext cx="1168945" cy="225078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42" name="Freeform 35">
              <a:extLst>
                <a:ext uri="{FF2B5EF4-FFF2-40B4-BE49-F238E27FC236}">
                  <a16:creationId xmlns:a16="http://schemas.microsoft.com/office/drawing/2014/main" id="{9BBC7BFD-E276-4557-92A8-FF1973B84D7A}"/>
                </a:ext>
              </a:extLst>
            </p:cNvPr>
            <p:cNvSpPr>
              <a:spLocks noChangeArrowheads="1"/>
            </p:cNvSpPr>
            <p:nvPr/>
          </p:nvSpPr>
          <p:spPr bwMode="auto">
            <a:xfrm>
              <a:off x="7494331" y="5664590"/>
              <a:ext cx="99932" cy="209161"/>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43" name="Freeform 36">
              <a:extLst>
                <a:ext uri="{FF2B5EF4-FFF2-40B4-BE49-F238E27FC236}">
                  <a16:creationId xmlns:a16="http://schemas.microsoft.com/office/drawing/2014/main" id="{B12D699F-217E-4DF5-A7E4-CF8BA28BF251}"/>
                </a:ext>
              </a:extLst>
            </p:cNvPr>
            <p:cNvSpPr>
              <a:spLocks noChangeArrowheads="1"/>
            </p:cNvSpPr>
            <p:nvPr/>
          </p:nvSpPr>
          <p:spPr bwMode="auto">
            <a:xfrm>
              <a:off x="7411493" y="5081833"/>
              <a:ext cx="114396" cy="559078"/>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44" name="Freeform 37">
              <a:extLst>
                <a:ext uri="{FF2B5EF4-FFF2-40B4-BE49-F238E27FC236}">
                  <a16:creationId xmlns:a16="http://schemas.microsoft.com/office/drawing/2014/main" id="{78D36E21-23C5-4135-813B-28EF19D850F9}"/>
                </a:ext>
              </a:extLst>
            </p:cNvPr>
            <p:cNvSpPr>
              <a:spLocks noChangeArrowheads="1"/>
            </p:cNvSpPr>
            <p:nvPr/>
          </p:nvSpPr>
          <p:spPr bwMode="auto">
            <a:xfrm>
              <a:off x="7411493" y="4977910"/>
              <a:ext cx="32872" cy="18942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sp>
          <p:nvSpPr>
            <p:cNvPr id="1045" name="Freeform 38">
              <a:extLst>
                <a:ext uri="{FF2B5EF4-FFF2-40B4-BE49-F238E27FC236}">
                  <a16:creationId xmlns:a16="http://schemas.microsoft.com/office/drawing/2014/main" id="{7E58EDAC-9442-4AFC-91B5-F30C5D0F16ED}"/>
                </a:ext>
              </a:extLst>
            </p:cNvPr>
            <p:cNvSpPr>
              <a:spLocks noChangeArrowheads="1"/>
            </p:cNvSpPr>
            <p:nvPr/>
          </p:nvSpPr>
          <p:spPr bwMode="auto">
            <a:xfrm>
              <a:off x="7439105" y="5434381"/>
              <a:ext cx="174882" cy="439370"/>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MA"/>
            </a:p>
          </p:txBody>
        </p:sp>
      </p:grpSp>
      <p:sp>
        <p:nvSpPr>
          <p:cNvPr id="7" name="Rectangle 6">
            <a:extLst>
              <a:ext uri="{FF2B5EF4-FFF2-40B4-BE49-F238E27FC236}">
                <a16:creationId xmlns:a16="http://schemas.microsoft.com/office/drawing/2014/main" id="{438D07B2-267F-4029-901F-A349A5B89331}"/>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407EE159-8BCB-427F-8CB1-7A158343B8EB}"/>
              </a:ext>
            </a:extLst>
          </p:cNvPr>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 style du titre</a:t>
            </a:r>
            <a:endParaRPr lang="en-US" altLang="fr-FR"/>
          </a:p>
        </p:txBody>
      </p:sp>
      <p:sp>
        <p:nvSpPr>
          <p:cNvPr id="1030" name="Text Placeholder 2">
            <a:extLst>
              <a:ext uri="{FF2B5EF4-FFF2-40B4-BE49-F238E27FC236}">
                <a16:creationId xmlns:a16="http://schemas.microsoft.com/office/drawing/2014/main" id="{BEBC0BED-1EF0-4655-9E0F-4FB3B98C91D3}"/>
              </a:ext>
            </a:extLst>
          </p:cNvPr>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1F22FFA0-F65E-42AB-A28C-A0D2AF34D287}"/>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cs typeface="+mn-cs"/>
              </a:defRPr>
            </a:lvl1pPr>
          </a:lstStyle>
          <a:p>
            <a:pPr>
              <a:defRPr/>
            </a:pPr>
            <a:fld id="{C5F89C3C-4729-45D6-BB05-7A8E38440D7A}" type="datetime1">
              <a:rPr lang="en-US"/>
              <a:pPr>
                <a:defRPr/>
              </a:pPr>
              <a:t>8/13/2020</a:t>
            </a:fld>
            <a:endParaRPr lang="en-US" dirty="0"/>
          </a:p>
        </p:txBody>
      </p:sp>
      <p:sp>
        <p:nvSpPr>
          <p:cNvPr id="5" name="Footer Placeholder 4">
            <a:extLst>
              <a:ext uri="{FF2B5EF4-FFF2-40B4-BE49-F238E27FC236}">
                <a16:creationId xmlns:a16="http://schemas.microsoft.com/office/drawing/2014/main" id="{6ABD9440-C9F1-4A10-9B1A-7AACBBB051AC}"/>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3651C45-5F55-4A4A-A542-EE48B802F2BC}"/>
              </a:ext>
            </a:extLst>
          </p:cNvPr>
          <p:cNvSpPr>
            <a:spLocks noGrp="1"/>
          </p:cNvSpPr>
          <p:nvPr>
            <p:ph type="sldNum" sz="quarter" idx="4"/>
          </p:nvPr>
        </p:nvSpPr>
        <p:spPr bwMode="gray">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a:solidFill>
                  <a:srgbClr val="FEFFFF"/>
                </a:solidFill>
                <a:latin typeface="Century Gothic" panose="020B0502020202020204" pitchFamily="34" charset="0"/>
              </a:defRPr>
            </a:lvl1pPr>
          </a:lstStyle>
          <a:p>
            <a:pPr>
              <a:defRPr/>
            </a:pPr>
            <a:fld id="{F578EA02-2B03-4823-923E-EF3A3CBCAC50}" type="slidenum">
              <a:rPr lang="en-US" altLang="fr-FR"/>
              <a:pPr>
                <a:defRPr/>
              </a:pPr>
              <a:t>‹N°›</a:t>
            </a:fld>
            <a:endParaRPr lang="en-US" altLang="fr-FR"/>
          </a:p>
        </p:txBody>
      </p:sp>
    </p:spTree>
    <p:extLst>
      <p:ext uri="{BB962C8B-B14F-4D97-AF65-F5344CB8AC3E}">
        <p14:creationId xmlns:p14="http://schemas.microsoft.com/office/powerpoint/2010/main" val="20240689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arget="../media/image15.png" Type="http://schemas.openxmlformats.org/officeDocument/2006/relationships/image"/><Relationship Id="rId2" Target="../notesSlides/notesSlide3.xml" Type="http://schemas.openxmlformats.org/officeDocument/2006/relationships/notesSlide"/><Relationship Id="rId1" Target="../slideLayouts/slideLayout53.xml" Type="http://schemas.openxmlformats.org/officeDocument/2006/relationships/slideLayout"/><Relationship Id="rId5" Target="../media/image16.jpeg" Type="http://schemas.openxmlformats.org/officeDocument/2006/relationships/image"/><Relationship Id="rId4" Target="../media/image7.png" Type="http://schemas.openxmlformats.org/officeDocument/2006/relationships/image"/></Relationships>
</file>

<file path=ppt/slides/_rels/slide11.xml.rels><?xml version="1.0" encoding="UTF-8" standalone="yes" ?><Relationships xmlns="http://schemas.openxmlformats.org/package/2006/relationships"><Relationship Id="rId3" Target="../media/image17.jpeg" Type="http://schemas.openxmlformats.org/officeDocument/2006/relationships/image"/><Relationship Id="rId2" Target="../media/image7.png" Type="http://schemas.openxmlformats.org/officeDocument/2006/relationships/image"/><Relationship Id="rId1" Target="../slideLayouts/slideLayout53.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8.jpeg" Type="http://schemas.openxmlformats.org/officeDocument/2006/relationships/image"/><Relationship Id="rId2" Target="../media/image7.png" Type="http://schemas.openxmlformats.org/officeDocument/2006/relationships/image"/><Relationship Id="rId1" Target="../slideLayouts/slideLayout53.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arget="../media/image20.jpeg" Type="http://schemas.openxmlformats.org/officeDocument/2006/relationships/image"/><Relationship Id="rId2" Target="../media/image7.png" Type="http://schemas.openxmlformats.org/officeDocument/2006/relationships/image"/><Relationship Id="rId1" Target="../slideLayouts/slideLayout53.xml" Type="http://schemas.openxmlformats.org/officeDocument/2006/relationships/slideLayout"/><Relationship Id="rId4" Target="../media/image21.png" Type="http://schemas.openxmlformats.org/officeDocument/2006/relationships/image"/></Relationships>
</file>

<file path=ppt/slides/_rels/slide15.xml.rels><?xml version="1.0" encoding="UTF-8" standalone="yes" ?><Relationships xmlns="http://schemas.openxmlformats.org/package/2006/relationships"><Relationship Id="rId3" Target="../media/image22.jpeg" Type="http://schemas.openxmlformats.org/officeDocument/2006/relationships/image"/><Relationship Id="rId2" Target="../media/image7.png" Type="http://schemas.openxmlformats.org/officeDocument/2006/relationships/image"/><Relationship Id="rId1" Target="../slideLayouts/slideLayout53.xml" Type="http://schemas.openxmlformats.org/officeDocument/2006/relationships/slideLayout"/><Relationship Id="rId4" Target="../media/image23.jpeg" Type="http://schemas.openxmlformats.org/officeDocument/2006/relationships/image"/></Relationships>
</file>

<file path=ppt/slides/_rels/slide16.xml.rels><?xml version="1.0" encoding="UTF-8" standalone="yes" ?><Relationships xmlns="http://schemas.openxmlformats.org/package/2006/relationships"><Relationship Id="rId3" Target="../media/image24.jpeg" Type="http://schemas.openxmlformats.org/officeDocument/2006/relationships/image"/><Relationship Id="rId2" Target="../media/image7.png" Type="http://schemas.openxmlformats.org/officeDocument/2006/relationships/image"/><Relationship Id="rId1" Target="../slideLayouts/slideLayout53.xml" Type="http://schemas.openxmlformats.org/officeDocument/2006/relationships/slideLayout"/></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arget="../media/image7.png" Type="http://schemas.openxmlformats.org/officeDocument/2006/relationships/image"/><Relationship Id="rId2" Target="../media/image26.jpeg" Type="http://schemas.openxmlformats.org/officeDocument/2006/relationships/image"/><Relationship Id="rId1" Target="../slideLayouts/slideLayout53.xml" Type="http://schemas.openxmlformats.org/officeDocument/2006/relationships/slideLayout"/><Relationship Id="rId4" Target="../media/image27.jpe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5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arget="../media/image37.jpeg" Type="http://schemas.openxmlformats.org/officeDocument/2006/relationships/image"/><Relationship Id="rId2" Target="../media/image36.jpeg" Type="http://schemas.openxmlformats.org/officeDocument/2006/relationships/image"/><Relationship Id="rId1" Target="../slideLayouts/slideLayout53.xml" Type="http://schemas.openxmlformats.org/officeDocument/2006/relationships/slideLayout"/><Relationship Id="rId4" Target="../media/image7.png" Type="http://schemas.openxmlformats.org/officeDocument/2006/relationships/image"/></Relationships>
</file>

<file path=ppt/slides/_rels/slide25.xml.rels><?xml version="1.0" encoding="UTF-8" standalone="yes" ?><Relationships xmlns="http://schemas.openxmlformats.org/package/2006/relationships"><Relationship Id="rId3" Target="../media/image38.jpeg" Type="http://schemas.openxmlformats.org/officeDocument/2006/relationships/image"/><Relationship Id="rId2" Target="../media/image7.png" Type="http://schemas.openxmlformats.org/officeDocument/2006/relationships/image"/><Relationship Id="rId1" Target="../slideLayouts/slideLayout53.xml" Type="http://schemas.openxmlformats.org/officeDocument/2006/relationships/slideLayout"/></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arget="../media/image41.jpeg" Type="http://schemas.openxmlformats.org/officeDocument/2006/relationships/image"/><Relationship Id="rId2" Target="../media/image40.png" Type="http://schemas.openxmlformats.org/officeDocument/2006/relationships/image"/><Relationship Id="rId1" Target="../slideLayouts/slideLayout53.xml" Type="http://schemas.openxmlformats.org/officeDocument/2006/relationships/slideLayout"/><Relationship Id="rId4" Target="../media/image7.png" Type="http://schemas.openxmlformats.org/officeDocument/2006/relationships/image"/></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arget="../media/image47.png" Type="http://schemas.openxmlformats.org/officeDocument/2006/relationships/image"/><Relationship Id="rId2" Target="../media/image46.jpeg" Type="http://schemas.openxmlformats.org/officeDocument/2006/relationships/image"/><Relationship Id="rId1" Target="../slideLayouts/slideLayout53.xml" Type="http://schemas.openxmlformats.org/officeDocument/2006/relationships/slideLayout"/><Relationship Id="rId4" Target="../media/image7.png" Type="http://schemas.openxmlformats.org/officeDocument/2006/relationships/image"/></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Layout" Target="../slideLayouts/slideLayout53.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arget="../media/image53.jpeg" Type="http://schemas.openxmlformats.org/officeDocument/2006/relationships/image"/><Relationship Id="rId2" Target="../media/image52.jpeg" Type="http://schemas.openxmlformats.org/officeDocument/2006/relationships/image"/><Relationship Id="rId1" Target="../slideLayouts/slideLayout53.xml" Type="http://schemas.openxmlformats.org/officeDocument/2006/relationships/slideLayout"/><Relationship Id="rId4" Target="../media/image7.png" Type="http://schemas.openxmlformats.org/officeDocument/2006/relationships/image"/></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53.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3" Target="../media/image59.jpeg" Type="http://schemas.openxmlformats.org/officeDocument/2006/relationships/image"/><Relationship Id="rId2" Target="../media/image58.jpeg" Type="http://schemas.openxmlformats.org/officeDocument/2006/relationships/image"/><Relationship Id="rId1" Target="../slideLayouts/slideLayout53.xml" Type="http://schemas.openxmlformats.org/officeDocument/2006/relationships/slideLayout"/><Relationship Id="rId4" Target="../media/image7.png" Type="http://schemas.openxmlformats.org/officeDocument/2006/relationships/image"/></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53.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arget="../media/image62.jpeg" Type="http://schemas.openxmlformats.org/officeDocument/2006/relationships/image"/><Relationship Id="rId2" Target="../media/image7.png" Type="http://schemas.openxmlformats.org/officeDocument/2006/relationships/image"/><Relationship Id="rId1" Target="../slideLayouts/slideLayout53.xml" Type="http://schemas.openxmlformats.org/officeDocument/2006/relationships/slideLayout"/><Relationship Id="rId5" Target="../media/image64.jpeg" Type="http://schemas.openxmlformats.org/officeDocument/2006/relationships/image"/><Relationship Id="rId4" Target="../media/image63.jpeg" Type="http://schemas.openxmlformats.org/officeDocument/2006/relationships/image"/></Relationships>
</file>

<file path=ppt/slides/_rels/slide42.xml.rels><?xml version="1.0" encoding="UTF-8" standalone="yes" ?><Relationships xmlns="http://schemas.openxmlformats.org/package/2006/relationships"><Relationship Id="rId3" Target="../media/image65.jpeg" Type="http://schemas.openxmlformats.org/officeDocument/2006/relationships/image"/><Relationship Id="rId2" Target="../media/image7.png" Type="http://schemas.openxmlformats.org/officeDocument/2006/relationships/image"/><Relationship Id="rId1" Target="../slideLayouts/slideLayout53.xml" Type="http://schemas.openxmlformats.org/officeDocument/2006/relationships/slideLayout"/></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3" Target="../media/image68.jpeg" Type="http://schemas.openxmlformats.org/officeDocument/2006/relationships/image"/><Relationship Id="rId2" Target="../media/image67.jpeg" Type="http://schemas.openxmlformats.org/officeDocument/2006/relationships/image"/><Relationship Id="rId1" Target="../slideLayouts/slideLayout53.xml" Type="http://schemas.openxmlformats.org/officeDocument/2006/relationships/slideLayout"/><Relationship Id="rId4" Target="../media/image7.png" Type="http://schemas.openxmlformats.org/officeDocument/2006/relationships/image"/></Relationships>
</file>

<file path=ppt/slides/_rels/slide45.xml.rels><?xml version="1.0" encoding="UTF-8" standalone="yes" ?><Relationships xmlns="http://schemas.openxmlformats.org/package/2006/relationships"><Relationship Id="rId3" Target="../media/image70.jpeg" Type="http://schemas.openxmlformats.org/officeDocument/2006/relationships/image"/><Relationship Id="rId2" Target="../media/image69.jpeg" Type="http://schemas.openxmlformats.org/officeDocument/2006/relationships/image"/><Relationship Id="rId1" Target="../slideLayouts/slideLayout53.xml" Type="http://schemas.openxmlformats.org/officeDocument/2006/relationships/slideLayout"/><Relationship Id="rId4" Target="../media/image7.png" Type="http://schemas.openxmlformats.org/officeDocument/2006/relationships/image"/></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3.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arget="../media/image10.jpeg" Type="http://schemas.openxmlformats.org/officeDocument/2006/relationships/image"/><Relationship Id="rId2" Target="../media/image7.png" Type="http://schemas.openxmlformats.org/officeDocument/2006/relationships/image"/><Relationship Id="rId1" Target="../slideLayouts/slideLayout53.xml" Type="http://schemas.openxmlformats.org/officeDocument/2006/relationships/slideLayout"/><Relationship Id="rId4" Target="../media/image11.jpeg" Type="http://schemas.openxmlformats.org/officeDocument/2006/relationships/image"/></Relationships>
</file>

<file path=ppt/slides/_rels/slide60.xml.rels><?xml version="1.0" encoding="UTF-8" standalone="yes"?>
<Relationships xmlns="http://schemas.openxmlformats.org/package/2006/relationships"><Relationship Id="rId3" Type="http://schemas.openxmlformats.org/officeDocument/2006/relationships/hyperlink" Target="mailto:procurement@mcamorocco.ma" TargetMode="External"/><Relationship Id="rId2" Type="http://schemas.openxmlformats.org/officeDocument/2006/relationships/image" Target="../media/image6.png"/><Relationship Id="rId1" Type="http://schemas.openxmlformats.org/officeDocument/2006/relationships/slideLayout" Target="../slideLayouts/slideLayout46.xml"/><Relationship Id="rId4" Type="http://schemas.openxmlformats.org/officeDocument/2006/relationships/hyperlink" Target="http://www.mcamorocco.ma/fr/appels-d-offres"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hyperlink" Target="http://www.mcamorocco.ma/fr/systeme-de-contestation-bid-challenge-system-bcs" TargetMode="Externa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arget="../media/image7.png" Type="http://schemas.openxmlformats.org/officeDocument/2006/relationships/image"/><Relationship Id="rId2" Target="../notesSlides/notesSlide2.xml" Type="http://schemas.openxmlformats.org/officeDocument/2006/relationships/notesSlide"/><Relationship Id="rId1" Target="../slideLayouts/slideLayout53.xml" Type="http://schemas.openxmlformats.org/officeDocument/2006/relationships/slideLayout"/><Relationship Id="rId4" Target="../media/image14.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387295"/>
            <a:ext cx="12192000" cy="7254550"/>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2539" b="1" dirty="0">
                <a:solidFill>
                  <a:schemeClr val="accent1">
                    <a:lumMod val="50000"/>
                  </a:schemeClr>
                </a:solidFill>
                <a:latin typeface="Corbel" panose="020B0503020204020204" pitchFamily="34" charset="0"/>
              </a:rPr>
              <a:t>Réunion de pré-soumission</a:t>
            </a:r>
            <a:endParaRPr lang="es-ES" sz="2539" b="1" dirty="0">
              <a:solidFill>
                <a:schemeClr val="accent1">
                  <a:lumMod val="50000"/>
                </a:schemeClr>
              </a:solidFill>
              <a:latin typeface="Corbel" panose="020B0503020204020204" pitchFamily="34" charset="0"/>
            </a:endParaRPr>
          </a:p>
          <a:p>
            <a:pPr algn="ctr"/>
            <a:endParaRPr lang="en-US" b="1" dirty="0">
              <a:latin typeface="Times New Roman" panose="02020603050405020304" pitchFamily="18" charset="0"/>
              <a:ea typeface="Times New Roman" panose="02020603050405020304" pitchFamily="18" charset="0"/>
            </a:endParaRPr>
          </a:p>
          <a:p>
            <a:pPr algn="ctr"/>
            <a:r>
              <a:rPr lang="en-US" sz="3600" b="1" dirty="0">
                <a:solidFill>
                  <a:srgbClr val="FF0000"/>
                </a:solidFill>
                <a:latin typeface="Times New Roman" panose="02020603050405020304" pitchFamily="18" charset="0"/>
                <a:ea typeface="Times New Roman" panose="02020603050405020304" pitchFamily="18" charset="0"/>
              </a:rPr>
              <a:t>DAO/CB/MCA-M/LI-47/Compact</a:t>
            </a:r>
            <a:r>
              <a:rPr lang="fr-FR" sz="3600" b="1" dirty="0">
                <a:solidFill>
                  <a:srgbClr val="FF0000"/>
                </a:solidFill>
                <a:latin typeface="Corbel" panose="020B0503020204020204" pitchFamily="34" charset="0"/>
              </a:rPr>
              <a:t> </a:t>
            </a:r>
            <a:r>
              <a:rPr lang="fr-FR" sz="1814" b="1" dirty="0">
                <a:latin typeface="Corbel" panose="020B0503020204020204" pitchFamily="34" charset="0"/>
              </a:rPr>
              <a:t> </a:t>
            </a:r>
          </a:p>
          <a:p>
            <a:pPr algn="ctr"/>
            <a:r>
              <a:rPr lang="fr-FR" sz="3200" b="1" dirty="0">
                <a:latin typeface="Corbel" panose="020B0503020204020204" pitchFamily="34" charset="0"/>
              </a:rPr>
              <a:t>			</a:t>
            </a:r>
          </a:p>
          <a:p>
            <a:pPr algn="ctr" hangingPunct="0"/>
            <a:r>
              <a:rPr lang="fr-FR" sz="2800" b="1" dirty="0">
                <a:solidFill>
                  <a:prstClr val="black"/>
                </a:solidFill>
                <a:latin typeface="Corbel" panose="020B0503020204020204" pitchFamily="34" charset="0"/>
              </a:rPr>
              <a:t>Travaux de construction d'un dalot, de deux bassins de rétention et des routes d'accès de l'extension de la Zone Industrielle de </a:t>
            </a:r>
            <a:r>
              <a:rPr lang="fr-FR" sz="2800" b="1" dirty="0" err="1">
                <a:solidFill>
                  <a:prstClr val="black"/>
                </a:solidFill>
                <a:latin typeface="Corbel" panose="020B0503020204020204" pitchFamily="34" charset="0"/>
              </a:rPr>
              <a:t>Had</a:t>
            </a:r>
            <a:r>
              <a:rPr lang="fr-FR" sz="2800" b="1" dirty="0">
                <a:solidFill>
                  <a:prstClr val="black"/>
                </a:solidFill>
                <a:latin typeface="Corbel" panose="020B0503020204020204" pitchFamily="34" charset="0"/>
              </a:rPr>
              <a:t> </a:t>
            </a:r>
            <a:r>
              <a:rPr lang="fr-FR" sz="2800" b="1" dirty="0" err="1">
                <a:solidFill>
                  <a:prstClr val="black"/>
                </a:solidFill>
                <a:latin typeface="Corbel" panose="020B0503020204020204" pitchFamily="34" charset="0"/>
              </a:rPr>
              <a:t>Soualem</a:t>
            </a:r>
            <a:r>
              <a:rPr lang="fr-FR" sz="2800" b="1" dirty="0">
                <a:solidFill>
                  <a:prstClr val="black"/>
                </a:solidFill>
                <a:latin typeface="Corbel" panose="020B0503020204020204" pitchFamily="34" charset="0"/>
              </a:rPr>
              <a:t> et de la nouvelle Zone Industrielle de Sahel </a:t>
            </a:r>
            <a:r>
              <a:rPr lang="fr-FR" sz="2800" b="1" dirty="0" err="1">
                <a:solidFill>
                  <a:prstClr val="black"/>
                </a:solidFill>
                <a:latin typeface="Corbel" panose="020B0503020204020204" pitchFamily="34" charset="0"/>
              </a:rPr>
              <a:t>Lakhyayta</a:t>
            </a:r>
            <a:r>
              <a:rPr lang="fr-FR" sz="2800" b="1" dirty="0">
                <a:solidFill>
                  <a:prstClr val="black"/>
                </a:solidFill>
                <a:latin typeface="Corbel" panose="020B0503020204020204" pitchFamily="34" charset="0"/>
              </a:rPr>
              <a:t> </a:t>
            </a:r>
          </a:p>
          <a:p>
            <a:pPr lvl="0" algn="ctr"/>
            <a:r>
              <a:rPr lang="fr-FR" sz="3200" b="1" dirty="0">
                <a:solidFill>
                  <a:srgbClr val="3494BA">
                    <a:lumMod val="50000"/>
                  </a:srgbClr>
                </a:solidFill>
                <a:latin typeface="Corbel" panose="020B0503020204020204" pitchFamily="34" charset="0"/>
              </a:rPr>
              <a:t>			</a:t>
            </a:r>
            <a:endParaRPr lang="fr-FR" sz="1632" b="1" dirty="0">
              <a:solidFill>
                <a:srgbClr val="3494BA">
                  <a:lumMod val="50000"/>
                </a:srgbClr>
              </a:solidFill>
              <a:latin typeface="Corbel" panose="020B0503020204020204" pitchFamily="34" charset="0"/>
            </a:endParaRPr>
          </a:p>
          <a:p>
            <a:pPr lvl="0" algn="ctr"/>
            <a:r>
              <a:rPr lang="fr-FR" sz="1632" b="1" dirty="0">
                <a:latin typeface="Corbel" panose="020B0503020204020204" pitchFamily="34" charset="0"/>
              </a:rPr>
              <a:t>							</a:t>
            </a:r>
            <a:r>
              <a:rPr lang="fr-FR" sz="2400" b="1" dirty="0">
                <a:latin typeface="Corbel" panose="020B0503020204020204" pitchFamily="34" charset="0"/>
              </a:rPr>
              <a:t>Le 07 juillet 2020</a:t>
            </a:r>
            <a:endParaRPr lang="fr-FR" sz="2400" b="1" kern="0" dirty="0">
              <a:latin typeface="Sakkal Majalla" panose="02000000000000000000" pitchFamily="2" charset="-78"/>
              <a:cs typeface="Sakkal Majalla" panose="02000000000000000000" pitchFamily="2" charset="-78"/>
            </a:endParaRPr>
          </a:p>
          <a:p>
            <a:pPr marL="342900" indent="-342900" algn="ctr">
              <a:buFont typeface="Wingdings" panose="05000000000000000000" pitchFamily="2" charset="2"/>
              <a:buChar char="§"/>
            </a:pP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586DEAE7-5424-4698-A52B-E32D72E44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17" b="20662"/>
          <a:stretch>
            <a:fillRect/>
          </a:stretch>
        </p:blipFill>
        <p:spPr bwMode="auto">
          <a:xfrm>
            <a:off x="5192713" y="1609725"/>
            <a:ext cx="64039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Sous-titre 6">
            <a:extLst>
              <a:ext uri="{FF2B5EF4-FFF2-40B4-BE49-F238E27FC236}">
                <a16:creationId xmlns:a16="http://schemas.microsoft.com/office/drawing/2014/main" id="{3A8533D3-99A0-4D6B-9236-610271DFDBF8}"/>
              </a:ext>
            </a:extLst>
          </p:cNvPr>
          <p:cNvSpPr txBox="1">
            <a:spLocks/>
          </p:cNvSpPr>
          <p:nvPr/>
        </p:nvSpPr>
        <p:spPr bwMode="auto">
          <a:xfrm>
            <a:off x="1860550" y="620713"/>
            <a:ext cx="89154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Tx/>
              <a:buNone/>
              <a:tabLst/>
              <a:defRPr/>
            </a:pPr>
            <a:r>
              <a:rPr kumimoji="0" lang="fr-FR"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NOUVELLE ZI DE SAHEL LAKHYAYTA - BASSIN</a:t>
            </a:r>
            <a:r>
              <a:rPr kumimoji="0" lang="es-ES"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 DE </a:t>
            </a:r>
            <a:r>
              <a:rPr kumimoji="0" lang="fr-FR"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RÉTENTION</a:t>
            </a:r>
          </a:p>
        </p:txBody>
      </p:sp>
      <p:sp>
        <p:nvSpPr>
          <p:cNvPr id="6" name="Titre 1">
            <a:extLst>
              <a:ext uri="{FF2B5EF4-FFF2-40B4-BE49-F238E27FC236}">
                <a16:creationId xmlns:a16="http://schemas.microsoft.com/office/drawing/2014/main" id="{A08CC082-1151-413E-8D57-B50B3063AEFB}"/>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28677" name="Image 6">
            <a:extLst>
              <a:ext uri="{FF2B5EF4-FFF2-40B4-BE49-F238E27FC236}">
                <a16:creationId xmlns:a16="http://schemas.microsoft.com/office/drawing/2014/main" id="{045B5E1D-2361-4FD2-8775-49E8E4AB31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Espace réservé du contenu 10">
            <a:extLst>
              <a:ext uri="{FF2B5EF4-FFF2-40B4-BE49-F238E27FC236}">
                <a16:creationId xmlns:a16="http://schemas.microsoft.com/office/drawing/2014/main" id="{701B0EFD-57B6-4B5D-86D7-B3C0047A8642}"/>
              </a:ext>
            </a:extLst>
          </p:cNvPr>
          <p:cNvSpPr>
            <a:spLocks noGrp="1"/>
          </p:cNvSpPr>
          <p:nvPr>
            <p:ph idx="1"/>
          </p:nvPr>
        </p:nvSpPr>
        <p:spPr>
          <a:xfrm>
            <a:off x="725488" y="1500188"/>
            <a:ext cx="4138612" cy="1935162"/>
          </a:xfrm>
          <a:solidFill>
            <a:schemeClr val="bg1"/>
          </a:solidFill>
        </p:spPr>
        <p:txBody>
          <a:bodyPr/>
          <a:lstStyle/>
          <a:p>
            <a:pPr eaLnBrk="1" hangingPunct="1"/>
            <a:r>
              <a:rPr lang="fr-FR" altLang="fr-FR" sz="1600"/>
              <a:t>Réalisation d’une conduite du débit de fuite</a:t>
            </a:r>
          </a:p>
          <a:p>
            <a:pPr eaLnBrk="1" hangingPunct="1">
              <a:buFont typeface="Wingdings" panose="05000000000000000000" pitchFamily="2" charset="2"/>
              <a:buChar char="§"/>
            </a:pPr>
            <a:r>
              <a:rPr lang="fr-FR" altLang="fr-FR" sz="1600"/>
              <a:t>Diamètre : 400 mm</a:t>
            </a:r>
          </a:p>
          <a:p>
            <a:pPr eaLnBrk="1" hangingPunct="1">
              <a:buFont typeface="Wingdings" panose="05000000000000000000" pitchFamily="2" charset="2"/>
              <a:buChar char="§"/>
            </a:pPr>
            <a:r>
              <a:rPr lang="fr-FR" altLang="fr-FR" sz="1600"/>
              <a:t>Longueur tranchée normale : 550 ml</a:t>
            </a:r>
          </a:p>
          <a:p>
            <a:pPr eaLnBrk="1" hangingPunct="1">
              <a:buFont typeface="Wingdings" panose="05000000000000000000" pitchFamily="2" charset="2"/>
              <a:buChar char="§"/>
            </a:pPr>
            <a:r>
              <a:rPr lang="fr-FR" altLang="fr-FR" sz="1600"/>
              <a:t>Longueur Fonçage ADM : 70 ml</a:t>
            </a:r>
          </a:p>
          <a:p>
            <a:pPr eaLnBrk="1" hangingPunct="1">
              <a:buFont typeface="Wingdings" panose="05000000000000000000" pitchFamily="2" charset="2"/>
              <a:buChar char="§"/>
            </a:pPr>
            <a:endParaRPr lang="fr-FR" altLang="fr-FR" sz="1600"/>
          </a:p>
          <a:p>
            <a:pPr eaLnBrk="1" hangingPunct="1">
              <a:buFont typeface="Wingdings 3" panose="05040102010807070707" pitchFamily="18" charset="2"/>
              <a:buNone/>
            </a:pPr>
            <a:endParaRPr lang="fr-FR" altLang="fr-FR" sz="1800"/>
          </a:p>
        </p:txBody>
      </p:sp>
      <p:sp>
        <p:nvSpPr>
          <p:cNvPr id="28679" name="Espace réservé du numéro de diapositive 1">
            <a:extLst>
              <a:ext uri="{FF2B5EF4-FFF2-40B4-BE49-F238E27FC236}">
                <a16:creationId xmlns:a16="http://schemas.microsoft.com/office/drawing/2014/main" id="{810D37D1-B29A-4350-B81C-8CBFA34FAF6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81E9647-44B5-4BC3-BE35-7E1CA4628BEB}"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graphicFrame>
        <p:nvGraphicFramePr>
          <p:cNvPr id="8" name="Tableau 7">
            <a:extLst>
              <a:ext uri="{FF2B5EF4-FFF2-40B4-BE49-F238E27FC236}">
                <a16:creationId xmlns:a16="http://schemas.microsoft.com/office/drawing/2014/main" id="{0D56B5B2-1BAC-4A98-B5A4-D98B3D2E4F80}"/>
              </a:ext>
            </a:extLst>
          </p:cNvPr>
          <p:cNvGraphicFramePr>
            <a:graphicFrameLocks noGrp="1"/>
          </p:cNvGraphicFramePr>
          <p:nvPr/>
        </p:nvGraphicFramePr>
        <p:xfrm>
          <a:off x="669925" y="4694238"/>
          <a:ext cx="4581525" cy="1695451"/>
        </p:xfrm>
        <a:graphic>
          <a:graphicData uri="http://schemas.openxmlformats.org/drawingml/2006/table">
            <a:tbl>
              <a:tblPr firstRow="1" firstCol="1" bandRow="1">
                <a:tableStyleId>{5C22544A-7EE6-4342-B048-85BDC9FD1C3A}</a:tableStyleId>
              </a:tblPr>
              <a:tblGrid>
                <a:gridCol w="2988002">
                  <a:extLst>
                    <a:ext uri="{9D8B030D-6E8A-4147-A177-3AD203B41FA5}">
                      <a16:colId xmlns:a16="http://schemas.microsoft.com/office/drawing/2014/main" val="20000"/>
                    </a:ext>
                  </a:extLst>
                </a:gridCol>
                <a:gridCol w="1593523">
                  <a:extLst>
                    <a:ext uri="{9D8B030D-6E8A-4147-A177-3AD203B41FA5}">
                      <a16:colId xmlns:a16="http://schemas.microsoft.com/office/drawing/2014/main" val="20001"/>
                    </a:ext>
                  </a:extLst>
                </a:gridCol>
              </a:tblGrid>
              <a:tr h="326647">
                <a:tc>
                  <a:txBody>
                    <a:bodyPr/>
                    <a:lstStyle/>
                    <a:p>
                      <a:pPr algn="ctr" rtl="0" fontAlgn="ctr"/>
                      <a:r>
                        <a:rPr lang="fr-FR" sz="1100" u="none" strike="noStrike" dirty="0">
                          <a:effectLst/>
                        </a:rPr>
                        <a:t>Désignation</a:t>
                      </a:r>
                      <a:endParaRPr lang="fr-FR" sz="1100" b="1" i="0" u="none" strike="noStrike" dirty="0">
                        <a:solidFill>
                          <a:srgbClr val="FFFFFF"/>
                        </a:solidFill>
                        <a:effectLst/>
                        <a:latin typeface="Century Gothic" panose="020B0502020202020204" pitchFamily="34" charset="0"/>
                      </a:endParaRPr>
                    </a:p>
                  </a:txBody>
                  <a:tcPr marL="9527" marR="9527" marT="9521" marB="0" anchor="ctr"/>
                </a:tc>
                <a:tc>
                  <a:txBody>
                    <a:bodyPr/>
                    <a:lstStyle/>
                    <a:p>
                      <a:pPr algn="ctr" rtl="0" fontAlgn="ctr"/>
                      <a:r>
                        <a:rPr lang="fr-FR" sz="1100" u="none" strike="noStrike" dirty="0">
                          <a:effectLst/>
                        </a:rPr>
                        <a:t>Quantité</a:t>
                      </a:r>
                      <a:endParaRPr lang="fr-FR" sz="1100" b="1" i="0" u="none" strike="noStrike" dirty="0">
                        <a:solidFill>
                          <a:srgbClr val="FFFFFF"/>
                        </a:solidFill>
                        <a:effectLst/>
                        <a:latin typeface="Century Gothic" panose="020B0502020202020204" pitchFamily="34" charset="0"/>
                      </a:endParaRPr>
                    </a:p>
                  </a:txBody>
                  <a:tcPr marL="9527" marR="9527" marT="9521" marB="0" anchor="ctr"/>
                </a:tc>
                <a:extLst>
                  <a:ext uri="{0D108BD9-81ED-4DB2-BD59-A6C34878D82A}">
                    <a16:rowId xmlns:a16="http://schemas.microsoft.com/office/drawing/2014/main" val="10000"/>
                  </a:ext>
                </a:extLst>
              </a:tr>
              <a:tr h="342201">
                <a:tc>
                  <a:txBody>
                    <a:bodyPr/>
                    <a:lstStyle/>
                    <a:p>
                      <a:pPr algn="ctr" rtl="0" fontAlgn="ctr"/>
                      <a:r>
                        <a:rPr lang="fr-FR" sz="1300" b="0" u="none" strike="noStrike" dirty="0">
                          <a:effectLst/>
                        </a:rPr>
                        <a:t>Déblai (m3)</a:t>
                      </a:r>
                      <a:endParaRPr lang="fr-FR" sz="1300" b="0" i="0" u="none" strike="noStrike" dirty="0">
                        <a:solidFill>
                          <a:srgbClr val="FFFFFF"/>
                        </a:solidFill>
                        <a:effectLst/>
                        <a:latin typeface="Century Gothic" panose="020B0502020202020204" pitchFamily="34" charset="0"/>
                      </a:endParaRPr>
                    </a:p>
                  </a:txBody>
                  <a:tcPr marL="9527" marR="9527" marT="9521"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2400</a:t>
                      </a:r>
                    </a:p>
                  </a:txBody>
                  <a:tcPr marL="9527" marR="9527" marT="9521" marB="0" anchor="ctr"/>
                </a:tc>
                <a:extLst>
                  <a:ext uri="{0D108BD9-81ED-4DB2-BD59-A6C34878D82A}">
                    <a16:rowId xmlns:a16="http://schemas.microsoft.com/office/drawing/2014/main" val="10001"/>
                  </a:ext>
                </a:extLst>
              </a:tr>
              <a:tr h="342201">
                <a:tc>
                  <a:txBody>
                    <a:bodyPr/>
                    <a:lstStyle/>
                    <a:p>
                      <a:pPr algn="ctr" rtl="0" fontAlgn="ctr"/>
                      <a:r>
                        <a:rPr lang="fr-FR" sz="1300" b="0" u="none" strike="noStrike" dirty="0">
                          <a:effectLst/>
                        </a:rPr>
                        <a:t>Remblais primaire (m3)</a:t>
                      </a:r>
                      <a:endParaRPr lang="fr-FR" sz="1300" b="0" i="0" u="none" strike="noStrike" dirty="0">
                        <a:solidFill>
                          <a:srgbClr val="FFFFFF"/>
                        </a:solidFill>
                        <a:effectLst/>
                        <a:latin typeface="Century Gothic" panose="020B0502020202020204" pitchFamily="34" charset="0"/>
                      </a:endParaRPr>
                    </a:p>
                  </a:txBody>
                  <a:tcPr marL="9527" marR="9527" marT="9521"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400</a:t>
                      </a:r>
                    </a:p>
                  </a:txBody>
                  <a:tcPr marL="9527" marR="9527" marT="9521" marB="0" anchor="ctr"/>
                </a:tc>
                <a:extLst>
                  <a:ext uri="{0D108BD9-81ED-4DB2-BD59-A6C34878D82A}">
                    <a16:rowId xmlns:a16="http://schemas.microsoft.com/office/drawing/2014/main" val="10002"/>
                  </a:ext>
                </a:extLst>
              </a:tr>
              <a:tr h="342201">
                <a:tc>
                  <a:txBody>
                    <a:bodyPr/>
                    <a:lstStyle/>
                    <a:p>
                      <a:pPr algn="ctr" rtl="0" fontAlgn="ctr"/>
                      <a:r>
                        <a:rPr lang="fr-FR" sz="1300" b="0" u="none" strike="noStrike" dirty="0">
                          <a:effectLst/>
                        </a:rPr>
                        <a:t>Remblais secondaire(m3)</a:t>
                      </a:r>
                      <a:endParaRPr lang="fr-FR" sz="1300" b="0" i="0" u="none" strike="noStrike" dirty="0">
                        <a:solidFill>
                          <a:srgbClr val="FFFFFF"/>
                        </a:solidFill>
                        <a:effectLst/>
                        <a:latin typeface="Century Gothic" panose="020B0502020202020204" pitchFamily="34" charset="0"/>
                      </a:endParaRPr>
                    </a:p>
                  </a:txBody>
                  <a:tcPr marL="9527" marR="9527" marT="9521"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1760</a:t>
                      </a:r>
                    </a:p>
                  </a:txBody>
                  <a:tcPr marL="9527" marR="9527" marT="9521" marB="0" anchor="ctr"/>
                </a:tc>
                <a:extLst>
                  <a:ext uri="{0D108BD9-81ED-4DB2-BD59-A6C34878D82A}">
                    <a16:rowId xmlns:a16="http://schemas.microsoft.com/office/drawing/2014/main" val="10003"/>
                  </a:ext>
                </a:extLst>
              </a:tr>
              <a:tr h="342201">
                <a:tc>
                  <a:txBody>
                    <a:bodyPr/>
                    <a:lstStyle/>
                    <a:p>
                      <a:pPr algn="ctr" rtl="0" fontAlgn="ctr"/>
                      <a:r>
                        <a:rPr lang="fr-FR" sz="1300" b="0" u="none" strike="noStrike" dirty="0">
                          <a:effectLst/>
                        </a:rPr>
                        <a:t>Nombre</a:t>
                      </a:r>
                      <a:r>
                        <a:rPr lang="fr-FR" sz="1300" b="0" u="none" strike="noStrike" baseline="0" dirty="0">
                          <a:effectLst/>
                        </a:rPr>
                        <a:t> de regard de visite</a:t>
                      </a:r>
                      <a:r>
                        <a:rPr lang="fr-FR" sz="1300" b="0" u="none" strike="noStrike" dirty="0">
                          <a:effectLst/>
                        </a:rPr>
                        <a:t> (U)</a:t>
                      </a:r>
                      <a:endParaRPr lang="fr-FR" sz="1300" b="0" i="0" u="none" strike="noStrike" dirty="0">
                        <a:solidFill>
                          <a:srgbClr val="FFFFFF"/>
                        </a:solidFill>
                        <a:effectLst/>
                        <a:latin typeface="Century Gothic" panose="020B0502020202020204" pitchFamily="34" charset="0"/>
                      </a:endParaRPr>
                    </a:p>
                  </a:txBody>
                  <a:tcPr marL="9527" marR="9527" marT="9521"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16</a:t>
                      </a:r>
                    </a:p>
                  </a:txBody>
                  <a:tcPr marL="9527" marR="9527" marT="9521" marB="0" anchor="ctr"/>
                </a:tc>
                <a:extLst>
                  <a:ext uri="{0D108BD9-81ED-4DB2-BD59-A6C34878D82A}">
                    <a16:rowId xmlns:a16="http://schemas.microsoft.com/office/drawing/2014/main" val="10004"/>
                  </a:ext>
                </a:extLst>
              </a:tr>
            </a:tbl>
          </a:graphicData>
        </a:graphic>
      </p:graphicFrame>
      <p:sp>
        <p:nvSpPr>
          <p:cNvPr id="28700" name="Rectangle 8">
            <a:extLst>
              <a:ext uri="{FF2B5EF4-FFF2-40B4-BE49-F238E27FC236}">
                <a16:creationId xmlns:a16="http://schemas.microsoft.com/office/drawing/2014/main" id="{9B0111CF-AC4A-4601-9579-65750591DE8C}"/>
              </a:ext>
            </a:extLst>
          </p:cNvPr>
          <p:cNvSpPr>
            <a:spLocks noChangeArrowheads="1"/>
          </p:cNvSpPr>
          <p:nvPr/>
        </p:nvSpPr>
        <p:spPr bwMode="auto">
          <a:xfrm>
            <a:off x="1684338" y="4075113"/>
            <a:ext cx="1987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Volume des travaux</a:t>
            </a:r>
          </a:p>
        </p:txBody>
      </p:sp>
      <p:sp>
        <p:nvSpPr>
          <p:cNvPr id="13" name="Ellipse 12">
            <a:extLst>
              <a:ext uri="{FF2B5EF4-FFF2-40B4-BE49-F238E27FC236}">
                <a16:creationId xmlns:a16="http://schemas.microsoft.com/office/drawing/2014/main" id="{D0A3C6E6-23B6-4DE3-B365-3BFEF3CDF031}"/>
              </a:ext>
            </a:extLst>
          </p:cNvPr>
          <p:cNvSpPr/>
          <p:nvPr/>
        </p:nvSpPr>
        <p:spPr>
          <a:xfrm rot="15997671">
            <a:off x="9649619" y="2213769"/>
            <a:ext cx="711200" cy="12017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sp>
        <p:nvSpPr>
          <p:cNvPr id="28702" name="Rectangle 13">
            <a:extLst>
              <a:ext uri="{FF2B5EF4-FFF2-40B4-BE49-F238E27FC236}">
                <a16:creationId xmlns:a16="http://schemas.microsoft.com/office/drawing/2014/main" id="{43C5891D-35F5-4F32-B630-D6DE90A4CBE8}"/>
              </a:ext>
            </a:extLst>
          </p:cNvPr>
          <p:cNvSpPr>
            <a:spLocks noChangeArrowheads="1"/>
          </p:cNvSpPr>
          <p:nvPr/>
        </p:nvSpPr>
        <p:spPr bwMode="auto">
          <a:xfrm>
            <a:off x="5208588" y="1357313"/>
            <a:ext cx="63881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                     </a:t>
            </a:r>
            <a:r>
              <a:rPr kumimoji="0" lang="fr-FR" altLang="fr-FR" sz="1600" b="0" i="0" u="sng"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Vue en plan de la conduite du Débit de fuite</a:t>
            </a:r>
          </a:p>
        </p:txBody>
      </p:sp>
      <p:sp>
        <p:nvSpPr>
          <p:cNvPr id="28703" name="Rectangle 14">
            <a:extLst>
              <a:ext uri="{FF2B5EF4-FFF2-40B4-BE49-F238E27FC236}">
                <a16:creationId xmlns:a16="http://schemas.microsoft.com/office/drawing/2014/main" id="{B5506BC8-27B1-470A-983E-E876DC554995}"/>
              </a:ext>
            </a:extLst>
          </p:cNvPr>
          <p:cNvSpPr>
            <a:spLocks noChangeArrowheads="1"/>
          </p:cNvSpPr>
          <p:nvPr/>
        </p:nvSpPr>
        <p:spPr bwMode="auto">
          <a:xfrm>
            <a:off x="6234113" y="4184650"/>
            <a:ext cx="4211637"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      </a:t>
            </a:r>
            <a:r>
              <a:rPr kumimoji="0" lang="fr-FR" altLang="fr-FR" sz="1600" b="0" i="0" u="sng"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Tronçon à réaliser par fonçage</a:t>
            </a:r>
          </a:p>
        </p:txBody>
      </p:sp>
      <p:pic>
        <p:nvPicPr>
          <p:cNvPr id="28704" name="Picture 4">
            <a:extLst>
              <a:ext uri="{FF2B5EF4-FFF2-40B4-BE49-F238E27FC236}">
                <a16:creationId xmlns:a16="http://schemas.microsoft.com/office/drawing/2014/main" id="{6B0E0F5A-39D3-48DD-A743-69F67DBCAB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4557713"/>
            <a:ext cx="4283075"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llipse 17">
            <a:extLst>
              <a:ext uri="{FF2B5EF4-FFF2-40B4-BE49-F238E27FC236}">
                <a16:creationId xmlns:a16="http://schemas.microsoft.com/office/drawing/2014/main" id="{CC09E977-3835-4720-B413-1204D7DC4A13}"/>
              </a:ext>
            </a:extLst>
          </p:cNvPr>
          <p:cNvSpPr/>
          <p:nvPr/>
        </p:nvSpPr>
        <p:spPr>
          <a:xfrm rot="16200000">
            <a:off x="7428707" y="965994"/>
            <a:ext cx="387350" cy="371633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20" name="Connecteur droit avec flèche 19">
            <a:extLst>
              <a:ext uri="{FF2B5EF4-FFF2-40B4-BE49-F238E27FC236}">
                <a16:creationId xmlns:a16="http://schemas.microsoft.com/office/drawing/2014/main" id="{BD32E9E8-D964-4B1A-97C0-3480195E02C5}"/>
              </a:ext>
            </a:extLst>
          </p:cNvPr>
          <p:cNvCxnSpPr>
            <a:stCxn id="13" idx="2"/>
          </p:cNvCxnSpPr>
          <p:nvPr/>
        </p:nvCxnSpPr>
        <p:spPr>
          <a:xfrm flipH="1">
            <a:off x="9480550" y="3170238"/>
            <a:ext cx="546100" cy="14843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707" name="Rectangle 21">
            <a:extLst>
              <a:ext uri="{FF2B5EF4-FFF2-40B4-BE49-F238E27FC236}">
                <a16:creationId xmlns:a16="http://schemas.microsoft.com/office/drawing/2014/main" id="{0A955229-9C75-47FB-A735-9CE5D3E8AAC1}"/>
              </a:ext>
            </a:extLst>
          </p:cNvPr>
          <p:cNvSpPr>
            <a:spLocks noChangeArrowheads="1"/>
          </p:cNvSpPr>
          <p:nvPr/>
        </p:nvSpPr>
        <p:spPr bwMode="auto">
          <a:xfrm>
            <a:off x="7232650" y="3490913"/>
            <a:ext cx="24511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      Tranchée normale</a:t>
            </a:r>
          </a:p>
        </p:txBody>
      </p:sp>
      <p:sp>
        <p:nvSpPr>
          <p:cNvPr id="28708" name="Rectangle 22">
            <a:extLst>
              <a:ext uri="{FF2B5EF4-FFF2-40B4-BE49-F238E27FC236}">
                <a16:creationId xmlns:a16="http://schemas.microsoft.com/office/drawing/2014/main" id="{5598D89F-0E74-4EFB-8856-6B3EAB3408FB}"/>
              </a:ext>
            </a:extLst>
          </p:cNvPr>
          <p:cNvSpPr>
            <a:spLocks noChangeArrowheads="1"/>
          </p:cNvSpPr>
          <p:nvPr/>
        </p:nvSpPr>
        <p:spPr bwMode="auto">
          <a:xfrm>
            <a:off x="9486900" y="2081213"/>
            <a:ext cx="100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fonçage</a:t>
            </a:r>
          </a:p>
        </p:txBody>
      </p:sp>
      <p:sp>
        <p:nvSpPr>
          <p:cNvPr id="24" name="Ellipse 23">
            <a:extLst>
              <a:ext uri="{FF2B5EF4-FFF2-40B4-BE49-F238E27FC236}">
                <a16:creationId xmlns:a16="http://schemas.microsoft.com/office/drawing/2014/main" id="{2AB5FF11-F3AE-4980-991F-72CD3C6573C3}"/>
              </a:ext>
            </a:extLst>
          </p:cNvPr>
          <p:cNvSpPr/>
          <p:nvPr/>
        </p:nvSpPr>
        <p:spPr>
          <a:xfrm rot="19145415">
            <a:off x="10729913" y="2860675"/>
            <a:ext cx="538162" cy="13081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26" name="Connecteur droit avec flèche 25">
            <a:extLst>
              <a:ext uri="{FF2B5EF4-FFF2-40B4-BE49-F238E27FC236}">
                <a16:creationId xmlns:a16="http://schemas.microsoft.com/office/drawing/2014/main" id="{AF0D9273-021E-40C3-A938-56D5AF3F05DA}"/>
              </a:ext>
            </a:extLst>
          </p:cNvPr>
          <p:cNvCxnSpPr>
            <a:stCxn id="28707" idx="0"/>
          </p:cNvCxnSpPr>
          <p:nvPr/>
        </p:nvCxnSpPr>
        <p:spPr>
          <a:xfrm rot="16200000" flipV="1">
            <a:off x="8170863" y="3203575"/>
            <a:ext cx="484188" cy="90487"/>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1ED99F07-C908-4D06-9904-0E9BE1A52C62}"/>
              </a:ext>
            </a:extLst>
          </p:cNvPr>
          <p:cNvCxnSpPr>
            <a:endCxn id="24" idx="2"/>
          </p:cNvCxnSpPr>
          <p:nvPr/>
        </p:nvCxnSpPr>
        <p:spPr>
          <a:xfrm>
            <a:off x="9434513" y="3684588"/>
            <a:ext cx="1360487" cy="7937"/>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8712" name="Rectangle 21">
            <a:extLst>
              <a:ext uri="{FF2B5EF4-FFF2-40B4-BE49-F238E27FC236}">
                <a16:creationId xmlns:a16="http://schemas.microsoft.com/office/drawing/2014/main" id="{DB39E4CB-A46C-46E5-A137-011B6079A1FC}"/>
              </a:ext>
            </a:extLst>
          </p:cNvPr>
          <p:cNvSpPr>
            <a:spLocks noChangeArrowheads="1"/>
          </p:cNvSpPr>
          <p:nvPr/>
        </p:nvSpPr>
        <p:spPr bwMode="auto">
          <a:xfrm>
            <a:off x="6673850" y="2176463"/>
            <a:ext cx="2090738"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      </a:t>
            </a:r>
            <a:r>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Débit de fuite = 150 l/s</a:t>
            </a:r>
          </a:p>
        </p:txBody>
      </p:sp>
      <p:sp>
        <p:nvSpPr>
          <p:cNvPr id="28713" name="Rectangle 22">
            <a:extLst>
              <a:ext uri="{FF2B5EF4-FFF2-40B4-BE49-F238E27FC236}">
                <a16:creationId xmlns:a16="http://schemas.microsoft.com/office/drawing/2014/main" id="{23810A9D-F8B7-4A81-8127-E0A926564141}"/>
              </a:ext>
            </a:extLst>
          </p:cNvPr>
          <p:cNvSpPr>
            <a:spLocks noChangeArrowheads="1"/>
          </p:cNvSpPr>
          <p:nvPr/>
        </p:nvSpPr>
        <p:spPr bwMode="auto">
          <a:xfrm>
            <a:off x="10156825" y="4579938"/>
            <a:ext cx="209073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Vers le collecteur existant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Omrane DN 1400</a:t>
            </a:r>
          </a:p>
        </p:txBody>
      </p:sp>
      <p:sp>
        <p:nvSpPr>
          <p:cNvPr id="3" name="Flèche vers le bas 2">
            <a:extLst>
              <a:ext uri="{FF2B5EF4-FFF2-40B4-BE49-F238E27FC236}">
                <a16:creationId xmlns:a16="http://schemas.microsoft.com/office/drawing/2014/main" id="{1811A103-D535-4B4E-8570-85EDDE463A08}"/>
              </a:ext>
            </a:extLst>
          </p:cNvPr>
          <p:cNvSpPr/>
          <p:nvPr/>
        </p:nvSpPr>
        <p:spPr>
          <a:xfrm>
            <a:off x="11260138" y="4056063"/>
            <a:ext cx="254000" cy="447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ous-titre 6">
            <a:extLst>
              <a:ext uri="{FF2B5EF4-FFF2-40B4-BE49-F238E27FC236}">
                <a16:creationId xmlns:a16="http://schemas.microsoft.com/office/drawing/2014/main" id="{4BF48615-95CD-4932-AFA8-FEE93F9694D0}"/>
              </a:ext>
            </a:extLst>
          </p:cNvPr>
          <p:cNvSpPr txBox="1">
            <a:spLocks/>
          </p:cNvSpPr>
          <p:nvPr/>
        </p:nvSpPr>
        <p:spPr bwMode="auto">
          <a:xfrm>
            <a:off x="2276475" y="423863"/>
            <a:ext cx="8915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ZI HAD SOUALEM - VOIES D’ACCÈS ET PÉRIPHÉRIQUES</a:t>
            </a:r>
          </a:p>
        </p:txBody>
      </p:sp>
      <p:sp>
        <p:nvSpPr>
          <p:cNvPr id="6" name="Titre 1">
            <a:extLst>
              <a:ext uri="{FF2B5EF4-FFF2-40B4-BE49-F238E27FC236}">
                <a16:creationId xmlns:a16="http://schemas.microsoft.com/office/drawing/2014/main" id="{34FF8192-320B-49B6-9111-4E42FF4CC628}"/>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30724" name="Image 6">
            <a:extLst>
              <a:ext uri="{FF2B5EF4-FFF2-40B4-BE49-F238E27FC236}">
                <a16:creationId xmlns:a16="http://schemas.microsoft.com/office/drawing/2014/main" id="{8D8250C3-086F-4BD4-BF9A-E649533520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Espace réservé du numéro de diapositive 1">
            <a:extLst>
              <a:ext uri="{FF2B5EF4-FFF2-40B4-BE49-F238E27FC236}">
                <a16:creationId xmlns:a16="http://schemas.microsoft.com/office/drawing/2014/main" id="{F9891717-6E16-46C0-AB78-C75E8A8531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914FAD3-3809-43A3-8A40-915901BB73A1}"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30726" name="Rectangle 8">
            <a:extLst>
              <a:ext uri="{FF2B5EF4-FFF2-40B4-BE49-F238E27FC236}">
                <a16:creationId xmlns:a16="http://schemas.microsoft.com/office/drawing/2014/main" id="{F83812A0-8EBD-4BAE-A6F9-00F02A7F408B}"/>
              </a:ext>
            </a:extLst>
          </p:cNvPr>
          <p:cNvSpPr>
            <a:spLocks noChangeArrowheads="1"/>
          </p:cNvSpPr>
          <p:nvPr/>
        </p:nvSpPr>
        <p:spPr bwMode="auto">
          <a:xfrm>
            <a:off x="1820863" y="755650"/>
            <a:ext cx="90773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de voire</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0727" name="Image 11">
            <a:extLst>
              <a:ext uri="{FF2B5EF4-FFF2-40B4-BE49-F238E27FC236}">
                <a16:creationId xmlns:a16="http://schemas.microsoft.com/office/drawing/2014/main" id="{3E1F7B10-D98C-4180-AFA7-6409ED5345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0075" y="1217613"/>
            <a:ext cx="9040813"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a:extLst>
              <a:ext uri="{FF2B5EF4-FFF2-40B4-BE49-F238E27FC236}">
                <a16:creationId xmlns:a16="http://schemas.microsoft.com/office/drawing/2014/main" id="{55A22752-AA4A-4843-915B-BECC1D2621A1}"/>
              </a:ext>
            </a:extLst>
          </p:cNvPr>
          <p:cNvSpPr>
            <a:spLocks noChangeArrowheads="1"/>
          </p:cNvSpPr>
          <p:nvPr/>
        </p:nvSpPr>
        <p:spPr bwMode="auto">
          <a:xfrm rot="16200000">
            <a:off x="3144044" y="2147094"/>
            <a:ext cx="1444625"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050" b="1" i="0" u="none" strike="noStrike" kern="1200" cap="none" spc="0" normalizeH="0" baseline="0" noProof="0" dirty="0">
                <a:ln>
                  <a:noFill/>
                </a:ln>
                <a:solidFill>
                  <a:srgbClr val="404040"/>
                </a:solidFill>
                <a:effectLst/>
                <a:uLnTx/>
                <a:uFillTx/>
                <a:latin typeface="Century Gothic" panose="020B0502020202020204" pitchFamily="34" charset="0"/>
                <a:ea typeface="+mn-ea"/>
                <a:cs typeface="Arial" panose="020B0604020202020204" pitchFamily="34" charset="0"/>
              </a:rPr>
              <a:t>Voie d’accès n° 1</a:t>
            </a:r>
          </a:p>
        </p:txBody>
      </p:sp>
      <p:sp>
        <p:nvSpPr>
          <p:cNvPr id="14" name="Rectangle 8">
            <a:extLst>
              <a:ext uri="{FF2B5EF4-FFF2-40B4-BE49-F238E27FC236}">
                <a16:creationId xmlns:a16="http://schemas.microsoft.com/office/drawing/2014/main" id="{AE9DE343-34E1-42FB-9D15-F1A8D338777F}"/>
              </a:ext>
            </a:extLst>
          </p:cNvPr>
          <p:cNvSpPr>
            <a:spLocks noChangeArrowheads="1"/>
          </p:cNvSpPr>
          <p:nvPr/>
        </p:nvSpPr>
        <p:spPr bwMode="auto">
          <a:xfrm rot="21360577">
            <a:off x="5286375" y="2768600"/>
            <a:ext cx="1039813"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050" b="1" i="0" u="none" strike="noStrike" kern="1200" cap="none" spc="0" normalizeH="0" baseline="0" noProof="0" dirty="0">
                <a:ln>
                  <a:noFill/>
                </a:ln>
                <a:solidFill>
                  <a:srgbClr val="404040"/>
                </a:solidFill>
                <a:effectLst/>
                <a:uLnTx/>
                <a:uFillTx/>
                <a:latin typeface="Century Gothic" panose="020B0502020202020204" pitchFamily="34" charset="0"/>
                <a:ea typeface="+mn-ea"/>
                <a:cs typeface="Arial" panose="020B0604020202020204" pitchFamily="34" charset="0"/>
              </a:rPr>
              <a:t>Voie Nord</a:t>
            </a:r>
          </a:p>
        </p:txBody>
      </p:sp>
      <p:sp>
        <p:nvSpPr>
          <p:cNvPr id="15" name="Rectangle 8">
            <a:extLst>
              <a:ext uri="{FF2B5EF4-FFF2-40B4-BE49-F238E27FC236}">
                <a16:creationId xmlns:a16="http://schemas.microsoft.com/office/drawing/2014/main" id="{A2EA8DE2-E1BC-4B7D-91E8-22E714765856}"/>
              </a:ext>
            </a:extLst>
          </p:cNvPr>
          <p:cNvSpPr>
            <a:spLocks noChangeArrowheads="1"/>
          </p:cNvSpPr>
          <p:nvPr/>
        </p:nvSpPr>
        <p:spPr bwMode="auto">
          <a:xfrm rot="4040230">
            <a:off x="8443912" y="4073526"/>
            <a:ext cx="1038225"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050" b="1" i="0" u="none" strike="noStrike" kern="1200" cap="none" spc="0" normalizeH="0" baseline="0" noProof="0" dirty="0">
                <a:ln>
                  <a:noFill/>
                </a:ln>
                <a:solidFill>
                  <a:srgbClr val="404040"/>
                </a:solidFill>
                <a:effectLst/>
                <a:uLnTx/>
                <a:uFillTx/>
                <a:latin typeface="Century Gothic" panose="020B0502020202020204" pitchFamily="34" charset="0"/>
                <a:ea typeface="+mn-ea"/>
                <a:cs typeface="Arial" panose="020B0604020202020204" pitchFamily="34" charset="0"/>
              </a:rPr>
              <a:t>Voie Est</a:t>
            </a:r>
          </a:p>
        </p:txBody>
      </p:sp>
      <p:sp>
        <p:nvSpPr>
          <p:cNvPr id="16" name="Rectangle 8">
            <a:extLst>
              <a:ext uri="{FF2B5EF4-FFF2-40B4-BE49-F238E27FC236}">
                <a16:creationId xmlns:a16="http://schemas.microsoft.com/office/drawing/2014/main" id="{04EB1DB4-F6D3-4472-824E-62A5872BD4DD}"/>
              </a:ext>
            </a:extLst>
          </p:cNvPr>
          <p:cNvSpPr>
            <a:spLocks noChangeArrowheads="1"/>
          </p:cNvSpPr>
          <p:nvPr/>
        </p:nvSpPr>
        <p:spPr bwMode="auto">
          <a:xfrm rot="20899743">
            <a:off x="6296025" y="5645150"/>
            <a:ext cx="1038225"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050" b="1" i="0" u="none" strike="noStrike" kern="1200" cap="none" spc="0" normalizeH="0" baseline="0" noProof="0" dirty="0">
                <a:ln>
                  <a:noFill/>
                </a:ln>
                <a:solidFill>
                  <a:srgbClr val="404040"/>
                </a:solidFill>
                <a:effectLst/>
                <a:uLnTx/>
                <a:uFillTx/>
                <a:latin typeface="Century Gothic" panose="020B0502020202020204" pitchFamily="34" charset="0"/>
                <a:ea typeface="+mn-ea"/>
                <a:cs typeface="Arial" panose="020B0604020202020204" pitchFamily="34" charset="0"/>
              </a:rPr>
              <a:t>Voie Sud 1</a:t>
            </a:r>
          </a:p>
        </p:txBody>
      </p:sp>
      <p:sp>
        <p:nvSpPr>
          <p:cNvPr id="17" name="Rectangle 8">
            <a:extLst>
              <a:ext uri="{FF2B5EF4-FFF2-40B4-BE49-F238E27FC236}">
                <a16:creationId xmlns:a16="http://schemas.microsoft.com/office/drawing/2014/main" id="{5DA760CF-557E-4C41-AFF4-55A5DEA7686B}"/>
              </a:ext>
            </a:extLst>
          </p:cNvPr>
          <p:cNvSpPr>
            <a:spLocks noChangeArrowheads="1"/>
          </p:cNvSpPr>
          <p:nvPr/>
        </p:nvSpPr>
        <p:spPr bwMode="auto">
          <a:xfrm rot="21387709">
            <a:off x="2462213" y="6253163"/>
            <a:ext cx="1039812"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050" b="1" i="0" u="none" strike="noStrike" kern="1200" cap="none" spc="0" normalizeH="0" baseline="0" noProof="0" dirty="0">
                <a:ln>
                  <a:noFill/>
                </a:ln>
                <a:solidFill>
                  <a:srgbClr val="404040"/>
                </a:solidFill>
                <a:effectLst/>
                <a:uLnTx/>
                <a:uFillTx/>
                <a:latin typeface="Century Gothic" panose="020B0502020202020204" pitchFamily="34" charset="0"/>
                <a:ea typeface="+mn-ea"/>
                <a:cs typeface="Arial" panose="020B0604020202020204" pitchFamily="34" charset="0"/>
              </a:rPr>
              <a:t>Voie Sud 2</a:t>
            </a:r>
          </a:p>
        </p:txBody>
      </p:sp>
      <p:sp>
        <p:nvSpPr>
          <p:cNvPr id="18" name="Rectangle 8">
            <a:extLst>
              <a:ext uri="{FF2B5EF4-FFF2-40B4-BE49-F238E27FC236}">
                <a16:creationId xmlns:a16="http://schemas.microsoft.com/office/drawing/2014/main" id="{BD277112-F7B0-4B68-BA3B-25AE78999DD8}"/>
              </a:ext>
            </a:extLst>
          </p:cNvPr>
          <p:cNvSpPr>
            <a:spLocks noChangeArrowheads="1"/>
          </p:cNvSpPr>
          <p:nvPr/>
        </p:nvSpPr>
        <p:spPr bwMode="auto">
          <a:xfrm>
            <a:off x="4643438" y="1714500"/>
            <a:ext cx="1038225"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050" b="1" i="0" u="none" strike="noStrike" kern="1200" cap="none" spc="0" normalizeH="0" baseline="0" noProof="0" dirty="0">
                <a:ln>
                  <a:noFill/>
                </a:ln>
                <a:solidFill>
                  <a:srgbClr val="404040"/>
                </a:solidFill>
                <a:effectLst/>
                <a:uLnTx/>
                <a:uFillTx/>
                <a:latin typeface="Century Gothic" panose="020B0502020202020204" pitchFamily="34" charset="0"/>
                <a:ea typeface="+mn-ea"/>
                <a:cs typeface="Arial" panose="020B0604020202020204" pitchFamily="34" charset="0"/>
              </a:rPr>
              <a:t>Giratoire n°1</a:t>
            </a:r>
          </a:p>
        </p:txBody>
      </p:sp>
      <p:cxnSp>
        <p:nvCxnSpPr>
          <p:cNvPr id="5" name="Connecteur droit avec flèche 4">
            <a:extLst>
              <a:ext uri="{FF2B5EF4-FFF2-40B4-BE49-F238E27FC236}">
                <a16:creationId xmlns:a16="http://schemas.microsoft.com/office/drawing/2014/main" id="{EFA19AC0-EE1C-4A08-9C39-AAF5A1E3D0E0}"/>
              </a:ext>
            </a:extLst>
          </p:cNvPr>
          <p:cNvCxnSpPr>
            <a:stCxn id="18" idx="1"/>
          </p:cNvCxnSpPr>
          <p:nvPr/>
        </p:nvCxnSpPr>
        <p:spPr>
          <a:xfrm flipH="1" flipV="1">
            <a:off x="4243388" y="1411288"/>
            <a:ext cx="400050" cy="4302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8">
            <a:extLst>
              <a:ext uri="{FF2B5EF4-FFF2-40B4-BE49-F238E27FC236}">
                <a16:creationId xmlns:a16="http://schemas.microsoft.com/office/drawing/2014/main" id="{CFE6D098-83CA-4948-B130-0477AB8604FC}"/>
              </a:ext>
            </a:extLst>
          </p:cNvPr>
          <p:cNvSpPr>
            <a:spLocks noChangeArrowheads="1"/>
          </p:cNvSpPr>
          <p:nvPr/>
        </p:nvSpPr>
        <p:spPr bwMode="auto">
          <a:xfrm>
            <a:off x="4546600" y="5802313"/>
            <a:ext cx="1038225"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050" b="1" i="0" u="none" strike="noStrike" kern="1200" cap="none" spc="0" normalizeH="0" baseline="0" noProof="0" dirty="0">
                <a:ln>
                  <a:noFill/>
                </a:ln>
                <a:solidFill>
                  <a:srgbClr val="404040"/>
                </a:solidFill>
                <a:effectLst/>
                <a:uLnTx/>
                <a:uFillTx/>
                <a:latin typeface="Century Gothic" panose="020B0502020202020204" pitchFamily="34" charset="0"/>
                <a:ea typeface="+mn-ea"/>
                <a:cs typeface="Arial" panose="020B0604020202020204" pitchFamily="34" charset="0"/>
              </a:rPr>
              <a:t>Giratoire n°2</a:t>
            </a:r>
          </a:p>
        </p:txBody>
      </p:sp>
      <p:cxnSp>
        <p:nvCxnSpPr>
          <p:cNvPr id="24" name="Connecteur droit avec flèche 23">
            <a:extLst>
              <a:ext uri="{FF2B5EF4-FFF2-40B4-BE49-F238E27FC236}">
                <a16:creationId xmlns:a16="http://schemas.microsoft.com/office/drawing/2014/main" id="{DC44B040-C7A8-42B1-8A82-ACD36C8CD087}"/>
              </a:ext>
            </a:extLst>
          </p:cNvPr>
          <p:cNvCxnSpPr>
            <a:stCxn id="23" idx="1"/>
          </p:cNvCxnSpPr>
          <p:nvPr/>
        </p:nvCxnSpPr>
        <p:spPr>
          <a:xfrm flipH="1">
            <a:off x="4243388" y="5929313"/>
            <a:ext cx="303212" cy="4476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8">
            <a:extLst>
              <a:ext uri="{FF2B5EF4-FFF2-40B4-BE49-F238E27FC236}">
                <a16:creationId xmlns:a16="http://schemas.microsoft.com/office/drawing/2014/main" id="{FEF161D9-9122-4647-9A0D-F9EB75962B04}"/>
              </a:ext>
            </a:extLst>
          </p:cNvPr>
          <p:cNvSpPr>
            <a:spLocks noChangeArrowheads="1"/>
          </p:cNvSpPr>
          <p:nvPr/>
        </p:nvSpPr>
        <p:spPr bwMode="auto">
          <a:xfrm>
            <a:off x="7700963" y="6122988"/>
            <a:ext cx="1038225"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050" b="1" i="0" u="none" strike="noStrike" kern="1200" cap="none" spc="0" normalizeH="0" baseline="0" noProof="0" dirty="0">
                <a:ln>
                  <a:noFill/>
                </a:ln>
                <a:solidFill>
                  <a:srgbClr val="404040"/>
                </a:solidFill>
                <a:effectLst/>
                <a:uLnTx/>
                <a:uFillTx/>
                <a:latin typeface="Century Gothic" panose="020B0502020202020204" pitchFamily="34" charset="0"/>
                <a:ea typeface="+mn-ea"/>
                <a:cs typeface="Arial" panose="020B0604020202020204" pitchFamily="34" charset="0"/>
              </a:rPr>
              <a:t>Giratoire n°3</a:t>
            </a:r>
          </a:p>
        </p:txBody>
      </p:sp>
      <p:cxnSp>
        <p:nvCxnSpPr>
          <p:cNvPr id="27" name="Connecteur droit avec flèche 26">
            <a:extLst>
              <a:ext uri="{FF2B5EF4-FFF2-40B4-BE49-F238E27FC236}">
                <a16:creationId xmlns:a16="http://schemas.microsoft.com/office/drawing/2014/main" id="{5E625378-3BB5-45C9-86D0-6D90911EAA6D}"/>
              </a:ext>
            </a:extLst>
          </p:cNvPr>
          <p:cNvCxnSpPr>
            <a:stCxn id="26" idx="3"/>
          </p:cNvCxnSpPr>
          <p:nvPr/>
        </p:nvCxnSpPr>
        <p:spPr>
          <a:xfrm flipV="1">
            <a:off x="8739188" y="5640388"/>
            <a:ext cx="10795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8">
            <a:extLst>
              <a:ext uri="{FF2B5EF4-FFF2-40B4-BE49-F238E27FC236}">
                <a16:creationId xmlns:a16="http://schemas.microsoft.com/office/drawing/2014/main" id="{3ED3EE9C-D259-4BE6-B534-CAFD599D195E}"/>
              </a:ext>
            </a:extLst>
          </p:cNvPr>
          <p:cNvSpPr>
            <a:spLocks noChangeArrowheads="1"/>
          </p:cNvSpPr>
          <p:nvPr/>
        </p:nvSpPr>
        <p:spPr bwMode="auto">
          <a:xfrm rot="18130792">
            <a:off x="9356725" y="4970463"/>
            <a:ext cx="1446213"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050" b="1" i="0" u="none" strike="noStrike" kern="1200" cap="none" spc="0" normalizeH="0" baseline="0" noProof="0" dirty="0">
                <a:ln>
                  <a:noFill/>
                </a:ln>
                <a:solidFill>
                  <a:srgbClr val="404040"/>
                </a:solidFill>
                <a:effectLst/>
                <a:uLnTx/>
                <a:uFillTx/>
                <a:latin typeface="Century Gothic" panose="020B0502020202020204" pitchFamily="34" charset="0"/>
                <a:ea typeface="+mn-ea"/>
                <a:cs typeface="Arial" panose="020B0604020202020204" pitchFamily="34" charset="0"/>
              </a:rPr>
              <a:t>Voie d’accès n°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ous-titre 6">
            <a:extLst>
              <a:ext uri="{FF2B5EF4-FFF2-40B4-BE49-F238E27FC236}">
                <a16:creationId xmlns:a16="http://schemas.microsoft.com/office/drawing/2014/main" id="{27C34C86-88C4-42E0-90B2-86905F90AC3D}"/>
              </a:ext>
            </a:extLst>
          </p:cNvPr>
          <p:cNvSpPr txBox="1">
            <a:spLocks/>
          </p:cNvSpPr>
          <p:nvPr/>
        </p:nvSpPr>
        <p:spPr bwMode="auto">
          <a:xfrm>
            <a:off x="1749425" y="676275"/>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ZI HAD SOUALEM - VOIES D’ACCÈS ET PÉRIPHÉRIQUES</a:t>
            </a:r>
          </a:p>
        </p:txBody>
      </p:sp>
      <p:sp>
        <p:nvSpPr>
          <p:cNvPr id="6" name="Titre 1">
            <a:extLst>
              <a:ext uri="{FF2B5EF4-FFF2-40B4-BE49-F238E27FC236}">
                <a16:creationId xmlns:a16="http://schemas.microsoft.com/office/drawing/2014/main" id="{6D86863D-81D7-4374-9A5F-81C79DB2C2EF}"/>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31748" name="Image 6">
            <a:extLst>
              <a:ext uri="{FF2B5EF4-FFF2-40B4-BE49-F238E27FC236}">
                <a16:creationId xmlns:a16="http://schemas.microsoft.com/office/drawing/2014/main" id="{55FF67BD-7CD7-4540-AAFC-A411BE030C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Espace réservé du contenu 10">
            <a:extLst>
              <a:ext uri="{FF2B5EF4-FFF2-40B4-BE49-F238E27FC236}">
                <a16:creationId xmlns:a16="http://schemas.microsoft.com/office/drawing/2014/main" id="{690871F3-0FF8-4701-B79B-589A6C9731ED}"/>
              </a:ext>
            </a:extLst>
          </p:cNvPr>
          <p:cNvSpPr>
            <a:spLocks noGrp="1"/>
          </p:cNvSpPr>
          <p:nvPr>
            <p:ph idx="1"/>
          </p:nvPr>
        </p:nvSpPr>
        <p:spPr>
          <a:xfrm>
            <a:off x="280988" y="1995488"/>
            <a:ext cx="3487737" cy="3422650"/>
          </a:xfrm>
          <a:solidFill>
            <a:schemeClr val="bg1"/>
          </a:solidFill>
        </p:spPr>
        <p:txBody>
          <a:bodyPr/>
          <a:lstStyle/>
          <a:p>
            <a:pPr eaLnBrk="1" hangingPunct="1"/>
            <a:r>
              <a:rPr lang="fr-FR" altLang="fr-FR" sz="1400" b="1" u="sng"/>
              <a:t>Voie d’accès n° 1</a:t>
            </a:r>
          </a:p>
          <a:p>
            <a:pPr eaLnBrk="1" hangingPunct="1">
              <a:buFont typeface="Wingdings 3" panose="05040102010807070707" pitchFamily="18" charset="2"/>
              <a:buNone/>
            </a:pPr>
            <a:endParaRPr lang="fr-FR" altLang="fr-FR" sz="1400" b="1"/>
          </a:p>
          <a:p>
            <a:pPr eaLnBrk="1" hangingPunct="1">
              <a:buFont typeface="Wingdings" panose="05000000000000000000" pitchFamily="2" charset="2"/>
              <a:buChar char="§"/>
            </a:pPr>
            <a:r>
              <a:rPr lang="fr-FR" altLang="fr-FR" sz="1400"/>
              <a:t>Emprise : 30 m</a:t>
            </a:r>
            <a:endParaRPr lang="fr-FR" altLang="fr-FR" sz="1400" baseline="30000"/>
          </a:p>
          <a:p>
            <a:pPr eaLnBrk="1" hangingPunct="1">
              <a:buFont typeface="Wingdings" panose="05000000000000000000" pitchFamily="2" charset="2"/>
              <a:buChar char="§"/>
            </a:pPr>
            <a:r>
              <a:rPr lang="fr-FR" altLang="fr-FR" sz="1400"/>
              <a:t>Longueur : 270 ml</a:t>
            </a:r>
          </a:p>
          <a:p>
            <a:pPr eaLnBrk="1" hangingPunct="1">
              <a:buFont typeface="Wingdings" panose="05000000000000000000" pitchFamily="2" charset="2"/>
              <a:buChar char="§"/>
            </a:pPr>
            <a:r>
              <a:rPr lang="fr-FR" altLang="fr-FR" sz="1400"/>
              <a:t>Largeur chaussée : 2 x 7.00 m</a:t>
            </a:r>
          </a:p>
          <a:p>
            <a:pPr eaLnBrk="1" hangingPunct="1">
              <a:buFont typeface="Wingdings" panose="05000000000000000000" pitchFamily="2" charset="2"/>
              <a:buChar char="§"/>
            </a:pPr>
            <a:r>
              <a:rPr lang="fr-FR" altLang="fr-FR" sz="1400"/>
              <a:t>Largeur TPC : 4 m</a:t>
            </a:r>
          </a:p>
          <a:p>
            <a:pPr eaLnBrk="1" hangingPunct="1">
              <a:buFont typeface="Wingdings" panose="05000000000000000000" pitchFamily="2" charset="2"/>
              <a:buChar char="§"/>
            </a:pPr>
            <a:r>
              <a:rPr lang="fr-FR" altLang="fr-FR" sz="1400"/>
              <a:t>Largeur trottoir :  2 x 6.00 m</a:t>
            </a:r>
          </a:p>
          <a:p>
            <a:pPr eaLnBrk="1" hangingPunct="1">
              <a:buFont typeface="Wingdings" panose="05000000000000000000" pitchFamily="2" charset="2"/>
              <a:buChar char="§"/>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31750" name="Espace réservé du numéro de diapositive 1">
            <a:extLst>
              <a:ext uri="{FF2B5EF4-FFF2-40B4-BE49-F238E27FC236}">
                <a16:creationId xmlns:a16="http://schemas.microsoft.com/office/drawing/2014/main" id="{694784F2-9D73-47EF-96FF-33E168D1AFB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86A9D5C-454E-469E-BCF6-76CDE3657ED8}"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31751" name="Sous-titre 6">
            <a:extLst>
              <a:ext uri="{FF2B5EF4-FFF2-40B4-BE49-F238E27FC236}">
                <a16:creationId xmlns:a16="http://schemas.microsoft.com/office/drawing/2014/main" id="{166FC456-BB62-4A7F-BF5D-C5B6CF6DDF9A}"/>
              </a:ext>
            </a:extLst>
          </p:cNvPr>
          <p:cNvSpPr txBox="1">
            <a:spLocks/>
          </p:cNvSpPr>
          <p:nvPr/>
        </p:nvSpPr>
        <p:spPr bwMode="auto">
          <a:xfrm>
            <a:off x="1804988" y="131445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a/ VOIES D’ACCÈS</a:t>
            </a:r>
          </a:p>
        </p:txBody>
      </p:sp>
      <p:sp>
        <p:nvSpPr>
          <p:cNvPr id="31752" name="Rectangle 8">
            <a:extLst>
              <a:ext uri="{FF2B5EF4-FFF2-40B4-BE49-F238E27FC236}">
                <a16:creationId xmlns:a16="http://schemas.microsoft.com/office/drawing/2014/main" id="{806C2B90-C66F-4CC8-B1E7-468627ACCB3D}"/>
              </a:ext>
            </a:extLst>
          </p:cNvPr>
          <p:cNvSpPr>
            <a:spLocks noChangeArrowheads="1"/>
          </p:cNvSpPr>
          <p:nvPr/>
        </p:nvSpPr>
        <p:spPr bwMode="auto">
          <a:xfrm>
            <a:off x="3935413" y="1955800"/>
            <a:ext cx="78962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1753" name="Picture 10">
            <a:extLst>
              <a:ext uri="{FF2B5EF4-FFF2-40B4-BE49-F238E27FC236}">
                <a16:creationId xmlns:a16="http://schemas.microsoft.com/office/drawing/2014/main" id="{EF3168D0-8844-4805-AB97-568D603DA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2374900"/>
            <a:ext cx="7872413"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ous-titre 6">
            <a:extLst>
              <a:ext uri="{FF2B5EF4-FFF2-40B4-BE49-F238E27FC236}">
                <a16:creationId xmlns:a16="http://schemas.microsoft.com/office/drawing/2014/main" id="{27E3648D-D113-49FE-9C67-1ACA39A09FB7}"/>
              </a:ext>
            </a:extLst>
          </p:cNvPr>
          <p:cNvSpPr txBox="1">
            <a:spLocks/>
          </p:cNvSpPr>
          <p:nvPr/>
        </p:nvSpPr>
        <p:spPr bwMode="auto">
          <a:xfrm>
            <a:off x="1749425" y="676275"/>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BCC720B9-D8A9-4939-A4E4-27551F02F516}"/>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32772" name="Image 6">
            <a:extLst>
              <a:ext uri="{FF2B5EF4-FFF2-40B4-BE49-F238E27FC236}">
                <a16:creationId xmlns:a16="http://schemas.microsoft.com/office/drawing/2014/main" id="{07318A39-DB97-4AB3-B04A-BC803CA6AB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Espace réservé du contenu 10">
            <a:extLst>
              <a:ext uri="{FF2B5EF4-FFF2-40B4-BE49-F238E27FC236}">
                <a16:creationId xmlns:a16="http://schemas.microsoft.com/office/drawing/2014/main" id="{3FDB2A1F-CAFE-4BA2-AA0B-786846D48665}"/>
              </a:ext>
            </a:extLst>
          </p:cNvPr>
          <p:cNvSpPr>
            <a:spLocks noGrp="1"/>
          </p:cNvSpPr>
          <p:nvPr>
            <p:ph idx="1"/>
          </p:nvPr>
        </p:nvSpPr>
        <p:spPr>
          <a:xfrm>
            <a:off x="430213" y="2125663"/>
            <a:ext cx="4152900" cy="1974850"/>
          </a:xfrm>
          <a:solidFill>
            <a:schemeClr val="bg1"/>
          </a:solidFill>
        </p:spPr>
        <p:txBody>
          <a:bodyPr/>
          <a:lstStyle/>
          <a:p>
            <a:pPr eaLnBrk="1" hangingPunct="1">
              <a:buFont typeface="Wingdings 3" panose="05040102010807070707" pitchFamily="18" charset="2"/>
              <a:buNone/>
            </a:pPr>
            <a:r>
              <a:rPr lang="fr-FR" altLang="fr-FR" sz="1600" u="sng"/>
              <a:t>Structure chaussée</a:t>
            </a:r>
          </a:p>
          <a:p>
            <a:pPr eaLnBrk="1" hangingPunct="1">
              <a:buFont typeface="Wingdings 3" panose="05040102010807070707" pitchFamily="18" charset="2"/>
              <a:buNone/>
            </a:pPr>
            <a:r>
              <a:rPr lang="fr-FR" altLang="fr-FR" sz="1600"/>
              <a:t> </a:t>
            </a:r>
            <a:r>
              <a:rPr lang="fr-FR" altLang="fr-FR" sz="1600" b="1"/>
              <a:t>- CF      = 35 cm</a:t>
            </a:r>
          </a:p>
          <a:p>
            <a:pPr eaLnBrk="1" hangingPunct="1">
              <a:buFont typeface="Wingdings 3" panose="05040102010807070707" pitchFamily="18" charset="2"/>
              <a:buNone/>
            </a:pPr>
            <a:r>
              <a:rPr lang="fr-FR" altLang="fr-FR" sz="1600" b="1"/>
              <a:t> - GNF1 = 40 cm</a:t>
            </a:r>
          </a:p>
          <a:p>
            <a:pPr eaLnBrk="1" hangingPunct="1">
              <a:buFont typeface="Wingdings 3" panose="05040102010807070707" pitchFamily="18" charset="2"/>
              <a:buNone/>
            </a:pPr>
            <a:r>
              <a:rPr lang="fr-FR" altLang="fr-FR" sz="1600" b="1"/>
              <a:t>- GBB    = 10 cm</a:t>
            </a:r>
            <a:endParaRPr lang="fr-FR" altLang="fr-FR" sz="1600" u="sng"/>
          </a:p>
          <a:p>
            <a:pPr eaLnBrk="1" hangingPunct="1">
              <a:buFont typeface="Wingdings 3" panose="05040102010807070707" pitchFamily="18" charset="2"/>
              <a:buNone/>
            </a:pPr>
            <a:r>
              <a:rPr lang="fr-FR" altLang="fr-FR" sz="1600" b="1"/>
              <a:t>- EB       = 6 cm</a:t>
            </a:r>
            <a:endParaRPr lang="fr-FR" altLang="fr-FR" sz="1600" u="sng"/>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32774" name="Espace réservé du numéro de diapositive 1">
            <a:extLst>
              <a:ext uri="{FF2B5EF4-FFF2-40B4-BE49-F238E27FC236}">
                <a16:creationId xmlns:a16="http://schemas.microsoft.com/office/drawing/2014/main" id="{A1CAC21D-AA50-4F82-AB19-B144F579234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1DB7CA2-B11F-44B2-8AAA-EF899AC63725}"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32775" name="Sous-titre 6">
            <a:extLst>
              <a:ext uri="{FF2B5EF4-FFF2-40B4-BE49-F238E27FC236}">
                <a16:creationId xmlns:a16="http://schemas.microsoft.com/office/drawing/2014/main" id="{05CD5040-7E5A-4A7E-B5DC-D8C96F0D1557}"/>
              </a:ext>
            </a:extLst>
          </p:cNvPr>
          <p:cNvSpPr txBox="1">
            <a:spLocks/>
          </p:cNvSpPr>
          <p:nvPr/>
        </p:nvSpPr>
        <p:spPr bwMode="auto">
          <a:xfrm>
            <a:off x="1790700" y="116205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a/VOIES D’ACCÈS</a:t>
            </a:r>
          </a:p>
        </p:txBody>
      </p:sp>
      <p:pic>
        <p:nvPicPr>
          <p:cNvPr id="32776" name="Picture 9">
            <a:extLst>
              <a:ext uri="{FF2B5EF4-FFF2-40B4-BE49-F238E27FC236}">
                <a16:creationId xmlns:a16="http://schemas.microsoft.com/office/drawing/2014/main" id="{BF8CD5C3-1A1D-4E16-93AD-522D547AA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4462463"/>
            <a:ext cx="1167288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a:extLst>
              <a:ext uri="{FF2B5EF4-FFF2-40B4-BE49-F238E27FC236}">
                <a16:creationId xmlns:a16="http://schemas.microsoft.com/office/drawing/2014/main" id="{CE876E59-B881-4196-924F-3D81BCA0924B}"/>
              </a:ext>
            </a:extLst>
          </p:cNvPr>
          <p:cNvSpPr>
            <a:spLocks noChangeArrowheads="1"/>
          </p:cNvSpPr>
          <p:nvPr/>
        </p:nvSpPr>
        <p:spPr bwMode="auto">
          <a:xfrm>
            <a:off x="304800" y="4159250"/>
            <a:ext cx="1172051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Profil en travers type</a:t>
            </a:r>
          </a:p>
        </p:txBody>
      </p:sp>
      <p:sp>
        <p:nvSpPr>
          <p:cNvPr id="12" name="Espace réservé du contenu 10">
            <a:extLst>
              <a:ext uri="{FF2B5EF4-FFF2-40B4-BE49-F238E27FC236}">
                <a16:creationId xmlns:a16="http://schemas.microsoft.com/office/drawing/2014/main" id="{17946CE4-2853-4086-A009-A357F1F9F20C}"/>
              </a:ext>
            </a:extLst>
          </p:cNvPr>
          <p:cNvSpPr txBox="1">
            <a:spLocks/>
          </p:cNvSpPr>
          <p:nvPr/>
        </p:nvSpPr>
        <p:spPr bwMode="auto">
          <a:xfrm>
            <a:off x="6427788" y="2063750"/>
            <a:ext cx="5597525" cy="2036763"/>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0"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Structure  trottoir                                                        </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GNA   = 15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béton = 10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3" name="Espace réservé du contenu 10">
            <a:extLst>
              <a:ext uri="{FF2B5EF4-FFF2-40B4-BE49-F238E27FC236}">
                <a16:creationId xmlns:a16="http://schemas.microsoft.com/office/drawing/2014/main" id="{08807A7A-0E56-4B94-8DB6-8AB9131B86FA}"/>
              </a:ext>
            </a:extLst>
          </p:cNvPr>
          <p:cNvSpPr txBox="1">
            <a:spLocks/>
          </p:cNvSpPr>
          <p:nvPr/>
        </p:nvSpPr>
        <p:spPr bwMode="auto">
          <a:xfrm>
            <a:off x="471488" y="1612900"/>
            <a:ext cx="11553825" cy="395288"/>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600" b="1"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Voie d’accès n° 1</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ous-titre 6">
            <a:extLst>
              <a:ext uri="{FF2B5EF4-FFF2-40B4-BE49-F238E27FC236}">
                <a16:creationId xmlns:a16="http://schemas.microsoft.com/office/drawing/2014/main" id="{CE2901DC-52BD-41AF-8538-8DD606906AC1}"/>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AC4A25D9-2E73-4BB7-B01E-2B306305DC04}"/>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33796" name="Image 6">
            <a:extLst>
              <a:ext uri="{FF2B5EF4-FFF2-40B4-BE49-F238E27FC236}">
                <a16:creationId xmlns:a16="http://schemas.microsoft.com/office/drawing/2014/main" id="{8B34D300-C9B1-4BCC-B707-C6D4BE0F97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Espace réservé du contenu 10">
            <a:extLst>
              <a:ext uri="{FF2B5EF4-FFF2-40B4-BE49-F238E27FC236}">
                <a16:creationId xmlns:a16="http://schemas.microsoft.com/office/drawing/2014/main" id="{99320DAE-08D6-422D-BF51-D0726C190653}"/>
              </a:ext>
            </a:extLst>
          </p:cNvPr>
          <p:cNvSpPr>
            <a:spLocks noGrp="1"/>
          </p:cNvSpPr>
          <p:nvPr>
            <p:ph idx="1"/>
          </p:nvPr>
        </p:nvSpPr>
        <p:spPr>
          <a:xfrm>
            <a:off x="290513" y="1330325"/>
            <a:ext cx="3851275" cy="373063"/>
          </a:xfrm>
          <a:solidFill>
            <a:schemeClr val="bg1"/>
          </a:solidFill>
        </p:spPr>
        <p:txBody>
          <a:bodyPr/>
          <a:lstStyle/>
          <a:p>
            <a:pPr eaLnBrk="1" hangingPunct="1"/>
            <a:r>
              <a:rPr lang="fr-FR" altLang="fr-FR" sz="1400" b="1" u="sng"/>
              <a:t>Voie d’accès n° 1</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33798" name="Espace réservé du numéro de diapositive 1">
            <a:extLst>
              <a:ext uri="{FF2B5EF4-FFF2-40B4-BE49-F238E27FC236}">
                <a16:creationId xmlns:a16="http://schemas.microsoft.com/office/drawing/2014/main" id="{6DB1C2D1-1A93-455C-958D-D0275E87CD7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59E9D6-244D-4CB2-BBDE-50C3708E180E}"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33799" name="Sous-titre 6">
            <a:extLst>
              <a:ext uri="{FF2B5EF4-FFF2-40B4-BE49-F238E27FC236}">
                <a16:creationId xmlns:a16="http://schemas.microsoft.com/office/drawing/2014/main" id="{85415A88-2913-4AA2-98C3-DC785C2DE8B1}"/>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a/ VOIES D’ACCÈS</a:t>
            </a:r>
          </a:p>
        </p:txBody>
      </p:sp>
      <p:sp>
        <p:nvSpPr>
          <p:cNvPr id="33800" name="Rectangle 8">
            <a:extLst>
              <a:ext uri="{FF2B5EF4-FFF2-40B4-BE49-F238E27FC236}">
                <a16:creationId xmlns:a16="http://schemas.microsoft.com/office/drawing/2014/main" id="{D0E61B10-2F1B-4E97-84AC-838D1B9532FC}"/>
              </a:ext>
            </a:extLst>
          </p:cNvPr>
          <p:cNvSpPr>
            <a:spLocks noChangeArrowheads="1"/>
          </p:cNvSpPr>
          <p:nvPr/>
        </p:nvSpPr>
        <p:spPr bwMode="auto">
          <a:xfrm>
            <a:off x="4281488" y="1331913"/>
            <a:ext cx="78406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d’assainissement des eaux pluviales</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3801" name="Picture 2">
            <a:extLst>
              <a:ext uri="{FF2B5EF4-FFF2-40B4-BE49-F238E27FC236}">
                <a16:creationId xmlns:a16="http://schemas.microsoft.com/office/drawing/2014/main" id="{C726F4DE-8ECE-4A8F-9357-2B7A3B96C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8" y="1758950"/>
            <a:ext cx="78295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Sous-titre 6">
            <a:extLst>
              <a:ext uri="{FF2B5EF4-FFF2-40B4-BE49-F238E27FC236}">
                <a16:creationId xmlns:a16="http://schemas.microsoft.com/office/drawing/2014/main" id="{FC1C8E1B-D389-41E2-A99A-8B555F96C582}"/>
              </a:ext>
            </a:extLst>
          </p:cNvPr>
          <p:cNvSpPr txBox="1">
            <a:spLocks/>
          </p:cNvSpPr>
          <p:nvPr/>
        </p:nvSpPr>
        <p:spPr bwMode="auto">
          <a:xfrm>
            <a:off x="277813" y="1827213"/>
            <a:ext cx="3892550" cy="3035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Les eaux pluviales de la voie d’accès n°1 sont collectées par des bouches d’égout à avaloire qui seront rejetés directement dans le dalot triple à construire sur l’oued jinja.</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bouches d’égout à avaloire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3803" name="Picture 3">
            <a:extLst>
              <a:ext uri="{FF2B5EF4-FFF2-40B4-BE49-F238E27FC236}">
                <a16:creationId xmlns:a16="http://schemas.microsoft.com/office/drawing/2014/main" id="{91AF1541-DC88-477C-8DF1-E21B6C201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4025" y="5037138"/>
            <a:ext cx="4021138"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llipse 13">
            <a:extLst>
              <a:ext uri="{FF2B5EF4-FFF2-40B4-BE49-F238E27FC236}">
                <a16:creationId xmlns:a16="http://schemas.microsoft.com/office/drawing/2014/main" id="{244827A8-AB9F-421E-8CA8-E0C6F6329449}"/>
              </a:ext>
            </a:extLst>
          </p:cNvPr>
          <p:cNvSpPr/>
          <p:nvPr/>
        </p:nvSpPr>
        <p:spPr>
          <a:xfrm rot="16200000">
            <a:off x="5657057" y="2607468"/>
            <a:ext cx="711200" cy="1439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D7078840-6854-4904-A240-53C74017CDF9}"/>
              </a:ext>
            </a:extLst>
          </p:cNvPr>
          <p:cNvCxnSpPr>
            <a:stCxn id="14" idx="2"/>
          </p:cNvCxnSpPr>
          <p:nvPr/>
        </p:nvCxnSpPr>
        <p:spPr>
          <a:xfrm rot="5400000">
            <a:off x="5097463" y="4183062"/>
            <a:ext cx="1416050" cy="4159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06" name="Rectangle 22">
            <a:extLst>
              <a:ext uri="{FF2B5EF4-FFF2-40B4-BE49-F238E27FC236}">
                <a16:creationId xmlns:a16="http://schemas.microsoft.com/office/drawing/2014/main" id="{BFF95BA0-1822-4B5D-8A8C-81CDA52C001D}"/>
              </a:ext>
            </a:extLst>
          </p:cNvPr>
          <p:cNvSpPr>
            <a:spLocks noChangeArrowheads="1"/>
          </p:cNvSpPr>
          <p:nvPr/>
        </p:nvSpPr>
        <p:spPr bwMode="auto">
          <a:xfrm>
            <a:off x="5233988" y="5753100"/>
            <a:ext cx="1163637"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927AE"/>
                </a:solidFill>
                <a:effectLst/>
                <a:uLnTx/>
                <a:uFillTx/>
                <a:latin typeface="Arial" panose="020B0604020202020204" pitchFamily="34" charset="0"/>
                <a:ea typeface="+mn-ea"/>
                <a:cs typeface="Arial" panose="020B0604020202020204" pitchFamily="34" charset="0"/>
              </a:rPr>
              <a:t>Dalot triple</a:t>
            </a:r>
          </a:p>
        </p:txBody>
      </p:sp>
      <p:sp>
        <p:nvSpPr>
          <p:cNvPr id="33807" name="Rectangle 22">
            <a:extLst>
              <a:ext uri="{FF2B5EF4-FFF2-40B4-BE49-F238E27FC236}">
                <a16:creationId xmlns:a16="http://schemas.microsoft.com/office/drawing/2014/main" id="{EB1C21D1-33AE-451D-9080-9B28B9D6A18F}"/>
              </a:ext>
            </a:extLst>
          </p:cNvPr>
          <p:cNvSpPr>
            <a:spLocks noChangeArrowheads="1"/>
          </p:cNvSpPr>
          <p:nvPr/>
        </p:nvSpPr>
        <p:spPr bwMode="auto">
          <a:xfrm>
            <a:off x="896938" y="5407025"/>
            <a:ext cx="2633662"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bouches d’égout à avaloire</a:t>
            </a:r>
          </a:p>
        </p:txBody>
      </p:sp>
      <p:cxnSp>
        <p:nvCxnSpPr>
          <p:cNvPr id="22" name="Connecteur droit avec flèche 21">
            <a:extLst>
              <a:ext uri="{FF2B5EF4-FFF2-40B4-BE49-F238E27FC236}">
                <a16:creationId xmlns:a16="http://schemas.microsoft.com/office/drawing/2014/main" id="{362A3021-625C-4CAD-ACD8-20FB1BBB980B}"/>
              </a:ext>
            </a:extLst>
          </p:cNvPr>
          <p:cNvCxnSpPr>
            <a:stCxn id="33807" idx="3"/>
          </p:cNvCxnSpPr>
          <p:nvPr/>
        </p:nvCxnSpPr>
        <p:spPr>
          <a:xfrm flipV="1">
            <a:off x="3530600" y="5541963"/>
            <a:ext cx="1331913" cy="333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36086B71-FA55-486B-900B-035B0A8E83AE}"/>
              </a:ext>
            </a:extLst>
          </p:cNvPr>
          <p:cNvCxnSpPr>
            <a:stCxn id="33807" idx="3"/>
          </p:cNvCxnSpPr>
          <p:nvPr/>
        </p:nvCxnSpPr>
        <p:spPr>
          <a:xfrm>
            <a:off x="3530600" y="5575300"/>
            <a:ext cx="1346200" cy="7699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ous-titre 6">
            <a:extLst>
              <a:ext uri="{FF2B5EF4-FFF2-40B4-BE49-F238E27FC236}">
                <a16:creationId xmlns:a16="http://schemas.microsoft.com/office/drawing/2014/main" id="{09ED2C79-76BC-48E9-8D65-3DFEFE612A80}"/>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DBEE85A2-C8C5-4B07-82EC-8FF68C03D8A6}"/>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34820" name="Image 6">
            <a:extLst>
              <a:ext uri="{FF2B5EF4-FFF2-40B4-BE49-F238E27FC236}">
                <a16:creationId xmlns:a16="http://schemas.microsoft.com/office/drawing/2014/main" id="{74528DB6-5862-498F-ACDE-E19414E535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Espace réservé du contenu 10">
            <a:extLst>
              <a:ext uri="{FF2B5EF4-FFF2-40B4-BE49-F238E27FC236}">
                <a16:creationId xmlns:a16="http://schemas.microsoft.com/office/drawing/2014/main" id="{CEF06218-75B5-4524-BE0C-0F3E980D274C}"/>
              </a:ext>
            </a:extLst>
          </p:cNvPr>
          <p:cNvSpPr>
            <a:spLocks noGrp="1"/>
          </p:cNvSpPr>
          <p:nvPr>
            <p:ph idx="1"/>
          </p:nvPr>
        </p:nvSpPr>
        <p:spPr>
          <a:xfrm>
            <a:off x="290513" y="1330325"/>
            <a:ext cx="3546475" cy="373063"/>
          </a:xfrm>
          <a:solidFill>
            <a:schemeClr val="bg1"/>
          </a:solidFill>
        </p:spPr>
        <p:txBody>
          <a:bodyPr/>
          <a:lstStyle/>
          <a:p>
            <a:pPr eaLnBrk="1" hangingPunct="1"/>
            <a:r>
              <a:rPr lang="fr-FR" altLang="fr-FR" sz="1400" b="1" u="sng"/>
              <a:t>Voie d’accès n° 1</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34822" name="Espace réservé du numéro de diapositive 1">
            <a:extLst>
              <a:ext uri="{FF2B5EF4-FFF2-40B4-BE49-F238E27FC236}">
                <a16:creationId xmlns:a16="http://schemas.microsoft.com/office/drawing/2014/main" id="{EAB5CD43-34DF-4AA7-BC55-5B3A89567B4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D6B4639-E175-459D-B038-C0E35CE5FD5C}"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34823" name="Sous-titre 6">
            <a:extLst>
              <a:ext uri="{FF2B5EF4-FFF2-40B4-BE49-F238E27FC236}">
                <a16:creationId xmlns:a16="http://schemas.microsoft.com/office/drawing/2014/main" id="{9C181633-D563-49ED-9725-8B49DD50A369}"/>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a/ VOIES D’ACCÈS</a:t>
            </a:r>
          </a:p>
        </p:txBody>
      </p:sp>
      <p:sp>
        <p:nvSpPr>
          <p:cNvPr id="34824" name="Rectangle 8">
            <a:extLst>
              <a:ext uri="{FF2B5EF4-FFF2-40B4-BE49-F238E27FC236}">
                <a16:creationId xmlns:a16="http://schemas.microsoft.com/office/drawing/2014/main" id="{C655CF68-91C8-4C40-B46C-3E1D64441834}"/>
              </a:ext>
            </a:extLst>
          </p:cNvPr>
          <p:cNvSpPr>
            <a:spLocks noChangeArrowheads="1"/>
          </p:cNvSpPr>
          <p:nvPr/>
        </p:nvSpPr>
        <p:spPr bwMode="auto">
          <a:xfrm>
            <a:off x="3879850" y="1331913"/>
            <a:ext cx="80772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d’éclairage public</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4825" name="Sous-titre 6">
            <a:extLst>
              <a:ext uri="{FF2B5EF4-FFF2-40B4-BE49-F238E27FC236}">
                <a16:creationId xmlns:a16="http://schemas.microsoft.com/office/drawing/2014/main" id="{16031CDC-6D09-4A4F-B981-5DA89E753CCB}"/>
              </a:ext>
            </a:extLst>
          </p:cNvPr>
          <p:cNvSpPr txBox="1">
            <a:spLocks/>
          </p:cNvSpPr>
          <p:nvPr/>
        </p:nvSpPr>
        <p:spPr bwMode="auto">
          <a:xfrm>
            <a:off x="277813" y="1827213"/>
            <a:ext cx="3559175" cy="2662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L’éclairage public de la voie d’accès n°1 est alimenté à partir du poste de livraison projeté dans l’extension de la ZI Had soualem.</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candélabres en acier galvanisé thermo-laqué simple crosse avec luminaire 120W de part et d’autre de la voie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826" name="Rectangle 22">
            <a:extLst>
              <a:ext uri="{FF2B5EF4-FFF2-40B4-BE49-F238E27FC236}">
                <a16:creationId xmlns:a16="http://schemas.microsoft.com/office/drawing/2014/main" id="{5B1A979A-3459-4917-A0F6-A3C5F88A4418}"/>
              </a:ext>
            </a:extLst>
          </p:cNvPr>
          <p:cNvSpPr>
            <a:spLocks noChangeArrowheads="1"/>
          </p:cNvSpPr>
          <p:nvPr/>
        </p:nvSpPr>
        <p:spPr bwMode="auto">
          <a:xfrm>
            <a:off x="1022350" y="5448300"/>
            <a:ext cx="26558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Candélabres simple crosse</a:t>
            </a:r>
          </a:p>
        </p:txBody>
      </p:sp>
      <p:pic>
        <p:nvPicPr>
          <p:cNvPr id="34827" name="Picture 2">
            <a:extLst>
              <a:ext uri="{FF2B5EF4-FFF2-40B4-BE49-F238E27FC236}">
                <a16:creationId xmlns:a16="http://schemas.microsoft.com/office/drawing/2014/main" id="{924A8AEA-B4A9-4488-BB08-DA830F087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3" y="1839913"/>
            <a:ext cx="811371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llipse 13">
            <a:extLst>
              <a:ext uri="{FF2B5EF4-FFF2-40B4-BE49-F238E27FC236}">
                <a16:creationId xmlns:a16="http://schemas.microsoft.com/office/drawing/2014/main" id="{775D05ED-1E13-48F9-BC66-E26663AADE68}"/>
              </a:ext>
            </a:extLst>
          </p:cNvPr>
          <p:cNvSpPr/>
          <p:nvPr/>
        </p:nvSpPr>
        <p:spPr>
          <a:xfrm rot="16450475">
            <a:off x="6985794" y="2650331"/>
            <a:ext cx="815975" cy="1592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2D4008BD-58C4-4EF1-9092-AFDAFE738160}"/>
              </a:ext>
            </a:extLst>
          </p:cNvPr>
          <p:cNvCxnSpPr>
            <a:stCxn id="14" idx="2"/>
          </p:cNvCxnSpPr>
          <p:nvPr/>
        </p:nvCxnSpPr>
        <p:spPr>
          <a:xfrm rot="5400000">
            <a:off x="6752431" y="4085432"/>
            <a:ext cx="842963"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4830" name="Picture 3">
            <a:extLst>
              <a:ext uri="{FF2B5EF4-FFF2-40B4-BE49-F238E27FC236}">
                <a16:creationId xmlns:a16="http://schemas.microsoft.com/office/drawing/2014/main" id="{4DC8F14D-3FCE-4E53-B463-E48D147A5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600" y="4722813"/>
            <a:ext cx="3341688"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Connecteur droit avec flèche 21">
            <a:extLst>
              <a:ext uri="{FF2B5EF4-FFF2-40B4-BE49-F238E27FC236}">
                <a16:creationId xmlns:a16="http://schemas.microsoft.com/office/drawing/2014/main" id="{AAAFDF9F-6F12-4B8E-86AF-76768E235744}"/>
              </a:ext>
            </a:extLst>
          </p:cNvPr>
          <p:cNvCxnSpPr/>
          <p:nvPr/>
        </p:nvCxnSpPr>
        <p:spPr>
          <a:xfrm flipV="1">
            <a:off x="3684588" y="5416550"/>
            <a:ext cx="2147887" cy="139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C544E3B-E196-46C1-80E4-E2BB9D37B6EE}"/>
              </a:ext>
            </a:extLst>
          </p:cNvPr>
          <p:cNvCxnSpPr/>
          <p:nvPr/>
        </p:nvCxnSpPr>
        <p:spPr>
          <a:xfrm>
            <a:off x="3671888" y="5624513"/>
            <a:ext cx="2133600" cy="4159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ous-titre 6">
            <a:extLst>
              <a:ext uri="{FF2B5EF4-FFF2-40B4-BE49-F238E27FC236}">
                <a16:creationId xmlns:a16="http://schemas.microsoft.com/office/drawing/2014/main" id="{97147BCC-1673-4983-B905-6748BFD62D73}"/>
              </a:ext>
            </a:extLst>
          </p:cNvPr>
          <p:cNvSpPr txBox="1">
            <a:spLocks/>
          </p:cNvSpPr>
          <p:nvPr/>
        </p:nvSpPr>
        <p:spPr bwMode="auto">
          <a:xfrm>
            <a:off x="1708150" y="57943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15523DB4-D00F-43F1-AA81-4F89E8B20A75}"/>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35844" name="Image 6">
            <a:extLst>
              <a:ext uri="{FF2B5EF4-FFF2-40B4-BE49-F238E27FC236}">
                <a16:creationId xmlns:a16="http://schemas.microsoft.com/office/drawing/2014/main" id="{5BBFD7C2-E4EC-4E15-BC54-D6078AA400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Espace réservé du contenu 10">
            <a:extLst>
              <a:ext uri="{FF2B5EF4-FFF2-40B4-BE49-F238E27FC236}">
                <a16:creationId xmlns:a16="http://schemas.microsoft.com/office/drawing/2014/main" id="{D260322B-3256-433C-8942-3DB4F696A5D9}"/>
              </a:ext>
            </a:extLst>
          </p:cNvPr>
          <p:cNvSpPr>
            <a:spLocks noGrp="1"/>
          </p:cNvSpPr>
          <p:nvPr>
            <p:ph idx="1"/>
          </p:nvPr>
        </p:nvSpPr>
        <p:spPr>
          <a:xfrm>
            <a:off x="285750" y="1943100"/>
            <a:ext cx="3114675" cy="3514725"/>
          </a:xfrm>
          <a:solidFill>
            <a:schemeClr val="bg1"/>
          </a:solidFill>
        </p:spPr>
        <p:txBody>
          <a:bodyPr/>
          <a:lstStyle/>
          <a:p>
            <a:pPr eaLnBrk="1" hangingPunct="1"/>
            <a:r>
              <a:rPr lang="fr-FR" altLang="fr-FR" sz="1400" b="1" u="sng"/>
              <a:t>Voie d’accès n° 2</a:t>
            </a:r>
          </a:p>
          <a:p>
            <a:pPr eaLnBrk="1" hangingPunct="1">
              <a:buFont typeface="Wingdings 3" panose="05040102010807070707" pitchFamily="18" charset="2"/>
              <a:buNone/>
            </a:pPr>
            <a:endParaRPr lang="fr-FR" altLang="fr-FR" sz="1400" b="1"/>
          </a:p>
          <a:p>
            <a:pPr eaLnBrk="1" hangingPunct="1">
              <a:buFont typeface="Wingdings" panose="05000000000000000000" pitchFamily="2" charset="2"/>
              <a:buChar char="§"/>
            </a:pPr>
            <a:r>
              <a:rPr lang="fr-FR" altLang="fr-FR" sz="1400"/>
              <a:t>Emprise : 10 m</a:t>
            </a:r>
            <a:endParaRPr lang="fr-FR" altLang="fr-FR" sz="1400" baseline="30000"/>
          </a:p>
          <a:p>
            <a:pPr eaLnBrk="1" hangingPunct="1">
              <a:buFont typeface="Wingdings" panose="05000000000000000000" pitchFamily="2" charset="2"/>
              <a:buChar char="§"/>
            </a:pPr>
            <a:r>
              <a:rPr lang="fr-FR" altLang="fr-FR" sz="1400"/>
              <a:t>Longueur : 330 ml</a:t>
            </a:r>
          </a:p>
          <a:p>
            <a:pPr eaLnBrk="1" hangingPunct="1">
              <a:buFont typeface="Wingdings" panose="05000000000000000000" pitchFamily="2" charset="2"/>
              <a:buChar char="§"/>
            </a:pPr>
            <a:r>
              <a:rPr lang="fr-FR" altLang="fr-FR" sz="1400"/>
              <a:t>Largeur chaussée : 2 x 3.50 m</a:t>
            </a:r>
          </a:p>
          <a:p>
            <a:pPr eaLnBrk="1" hangingPunct="1">
              <a:buFont typeface="Wingdings" panose="05000000000000000000" pitchFamily="2" charset="2"/>
              <a:buChar char="§"/>
            </a:pPr>
            <a:r>
              <a:rPr lang="fr-FR" altLang="fr-FR" sz="1400"/>
              <a:t>Largeur trottoir :  2 x 1.50 m</a:t>
            </a:r>
          </a:p>
          <a:p>
            <a:pPr eaLnBrk="1" hangingPunct="1">
              <a:buFont typeface="Wingdings" panose="05000000000000000000" pitchFamily="2" charset="2"/>
              <a:buChar char="§"/>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35846" name="Espace réservé du numéro de diapositive 1">
            <a:extLst>
              <a:ext uri="{FF2B5EF4-FFF2-40B4-BE49-F238E27FC236}">
                <a16:creationId xmlns:a16="http://schemas.microsoft.com/office/drawing/2014/main" id="{88642090-8FDB-406E-BD6C-2057D42AD8C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B093A53-F5F8-4F2E-A019-F457BA39910F}"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35847" name="Sous-titre 6">
            <a:extLst>
              <a:ext uri="{FF2B5EF4-FFF2-40B4-BE49-F238E27FC236}">
                <a16:creationId xmlns:a16="http://schemas.microsoft.com/office/drawing/2014/main" id="{7648CFA4-7545-48D3-9724-4D48BADF3AFD}"/>
              </a:ext>
            </a:extLst>
          </p:cNvPr>
          <p:cNvSpPr txBox="1">
            <a:spLocks/>
          </p:cNvSpPr>
          <p:nvPr/>
        </p:nvSpPr>
        <p:spPr bwMode="auto">
          <a:xfrm>
            <a:off x="1763713" y="1023938"/>
            <a:ext cx="2405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a/ VOIES D’ACCÈS</a:t>
            </a:r>
          </a:p>
        </p:txBody>
      </p:sp>
      <p:sp>
        <p:nvSpPr>
          <p:cNvPr id="35848" name="Rectangle 8">
            <a:extLst>
              <a:ext uri="{FF2B5EF4-FFF2-40B4-BE49-F238E27FC236}">
                <a16:creationId xmlns:a16="http://schemas.microsoft.com/office/drawing/2014/main" id="{3955B2F0-986A-4820-86D4-EAF75CEA493C}"/>
              </a:ext>
            </a:extLst>
          </p:cNvPr>
          <p:cNvSpPr>
            <a:spLocks noChangeArrowheads="1"/>
          </p:cNvSpPr>
          <p:nvPr/>
        </p:nvSpPr>
        <p:spPr bwMode="auto">
          <a:xfrm>
            <a:off x="3643313" y="1968500"/>
            <a:ext cx="84201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5849" name="Picture 2">
            <a:extLst>
              <a:ext uri="{FF2B5EF4-FFF2-40B4-BE49-F238E27FC236}">
                <a16:creationId xmlns:a16="http://schemas.microsoft.com/office/drawing/2014/main" id="{2D28D509-4F9A-4866-8032-B45AC126B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16" t="1724" r="363" b="9508"/>
          <a:stretch>
            <a:fillRect/>
          </a:stretch>
        </p:blipFill>
        <p:spPr bwMode="auto">
          <a:xfrm>
            <a:off x="3667125" y="2392363"/>
            <a:ext cx="8396288"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ous-titre 6">
            <a:extLst>
              <a:ext uri="{FF2B5EF4-FFF2-40B4-BE49-F238E27FC236}">
                <a16:creationId xmlns:a16="http://schemas.microsoft.com/office/drawing/2014/main" id="{96BF7211-033A-410F-9B93-F9955DC4172C}"/>
              </a:ext>
            </a:extLst>
          </p:cNvPr>
          <p:cNvSpPr txBox="1">
            <a:spLocks/>
          </p:cNvSpPr>
          <p:nvPr/>
        </p:nvSpPr>
        <p:spPr bwMode="auto">
          <a:xfrm>
            <a:off x="1749425" y="676275"/>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327C0187-78D1-49E3-AD18-03FD5FBA6E23}"/>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36868" name="Image 6">
            <a:extLst>
              <a:ext uri="{FF2B5EF4-FFF2-40B4-BE49-F238E27FC236}">
                <a16:creationId xmlns:a16="http://schemas.microsoft.com/office/drawing/2014/main" id="{40EC2939-560B-4C64-B0BF-898386AFCB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Espace réservé du contenu 10">
            <a:extLst>
              <a:ext uri="{FF2B5EF4-FFF2-40B4-BE49-F238E27FC236}">
                <a16:creationId xmlns:a16="http://schemas.microsoft.com/office/drawing/2014/main" id="{E0D501CB-5F2C-4C05-913D-24DF43021CCF}"/>
              </a:ext>
            </a:extLst>
          </p:cNvPr>
          <p:cNvSpPr>
            <a:spLocks noGrp="1"/>
          </p:cNvSpPr>
          <p:nvPr>
            <p:ph idx="1"/>
          </p:nvPr>
        </p:nvSpPr>
        <p:spPr>
          <a:xfrm>
            <a:off x="430213" y="2125663"/>
            <a:ext cx="4152900" cy="1725612"/>
          </a:xfrm>
          <a:solidFill>
            <a:schemeClr val="bg1"/>
          </a:solidFill>
        </p:spPr>
        <p:txBody>
          <a:bodyPr/>
          <a:lstStyle/>
          <a:p>
            <a:pPr eaLnBrk="1" hangingPunct="1">
              <a:buFont typeface="Wingdings 3" panose="05040102010807070707" pitchFamily="18" charset="2"/>
              <a:buNone/>
            </a:pPr>
            <a:r>
              <a:rPr lang="fr-FR" altLang="fr-FR" sz="1400" u="sng"/>
              <a:t>Structure chaussée</a:t>
            </a:r>
          </a:p>
          <a:p>
            <a:pPr eaLnBrk="1" hangingPunct="1">
              <a:buFont typeface="Wingdings 3" panose="05040102010807070707" pitchFamily="18" charset="2"/>
              <a:buNone/>
            </a:pPr>
            <a:r>
              <a:rPr lang="fr-FR" altLang="fr-FR" sz="1400"/>
              <a:t> </a:t>
            </a:r>
            <a:r>
              <a:rPr lang="fr-FR" altLang="fr-FR" sz="1400" b="1"/>
              <a:t>- CF      = 35 cm</a:t>
            </a:r>
          </a:p>
          <a:p>
            <a:pPr eaLnBrk="1" hangingPunct="1">
              <a:buFont typeface="Wingdings 3" panose="05040102010807070707" pitchFamily="18" charset="2"/>
              <a:buNone/>
            </a:pPr>
            <a:r>
              <a:rPr lang="fr-FR" altLang="fr-FR" sz="1400" b="1"/>
              <a:t> - GNF1 = 40 cm</a:t>
            </a:r>
          </a:p>
          <a:p>
            <a:pPr eaLnBrk="1" hangingPunct="1">
              <a:buFont typeface="Wingdings 3" panose="05040102010807070707" pitchFamily="18" charset="2"/>
              <a:buNone/>
            </a:pPr>
            <a:r>
              <a:rPr lang="fr-FR" altLang="fr-FR" sz="1400" b="1"/>
              <a:t>- GBB    = 10 cm</a:t>
            </a:r>
            <a:endParaRPr lang="fr-FR" altLang="fr-FR" sz="1400" u="sng"/>
          </a:p>
          <a:p>
            <a:pPr eaLnBrk="1" hangingPunct="1">
              <a:buFont typeface="Wingdings 3" panose="05040102010807070707" pitchFamily="18" charset="2"/>
              <a:buNone/>
            </a:pPr>
            <a:r>
              <a:rPr lang="fr-FR" altLang="fr-FR" sz="1400" b="1"/>
              <a:t>- EB       = 6 cm</a:t>
            </a:r>
            <a:endParaRPr lang="fr-FR" altLang="fr-FR" sz="1400" u="sng"/>
          </a:p>
          <a:p>
            <a:pPr eaLnBrk="1" hangingPunct="1">
              <a:buFont typeface="Wingdings 3" panose="05040102010807070707" pitchFamily="18" charset="2"/>
              <a:buNone/>
            </a:pPr>
            <a:endParaRPr lang="fr-FR" altLang="fr-FR" sz="1200" b="1"/>
          </a:p>
          <a:p>
            <a:pPr eaLnBrk="1" hangingPunct="1">
              <a:buFont typeface="Wingdings 3" panose="05040102010807070707" pitchFamily="18" charset="2"/>
              <a:buNone/>
            </a:pPr>
            <a:endParaRPr lang="fr-FR" altLang="fr-FR" sz="1200"/>
          </a:p>
          <a:p>
            <a:pPr eaLnBrk="1" hangingPunct="1">
              <a:buFont typeface="Wingdings 3" panose="05040102010807070707" pitchFamily="18" charset="2"/>
              <a:buNone/>
            </a:pPr>
            <a:endParaRPr lang="fr-FR" altLang="fr-FR" sz="1200"/>
          </a:p>
          <a:p>
            <a:pPr eaLnBrk="1" hangingPunct="1">
              <a:buFont typeface="Wingdings" panose="05000000000000000000" pitchFamily="2" charset="2"/>
              <a:buChar char="§"/>
            </a:pPr>
            <a:endParaRPr lang="fr-FR" altLang="fr-FR" sz="1200"/>
          </a:p>
          <a:p>
            <a:pPr eaLnBrk="1" hangingPunct="1"/>
            <a:endParaRPr lang="fr-FR" altLang="fr-FR" sz="1200"/>
          </a:p>
          <a:p>
            <a:pPr eaLnBrk="1" hangingPunct="1"/>
            <a:endParaRPr lang="fr-FR" altLang="fr-FR" sz="1200"/>
          </a:p>
          <a:p>
            <a:pPr eaLnBrk="1" hangingPunct="1">
              <a:buFont typeface="Wingdings 3" panose="05040102010807070707" pitchFamily="18" charset="2"/>
              <a:buNone/>
            </a:pPr>
            <a:endParaRPr lang="fr-FR" altLang="fr-FR" sz="1600"/>
          </a:p>
        </p:txBody>
      </p:sp>
      <p:sp>
        <p:nvSpPr>
          <p:cNvPr id="36870" name="Espace réservé du numéro de diapositive 1">
            <a:extLst>
              <a:ext uri="{FF2B5EF4-FFF2-40B4-BE49-F238E27FC236}">
                <a16:creationId xmlns:a16="http://schemas.microsoft.com/office/drawing/2014/main" id="{DB7085C6-6122-4761-900A-16E011EEDDB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2CA972B-4C48-464E-BCAA-2512C3199199}"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36871" name="Sous-titre 6">
            <a:extLst>
              <a:ext uri="{FF2B5EF4-FFF2-40B4-BE49-F238E27FC236}">
                <a16:creationId xmlns:a16="http://schemas.microsoft.com/office/drawing/2014/main" id="{6759428C-EF4D-40AD-AD00-7649D63BF67C}"/>
              </a:ext>
            </a:extLst>
          </p:cNvPr>
          <p:cNvSpPr txBox="1">
            <a:spLocks/>
          </p:cNvSpPr>
          <p:nvPr/>
        </p:nvSpPr>
        <p:spPr bwMode="auto">
          <a:xfrm>
            <a:off x="1790700" y="116205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a/ VOIES D’ACCÈS</a:t>
            </a:r>
          </a:p>
        </p:txBody>
      </p:sp>
      <p:sp>
        <p:nvSpPr>
          <p:cNvPr id="36872" name="Rectangle 10">
            <a:extLst>
              <a:ext uri="{FF2B5EF4-FFF2-40B4-BE49-F238E27FC236}">
                <a16:creationId xmlns:a16="http://schemas.microsoft.com/office/drawing/2014/main" id="{3C1530B4-208E-4F14-8BF3-0FE2E16DA9FF}"/>
              </a:ext>
            </a:extLst>
          </p:cNvPr>
          <p:cNvSpPr>
            <a:spLocks noChangeArrowheads="1"/>
          </p:cNvSpPr>
          <p:nvPr/>
        </p:nvSpPr>
        <p:spPr bwMode="auto">
          <a:xfrm>
            <a:off x="374650" y="3963988"/>
            <a:ext cx="116506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Profil en travers type</a:t>
            </a:r>
          </a:p>
        </p:txBody>
      </p:sp>
      <p:sp>
        <p:nvSpPr>
          <p:cNvPr id="12" name="Espace réservé du contenu 10">
            <a:extLst>
              <a:ext uri="{FF2B5EF4-FFF2-40B4-BE49-F238E27FC236}">
                <a16:creationId xmlns:a16="http://schemas.microsoft.com/office/drawing/2014/main" id="{57A038C9-33F7-48C6-A8CC-BB2A80BC7FC7}"/>
              </a:ext>
            </a:extLst>
          </p:cNvPr>
          <p:cNvSpPr txBox="1">
            <a:spLocks/>
          </p:cNvSpPr>
          <p:nvPr/>
        </p:nvSpPr>
        <p:spPr bwMode="auto">
          <a:xfrm>
            <a:off x="6427788" y="2063750"/>
            <a:ext cx="5597525" cy="1801813"/>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400" b="0"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Structure  trottoir                                                        </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GNA   = 15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béton = 10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2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2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2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2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2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2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6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3" name="Espace réservé du contenu 10">
            <a:extLst>
              <a:ext uri="{FF2B5EF4-FFF2-40B4-BE49-F238E27FC236}">
                <a16:creationId xmlns:a16="http://schemas.microsoft.com/office/drawing/2014/main" id="{A4BB74FF-83F6-4960-B32B-6121A53E75D2}"/>
              </a:ext>
            </a:extLst>
          </p:cNvPr>
          <p:cNvSpPr txBox="1">
            <a:spLocks/>
          </p:cNvSpPr>
          <p:nvPr/>
        </p:nvSpPr>
        <p:spPr bwMode="auto">
          <a:xfrm>
            <a:off x="430213" y="1668463"/>
            <a:ext cx="11553825" cy="395287"/>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600" b="1"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Voie d’accès n° 2</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pic>
        <p:nvPicPr>
          <p:cNvPr id="36875" name="Picture 4">
            <a:extLst>
              <a:ext uri="{FF2B5EF4-FFF2-40B4-BE49-F238E27FC236}">
                <a16:creationId xmlns:a16="http://schemas.microsoft.com/office/drawing/2014/main" id="{E5B5F6B0-80E3-4750-B3BD-D2B2E70C4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4435475"/>
            <a:ext cx="5554663"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6CA0334C-582A-4F94-A780-650DB8AB8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95" b="23048"/>
          <a:stretch>
            <a:fillRect/>
          </a:stretch>
        </p:blipFill>
        <p:spPr bwMode="auto">
          <a:xfrm>
            <a:off x="4341813" y="1773238"/>
            <a:ext cx="76708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Sous-titre 6">
            <a:extLst>
              <a:ext uri="{FF2B5EF4-FFF2-40B4-BE49-F238E27FC236}">
                <a16:creationId xmlns:a16="http://schemas.microsoft.com/office/drawing/2014/main" id="{DF7279AA-A2D4-4DEB-A61B-27069D6208E9}"/>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DD82F531-75E1-44C5-AEF9-4DA10623D6A0}"/>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37893" name="Image 6">
            <a:extLst>
              <a:ext uri="{FF2B5EF4-FFF2-40B4-BE49-F238E27FC236}">
                <a16:creationId xmlns:a16="http://schemas.microsoft.com/office/drawing/2014/main" id="{611AF604-6205-44DB-BF61-EC3F5CE196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Espace réservé du contenu 10">
            <a:extLst>
              <a:ext uri="{FF2B5EF4-FFF2-40B4-BE49-F238E27FC236}">
                <a16:creationId xmlns:a16="http://schemas.microsoft.com/office/drawing/2014/main" id="{9181542D-A2F3-420E-A13A-1916B5102B6C}"/>
              </a:ext>
            </a:extLst>
          </p:cNvPr>
          <p:cNvSpPr>
            <a:spLocks noGrp="1"/>
          </p:cNvSpPr>
          <p:nvPr>
            <p:ph idx="1"/>
          </p:nvPr>
        </p:nvSpPr>
        <p:spPr>
          <a:xfrm>
            <a:off x="290513" y="1330325"/>
            <a:ext cx="3851275" cy="373063"/>
          </a:xfrm>
          <a:solidFill>
            <a:schemeClr val="bg1"/>
          </a:solidFill>
        </p:spPr>
        <p:txBody>
          <a:bodyPr/>
          <a:lstStyle/>
          <a:p>
            <a:pPr eaLnBrk="1" hangingPunct="1"/>
            <a:r>
              <a:rPr lang="fr-FR" altLang="fr-FR" sz="1400" b="1" u="sng"/>
              <a:t>Voie d’accès n° 2</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37895" name="Espace réservé du numéro de diapositive 1">
            <a:extLst>
              <a:ext uri="{FF2B5EF4-FFF2-40B4-BE49-F238E27FC236}">
                <a16:creationId xmlns:a16="http://schemas.microsoft.com/office/drawing/2014/main" id="{A424735F-DA19-40C2-8C4A-7137641A28C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3871190-C38D-4A91-8CD0-5C8A9340B0AC}"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37896" name="Sous-titre 6">
            <a:extLst>
              <a:ext uri="{FF2B5EF4-FFF2-40B4-BE49-F238E27FC236}">
                <a16:creationId xmlns:a16="http://schemas.microsoft.com/office/drawing/2014/main" id="{409D69C6-8396-4F72-839A-B3A1BB225297}"/>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a/ VOIES D’ACCÈS</a:t>
            </a:r>
          </a:p>
        </p:txBody>
      </p:sp>
      <p:sp>
        <p:nvSpPr>
          <p:cNvPr id="37897" name="Rectangle 8">
            <a:extLst>
              <a:ext uri="{FF2B5EF4-FFF2-40B4-BE49-F238E27FC236}">
                <a16:creationId xmlns:a16="http://schemas.microsoft.com/office/drawing/2014/main" id="{81C33FDF-114E-4667-B157-D4D6121C27F1}"/>
              </a:ext>
            </a:extLst>
          </p:cNvPr>
          <p:cNvSpPr>
            <a:spLocks noChangeArrowheads="1"/>
          </p:cNvSpPr>
          <p:nvPr/>
        </p:nvSpPr>
        <p:spPr bwMode="auto">
          <a:xfrm>
            <a:off x="4281488" y="1331913"/>
            <a:ext cx="78406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d’assainissement des eaux pluviales</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7898" name="Sous-titre 6">
            <a:extLst>
              <a:ext uri="{FF2B5EF4-FFF2-40B4-BE49-F238E27FC236}">
                <a16:creationId xmlns:a16="http://schemas.microsoft.com/office/drawing/2014/main" id="{B26479DF-11EB-421C-A776-FB08E6536214}"/>
              </a:ext>
            </a:extLst>
          </p:cNvPr>
          <p:cNvSpPr txBox="1">
            <a:spLocks/>
          </p:cNvSpPr>
          <p:nvPr/>
        </p:nvSpPr>
        <p:spPr bwMode="auto">
          <a:xfrm>
            <a:off x="277813" y="1771650"/>
            <a:ext cx="3892550" cy="325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Les eaux pluviales de la voie d’accès n°2 sont collectées par des caniveaux sous trottoir qui seront rejetés directement dans le fossé projeté.</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caniveaux d’évacuation des eaux pluviales sous trottoir.</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fossés bétonnées.</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descentes d’eau sur le talus de la voie.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Ellipse 13">
            <a:extLst>
              <a:ext uri="{FF2B5EF4-FFF2-40B4-BE49-F238E27FC236}">
                <a16:creationId xmlns:a16="http://schemas.microsoft.com/office/drawing/2014/main" id="{9D9753F7-7A11-4A71-8D30-527CF4CB4ED5}"/>
              </a:ext>
            </a:extLst>
          </p:cNvPr>
          <p:cNvSpPr/>
          <p:nvPr/>
        </p:nvSpPr>
        <p:spPr>
          <a:xfrm rot="16200000">
            <a:off x="6682582" y="3175793"/>
            <a:ext cx="711200" cy="1439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4366E9C7-2EA8-4F73-B547-D427978C7C1D}"/>
              </a:ext>
            </a:extLst>
          </p:cNvPr>
          <p:cNvCxnSpPr>
            <a:stCxn id="14" idx="2"/>
          </p:cNvCxnSpPr>
          <p:nvPr/>
        </p:nvCxnSpPr>
        <p:spPr>
          <a:xfrm rot="5400000">
            <a:off x="6565106" y="4474369"/>
            <a:ext cx="695325" cy="2492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901" name="Rectangle 22">
            <a:extLst>
              <a:ext uri="{FF2B5EF4-FFF2-40B4-BE49-F238E27FC236}">
                <a16:creationId xmlns:a16="http://schemas.microsoft.com/office/drawing/2014/main" id="{4726C2E6-B7C4-41B9-83B1-A955AF82B469}"/>
              </a:ext>
            </a:extLst>
          </p:cNvPr>
          <p:cNvSpPr>
            <a:spLocks noChangeArrowheads="1"/>
          </p:cNvSpPr>
          <p:nvPr/>
        </p:nvSpPr>
        <p:spPr bwMode="auto">
          <a:xfrm>
            <a:off x="2198688" y="5765800"/>
            <a:ext cx="17113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Descentes d’eau</a:t>
            </a:r>
          </a:p>
        </p:txBody>
      </p:sp>
      <p:pic>
        <p:nvPicPr>
          <p:cNvPr id="37902" name="Picture 3">
            <a:extLst>
              <a:ext uri="{FF2B5EF4-FFF2-40B4-BE49-F238E27FC236}">
                <a16:creationId xmlns:a16="http://schemas.microsoft.com/office/drawing/2014/main" id="{40587C2C-32AD-465C-A6EA-CA00F9CED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425" y="4964113"/>
            <a:ext cx="4332288"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Rectangle 22">
            <a:extLst>
              <a:ext uri="{FF2B5EF4-FFF2-40B4-BE49-F238E27FC236}">
                <a16:creationId xmlns:a16="http://schemas.microsoft.com/office/drawing/2014/main" id="{BFA58CFB-8448-4505-B48B-3292AE461931}"/>
              </a:ext>
            </a:extLst>
          </p:cNvPr>
          <p:cNvSpPr>
            <a:spLocks noChangeArrowheads="1"/>
          </p:cNvSpPr>
          <p:nvPr/>
        </p:nvSpPr>
        <p:spPr bwMode="auto">
          <a:xfrm>
            <a:off x="2171700" y="6307138"/>
            <a:ext cx="165417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Fossé bétonnée</a:t>
            </a:r>
          </a:p>
        </p:txBody>
      </p:sp>
      <p:cxnSp>
        <p:nvCxnSpPr>
          <p:cNvPr id="24" name="Connecteur droit avec flèche 23">
            <a:extLst>
              <a:ext uri="{FF2B5EF4-FFF2-40B4-BE49-F238E27FC236}">
                <a16:creationId xmlns:a16="http://schemas.microsoft.com/office/drawing/2014/main" id="{D8FE0FF7-416B-4F8D-A87A-136457188F8A}"/>
              </a:ext>
            </a:extLst>
          </p:cNvPr>
          <p:cNvCxnSpPr>
            <a:stCxn id="37903" idx="3"/>
          </p:cNvCxnSpPr>
          <p:nvPr/>
        </p:nvCxnSpPr>
        <p:spPr>
          <a:xfrm>
            <a:off x="3825875" y="6475413"/>
            <a:ext cx="1812925" cy="1190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AF14DCE2-C324-4250-B48D-FE5485AEF063}"/>
              </a:ext>
            </a:extLst>
          </p:cNvPr>
          <p:cNvCxnSpPr>
            <a:stCxn id="37901" idx="3"/>
          </p:cNvCxnSpPr>
          <p:nvPr/>
        </p:nvCxnSpPr>
        <p:spPr>
          <a:xfrm>
            <a:off x="3910013" y="5935663"/>
            <a:ext cx="1825625" cy="520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906" name="Rectangle 22">
            <a:extLst>
              <a:ext uri="{FF2B5EF4-FFF2-40B4-BE49-F238E27FC236}">
                <a16:creationId xmlns:a16="http://schemas.microsoft.com/office/drawing/2014/main" id="{063EA387-4257-4448-B7CE-D46AFC4D3173}"/>
              </a:ext>
            </a:extLst>
          </p:cNvPr>
          <p:cNvSpPr>
            <a:spLocks noChangeArrowheads="1"/>
          </p:cNvSpPr>
          <p:nvPr/>
        </p:nvSpPr>
        <p:spPr bwMode="auto">
          <a:xfrm>
            <a:off x="2185988" y="5322888"/>
            <a:ext cx="16764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Caniveau</a:t>
            </a:r>
          </a:p>
        </p:txBody>
      </p:sp>
      <p:cxnSp>
        <p:nvCxnSpPr>
          <p:cNvPr id="31" name="Connecteur droit avec flèche 30">
            <a:extLst>
              <a:ext uri="{FF2B5EF4-FFF2-40B4-BE49-F238E27FC236}">
                <a16:creationId xmlns:a16="http://schemas.microsoft.com/office/drawing/2014/main" id="{A137C788-EB03-4AD0-8D53-7A737468EB23}"/>
              </a:ext>
            </a:extLst>
          </p:cNvPr>
          <p:cNvCxnSpPr>
            <a:stCxn id="37906" idx="3"/>
          </p:cNvCxnSpPr>
          <p:nvPr/>
        </p:nvCxnSpPr>
        <p:spPr>
          <a:xfrm>
            <a:off x="3862388" y="5492750"/>
            <a:ext cx="1887537" cy="7969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18">
            <a:extLst>
              <a:ext uri="{FF2B5EF4-FFF2-40B4-BE49-F238E27FC236}">
                <a16:creationId xmlns:a16="http://schemas.microsoft.com/office/drawing/2014/main" id="{3025C8AA-EB49-4994-AC08-6D0F78348B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9538" y="1771650"/>
            <a:ext cx="79819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Sous-titre 6">
            <a:extLst>
              <a:ext uri="{FF2B5EF4-FFF2-40B4-BE49-F238E27FC236}">
                <a16:creationId xmlns:a16="http://schemas.microsoft.com/office/drawing/2014/main" id="{38A62706-2451-4628-AD2C-7F0BAC37B87B}"/>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2381B7C2-1691-4856-B01B-D45C228444BD}"/>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38917" name="Image 6">
            <a:extLst>
              <a:ext uri="{FF2B5EF4-FFF2-40B4-BE49-F238E27FC236}">
                <a16:creationId xmlns:a16="http://schemas.microsoft.com/office/drawing/2014/main" id="{05A18454-F33E-4CF9-B4AB-DDAAB5A653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Espace réservé du contenu 10">
            <a:extLst>
              <a:ext uri="{FF2B5EF4-FFF2-40B4-BE49-F238E27FC236}">
                <a16:creationId xmlns:a16="http://schemas.microsoft.com/office/drawing/2014/main" id="{C99CF42E-C6F8-4175-AF16-8B53562B14B7}"/>
              </a:ext>
            </a:extLst>
          </p:cNvPr>
          <p:cNvSpPr>
            <a:spLocks noGrp="1"/>
          </p:cNvSpPr>
          <p:nvPr>
            <p:ph idx="1"/>
          </p:nvPr>
        </p:nvSpPr>
        <p:spPr>
          <a:xfrm>
            <a:off x="290513" y="1330325"/>
            <a:ext cx="3546475" cy="373063"/>
          </a:xfrm>
          <a:solidFill>
            <a:schemeClr val="bg1"/>
          </a:solidFill>
        </p:spPr>
        <p:txBody>
          <a:bodyPr/>
          <a:lstStyle/>
          <a:p>
            <a:pPr eaLnBrk="1" hangingPunct="1"/>
            <a:r>
              <a:rPr lang="fr-FR" altLang="fr-FR" sz="1400" b="1" u="sng"/>
              <a:t>Voie d’accès n° 2</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38919" name="Espace réservé du numéro de diapositive 1">
            <a:extLst>
              <a:ext uri="{FF2B5EF4-FFF2-40B4-BE49-F238E27FC236}">
                <a16:creationId xmlns:a16="http://schemas.microsoft.com/office/drawing/2014/main" id="{280FD4AF-6684-46D6-88C6-99D3F54CD0F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C151EEA-7889-46C7-96F3-DB7267BB49FE}"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38920" name="Sous-titre 6">
            <a:extLst>
              <a:ext uri="{FF2B5EF4-FFF2-40B4-BE49-F238E27FC236}">
                <a16:creationId xmlns:a16="http://schemas.microsoft.com/office/drawing/2014/main" id="{EE90555A-0D51-48DF-B3D5-11C19DBA089F}"/>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a/ VOIES D’ACCÈS</a:t>
            </a:r>
          </a:p>
        </p:txBody>
      </p:sp>
      <p:sp>
        <p:nvSpPr>
          <p:cNvPr id="38921" name="Rectangle 8">
            <a:extLst>
              <a:ext uri="{FF2B5EF4-FFF2-40B4-BE49-F238E27FC236}">
                <a16:creationId xmlns:a16="http://schemas.microsoft.com/office/drawing/2014/main" id="{BBC7B580-29F8-40C3-AE99-76CFD24379BF}"/>
              </a:ext>
            </a:extLst>
          </p:cNvPr>
          <p:cNvSpPr>
            <a:spLocks noChangeArrowheads="1"/>
          </p:cNvSpPr>
          <p:nvPr/>
        </p:nvSpPr>
        <p:spPr bwMode="auto">
          <a:xfrm>
            <a:off x="3879850" y="1331913"/>
            <a:ext cx="80772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d’éclairage public</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8922" name="Sous-titre 6">
            <a:extLst>
              <a:ext uri="{FF2B5EF4-FFF2-40B4-BE49-F238E27FC236}">
                <a16:creationId xmlns:a16="http://schemas.microsoft.com/office/drawing/2014/main" id="{D317BC95-CAE2-4BE1-9624-5CF9D198C234}"/>
              </a:ext>
            </a:extLst>
          </p:cNvPr>
          <p:cNvSpPr txBox="1">
            <a:spLocks/>
          </p:cNvSpPr>
          <p:nvPr/>
        </p:nvSpPr>
        <p:spPr bwMode="auto">
          <a:xfrm>
            <a:off x="277813" y="1771650"/>
            <a:ext cx="3559175" cy="2662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L’éclairage public de la voie d’accès n°2 est alimenté à partir du poste de livraison projeté dans l’extension de la ZI Had soualem.</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candélabres en acier galvanisé thermo-laqué simple crosse avec luminaire 120W.</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923" name="Rectangle 22">
            <a:extLst>
              <a:ext uri="{FF2B5EF4-FFF2-40B4-BE49-F238E27FC236}">
                <a16:creationId xmlns:a16="http://schemas.microsoft.com/office/drawing/2014/main" id="{44B1F356-531E-49A6-A2B9-9D8C28DEED89}"/>
              </a:ext>
            </a:extLst>
          </p:cNvPr>
          <p:cNvSpPr>
            <a:spLocks noChangeArrowheads="1"/>
          </p:cNvSpPr>
          <p:nvPr/>
        </p:nvSpPr>
        <p:spPr bwMode="auto">
          <a:xfrm>
            <a:off x="1022350" y="5876925"/>
            <a:ext cx="2655888"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Candélabres simple crosse</a:t>
            </a:r>
          </a:p>
        </p:txBody>
      </p:sp>
      <p:sp>
        <p:nvSpPr>
          <p:cNvPr id="14" name="Ellipse 13">
            <a:extLst>
              <a:ext uri="{FF2B5EF4-FFF2-40B4-BE49-F238E27FC236}">
                <a16:creationId xmlns:a16="http://schemas.microsoft.com/office/drawing/2014/main" id="{7E27B9AA-C13C-4FF5-96F2-CECD0738E127}"/>
              </a:ext>
            </a:extLst>
          </p:cNvPr>
          <p:cNvSpPr/>
          <p:nvPr/>
        </p:nvSpPr>
        <p:spPr>
          <a:xfrm rot="16450475">
            <a:off x="6491288" y="2486025"/>
            <a:ext cx="817562" cy="1665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4FD9E612-3FC9-4E36-87F4-3687DEF1F5CF}"/>
              </a:ext>
            </a:extLst>
          </p:cNvPr>
          <p:cNvCxnSpPr>
            <a:stCxn id="14" idx="2"/>
          </p:cNvCxnSpPr>
          <p:nvPr/>
        </p:nvCxnSpPr>
        <p:spPr>
          <a:xfrm rot="5400000">
            <a:off x="6053931" y="4087020"/>
            <a:ext cx="1177925" cy="4556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8926" name="Image 20">
            <a:extLst>
              <a:ext uri="{FF2B5EF4-FFF2-40B4-BE49-F238E27FC236}">
                <a16:creationId xmlns:a16="http://schemas.microsoft.com/office/drawing/2014/main" id="{96F208D9-3DA2-4418-A6DD-AE3497FE89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6488" y="4929188"/>
            <a:ext cx="442118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Connecteur droit avec flèche 21">
            <a:extLst>
              <a:ext uri="{FF2B5EF4-FFF2-40B4-BE49-F238E27FC236}">
                <a16:creationId xmlns:a16="http://schemas.microsoft.com/office/drawing/2014/main" id="{60E0E80B-C60E-4A5C-A0BE-C86AAAA90789}"/>
              </a:ext>
            </a:extLst>
          </p:cNvPr>
          <p:cNvCxnSpPr/>
          <p:nvPr/>
        </p:nvCxnSpPr>
        <p:spPr>
          <a:xfrm flipV="1">
            <a:off x="3684588" y="5708650"/>
            <a:ext cx="1801812" cy="2762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4CB0BA25-41B9-4F16-AB1B-7DC76C59D9AA}"/>
              </a:ext>
            </a:extLst>
          </p:cNvPr>
          <p:cNvCxnSpPr/>
          <p:nvPr/>
        </p:nvCxnSpPr>
        <p:spPr>
          <a:xfrm flipV="1">
            <a:off x="3671888" y="5776913"/>
            <a:ext cx="3379787" cy="2778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92" name="Rectangle 9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15385"/>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24137" y="2209268"/>
            <a:ext cx="8308227" cy="461665"/>
          </a:xfrm>
          <a:prstGeom prst="rect">
            <a:avLst/>
          </a:prstGeom>
        </p:spPr>
        <p:txBody>
          <a:bodyPr wrap="square">
            <a:spAutoFit/>
          </a:bodyPr>
          <a:lstStyle/>
          <a:p>
            <a:pPr algn="just"/>
            <a:r>
              <a:rPr lang="fr-FR" sz="2400" b="1" kern="0" dirty="0">
                <a:solidFill>
                  <a:srgbClr val="0070C0"/>
                </a:solidFill>
                <a:cs typeface="Arial" panose="020B0604020202020204" pitchFamily="34" charset="0"/>
              </a:rPr>
              <a:t>Présentation du Dossier de Consultation des Entreprises (DCE).</a:t>
            </a:r>
            <a:r>
              <a:rPr lang="en-US" sz="2400" b="1" kern="0" dirty="0">
                <a:solidFill>
                  <a:srgbClr val="0070C0"/>
                </a:solidFill>
                <a:cs typeface="Arial" panose="020B0604020202020204" pitchFamily="34" charset="0"/>
              </a:rPr>
              <a:t>  </a:t>
            </a:r>
            <a:endParaRPr lang="en-US" sz="2400" b="1" dirty="0">
              <a:solidFill>
                <a:srgbClr val="0070C0"/>
              </a:solidFill>
            </a:endParaRPr>
          </a:p>
        </p:txBody>
      </p:sp>
      <p:sp>
        <p:nvSpPr>
          <p:cNvPr id="97" name="Rectangle 96"/>
          <p:cNvSpPr/>
          <p:nvPr/>
        </p:nvSpPr>
        <p:spPr>
          <a:xfrm>
            <a:off x="2177775" y="3613664"/>
            <a:ext cx="8285083" cy="830997"/>
          </a:xfrm>
          <a:prstGeom prst="rect">
            <a:avLst/>
          </a:prstGeom>
        </p:spPr>
        <p:txBody>
          <a:bodyPr wrap="square">
            <a:spAutoFit/>
          </a:bodyPr>
          <a:lstStyle/>
          <a:p>
            <a:pPr algn="just"/>
            <a:r>
              <a:rPr lang="fr-FR" sz="2400" b="1" kern="0" dirty="0">
                <a:solidFill>
                  <a:srgbClr val="0070C0"/>
                </a:solidFill>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8308227" cy="461665"/>
          </a:xfrm>
          <a:prstGeom prst="rect">
            <a:avLst/>
          </a:prstGeom>
        </p:spPr>
        <p:txBody>
          <a:bodyPr wrap="square">
            <a:spAutoFit/>
          </a:bodyPr>
          <a:lstStyle/>
          <a:p>
            <a:pPr algn="just"/>
            <a:r>
              <a:rPr lang="fr-FR" sz="2400" b="1" kern="0" dirty="0">
                <a:solidFill>
                  <a:srgbClr val="0070C0"/>
                </a:solidFill>
                <a:cs typeface="Arial" panose="020B0604020202020204" pitchFamily="34" charset="0"/>
              </a:rPr>
              <a:t>Présentation des dispositions fiscales pour les Contractants.</a:t>
            </a:r>
          </a:p>
        </p:txBody>
      </p:sp>
    </p:spTree>
    <p:extLst>
      <p:ext uri="{BB962C8B-B14F-4D97-AF65-F5344CB8AC3E}">
        <p14:creationId xmlns:p14="http://schemas.microsoft.com/office/powerpoint/2010/main" val="386787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ous-titre 6">
            <a:extLst>
              <a:ext uri="{FF2B5EF4-FFF2-40B4-BE49-F238E27FC236}">
                <a16:creationId xmlns:a16="http://schemas.microsoft.com/office/drawing/2014/main" id="{51422AD2-A8D4-4BFC-8A7F-C66BA96335DB}"/>
              </a:ext>
            </a:extLst>
          </p:cNvPr>
          <p:cNvSpPr txBox="1">
            <a:spLocks/>
          </p:cNvSpPr>
          <p:nvPr/>
        </p:nvSpPr>
        <p:spPr bwMode="auto">
          <a:xfrm>
            <a:off x="1749425" y="676275"/>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CA20E77D-7616-4F42-BBD8-70FA2B23E465}"/>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39940" name="Image 6">
            <a:extLst>
              <a:ext uri="{FF2B5EF4-FFF2-40B4-BE49-F238E27FC236}">
                <a16:creationId xmlns:a16="http://schemas.microsoft.com/office/drawing/2014/main" id="{81FDB651-A140-4F94-BA04-A638A3DDD4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Espace réservé du contenu 10">
            <a:extLst>
              <a:ext uri="{FF2B5EF4-FFF2-40B4-BE49-F238E27FC236}">
                <a16:creationId xmlns:a16="http://schemas.microsoft.com/office/drawing/2014/main" id="{0384FDF1-89A6-41C5-9171-105C31C6B4D6}"/>
              </a:ext>
            </a:extLst>
          </p:cNvPr>
          <p:cNvSpPr>
            <a:spLocks noGrp="1"/>
          </p:cNvSpPr>
          <p:nvPr>
            <p:ph idx="1"/>
          </p:nvPr>
        </p:nvSpPr>
        <p:spPr>
          <a:xfrm>
            <a:off x="692150" y="2063750"/>
            <a:ext cx="4586288" cy="1289050"/>
          </a:xfrm>
          <a:solidFill>
            <a:schemeClr val="bg1"/>
          </a:solidFill>
        </p:spPr>
        <p:txBody>
          <a:bodyPr/>
          <a:lstStyle/>
          <a:p>
            <a:pPr eaLnBrk="1" hangingPunct="1">
              <a:buFont typeface="Wingdings" panose="05000000000000000000" pitchFamily="2" charset="2"/>
              <a:buChar char="§"/>
            </a:pPr>
            <a:r>
              <a:rPr lang="fr-FR" altLang="fr-FR" sz="1400"/>
              <a:t>Emprise : 28 m   </a:t>
            </a:r>
            <a:endParaRPr lang="fr-FR" altLang="fr-FR" sz="1400" baseline="30000"/>
          </a:p>
          <a:p>
            <a:pPr eaLnBrk="1" hangingPunct="1">
              <a:buFont typeface="Wingdings" panose="05000000000000000000" pitchFamily="2" charset="2"/>
              <a:buChar char="§"/>
            </a:pPr>
            <a:r>
              <a:rPr lang="fr-FR" altLang="fr-FR" sz="1400"/>
              <a:t>Longueur : 500 ml</a:t>
            </a:r>
          </a:p>
          <a:p>
            <a:pPr eaLnBrk="1" hangingPunct="1">
              <a:buFont typeface="Wingdings" panose="05000000000000000000" pitchFamily="2" charset="2"/>
              <a:buChar char="§"/>
            </a:pPr>
            <a:r>
              <a:rPr lang="fr-FR" altLang="fr-FR" sz="1400"/>
              <a:t>Largeur chaussée : 2 x 7.00 m</a:t>
            </a:r>
          </a:p>
          <a:p>
            <a:pPr eaLnBrk="1" hangingPunct="1">
              <a:buFont typeface="Wingdings" panose="05000000000000000000" pitchFamily="2" charset="2"/>
              <a:buChar char="§"/>
            </a:pPr>
            <a:endParaRPr lang="fr-FR" altLang="fr-FR" sz="1400"/>
          </a:p>
          <a:p>
            <a:pPr eaLnBrk="1" hangingPunct="1">
              <a:buFont typeface="Wingdings" panose="05000000000000000000" pitchFamily="2" charset="2"/>
              <a:buChar char="§"/>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39942" name="Espace réservé du numéro de diapositive 1">
            <a:extLst>
              <a:ext uri="{FF2B5EF4-FFF2-40B4-BE49-F238E27FC236}">
                <a16:creationId xmlns:a16="http://schemas.microsoft.com/office/drawing/2014/main" id="{F3A9C340-1FF7-47DD-A1C4-F70DB3258D6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52308B-1544-4C25-B3FF-743475A4092D}"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39943" name="Sous-titre 6">
            <a:extLst>
              <a:ext uri="{FF2B5EF4-FFF2-40B4-BE49-F238E27FC236}">
                <a16:creationId xmlns:a16="http://schemas.microsoft.com/office/drawing/2014/main" id="{5CC42772-1D5A-4D1A-824A-D40CD5EF0A4C}"/>
              </a:ext>
            </a:extLst>
          </p:cNvPr>
          <p:cNvSpPr txBox="1">
            <a:spLocks/>
          </p:cNvSpPr>
          <p:nvPr/>
        </p:nvSpPr>
        <p:spPr bwMode="auto">
          <a:xfrm>
            <a:off x="1804988" y="1147763"/>
            <a:ext cx="46434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39944" name="Rectangle 8">
            <a:extLst>
              <a:ext uri="{FF2B5EF4-FFF2-40B4-BE49-F238E27FC236}">
                <a16:creationId xmlns:a16="http://schemas.microsoft.com/office/drawing/2014/main" id="{B2427A6D-83CE-4FAA-8E30-68D0FF467163}"/>
              </a:ext>
            </a:extLst>
          </p:cNvPr>
          <p:cNvSpPr>
            <a:spLocks noChangeArrowheads="1"/>
          </p:cNvSpPr>
          <p:nvPr/>
        </p:nvSpPr>
        <p:spPr bwMode="auto">
          <a:xfrm>
            <a:off x="706438" y="3465513"/>
            <a:ext cx="1095851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9945" name="Picture 2">
            <a:extLst>
              <a:ext uri="{FF2B5EF4-FFF2-40B4-BE49-F238E27FC236}">
                <a16:creationId xmlns:a16="http://schemas.microsoft.com/office/drawing/2014/main" id="{94E6A3C6-76DD-4C95-9651-823D6F1A1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3959225"/>
            <a:ext cx="109728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contenu 10">
            <a:extLst>
              <a:ext uri="{FF2B5EF4-FFF2-40B4-BE49-F238E27FC236}">
                <a16:creationId xmlns:a16="http://schemas.microsoft.com/office/drawing/2014/main" id="{FDEE5214-0B64-428D-BED1-BED5C6DCF817}"/>
              </a:ext>
            </a:extLst>
          </p:cNvPr>
          <p:cNvSpPr txBox="1">
            <a:spLocks/>
          </p:cNvSpPr>
          <p:nvPr/>
        </p:nvSpPr>
        <p:spPr bwMode="auto">
          <a:xfrm>
            <a:off x="679450" y="1606550"/>
            <a:ext cx="10958513" cy="360363"/>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400" b="1"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Voie centrale</a:t>
            </a: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2" name="Espace réservé du contenu 10">
            <a:extLst>
              <a:ext uri="{FF2B5EF4-FFF2-40B4-BE49-F238E27FC236}">
                <a16:creationId xmlns:a16="http://schemas.microsoft.com/office/drawing/2014/main" id="{EBA5457C-39D3-4FC8-9E9F-ACA352E25043}"/>
              </a:ext>
            </a:extLst>
          </p:cNvPr>
          <p:cNvSpPr txBox="1">
            <a:spLocks/>
          </p:cNvSpPr>
          <p:nvPr/>
        </p:nvSpPr>
        <p:spPr bwMode="auto">
          <a:xfrm>
            <a:off x="5251450" y="2106613"/>
            <a:ext cx="6372225" cy="123190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TPC : 4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parking :  2 x 2.50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trottoir :  2 x 2.50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ous-titre 6">
            <a:extLst>
              <a:ext uri="{FF2B5EF4-FFF2-40B4-BE49-F238E27FC236}">
                <a16:creationId xmlns:a16="http://schemas.microsoft.com/office/drawing/2014/main" id="{A656F654-3104-4498-936E-7DEEE7C389E5}"/>
              </a:ext>
            </a:extLst>
          </p:cNvPr>
          <p:cNvSpPr txBox="1">
            <a:spLocks/>
          </p:cNvSpPr>
          <p:nvPr/>
        </p:nvSpPr>
        <p:spPr bwMode="auto">
          <a:xfrm>
            <a:off x="1749425" y="676275"/>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84078668-6061-4AFE-B0C3-B8F68B1E63ED}"/>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40964" name="Image 6">
            <a:extLst>
              <a:ext uri="{FF2B5EF4-FFF2-40B4-BE49-F238E27FC236}">
                <a16:creationId xmlns:a16="http://schemas.microsoft.com/office/drawing/2014/main" id="{CC1834B9-8810-4CFE-8959-B9CB2D90AD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Espace réservé du contenu 10">
            <a:extLst>
              <a:ext uri="{FF2B5EF4-FFF2-40B4-BE49-F238E27FC236}">
                <a16:creationId xmlns:a16="http://schemas.microsoft.com/office/drawing/2014/main" id="{8FFD126F-F926-40D4-B75C-C4CEDB610A00}"/>
              </a:ext>
            </a:extLst>
          </p:cNvPr>
          <p:cNvSpPr>
            <a:spLocks noGrp="1"/>
          </p:cNvSpPr>
          <p:nvPr>
            <p:ph idx="1"/>
          </p:nvPr>
        </p:nvSpPr>
        <p:spPr>
          <a:xfrm>
            <a:off x="430213" y="2125663"/>
            <a:ext cx="4152900" cy="1974850"/>
          </a:xfrm>
          <a:solidFill>
            <a:schemeClr val="bg1"/>
          </a:solidFill>
        </p:spPr>
        <p:txBody>
          <a:bodyPr/>
          <a:lstStyle/>
          <a:p>
            <a:pPr eaLnBrk="1" hangingPunct="1">
              <a:buFont typeface="Wingdings 3" panose="05040102010807070707" pitchFamily="18" charset="2"/>
              <a:buNone/>
            </a:pPr>
            <a:r>
              <a:rPr lang="fr-FR" altLang="fr-FR" sz="1600" u="sng"/>
              <a:t>Structure chaussée</a:t>
            </a:r>
          </a:p>
          <a:p>
            <a:pPr eaLnBrk="1" hangingPunct="1">
              <a:buFont typeface="Wingdings 3" panose="05040102010807070707" pitchFamily="18" charset="2"/>
              <a:buNone/>
            </a:pPr>
            <a:r>
              <a:rPr lang="fr-FR" altLang="fr-FR" sz="1600" b="1"/>
              <a:t> - GNF1 = 30 cm</a:t>
            </a:r>
          </a:p>
          <a:p>
            <a:pPr eaLnBrk="1" hangingPunct="1">
              <a:buFont typeface="Wingdings 3" panose="05040102010807070707" pitchFamily="18" charset="2"/>
              <a:buNone/>
            </a:pPr>
            <a:r>
              <a:rPr lang="fr-FR" altLang="fr-FR" sz="1600" b="1"/>
              <a:t> - GBB    = 10 cm</a:t>
            </a:r>
            <a:endParaRPr lang="fr-FR" altLang="fr-FR" sz="1600" u="sng"/>
          </a:p>
          <a:p>
            <a:pPr eaLnBrk="1" hangingPunct="1">
              <a:buFont typeface="Wingdings 3" panose="05040102010807070707" pitchFamily="18" charset="2"/>
              <a:buNone/>
            </a:pPr>
            <a:r>
              <a:rPr lang="fr-FR" altLang="fr-FR" sz="1600" b="1"/>
              <a:t> - EB       = 6 cm</a:t>
            </a:r>
            <a:endParaRPr lang="fr-FR" altLang="fr-FR" sz="1600" u="sng"/>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40966" name="Espace réservé du numéro de diapositive 1">
            <a:extLst>
              <a:ext uri="{FF2B5EF4-FFF2-40B4-BE49-F238E27FC236}">
                <a16:creationId xmlns:a16="http://schemas.microsoft.com/office/drawing/2014/main" id="{980A72AE-E1AA-4C8A-A8F9-71C55536EA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EEA394E-0D28-4289-9072-55412A941E85}"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40967" name="Sous-titre 6">
            <a:extLst>
              <a:ext uri="{FF2B5EF4-FFF2-40B4-BE49-F238E27FC236}">
                <a16:creationId xmlns:a16="http://schemas.microsoft.com/office/drawing/2014/main" id="{64B06611-7817-46C0-9BBC-3D13B10DD83C}"/>
              </a:ext>
            </a:extLst>
          </p:cNvPr>
          <p:cNvSpPr txBox="1">
            <a:spLocks/>
          </p:cNvSpPr>
          <p:nvPr/>
        </p:nvSpPr>
        <p:spPr bwMode="auto">
          <a:xfrm>
            <a:off x="1790700" y="116205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40968" name="Rectangle 10">
            <a:extLst>
              <a:ext uri="{FF2B5EF4-FFF2-40B4-BE49-F238E27FC236}">
                <a16:creationId xmlns:a16="http://schemas.microsoft.com/office/drawing/2014/main" id="{CCBF8AD0-6A5C-4A60-B110-3B0485E228C4}"/>
              </a:ext>
            </a:extLst>
          </p:cNvPr>
          <p:cNvSpPr>
            <a:spLocks noChangeArrowheads="1"/>
          </p:cNvSpPr>
          <p:nvPr/>
        </p:nvSpPr>
        <p:spPr bwMode="auto">
          <a:xfrm>
            <a:off x="304800" y="4159250"/>
            <a:ext cx="1172051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Profil en travers type</a:t>
            </a:r>
          </a:p>
        </p:txBody>
      </p:sp>
      <p:sp>
        <p:nvSpPr>
          <p:cNvPr id="12" name="Espace réservé du contenu 10">
            <a:extLst>
              <a:ext uri="{FF2B5EF4-FFF2-40B4-BE49-F238E27FC236}">
                <a16:creationId xmlns:a16="http://schemas.microsoft.com/office/drawing/2014/main" id="{D0513591-0748-4DF4-A2FE-710C085B4BD2}"/>
              </a:ext>
            </a:extLst>
          </p:cNvPr>
          <p:cNvSpPr txBox="1">
            <a:spLocks/>
          </p:cNvSpPr>
          <p:nvPr/>
        </p:nvSpPr>
        <p:spPr bwMode="auto">
          <a:xfrm>
            <a:off x="6427788" y="2063750"/>
            <a:ext cx="5597525" cy="2036763"/>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0"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Structure  trottoir                                                        </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GNA   = 15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béton = 10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3" name="Espace réservé du contenu 10">
            <a:extLst>
              <a:ext uri="{FF2B5EF4-FFF2-40B4-BE49-F238E27FC236}">
                <a16:creationId xmlns:a16="http://schemas.microsoft.com/office/drawing/2014/main" id="{77EBF62D-EBE6-46A2-8ADC-1D9D47FD984E}"/>
              </a:ext>
            </a:extLst>
          </p:cNvPr>
          <p:cNvSpPr txBox="1">
            <a:spLocks/>
          </p:cNvSpPr>
          <p:nvPr/>
        </p:nvSpPr>
        <p:spPr bwMode="auto">
          <a:xfrm>
            <a:off x="471488" y="1612900"/>
            <a:ext cx="11553825" cy="395288"/>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Voie centrale</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pic>
        <p:nvPicPr>
          <p:cNvPr id="40971" name="Picture 2">
            <a:extLst>
              <a:ext uri="{FF2B5EF4-FFF2-40B4-BE49-F238E27FC236}">
                <a16:creationId xmlns:a16="http://schemas.microsoft.com/office/drawing/2014/main" id="{F3FE5BE3-F7F0-4B6F-8262-CD4937224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4583113"/>
            <a:ext cx="99060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 34">
            <a:extLst>
              <a:ext uri="{FF2B5EF4-FFF2-40B4-BE49-F238E27FC236}">
                <a16:creationId xmlns:a16="http://schemas.microsoft.com/office/drawing/2014/main" id="{D6E20B88-911F-4085-8702-3FDAF90B9E41}"/>
              </a:ext>
            </a:extLst>
          </p:cNvPr>
          <p:cNvPicPr>
            <a:picLocks noChangeAspect="1"/>
          </p:cNvPicPr>
          <p:nvPr/>
        </p:nvPicPr>
        <p:blipFill>
          <a:blip r:embed="rId2">
            <a:extLst>
              <a:ext uri="{28A0092B-C50C-407E-A947-70E740481C1C}">
                <a14:useLocalDpi xmlns:a14="http://schemas.microsoft.com/office/drawing/2010/main" val="0"/>
              </a:ext>
            </a:extLst>
          </a:blip>
          <a:srcRect t="-639" r="33231"/>
          <a:stretch>
            <a:fillRect/>
          </a:stretch>
        </p:blipFill>
        <p:spPr bwMode="auto">
          <a:xfrm>
            <a:off x="4705350" y="4329113"/>
            <a:ext cx="445293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Image 33">
            <a:extLst>
              <a:ext uri="{FF2B5EF4-FFF2-40B4-BE49-F238E27FC236}">
                <a16:creationId xmlns:a16="http://schemas.microsoft.com/office/drawing/2014/main" id="{C8E9D6CF-93F2-4E7C-BC91-331EA29B55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1650" y="1846263"/>
            <a:ext cx="776922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Sous-titre 6">
            <a:extLst>
              <a:ext uri="{FF2B5EF4-FFF2-40B4-BE49-F238E27FC236}">
                <a16:creationId xmlns:a16="http://schemas.microsoft.com/office/drawing/2014/main" id="{59D6D00C-0B99-4801-9DFA-62BA4A12328B}"/>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84D9F2BA-8A7B-4BB0-8278-C5F0DE260C5D}"/>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41990" name="Image 6">
            <a:extLst>
              <a:ext uri="{FF2B5EF4-FFF2-40B4-BE49-F238E27FC236}">
                <a16:creationId xmlns:a16="http://schemas.microsoft.com/office/drawing/2014/main" id="{47CC2677-5996-484E-BC4F-DD43251366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Espace réservé du contenu 10">
            <a:extLst>
              <a:ext uri="{FF2B5EF4-FFF2-40B4-BE49-F238E27FC236}">
                <a16:creationId xmlns:a16="http://schemas.microsoft.com/office/drawing/2014/main" id="{22D2C06C-819A-424E-A1C6-B66CAF85E96A}"/>
              </a:ext>
            </a:extLst>
          </p:cNvPr>
          <p:cNvSpPr>
            <a:spLocks noGrp="1"/>
          </p:cNvSpPr>
          <p:nvPr>
            <p:ph idx="1"/>
          </p:nvPr>
        </p:nvSpPr>
        <p:spPr>
          <a:xfrm>
            <a:off x="290513" y="1330325"/>
            <a:ext cx="3921125" cy="373063"/>
          </a:xfrm>
          <a:solidFill>
            <a:schemeClr val="bg1"/>
          </a:solidFill>
        </p:spPr>
        <p:txBody>
          <a:bodyPr/>
          <a:lstStyle/>
          <a:p>
            <a:r>
              <a:rPr lang="fr-FR" altLang="fr-FR" sz="1400" b="1"/>
              <a:t>Voie centrale</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41992" name="Espace réservé du numéro de diapositive 1">
            <a:extLst>
              <a:ext uri="{FF2B5EF4-FFF2-40B4-BE49-F238E27FC236}">
                <a16:creationId xmlns:a16="http://schemas.microsoft.com/office/drawing/2014/main" id="{B8244FF7-0C88-4940-B644-809CEB1B1CE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100599-73D9-4F58-ADFF-27786C2736B4}"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41993" name="Sous-titre 6">
            <a:extLst>
              <a:ext uri="{FF2B5EF4-FFF2-40B4-BE49-F238E27FC236}">
                <a16:creationId xmlns:a16="http://schemas.microsoft.com/office/drawing/2014/main" id="{A319A448-82E8-4DBF-A36E-395BDA5BC1DF}"/>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41994" name="Rectangle 8">
            <a:extLst>
              <a:ext uri="{FF2B5EF4-FFF2-40B4-BE49-F238E27FC236}">
                <a16:creationId xmlns:a16="http://schemas.microsoft.com/office/drawing/2014/main" id="{EC1D1492-2FEF-4E21-B45C-E192C5D4E32A}"/>
              </a:ext>
            </a:extLst>
          </p:cNvPr>
          <p:cNvSpPr>
            <a:spLocks noChangeArrowheads="1"/>
          </p:cNvSpPr>
          <p:nvPr/>
        </p:nvSpPr>
        <p:spPr bwMode="auto">
          <a:xfrm>
            <a:off x="4294188" y="1331913"/>
            <a:ext cx="77184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d’assainissement des eaux pluviales</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1995" name="Sous-titre 6">
            <a:extLst>
              <a:ext uri="{FF2B5EF4-FFF2-40B4-BE49-F238E27FC236}">
                <a16:creationId xmlns:a16="http://schemas.microsoft.com/office/drawing/2014/main" id="{0A463D5F-3D9E-438E-8AA8-32D455D58023}"/>
              </a:ext>
            </a:extLst>
          </p:cNvPr>
          <p:cNvSpPr txBox="1">
            <a:spLocks/>
          </p:cNvSpPr>
          <p:nvPr/>
        </p:nvSpPr>
        <p:spPr bwMode="auto">
          <a:xfrm>
            <a:off x="277813" y="1771650"/>
            <a:ext cx="3919537" cy="480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Les eaux pluviales de la voie centrale sont collectées par des bouches d’égouts à grille qui seront rejetés directement dans le dalot triple projeté.</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Les lots F1…..F9 ,K1 , Z4 et Z5 seront équipé par des regards d’attente et boites de branchement raccorder sur un collecteur projeté. </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d’un collecteur des eaux pluviales.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regards de visite.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bouches d’égouts à grille.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regards d’attente et boites de branchement.</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séparateurs d’hydrocarbures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Ellipse 13">
            <a:extLst>
              <a:ext uri="{FF2B5EF4-FFF2-40B4-BE49-F238E27FC236}">
                <a16:creationId xmlns:a16="http://schemas.microsoft.com/office/drawing/2014/main" id="{BD746908-A741-4A08-8EC5-616CED0502C2}"/>
              </a:ext>
            </a:extLst>
          </p:cNvPr>
          <p:cNvSpPr/>
          <p:nvPr/>
        </p:nvSpPr>
        <p:spPr>
          <a:xfrm rot="16200000">
            <a:off x="6918325" y="2205038"/>
            <a:ext cx="711200" cy="144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6DD58D55-5C87-4588-8CCD-AABF49DDC3F1}"/>
              </a:ext>
            </a:extLst>
          </p:cNvPr>
          <p:cNvCxnSpPr>
            <a:stCxn id="14" idx="2"/>
          </p:cNvCxnSpPr>
          <p:nvPr/>
        </p:nvCxnSpPr>
        <p:spPr>
          <a:xfrm rot="5400000">
            <a:off x="6545263" y="3829050"/>
            <a:ext cx="1276350" cy="1809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998" name="Rectangle 22">
            <a:extLst>
              <a:ext uri="{FF2B5EF4-FFF2-40B4-BE49-F238E27FC236}">
                <a16:creationId xmlns:a16="http://schemas.microsoft.com/office/drawing/2014/main" id="{7871029A-935E-45E7-B7DA-B8D98532EBD8}"/>
              </a:ext>
            </a:extLst>
          </p:cNvPr>
          <p:cNvSpPr>
            <a:spLocks noChangeArrowheads="1"/>
          </p:cNvSpPr>
          <p:nvPr/>
        </p:nvSpPr>
        <p:spPr bwMode="auto">
          <a:xfrm>
            <a:off x="9301163" y="5030788"/>
            <a:ext cx="284956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Collecteur des eaux pluviales</a:t>
            </a:r>
          </a:p>
        </p:txBody>
      </p:sp>
      <p:cxnSp>
        <p:nvCxnSpPr>
          <p:cNvPr id="24" name="Connecteur droit avec flèche 23">
            <a:extLst>
              <a:ext uri="{FF2B5EF4-FFF2-40B4-BE49-F238E27FC236}">
                <a16:creationId xmlns:a16="http://schemas.microsoft.com/office/drawing/2014/main" id="{340CE388-E2E8-4740-BB9C-D60FC847748A}"/>
              </a:ext>
            </a:extLst>
          </p:cNvPr>
          <p:cNvCxnSpPr>
            <a:stCxn id="42003" idx="3"/>
          </p:cNvCxnSpPr>
          <p:nvPr/>
        </p:nvCxnSpPr>
        <p:spPr>
          <a:xfrm>
            <a:off x="6094413" y="4530725"/>
            <a:ext cx="1235075" cy="11636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30AD1783-A229-4BD7-84B2-1F941BEF36C6}"/>
              </a:ext>
            </a:extLst>
          </p:cNvPr>
          <p:cNvCxnSpPr>
            <a:stCxn id="42004" idx="1"/>
          </p:cNvCxnSpPr>
          <p:nvPr/>
        </p:nvCxnSpPr>
        <p:spPr>
          <a:xfrm rot="10800000">
            <a:off x="5126038" y="6054725"/>
            <a:ext cx="646112" cy="4683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001" name="Rectangle 22">
            <a:extLst>
              <a:ext uri="{FF2B5EF4-FFF2-40B4-BE49-F238E27FC236}">
                <a16:creationId xmlns:a16="http://schemas.microsoft.com/office/drawing/2014/main" id="{32BF55FE-75EA-4E3B-ACDD-C0D8FD3809AE}"/>
              </a:ext>
            </a:extLst>
          </p:cNvPr>
          <p:cNvSpPr>
            <a:spLocks noChangeArrowheads="1"/>
          </p:cNvSpPr>
          <p:nvPr/>
        </p:nvSpPr>
        <p:spPr bwMode="auto">
          <a:xfrm>
            <a:off x="9402763" y="4251325"/>
            <a:ext cx="25749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Bouche d’égout à grille</a:t>
            </a:r>
          </a:p>
        </p:txBody>
      </p:sp>
      <p:cxnSp>
        <p:nvCxnSpPr>
          <p:cNvPr id="31" name="Connecteur droit avec flèche 30">
            <a:extLst>
              <a:ext uri="{FF2B5EF4-FFF2-40B4-BE49-F238E27FC236}">
                <a16:creationId xmlns:a16="http://schemas.microsoft.com/office/drawing/2014/main" id="{BDF66B16-6272-4832-B8B3-62DF89D1BFD5}"/>
              </a:ext>
            </a:extLst>
          </p:cNvPr>
          <p:cNvCxnSpPr>
            <a:stCxn id="42001" idx="1"/>
          </p:cNvCxnSpPr>
          <p:nvPr/>
        </p:nvCxnSpPr>
        <p:spPr>
          <a:xfrm rot="10800000" flipV="1">
            <a:off x="7329488" y="4421188"/>
            <a:ext cx="2073275" cy="508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003" name="Rectangle 22">
            <a:extLst>
              <a:ext uri="{FF2B5EF4-FFF2-40B4-BE49-F238E27FC236}">
                <a16:creationId xmlns:a16="http://schemas.microsoft.com/office/drawing/2014/main" id="{3FC17B4C-A96C-4BD9-A9B7-74085BCBB4E4}"/>
              </a:ext>
            </a:extLst>
          </p:cNvPr>
          <p:cNvSpPr>
            <a:spLocks noChangeArrowheads="1"/>
          </p:cNvSpPr>
          <p:nvPr/>
        </p:nvSpPr>
        <p:spPr bwMode="auto">
          <a:xfrm>
            <a:off x="4427538" y="4362450"/>
            <a:ext cx="166687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Regard de visite</a:t>
            </a:r>
          </a:p>
        </p:txBody>
      </p:sp>
      <p:sp>
        <p:nvSpPr>
          <p:cNvPr id="42004" name="Rectangle 22">
            <a:extLst>
              <a:ext uri="{FF2B5EF4-FFF2-40B4-BE49-F238E27FC236}">
                <a16:creationId xmlns:a16="http://schemas.microsoft.com/office/drawing/2014/main" id="{6D81B5C2-1E4E-40DD-8C30-57D83C49A90B}"/>
              </a:ext>
            </a:extLst>
          </p:cNvPr>
          <p:cNvSpPr>
            <a:spLocks noChangeArrowheads="1"/>
          </p:cNvSpPr>
          <p:nvPr/>
        </p:nvSpPr>
        <p:spPr bwMode="auto">
          <a:xfrm>
            <a:off x="5772150" y="6353175"/>
            <a:ext cx="17018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Regard d’attente</a:t>
            </a:r>
          </a:p>
        </p:txBody>
      </p:sp>
      <p:cxnSp>
        <p:nvCxnSpPr>
          <p:cNvPr id="50" name="Connecteur droit avec flèche 49">
            <a:extLst>
              <a:ext uri="{FF2B5EF4-FFF2-40B4-BE49-F238E27FC236}">
                <a16:creationId xmlns:a16="http://schemas.microsoft.com/office/drawing/2014/main" id="{7B22B780-C20A-4449-9C34-F47077B56EFB}"/>
              </a:ext>
            </a:extLst>
          </p:cNvPr>
          <p:cNvCxnSpPr>
            <a:stCxn id="41998" idx="1"/>
          </p:cNvCxnSpPr>
          <p:nvPr/>
        </p:nvCxnSpPr>
        <p:spPr>
          <a:xfrm rot="10800000" flipV="1">
            <a:off x="8839200" y="5199063"/>
            <a:ext cx="461963" cy="5222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006" name="Rectangle 22">
            <a:extLst>
              <a:ext uri="{FF2B5EF4-FFF2-40B4-BE49-F238E27FC236}">
                <a16:creationId xmlns:a16="http://schemas.microsoft.com/office/drawing/2014/main" id="{50ACE86A-41C3-482F-83FA-58CEF836EE40}"/>
              </a:ext>
            </a:extLst>
          </p:cNvPr>
          <p:cNvSpPr>
            <a:spLocks noChangeArrowheads="1"/>
          </p:cNvSpPr>
          <p:nvPr/>
        </p:nvSpPr>
        <p:spPr bwMode="auto">
          <a:xfrm>
            <a:off x="9501188" y="6248400"/>
            <a:ext cx="2303462"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Boite de branchement</a:t>
            </a:r>
          </a:p>
        </p:txBody>
      </p:sp>
      <p:cxnSp>
        <p:nvCxnSpPr>
          <p:cNvPr id="56" name="Connecteur droit avec flèche 55">
            <a:extLst>
              <a:ext uri="{FF2B5EF4-FFF2-40B4-BE49-F238E27FC236}">
                <a16:creationId xmlns:a16="http://schemas.microsoft.com/office/drawing/2014/main" id="{EBF6179C-3B1C-402C-9D0E-FCC968D86A0C}"/>
              </a:ext>
            </a:extLst>
          </p:cNvPr>
          <p:cNvCxnSpPr>
            <a:stCxn id="42006" idx="1"/>
          </p:cNvCxnSpPr>
          <p:nvPr/>
        </p:nvCxnSpPr>
        <p:spPr>
          <a:xfrm rot="10800000">
            <a:off x="8408988" y="6026150"/>
            <a:ext cx="1092200" cy="3921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a:extLst>
              <a:ext uri="{FF2B5EF4-FFF2-40B4-BE49-F238E27FC236}">
                <a16:creationId xmlns:a16="http://schemas.microsoft.com/office/drawing/2014/main" id="{995CFE87-38DF-44AA-81F0-3E7AB341F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813" y="4176713"/>
            <a:ext cx="46243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a:extLst>
              <a:ext uri="{FF2B5EF4-FFF2-40B4-BE49-F238E27FC236}">
                <a16:creationId xmlns:a16="http://schemas.microsoft.com/office/drawing/2014/main" id="{9A948140-7FF1-441A-B822-2CA38FEA9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988" y="1776413"/>
            <a:ext cx="766762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Sous-titre 6">
            <a:extLst>
              <a:ext uri="{FF2B5EF4-FFF2-40B4-BE49-F238E27FC236}">
                <a16:creationId xmlns:a16="http://schemas.microsoft.com/office/drawing/2014/main" id="{DDAACF89-77A5-4F6D-97BA-EAB9B4CAFB7D}"/>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ED52999B-2CE4-41A9-A545-00BCBD6A65D7}"/>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43014" name="Image 6">
            <a:extLst>
              <a:ext uri="{FF2B5EF4-FFF2-40B4-BE49-F238E27FC236}">
                <a16:creationId xmlns:a16="http://schemas.microsoft.com/office/drawing/2014/main" id="{61981607-10FD-416D-8CE6-FBED5C24FE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Espace réservé du contenu 10">
            <a:extLst>
              <a:ext uri="{FF2B5EF4-FFF2-40B4-BE49-F238E27FC236}">
                <a16:creationId xmlns:a16="http://schemas.microsoft.com/office/drawing/2014/main" id="{6135227A-AE21-43BA-8B4D-BD41AAABF0F3}"/>
              </a:ext>
            </a:extLst>
          </p:cNvPr>
          <p:cNvSpPr>
            <a:spLocks noGrp="1"/>
          </p:cNvSpPr>
          <p:nvPr>
            <p:ph idx="1"/>
          </p:nvPr>
        </p:nvSpPr>
        <p:spPr>
          <a:xfrm>
            <a:off x="290513" y="1330325"/>
            <a:ext cx="3921125" cy="373063"/>
          </a:xfrm>
          <a:solidFill>
            <a:schemeClr val="bg1"/>
          </a:solidFill>
        </p:spPr>
        <p:txBody>
          <a:bodyPr/>
          <a:lstStyle/>
          <a:p>
            <a:r>
              <a:rPr lang="fr-FR" altLang="fr-FR" sz="1400" b="1"/>
              <a:t>Voie centrale</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43016" name="Espace réservé du numéro de diapositive 1">
            <a:extLst>
              <a:ext uri="{FF2B5EF4-FFF2-40B4-BE49-F238E27FC236}">
                <a16:creationId xmlns:a16="http://schemas.microsoft.com/office/drawing/2014/main" id="{B964BA58-44FF-4612-87E8-3568392E0F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5CE6DDD-9291-4297-809B-A93E432B2596}"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43017" name="Sous-titre 6">
            <a:extLst>
              <a:ext uri="{FF2B5EF4-FFF2-40B4-BE49-F238E27FC236}">
                <a16:creationId xmlns:a16="http://schemas.microsoft.com/office/drawing/2014/main" id="{F631C4A0-89AB-4BF8-9D67-0E4252211EB8}"/>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43018" name="Rectangle 8">
            <a:extLst>
              <a:ext uri="{FF2B5EF4-FFF2-40B4-BE49-F238E27FC236}">
                <a16:creationId xmlns:a16="http://schemas.microsoft.com/office/drawing/2014/main" id="{A645859A-BFA6-4914-A9F7-B0F10E8548DA}"/>
              </a:ext>
            </a:extLst>
          </p:cNvPr>
          <p:cNvSpPr>
            <a:spLocks noChangeArrowheads="1"/>
          </p:cNvSpPr>
          <p:nvPr/>
        </p:nvSpPr>
        <p:spPr bwMode="auto">
          <a:xfrm>
            <a:off x="4294188" y="1331913"/>
            <a:ext cx="77184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d’assainissement des eaux usées</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3019" name="Sous-titre 6">
            <a:extLst>
              <a:ext uri="{FF2B5EF4-FFF2-40B4-BE49-F238E27FC236}">
                <a16:creationId xmlns:a16="http://schemas.microsoft.com/office/drawing/2014/main" id="{E19820D2-D7AA-400C-BCDE-7F8F88214792}"/>
              </a:ext>
            </a:extLst>
          </p:cNvPr>
          <p:cNvSpPr txBox="1">
            <a:spLocks/>
          </p:cNvSpPr>
          <p:nvPr/>
        </p:nvSpPr>
        <p:spPr bwMode="auto">
          <a:xfrm>
            <a:off x="277813" y="1771650"/>
            <a:ext cx="3919537" cy="3271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Les lots F1…..F9 ,K1 , Z4 et Z5 seront équipé par des regards d’attente et boites de branchement  qui seront rejetés dans un collecteur projeté raccorder sur le collecteur Hors site des eaux usées.</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d’un collecteur des eaux usées.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regards de visite.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regards d’attente et boites de branchement.</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Ellipse 13">
            <a:extLst>
              <a:ext uri="{FF2B5EF4-FFF2-40B4-BE49-F238E27FC236}">
                <a16:creationId xmlns:a16="http://schemas.microsoft.com/office/drawing/2014/main" id="{724EF675-168F-4B7F-AF99-F944C94AEC72}"/>
              </a:ext>
            </a:extLst>
          </p:cNvPr>
          <p:cNvSpPr/>
          <p:nvPr/>
        </p:nvSpPr>
        <p:spPr>
          <a:xfrm rot="16200000">
            <a:off x="4826000" y="2192338"/>
            <a:ext cx="711200" cy="1384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sp>
        <p:nvSpPr>
          <p:cNvPr id="43021" name="Rectangle 22">
            <a:extLst>
              <a:ext uri="{FF2B5EF4-FFF2-40B4-BE49-F238E27FC236}">
                <a16:creationId xmlns:a16="http://schemas.microsoft.com/office/drawing/2014/main" id="{584A7709-339A-45DC-8A62-F14341418862}"/>
              </a:ext>
            </a:extLst>
          </p:cNvPr>
          <p:cNvSpPr>
            <a:spLocks noChangeArrowheads="1"/>
          </p:cNvSpPr>
          <p:nvPr/>
        </p:nvSpPr>
        <p:spPr bwMode="auto">
          <a:xfrm>
            <a:off x="2152650" y="6153150"/>
            <a:ext cx="26003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Collecteur des eaux usées</a:t>
            </a:r>
          </a:p>
        </p:txBody>
      </p:sp>
      <p:cxnSp>
        <p:nvCxnSpPr>
          <p:cNvPr id="24" name="Connecteur droit avec flèche 23">
            <a:extLst>
              <a:ext uri="{FF2B5EF4-FFF2-40B4-BE49-F238E27FC236}">
                <a16:creationId xmlns:a16="http://schemas.microsoft.com/office/drawing/2014/main" id="{ADDE31B2-EA6C-40C1-9C92-B96981091615}"/>
              </a:ext>
            </a:extLst>
          </p:cNvPr>
          <p:cNvCxnSpPr>
            <a:stCxn id="43024" idx="1"/>
          </p:cNvCxnSpPr>
          <p:nvPr/>
        </p:nvCxnSpPr>
        <p:spPr>
          <a:xfrm rot="10800000" flipV="1">
            <a:off x="7883525" y="4573588"/>
            <a:ext cx="1808163" cy="7334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97F85BEB-DCB0-4C2B-9B26-D5D92D01D9B8}"/>
              </a:ext>
            </a:extLst>
          </p:cNvPr>
          <p:cNvCxnSpPr>
            <a:stCxn id="43025" idx="3"/>
          </p:cNvCxnSpPr>
          <p:nvPr/>
        </p:nvCxnSpPr>
        <p:spPr>
          <a:xfrm>
            <a:off x="4592638" y="5594350"/>
            <a:ext cx="949325" cy="174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024" name="Rectangle 22">
            <a:extLst>
              <a:ext uri="{FF2B5EF4-FFF2-40B4-BE49-F238E27FC236}">
                <a16:creationId xmlns:a16="http://schemas.microsoft.com/office/drawing/2014/main" id="{9BF40CCA-C019-4AF8-A46F-946CBEB1D8CE}"/>
              </a:ext>
            </a:extLst>
          </p:cNvPr>
          <p:cNvSpPr>
            <a:spLocks noChangeArrowheads="1"/>
          </p:cNvSpPr>
          <p:nvPr/>
        </p:nvSpPr>
        <p:spPr bwMode="auto">
          <a:xfrm>
            <a:off x="9691688" y="4403725"/>
            <a:ext cx="166687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Regard de visite</a:t>
            </a:r>
          </a:p>
        </p:txBody>
      </p:sp>
      <p:sp>
        <p:nvSpPr>
          <p:cNvPr id="43025" name="Rectangle 22">
            <a:extLst>
              <a:ext uri="{FF2B5EF4-FFF2-40B4-BE49-F238E27FC236}">
                <a16:creationId xmlns:a16="http://schemas.microsoft.com/office/drawing/2014/main" id="{BAB4A1F5-FAE3-4D13-841F-7EC96C9406CF}"/>
              </a:ext>
            </a:extLst>
          </p:cNvPr>
          <p:cNvSpPr>
            <a:spLocks noChangeArrowheads="1"/>
          </p:cNvSpPr>
          <p:nvPr/>
        </p:nvSpPr>
        <p:spPr bwMode="auto">
          <a:xfrm>
            <a:off x="2890838" y="5426075"/>
            <a:ext cx="17018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Regard d’attente</a:t>
            </a:r>
          </a:p>
        </p:txBody>
      </p:sp>
      <p:cxnSp>
        <p:nvCxnSpPr>
          <p:cNvPr id="50" name="Connecteur droit avec flèche 49">
            <a:extLst>
              <a:ext uri="{FF2B5EF4-FFF2-40B4-BE49-F238E27FC236}">
                <a16:creationId xmlns:a16="http://schemas.microsoft.com/office/drawing/2014/main" id="{37B92F3F-F18A-4174-BA90-014D75D4F869}"/>
              </a:ext>
            </a:extLst>
          </p:cNvPr>
          <p:cNvCxnSpPr>
            <a:stCxn id="43021" idx="3"/>
          </p:cNvCxnSpPr>
          <p:nvPr/>
        </p:nvCxnSpPr>
        <p:spPr>
          <a:xfrm flipV="1">
            <a:off x="4752975" y="5319713"/>
            <a:ext cx="1674813" cy="10017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027" name="Rectangle 22">
            <a:extLst>
              <a:ext uri="{FF2B5EF4-FFF2-40B4-BE49-F238E27FC236}">
                <a16:creationId xmlns:a16="http://schemas.microsoft.com/office/drawing/2014/main" id="{B18B594F-307D-4A13-8BFC-7B48DB475E98}"/>
              </a:ext>
            </a:extLst>
          </p:cNvPr>
          <p:cNvSpPr>
            <a:spLocks noChangeArrowheads="1"/>
          </p:cNvSpPr>
          <p:nvPr/>
        </p:nvSpPr>
        <p:spPr bwMode="auto">
          <a:xfrm>
            <a:off x="9501188" y="6248400"/>
            <a:ext cx="2303462"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Boite de branchement</a:t>
            </a:r>
          </a:p>
        </p:txBody>
      </p:sp>
      <p:cxnSp>
        <p:nvCxnSpPr>
          <p:cNvPr id="56" name="Connecteur droit avec flèche 55">
            <a:extLst>
              <a:ext uri="{FF2B5EF4-FFF2-40B4-BE49-F238E27FC236}">
                <a16:creationId xmlns:a16="http://schemas.microsoft.com/office/drawing/2014/main" id="{5C335E49-A2F5-4E2F-B0B9-5D7886AC7E9D}"/>
              </a:ext>
            </a:extLst>
          </p:cNvPr>
          <p:cNvCxnSpPr>
            <a:stCxn id="43027" idx="1"/>
          </p:cNvCxnSpPr>
          <p:nvPr/>
        </p:nvCxnSpPr>
        <p:spPr>
          <a:xfrm rot="10800000">
            <a:off x="8824913" y="5597525"/>
            <a:ext cx="676275" cy="8207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3F134ADD-D418-44BA-AE45-8D53044E816F}"/>
              </a:ext>
            </a:extLst>
          </p:cNvPr>
          <p:cNvCxnSpPr>
            <a:stCxn id="14" idx="2"/>
          </p:cNvCxnSpPr>
          <p:nvPr/>
        </p:nvCxnSpPr>
        <p:spPr>
          <a:xfrm rot="16200000" flipH="1">
            <a:off x="5485606" y="2936082"/>
            <a:ext cx="1012825" cy="16208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21B8996C-EAC2-4D7E-904D-832044654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900" y="1801813"/>
            <a:ext cx="807085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a:extLst>
              <a:ext uri="{FF2B5EF4-FFF2-40B4-BE49-F238E27FC236}">
                <a16:creationId xmlns:a16="http://schemas.microsoft.com/office/drawing/2014/main" id="{A550DCBC-A43F-4313-A558-345BA91D7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513" y="4349750"/>
            <a:ext cx="55499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Sous-titre 6">
            <a:extLst>
              <a:ext uri="{FF2B5EF4-FFF2-40B4-BE49-F238E27FC236}">
                <a16:creationId xmlns:a16="http://schemas.microsoft.com/office/drawing/2014/main" id="{68FD5003-1D50-4534-BB98-09D2F21628FD}"/>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9D8F9890-CD05-47FA-9340-ABCE46363925}"/>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44038" name="Image 6">
            <a:extLst>
              <a:ext uri="{FF2B5EF4-FFF2-40B4-BE49-F238E27FC236}">
                <a16:creationId xmlns:a16="http://schemas.microsoft.com/office/drawing/2014/main" id="{6B1066BD-2209-4997-AF1E-3781D9278F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Espace réservé du contenu 10">
            <a:extLst>
              <a:ext uri="{FF2B5EF4-FFF2-40B4-BE49-F238E27FC236}">
                <a16:creationId xmlns:a16="http://schemas.microsoft.com/office/drawing/2014/main" id="{614FD074-F394-49CB-B9C8-7A682B6CF65A}"/>
              </a:ext>
            </a:extLst>
          </p:cNvPr>
          <p:cNvSpPr>
            <a:spLocks noGrp="1"/>
          </p:cNvSpPr>
          <p:nvPr>
            <p:ph idx="1"/>
          </p:nvPr>
        </p:nvSpPr>
        <p:spPr>
          <a:xfrm>
            <a:off x="290513" y="1330325"/>
            <a:ext cx="3546475" cy="373063"/>
          </a:xfrm>
          <a:solidFill>
            <a:schemeClr val="bg1"/>
          </a:solidFill>
        </p:spPr>
        <p:txBody>
          <a:bodyPr/>
          <a:lstStyle/>
          <a:p>
            <a:r>
              <a:rPr lang="fr-FR" altLang="fr-FR" sz="1400" b="1"/>
              <a:t>Voie centrale</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44040" name="Espace réservé du numéro de diapositive 1">
            <a:extLst>
              <a:ext uri="{FF2B5EF4-FFF2-40B4-BE49-F238E27FC236}">
                <a16:creationId xmlns:a16="http://schemas.microsoft.com/office/drawing/2014/main" id="{0F57D42D-7D27-4C27-9C38-1E56FDE8C6E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9A4C46A-A487-4191-AA72-7C335BA1AC57}"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44041" name="Sous-titre 6">
            <a:extLst>
              <a:ext uri="{FF2B5EF4-FFF2-40B4-BE49-F238E27FC236}">
                <a16:creationId xmlns:a16="http://schemas.microsoft.com/office/drawing/2014/main" id="{E3232900-E919-48C2-A51B-BB84537124C0}"/>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44042" name="Rectangle 8">
            <a:extLst>
              <a:ext uri="{FF2B5EF4-FFF2-40B4-BE49-F238E27FC236}">
                <a16:creationId xmlns:a16="http://schemas.microsoft.com/office/drawing/2014/main" id="{CEFE17BE-7478-45C1-8A89-AD5DB390E0F2}"/>
              </a:ext>
            </a:extLst>
          </p:cNvPr>
          <p:cNvSpPr>
            <a:spLocks noChangeArrowheads="1"/>
          </p:cNvSpPr>
          <p:nvPr/>
        </p:nvSpPr>
        <p:spPr bwMode="auto">
          <a:xfrm>
            <a:off x="3879850" y="1331913"/>
            <a:ext cx="81184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d’éclairage public</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4043" name="Sous-titre 6">
            <a:extLst>
              <a:ext uri="{FF2B5EF4-FFF2-40B4-BE49-F238E27FC236}">
                <a16:creationId xmlns:a16="http://schemas.microsoft.com/office/drawing/2014/main" id="{520F94B1-088A-4D08-97AB-FB8D89E11899}"/>
              </a:ext>
            </a:extLst>
          </p:cNvPr>
          <p:cNvSpPr txBox="1">
            <a:spLocks/>
          </p:cNvSpPr>
          <p:nvPr/>
        </p:nvSpPr>
        <p:spPr bwMode="auto">
          <a:xfrm>
            <a:off x="277813" y="1771650"/>
            <a:ext cx="3559175" cy="2744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L’éclairage public de la voie centrale est alimenté à partir du poste de livraison projeté dans l’extension de la ZI Had soualem</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candélabres en acier galvanisé thermo-laqué simple crosse avec luminaire 120W de part et d’autre de la voie.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044" name="Rectangle 22">
            <a:extLst>
              <a:ext uri="{FF2B5EF4-FFF2-40B4-BE49-F238E27FC236}">
                <a16:creationId xmlns:a16="http://schemas.microsoft.com/office/drawing/2014/main" id="{7AF0354F-1DCF-4E36-ADB8-C1BE895130FD}"/>
              </a:ext>
            </a:extLst>
          </p:cNvPr>
          <p:cNvSpPr>
            <a:spLocks noChangeArrowheads="1"/>
          </p:cNvSpPr>
          <p:nvPr/>
        </p:nvSpPr>
        <p:spPr bwMode="auto">
          <a:xfrm>
            <a:off x="1022350" y="5876925"/>
            <a:ext cx="2655888"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Candélabres simple crosse</a:t>
            </a:r>
          </a:p>
        </p:txBody>
      </p:sp>
      <p:sp>
        <p:nvSpPr>
          <p:cNvPr id="14" name="Ellipse 13">
            <a:extLst>
              <a:ext uri="{FF2B5EF4-FFF2-40B4-BE49-F238E27FC236}">
                <a16:creationId xmlns:a16="http://schemas.microsoft.com/office/drawing/2014/main" id="{58929CA4-5BA8-4C85-9762-44F81DA2C803}"/>
              </a:ext>
            </a:extLst>
          </p:cNvPr>
          <p:cNvSpPr/>
          <p:nvPr/>
        </p:nvSpPr>
        <p:spPr>
          <a:xfrm rot="16450475">
            <a:off x="6962775" y="2154238"/>
            <a:ext cx="817563" cy="1665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7B97AF86-4A1A-40D6-BF30-85A1BE888F13}"/>
              </a:ext>
            </a:extLst>
          </p:cNvPr>
          <p:cNvCxnSpPr>
            <a:stCxn id="14" idx="2"/>
          </p:cNvCxnSpPr>
          <p:nvPr/>
        </p:nvCxnSpPr>
        <p:spPr>
          <a:xfrm rot="5400000">
            <a:off x="6524625" y="3754438"/>
            <a:ext cx="1177925"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9186938B-9DBA-458A-8BCE-A898CA32ED4B}"/>
              </a:ext>
            </a:extLst>
          </p:cNvPr>
          <p:cNvCxnSpPr/>
          <p:nvPr/>
        </p:nvCxnSpPr>
        <p:spPr>
          <a:xfrm flipV="1">
            <a:off x="3684588" y="4932363"/>
            <a:ext cx="2590800" cy="10525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42FA3BE-F3F9-4C43-8725-FEDE260AC836}"/>
              </a:ext>
            </a:extLst>
          </p:cNvPr>
          <p:cNvCxnSpPr/>
          <p:nvPr/>
        </p:nvCxnSpPr>
        <p:spPr>
          <a:xfrm flipV="1">
            <a:off x="3671888" y="5916613"/>
            <a:ext cx="2562225" cy="138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ous-titre 6">
            <a:extLst>
              <a:ext uri="{FF2B5EF4-FFF2-40B4-BE49-F238E27FC236}">
                <a16:creationId xmlns:a16="http://schemas.microsoft.com/office/drawing/2014/main" id="{B8B4637D-B488-4D4A-862E-FD2420FB632F}"/>
              </a:ext>
            </a:extLst>
          </p:cNvPr>
          <p:cNvSpPr txBox="1">
            <a:spLocks/>
          </p:cNvSpPr>
          <p:nvPr/>
        </p:nvSpPr>
        <p:spPr bwMode="auto">
          <a:xfrm>
            <a:off x="1749425" y="676275"/>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5FDD82E3-C4F2-4FD7-87D7-89C479C19287}"/>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45060" name="Image 6">
            <a:extLst>
              <a:ext uri="{FF2B5EF4-FFF2-40B4-BE49-F238E27FC236}">
                <a16:creationId xmlns:a16="http://schemas.microsoft.com/office/drawing/2014/main" id="{D62B7564-41C3-4250-85D1-D6E2A6D43B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Espace réservé du contenu 10">
            <a:extLst>
              <a:ext uri="{FF2B5EF4-FFF2-40B4-BE49-F238E27FC236}">
                <a16:creationId xmlns:a16="http://schemas.microsoft.com/office/drawing/2014/main" id="{BA028906-7A70-4362-854F-866FF13CB338}"/>
              </a:ext>
            </a:extLst>
          </p:cNvPr>
          <p:cNvSpPr>
            <a:spLocks noGrp="1"/>
          </p:cNvSpPr>
          <p:nvPr>
            <p:ph idx="1"/>
          </p:nvPr>
        </p:nvSpPr>
        <p:spPr>
          <a:xfrm>
            <a:off x="692150" y="2063750"/>
            <a:ext cx="4586288" cy="1289050"/>
          </a:xfrm>
          <a:solidFill>
            <a:schemeClr val="bg1"/>
          </a:solidFill>
        </p:spPr>
        <p:txBody>
          <a:bodyPr/>
          <a:lstStyle/>
          <a:p>
            <a:pPr eaLnBrk="1" hangingPunct="1">
              <a:buFont typeface="Wingdings" panose="05000000000000000000" pitchFamily="2" charset="2"/>
              <a:buChar char="§"/>
            </a:pPr>
            <a:r>
              <a:rPr lang="fr-FR" altLang="fr-FR" sz="1400"/>
              <a:t>Emprise : 30 m   </a:t>
            </a:r>
            <a:endParaRPr lang="fr-FR" altLang="fr-FR" sz="1400" baseline="30000"/>
          </a:p>
          <a:p>
            <a:pPr eaLnBrk="1" hangingPunct="1">
              <a:buFont typeface="Wingdings" panose="05000000000000000000" pitchFamily="2" charset="2"/>
              <a:buChar char="§"/>
            </a:pPr>
            <a:r>
              <a:rPr lang="fr-FR" altLang="fr-FR" sz="1400"/>
              <a:t>Longueur : 480 ml</a:t>
            </a:r>
          </a:p>
          <a:p>
            <a:pPr eaLnBrk="1" hangingPunct="1">
              <a:buFont typeface="Wingdings" panose="05000000000000000000" pitchFamily="2" charset="2"/>
              <a:buChar char="§"/>
            </a:pPr>
            <a:r>
              <a:rPr lang="fr-FR" altLang="fr-FR" sz="1400"/>
              <a:t>Largeur chaussée : 2 x 7.00 m</a:t>
            </a:r>
          </a:p>
          <a:p>
            <a:pPr eaLnBrk="1" hangingPunct="1">
              <a:buFont typeface="Wingdings" panose="05000000000000000000" pitchFamily="2" charset="2"/>
              <a:buChar char="§"/>
            </a:pPr>
            <a:endParaRPr lang="fr-FR" altLang="fr-FR" sz="1400"/>
          </a:p>
          <a:p>
            <a:pPr eaLnBrk="1" hangingPunct="1">
              <a:buFont typeface="Wingdings" panose="05000000000000000000" pitchFamily="2" charset="2"/>
              <a:buChar char="§"/>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45062" name="Espace réservé du numéro de diapositive 1">
            <a:extLst>
              <a:ext uri="{FF2B5EF4-FFF2-40B4-BE49-F238E27FC236}">
                <a16:creationId xmlns:a16="http://schemas.microsoft.com/office/drawing/2014/main" id="{D9B151B3-0CB1-4A0C-9E9F-33884362D38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612118D-8FF6-4D15-9971-2AFB3F4EB9F5}"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45063" name="Sous-titre 6">
            <a:extLst>
              <a:ext uri="{FF2B5EF4-FFF2-40B4-BE49-F238E27FC236}">
                <a16:creationId xmlns:a16="http://schemas.microsoft.com/office/drawing/2014/main" id="{B7D01E83-BCCD-4B05-850A-C1FC07A8F5CD}"/>
              </a:ext>
            </a:extLst>
          </p:cNvPr>
          <p:cNvSpPr txBox="1">
            <a:spLocks/>
          </p:cNvSpPr>
          <p:nvPr/>
        </p:nvSpPr>
        <p:spPr bwMode="auto">
          <a:xfrm>
            <a:off x="1804988" y="1147763"/>
            <a:ext cx="45608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45064" name="Rectangle 8">
            <a:extLst>
              <a:ext uri="{FF2B5EF4-FFF2-40B4-BE49-F238E27FC236}">
                <a16:creationId xmlns:a16="http://schemas.microsoft.com/office/drawing/2014/main" id="{64C80B36-2045-478B-8E5F-D27B98AC086E}"/>
              </a:ext>
            </a:extLst>
          </p:cNvPr>
          <p:cNvSpPr>
            <a:spLocks noChangeArrowheads="1"/>
          </p:cNvSpPr>
          <p:nvPr/>
        </p:nvSpPr>
        <p:spPr bwMode="auto">
          <a:xfrm>
            <a:off x="735013" y="3646488"/>
            <a:ext cx="108743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Espace réservé du contenu 10">
            <a:extLst>
              <a:ext uri="{FF2B5EF4-FFF2-40B4-BE49-F238E27FC236}">
                <a16:creationId xmlns:a16="http://schemas.microsoft.com/office/drawing/2014/main" id="{1B86F988-120E-42C2-91C1-97B004933784}"/>
              </a:ext>
            </a:extLst>
          </p:cNvPr>
          <p:cNvSpPr txBox="1">
            <a:spLocks/>
          </p:cNvSpPr>
          <p:nvPr/>
        </p:nvSpPr>
        <p:spPr bwMode="auto">
          <a:xfrm>
            <a:off x="679450" y="1606550"/>
            <a:ext cx="10958513" cy="360363"/>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400" b="1"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Voie Est</a:t>
            </a: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2" name="Espace réservé du contenu 10">
            <a:extLst>
              <a:ext uri="{FF2B5EF4-FFF2-40B4-BE49-F238E27FC236}">
                <a16:creationId xmlns:a16="http://schemas.microsoft.com/office/drawing/2014/main" id="{C9297666-A4D8-42BE-9C57-FEE1AE1FAD2D}"/>
              </a:ext>
            </a:extLst>
          </p:cNvPr>
          <p:cNvSpPr txBox="1">
            <a:spLocks/>
          </p:cNvSpPr>
          <p:nvPr/>
        </p:nvSpPr>
        <p:spPr bwMode="auto">
          <a:xfrm>
            <a:off x="5251450" y="2106613"/>
            <a:ext cx="6372225" cy="123190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TPC : 4.00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trottoir :  2 x 2.00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espace vert :  2 x 4.00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pic>
        <p:nvPicPr>
          <p:cNvPr id="45067" name="Picture 2">
            <a:extLst>
              <a:ext uri="{FF2B5EF4-FFF2-40B4-BE49-F238E27FC236}">
                <a16:creationId xmlns:a16="http://schemas.microsoft.com/office/drawing/2014/main" id="{9E02BF3E-2DA9-4951-82E6-639E53865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4086225"/>
            <a:ext cx="108061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ous-titre 6">
            <a:extLst>
              <a:ext uri="{FF2B5EF4-FFF2-40B4-BE49-F238E27FC236}">
                <a16:creationId xmlns:a16="http://schemas.microsoft.com/office/drawing/2014/main" id="{3E5691CF-FCD1-42D8-BD72-2AEFEE2264FC}"/>
              </a:ext>
            </a:extLst>
          </p:cNvPr>
          <p:cNvSpPr txBox="1">
            <a:spLocks/>
          </p:cNvSpPr>
          <p:nvPr/>
        </p:nvSpPr>
        <p:spPr bwMode="auto">
          <a:xfrm>
            <a:off x="1749425" y="676275"/>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59E0808A-461D-49D9-B660-2AEB5031D07E}"/>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46084" name="Image 6">
            <a:extLst>
              <a:ext uri="{FF2B5EF4-FFF2-40B4-BE49-F238E27FC236}">
                <a16:creationId xmlns:a16="http://schemas.microsoft.com/office/drawing/2014/main" id="{E07136B8-8CE2-42D9-A557-A4A3159F00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Espace réservé du contenu 10">
            <a:extLst>
              <a:ext uri="{FF2B5EF4-FFF2-40B4-BE49-F238E27FC236}">
                <a16:creationId xmlns:a16="http://schemas.microsoft.com/office/drawing/2014/main" id="{29E20F95-DB4F-4D60-9F12-3FC1370C4FC9}"/>
              </a:ext>
            </a:extLst>
          </p:cNvPr>
          <p:cNvSpPr>
            <a:spLocks noGrp="1"/>
          </p:cNvSpPr>
          <p:nvPr>
            <p:ph idx="1"/>
          </p:nvPr>
        </p:nvSpPr>
        <p:spPr>
          <a:xfrm>
            <a:off x="430213" y="2125663"/>
            <a:ext cx="4152900" cy="1573212"/>
          </a:xfrm>
          <a:solidFill>
            <a:schemeClr val="bg1"/>
          </a:solidFill>
        </p:spPr>
        <p:txBody>
          <a:bodyPr/>
          <a:lstStyle/>
          <a:p>
            <a:pPr eaLnBrk="1" hangingPunct="1">
              <a:buFont typeface="Wingdings 3" panose="05040102010807070707" pitchFamily="18" charset="2"/>
              <a:buNone/>
            </a:pPr>
            <a:r>
              <a:rPr lang="fr-FR" altLang="fr-FR" sz="1600" u="sng"/>
              <a:t>Structure chaussée</a:t>
            </a:r>
          </a:p>
          <a:p>
            <a:pPr eaLnBrk="1" hangingPunct="1">
              <a:buFont typeface="Wingdings 3" panose="05040102010807070707" pitchFamily="18" charset="2"/>
              <a:buNone/>
            </a:pPr>
            <a:r>
              <a:rPr lang="fr-FR" altLang="fr-FR" sz="1600" b="1"/>
              <a:t> - GNF1 = 30 cm</a:t>
            </a:r>
          </a:p>
          <a:p>
            <a:pPr eaLnBrk="1" hangingPunct="1">
              <a:buFont typeface="Wingdings 3" panose="05040102010807070707" pitchFamily="18" charset="2"/>
              <a:buNone/>
            </a:pPr>
            <a:r>
              <a:rPr lang="fr-FR" altLang="fr-FR" sz="1600" b="1"/>
              <a:t> - GBB    = 10 cm</a:t>
            </a:r>
            <a:endParaRPr lang="fr-FR" altLang="fr-FR" sz="1600" u="sng"/>
          </a:p>
          <a:p>
            <a:pPr eaLnBrk="1" hangingPunct="1">
              <a:buFont typeface="Wingdings 3" panose="05040102010807070707" pitchFamily="18" charset="2"/>
              <a:buNone/>
            </a:pPr>
            <a:r>
              <a:rPr lang="fr-FR" altLang="fr-FR" sz="1600" b="1"/>
              <a:t> - EB       = 6 cm</a:t>
            </a:r>
            <a:endParaRPr lang="fr-FR" altLang="fr-FR" sz="1600" u="sng"/>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46086" name="Espace réservé du numéro de diapositive 1">
            <a:extLst>
              <a:ext uri="{FF2B5EF4-FFF2-40B4-BE49-F238E27FC236}">
                <a16:creationId xmlns:a16="http://schemas.microsoft.com/office/drawing/2014/main" id="{2EDAF846-2C2C-411D-A1DC-8278E3A3FAA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F9AC77B-09C1-480A-92C6-7D5EE1410DCD}"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46087" name="Sous-titre 6">
            <a:extLst>
              <a:ext uri="{FF2B5EF4-FFF2-40B4-BE49-F238E27FC236}">
                <a16:creationId xmlns:a16="http://schemas.microsoft.com/office/drawing/2014/main" id="{1ADE71DD-0093-4EEF-B890-42FBC6F55641}"/>
              </a:ext>
            </a:extLst>
          </p:cNvPr>
          <p:cNvSpPr txBox="1">
            <a:spLocks/>
          </p:cNvSpPr>
          <p:nvPr/>
        </p:nvSpPr>
        <p:spPr bwMode="auto">
          <a:xfrm>
            <a:off x="1790700" y="116205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46088" name="Rectangle 10">
            <a:extLst>
              <a:ext uri="{FF2B5EF4-FFF2-40B4-BE49-F238E27FC236}">
                <a16:creationId xmlns:a16="http://schemas.microsoft.com/office/drawing/2014/main" id="{78794696-83E7-4FFA-A863-8D65FDF28124}"/>
              </a:ext>
            </a:extLst>
          </p:cNvPr>
          <p:cNvSpPr>
            <a:spLocks noChangeArrowheads="1"/>
          </p:cNvSpPr>
          <p:nvPr/>
        </p:nvSpPr>
        <p:spPr bwMode="auto">
          <a:xfrm>
            <a:off x="415925" y="3895725"/>
            <a:ext cx="1160938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Profil en travers type</a:t>
            </a:r>
          </a:p>
        </p:txBody>
      </p:sp>
      <p:sp>
        <p:nvSpPr>
          <p:cNvPr id="12" name="Espace réservé du contenu 10">
            <a:extLst>
              <a:ext uri="{FF2B5EF4-FFF2-40B4-BE49-F238E27FC236}">
                <a16:creationId xmlns:a16="http://schemas.microsoft.com/office/drawing/2014/main" id="{D7C36E98-1437-437B-84E0-23A49012030C}"/>
              </a:ext>
            </a:extLst>
          </p:cNvPr>
          <p:cNvSpPr txBox="1">
            <a:spLocks/>
          </p:cNvSpPr>
          <p:nvPr/>
        </p:nvSpPr>
        <p:spPr bwMode="auto">
          <a:xfrm>
            <a:off x="6427788" y="2063750"/>
            <a:ext cx="5597525" cy="159385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0"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Structure  trottoir                                                        </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GNA   = 15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béton = 10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3" name="Espace réservé du contenu 10">
            <a:extLst>
              <a:ext uri="{FF2B5EF4-FFF2-40B4-BE49-F238E27FC236}">
                <a16:creationId xmlns:a16="http://schemas.microsoft.com/office/drawing/2014/main" id="{9547F1FD-94DD-488A-94D3-65C5198ABDF1}"/>
              </a:ext>
            </a:extLst>
          </p:cNvPr>
          <p:cNvSpPr txBox="1">
            <a:spLocks/>
          </p:cNvSpPr>
          <p:nvPr/>
        </p:nvSpPr>
        <p:spPr bwMode="auto">
          <a:xfrm>
            <a:off x="471488" y="1612900"/>
            <a:ext cx="11553825" cy="395288"/>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600" b="1" i="0" u="none" strike="noStrike" kern="1200" cap="none" spc="0" normalizeH="0" baseline="0" noProof="0" dirty="0">
                <a:ln>
                  <a:noFill/>
                </a:ln>
                <a:solidFill>
                  <a:srgbClr val="404040"/>
                </a:solidFill>
                <a:effectLst/>
                <a:uLnTx/>
                <a:uFillTx/>
                <a:latin typeface="Arial" charset="0"/>
                <a:ea typeface="+mn-ea"/>
                <a:cs typeface="Arial" charset="0"/>
              </a:rPr>
              <a:t>Voie Est</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pic>
        <p:nvPicPr>
          <p:cNvPr id="46091" name="Picture 2">
            <a:extLst>
              <a:ext uri="{FF2B5EF4-FFF2-40B4-BE49-F238E27FC236}">
                <a16:creationId xmlns:a16="http://schemas.microsoft.com/office/drawing/2014/main" id="{80CB4154-A000-46D5-9E6D-97F418E92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4324350"/>
            <a:ext cx="116078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7AE0B8BE-5FFC-483F-893E-C4F25928B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0" y="4391025"/>
            <a:ext cx="56165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a:extLst>
              <a:ext uri="{FF2B5EF4-FFF2-40B4-BE49-F238E27FC236}">
                <a16:creationId xmlns:a16="http://schemas.microsoft.com/office/drawing/2014/main" id="{4B150654-B95A-44DB-A7B9-02EDDBAD2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01813"/>
            <a:ext cx="7842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Sous-titre 6">
            <a:extLst>
              <a:ext uri="{FF2B5EF4-FFF2-40B4-BE49-F238E27FC236}">
                <a16:creationId xmlns:a16="http://schemas.microsoft.com/office/drawing/2014/main" id="{DB520B13-8088-476A-BE6A-DA595A7DE5DB}"/>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A434D02D-3F99-4034-A081-31C55F6448A5}"/>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47110" name="Image 6">
            <a:extLst>
              <a:ext uri="{FF2B5EF4-FFF2-40B4-BE49-F238E27FC236}">
                <a16:creationId xmlns:a16="http://schemas.microsoft.com/office/drawing/2014/main" id="{4D1B4E6B-2047-4025-868C-C6B59EB39B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Espace réservé du contenu 10">
            <a:extLst>
              <a:ext uri="{FF2B5EF4-FFF2-40B4-BE49-F238E27FC236}">
                <a16:creationId xmlns:a16="http://schemas.microsoft.com/office/drawing/2014/main" id="{5DE17865-3166-4829-9AD8-6D1E442721BF}"/>
              </a:ext>
            </a:extLst>
          </p:cNvPr>
          <p:cNvSpPr>
            <a:spLocks noGrp="1"/>
          </p:cNvSpPr>
          <p:nvPr>
            <p:ph idx="1"/>
          </p:nvPr>
        </p:nvSpPr>
        <p:spPr>
          <a:xfrm>
            <a:off x="290513" y="1330325"/>
            <a:ext cx="3921125" cy="373063"/>
          </a:xfrm>
          <a:solidFill>
            <a:schemeClr val="bg1"/>
          </a:solidFill>
        </p:spPr>
        <p:txBody>
          <a:bodyPr/>
          <a:lstStyle/>
          <a:p>
            <a:r>
              <a:rPr lang="fr-FR" altLang="fr-FR" sz="1400" b="1"/>
              <a:t>Voie Est</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47112" name="Espace réservé du numéro de diapositive 1">
            <a:extLst>
              <a:ext uri="{FF2B5EF4-FFF2-40B4-BE49-F238E27FC236}">
                <a16:creationId xmlns:a16="http://schemas.microsoft.com/office/drawing/2014/main" id="{C50FFE70-C102-49A5-B0EA-4CC664F7B99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A75DB55-9671-43CA-B9B3-06510A378B04}"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47113" name="Sous-titre 6">
            <a:extLst>
              <a:ext uri="{FF2B5EF4-FFF2-40B4-BE49-F238E27FC236}">
                <a16:creationId xmlns:a16="http://schemas.microsoft.com/office/drawing/2014/main" id="{307263EA-7399-417F-891A-4DC421ABA321}"/>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47114" name="Rectangle 8">
            <a:extLst>
              <a:ext uri="{FF2B5EF4-FFF2-40B4-BE49-F238E27FC236}">
                <a16:creationId xmlns:a16="http://schemas.microsoft.com/office/drawing/2014/main" id="{77E2DAB0-EDF8-4BBF-AB6D-D2310AD6E684}"/>
              </a:ext>
            </a:extLst>
          </p:cNvPr>
          <p:cNvSpPr>
            <a:spLocks noChangeArrowheads="1"/>
          </p:cNvSpPr>
          <p:nvPr/>
        </p:nvSpPr>
        <p:spPr bwMode="auto">
          <a:xfrm>
            <a:off x="4294188" y="1331913"/>
            <a:ext cx="77184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d’assainissement des eaux pluviales</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7115" name="Sous-titre 6">
            <a:extLst>
              <a:ext uri="{FF2B5EF4-FFF2-40B4-BE49-F238E27FC236}">
                <a16:creationId xmlns:a16="http://schemas.microsoft.com/office/drawing/2014/main" id="{BDE141DC-937D-411D-A372-A5C8B3DE57E5}"/>
              </a:ext>
            </a:extLst>
          </p:cNvPr>
          <p:cNvSpPr txBox="1">
            <a:spLocks/>
          </p:cNvSpPr>
          <p:nvPr/>
        </p:nvSpPr>
        <p:spPr bwMode="auto">
          <a:xfrm>
            <a:off x="277813" y="1785938"/>
            <a:ext cx="3919537" cy="2508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Les eaux pluviales de la voie Est sont collectées par des bouches d’égouts à avaloire qui seront raccordé sur un collecteurs projeté.</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d’un collecteur des eaux pluviales.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regards de visite.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bouches d’égouts à avaloire.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Ellipse 13">
            <a:extLst>
              <a:ext uri="{FF2B5EF4-FFF2-40B4-BE49-F238E27FC236}">
                <a16:creationId xmlns:a16="http://schemas.microsoft.com/office/drawing/2014/main" id="{295B8B2D-E480-4632-80E9-EF40979C9018}"/>
              </a:ext>
            </a:extLst>
          </p:cNvPr>
          <p:cNvSpPr/>
          <p:nvPr/>
        </p:nvSpPr>
        <p:spPr>
          <a:xfrm rot="16200000">
            <a:off x="8381207" y="1989931"/>
            <a:ext cx="711200" cy="2071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D97DC537-FB9B-4B93-839E-27FEA0D35097}"/>
              </a:ext>
            </a:extLst>
          </p:cNvPr>
          <p:cNvCxnSpPr>
            <a:stCxn id="14" idx="2"/>
          </p:cNvCxnSpPr>
          <p:nvPr/>
        </p:nvCxnSpPr>
        <p:spPr>
          <a:xfrm rot="5400000">
            <a:off x="7723982" y="3701256"/>
            <a:ext cx="1333500" cy="6937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118" name="Rectangle 22">
            <a:extLst>
              <a:ext uri="{FF2B5EF4-FFF2-40B4-BE49-F238E27FC236}">
                <a16:creationId xmlns:a16="http://schemas.microsoft.com/office/drawing/2014/main" id="{21581CDF-6272-4EB2-AB22-A89AEC7A8504}"/>
              </a:ext>
            </a:extLst>
          </p:cNvPr>
          <p:cNvSpPr>
            <a:spLocks noChangeArrowheads="1"/>
          </p:cNvSpPr>
          <p:nvPr/>
        </p:nvSpPr>
        <p:spPr bwMode="auto">
          <a:xfrm>
            <a:off x="1382713" y="5702300"/>
            <a:ext cx="2849562"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Collecteur des eaux pluviales</a:t>
            </a:r>
          </a:p>
        </p:txBody>
      </p:sp>
      <p:cxnSp>
        <p:nvCxnSpPr>
          <p:cNvPr id="24" name="Connecteur droit avec flèche 23">
            <a:extLst>
              <a:ext uri="{FF2B5EF4-FFF2-40B4-BE49-F238E27FC236}">
                <a16:creationId xmlns:a16="http://schemas.microsoft.com/office/drawing/2014/main" id="{0E14E1D7-0123-45B0-862D-318E7350AE6D}"/>
              </a:ext>
            </a:extLst>
          </p:cNvPr>
          <p:cNvCxnSpPr>
            <a:stCxn id="47122" idx="3"/>
          </p:cNvCxnSpPr>
          <p:nvPr/>
        </p:nvCxnSpPr>
        <p:spPr>
          <a:xfrm flipV="1">
            <a:off x="3851275" y="5680075"/>
            <a:ext cx="2743200" cy="8286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120" name="Rectangle 22">
            <a:extLst>
              <a:ext uri="{FF2B5EF4-FFF2-40B4-BE49-F238E27FC236}">
                <a16:creationId xmlns:a16="http://schemas.microsoft.com/office/drawing/2014/main" id="{475A8482-623A-4F05-BF70-5AABA5B8EBF8}"/>
              </a:ext>
            </a:extLst>
          </p:cNvPr>
          <p:cNvSpPr>
            <a:spLocks noChangeArrowheads="1"/>
          </p:cNvSpPr>
          <p:nvPr/>
        </p:nvSpPr>
        <p:spPr bwMode="auto">
          <a:xfrm>
            <a:off x="1371600" y="5087938"/>
            <a:ext cx="257492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Bouche d’égout à avaloire</a:t>
            </a:r>
          </a:p>
        </p:txBody>
      </p:sp>
      <p:cxnSp>
        <p:nvCxnSpPr>
          <p:cNvPr id="31" name="Connecteur droit avec flèche 30">
            <a:extLst>
              <a:ext uri="{FF2B5EF4-FFF2-40B4-BE49-F238E27FC236}">
                <a16:creationId xmlns:a16="http://schemas.microsoft.com/office/drawing/2014/main" id="{188CEE2D-309C-4C99-B05B-D682E3D6EE89}"/>
              </a:ext>
            </a:extLst>
          </p:cNvPr>
          <p:cNvCxnSpPr>
            <a:stCxn id="47120" idx="3"/>
          </p:cNvCxnSpPr>
          <p:nvPr/>
        </p:nvCxnSpPr>
        <p:spPr>
          <a:xfrm>
            <a:off x="3946525" y="5257800"/>
            <a:ext cx="2439988" cy="1031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122" name="Rectangle 22">
            <a:extLst>
              <a:ext uri="{FF2B5EF4-FFF2-40B4-BE49-F238E27FC236}">
                <a16:creationId xmlns:a16="http://schemas.microsoft.com/office/drawing/2014/main" id="{7066B9FA-A2D5-44E1-8487-240260C7B6BC}"/>
              </a:ext>
            </a:extLst>
          </p:cNvPr>
          <p:cNvSpPr>
            <a:spLocks noChangeArrowheads="1"/>
          </p:cNvSpPr>
          <p:nvPr/>
        </p:nvSpPr>
        <p:spPr bwMode="auto">
          <a:xfrm>
            <a:off x="2184400" y="6340475"/>
            <a:ext cx="166687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Regard de visite</a:t>
            </a:r>
          </a:p>
        </p:txBody>
      </p:sp>
      <p:cxnSp>
        <p:nvCxnSpPr>
          <p:cNvPr id="50" name="Connecteur droit avec flèche 49">
            <a:extLst>
              <a:ext uri="{FF2B5EF4-FFF2-40B4-BE49-F238E27FC236}">
                <a16:creationId xmlns:a16="http://schemas.microsoft.com/office/drawing/2014/main" id="{4DCDF1AF-3801-431C-B296-88B99C4F5A17}"/>
              </a:ext>
            </a:extLst>
          </p:cNvPr>
          <p:cNvCxnSpPr>
            <a:stCxn id="47118" idx="3"/>
          </p:cNvCxnSpPr>
          <p:nvPr/>
        </p:nvCxnSpPr>
        <p:spPr>
          <a:xfrm flipV="1">
            <a:off x="4232275" y="5665788"/>
            <a:ext cx="1670050" cy="2047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age 18">
            <a:extLst>
              <a:ext uri="{FF2B5EF4-FFF2-40B4-BE49-F238E27FC236}">
                <a16:creationId xmlns:a16="http://schemas.microsoft.com/office/drawing/2014/main" id="{2543031C-670F-4A84-8203-28EF017769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3350" y="4425950"/>
            <a:ext cx="519112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Image 16">
            <a:extLst>
              <a:ext uri="{FF2B5EF4-FFF2-40B4-BE49-F238E27FC236}">
                <a16:creationId xmlns:a16="http://schemas.microsoft.com/office/drawing/2014/main" id="{42760501-8A9E-4EC5-A47F-E8590D6E33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0013" y="1922463"/>
            <a:ext cx="8170862"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Sous-titre 6">
            <a:extLst>
              <a:ext uri="{FF2B5EF4-FFF2-40B4-BE49-F238E27FC236}">
                <a16:creationId xmlns:a16="http://schemas.microsoft.com/office/drawing/2014/main" id="{51ACFBF8-8AC6-442E-A833-F9EFBDA2DD11}"/>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C2D14098-DD74-4A82-A0E9-77DA59B6BED6}"/>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48134" name="Image 6">
            <a:extLst>
              <a:ext uri="{FF2B5EF4-FFF2-40B4-BE49-F238E27FC236}">
                <a16:creationId xmlns:a16="http://schemas.microsoft.com/office/drawing/2014/main" id="{D6ED7242-35D1-4C06-AA44-194204015E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Espace réservé du contenu 10">
            <a:extLst>
              <a:ext uri="{FF2B5EF4-FFF2-40B4-BE49-F238E27FC236}">
                <a16:creationId xmlns:a16="http://schemas.microsoft.com/office/drawing/2014/main" id="{60245A23-AC50-4938-A717-18F0565BB554}"/>
              </a:ext>
            </a:extLst>
          </p:cNvPr>
          <p:cNvSpPr>
            <a:spLocks noGrp="1"/>
          </p:cNvSpPr>
          <p:nvPr>
            <p:ph idx="1"/>
          </p:nvPr>
        </p:nvSpPr>
        <p:spPr>
          <a:xfrm>
            <a:off x="290513" y="1330325"/>
            <a:ext cx="3546475" cy="373063"/>
          </a:xfrm>
          <a:solidFill>
            <a:schemeClr val="bg1"/>
          </a:solidFill>
        </p:spPr>
        <p:txBody>
          <a:bodyPr/>
          <a:lstStyle/>
          <a:p>
            <a:r>
              <a:rPr lang="fr-FR" altLang="fr-FR" sz="1400" b="1"/>
              <a:t>Voie Est</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48136" name="Espace réservé du numéro de diapositive 1">
            <a:extLst>
              <a:ext uri="{FF2B5EF4-FFF2-40B4-BE49-F238E27FC236}">
                <a16:creationId xmlns:a16="http://schemas.microsoft.com/office/drawing/2014/main" id="{773D8C21-71AD-43AD-A4B2-E460A73D1B3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73FC123-D2B6-45C4-9399-568F300E46D3}"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48137" name="Sous-titre 6">
            <a:extLst>
              <a:ext uri="{FF2B5EF4-FFF2-40B4-BE49-F238E27FC236}">
                <a16:creationId xmlns:a16="http://schemas.microsoft.com/office/drawing/2014/main" id="{19DE5788-64E5-47A3-81A3-81B5D78357E3}"/>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48138" name="Rectangle 8">
            <a:extLst>
              <a:ext uri="{FF2B5EF4-FFF2-40B4-BE49-F238E27FC236}">
                <a16:creationId xmlns:a16="http://schemas.microsoft.com/office/drawing/2014/main" id="{D5A0E4B6-3C26-4EB7-86EC-CD0E40E797BD}"/>
              </a:ext>
            </a:extLst>
          </p:cNvPr>
          <p:cNvSpPr>
            <a:spLocks noChangeArrowheads="1"/>
          </p:cNvSpPr>
          <p:nvPr/>
        </p:nvSpPr>
        <p:spPr bwMode="auto">
          <a:xfrm>
            <a:off x="3879850" y="1331913"/>
            <a:ext cx="81184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d’éclairage public</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8139" name="Sous-titre 6">
            <a:extLst>
              <a:ext uri="{FF2B5EF4-FFF2-40B4-BE49-F238E27FC236}">
                <a16:creationId xmlns:a16="http://schemas.microsoft.com/office/drawing/2014/main" id="{726FE4F4-4E39-450B-B94A-E86702DE455B}"/>
              </a:ext>
            </a:extLst>
          </p:cNvPr>
          <p:cNvSpPr txBox="1">
            <a:spLocks/>
          </p:cNvSpPr>
          <p:nvPr/>
        </p:nvSpPr>
        <p:spPr bwMode="auto">
          <a:xfrm>
            <a:off x="277813" y="1771650"/>
            <a:ext cx="3559175" cy="288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L’éclairage public de la voie Est est alimenté à partir du poste de livraison projeté dans l’extension de la ZI Had soualem.</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candélabres en acier galvanisé thermo-laqué simple crosse avec luminaire 120W de part et d’autre de la voie.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140" name="Rectangle 22">
            <a:extLst>
              <a:ext uri="{FF2B5EF4-FFF2-40B4-BE49-F238E27FC236}">
                <a16:creationId xmlns:a16="http://schemas.microsoft.com/office/drawing/2014/main" id="{A2A210C3-A5DC-4B20-97F5-BFFC76593214}"/>
              </a:ext>
            </a:extLst>
          </p:cNvPr>
          <p:cNvSpPr>
            <a:spLocks noChangeArrowheads="1"/>
          </p:cNvSpPr>
          <p:nvPr/>
        </p:nvSpPr>
        <p:spPr bwMode="auto">
          <a:xfrm>
            <a:off x="1022350" y="5876925"/>
            <a:ext cx="2655888"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Candélabres simple crosse</a:t>
            </a:r>
          </a:p>
        </p:txBody>
      </p:sp>
      <p:sp>
        <p:nvSpPr>
          <p:cNvPr id="14" name="Ellipse 13">
            <a:extLst>
              <a:ext uri="{FF2B5EF4-FFF2-40B4-BE49-F238E27FC236}">
                <a16:creationId xmlns:a16="http://schemas.microsoft.com/office/drawing/2014/main" id="{E5FA4632-053A-4156-9862-58DC689B6EB1}"/>
              </a:ext>
            </a:extLst>
          </p:cNvPr>
          <p:cNvSpPr/>
          <p:nvPr/>
        </p:nvSpPr>
        <p:spPr>
          <a:xfrm rot="16200000">
            <a:off x="7489825" y="2071688"/>
            <a:ext cx="817563" cy="1665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B5F3DE87-D023-4BFB-B61C-5DA284D4AC6D}"/>
              </a:ext>
            </a:extLst>
          </p:cNvPr>
          <p:cNvCxnSpPr>
            <a:stCxn id="14" idx="2"/>
          </p:cNvCxnSpPr>
          <p:nvPr/>
        </p:nvCxnSpPr>
        <p:spPr>
          <a:xfrm rot="5400000">
            <a:off x="7066757" y="3658394"/>
            <a:ext cx="1176337" cy="485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2D04195F-38A9-4FE3-8895-07985AB8EB5E}"/>
              </a:ext>
            </a:extLst>
          </p:cNvPr>
          <p:cNvCxnSpPr/>
          <p:nvPr/>
        </p:nvCxnSpPr>
        <p:spPr>
          <a:xfrm flipV="1">
            <a:off x="3684588" y="5445125"/>
            <a:ext cx="1995487" cy="539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FCA0CA05-8705-4E95-ACE6-74BA3A3C4765}"/>
              </a:ext>
            </a:extLst>
          </p:cNvPr>
          <p:cNvCxnSpPr/>
          <p:nvPr/>
        </p:nvCxnSpPr>
        <p:spPr>
          <a:xfrm flipV="1">
            <a:off x="3671888" y="5970588"/>
            <a:ext cx="2036762" cy="841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ous-titre 6">
            <a:extLst>
              <a:ext uri="{FF2B5EF4-FFF2-40B4-BE49-F238E27FC236}">
                <a16:creationId xmlns:a16="http://schemas.microsoft.com/office/drawing/2014/main" id="{A3F8BEA0-409C-4C35-807A-CC51798602CE}"/>
              </a:ext>
            </a:extLst>
          </p:cNvPr>
          <p:cNvSpPr txBox="1">
            <a:spLocks/>
          </p:cNvSpPr>
          <p:nvPr/>
        </p:nvSpPr>
        <p:spPr bwMode="auto">
          <a:xfrm>
            <a:off x="1749425" y="676275"/>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79433593-B6B1-4335-92F6-D7B912AE78CC}"/>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49156" name="Image 6">
            <a:extLst>
              <a:ext uri="{FF2B5EF4-FFF2-40B4-BE49-F238E27FC236}">
                <a16:creationId xmlns:a16="http://schemas.microsoft.com/office/drawing/2014/main" id="{1F7AF6FA-98FD-4A98-A023-A5937DD39C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Espace réservé du contenu 10">
            <a:extLst>
              <a:ext uri="{FF2B5EF4-FFF2-40B4-BE49-F238E27FC236}">
                <a16:creationId xmlns:a16="http://schemas.microsoft.com/office/drawing/2014/main" id="{84FF32DE-03D7-471A-BB54-CDE12D6A30B0}"/>
              </a:ext>
            </a:extLst>
          </p:cNvPr>
          <p:cNvSpPr>
            <a:spLocks noGrp="1"/>
          </p:cNvSpPr>
          <p:nvPr>
            <p:ph idx="1"/>
          </p:nvPr>
        </p:nvSpPr>
        <p:spPr>
          <a:xfrm>
            <a:off x="568325" y="2063750"/>
            <a:ext cx="4710113" cy="1289050"/>
          </a:xfrm>
          <a:solidFill>
            <a:schemeClr val="bg1"/>
          </a:solidFill>
        </p:spPr>
        <p:txBody>
          <a:bodyPr/>
          <a:lstStyle/>
          <a:p>
            <a:pPr eaLnBrk="1" hangingPunct="1">
              <a:buFont typeface="Wingdings" panose="05000000000000000000" pitchFamily="2" charset="2"/>
              <a:buChar char="§"/>
            </a:pPr>
            <a:r>
              <a:rPr lang="fr-FR" altLang="fr-FR" sz="1400"/>
              <a:t>Emprise : 20 m   </a:t>
            </a:r>
            <a:endParaRPr lang="fr-FR" altLang="fr-FR" sz="1400" baseline="30000"/>
          </a:p>
          <a:p>
            <a:pPr eaLnBrk="1" hangingPunct="1">
              <a:buFont typeface="Wingdings" panose="05000000000000000000" pitchFamily="2" charset="2"/>
              <a:buChar char="§"/>
            </a:pPr>
            <a:r>
              <a:rPr lang="fr-FR" altLang="fr-FR" sz="1400"/>
              <a:t>Longueur : 750 ml</a:t>
            </a:r>
          </a:p>
          <a:p>
            <a:pPr eaLnBrk="1" hangingPunct="1">
              <a:buFont typeface="Wingdings" panose="05000000000000000000" pitchFamily="2" charset="2"/>
              <a:buChar char="§"/>
            </a:pPr>
            <a:r>
              <a:rPr lang="fr-FR" altLang="fr-FR" sz="1400"/>
              <a:t>Largeur chaussée : 2 x 3.50 m</a:t>
            </a:r>
          </a:p>
          <a:p>
            <a:pPr eaLnBrk="1" hangingPunct="1">
              <a:buFont typeface="Wingdings" panose="05000000000000000000" pitchFamily="2" charset="2"/>
              <a:buChar char="§"/>
            </a:pPr>
            <a:endParaRPr lang="fr-FR" altLang="fr-FR" sz="1400"/>
          </a:p>
          <a:p>
            <a:pPr eaLnBrk="1" hangingPunct="1">
              <a:buFont typeface="Wingdings" panose="05000000000000000000" pitchFamily="2" charset="2"/>
              <a:buChar char="§"/>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49158" name="Espace réservé du numéro de diapositive 1">
            <a:extLst>
              <a:ext uri="{FF2B5EF4-FFF2-40B4-BE49-F238E27FC236}">
                <a16:creationId xmlns:a16="http://schemas.microsoft.com/office/drawing/2014/main" id="{E93A516B-D284-4967-A8C6-6566FED35CE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37BA813-30DF-44CF-B221-E09F9A0F9956}"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49159" name="Sous-titre 6">
            <a:extLst>
              <a:ext uri="{FF2B5EF4-FFF2-40B4-BE49-F238E27FC236}">
                <a16:creationId xmlns:a16="http://schemas.microsoft.com/office/drawing/2014/main" id="{A0F9B9F5-0F02-4D9B-932F-9C3F950D65B2}"/>
              </a:ext>
            </a:extLst>
          </p:cNvPr>
          <p:cNvSpPr txBox="1">
            <a:spLocks/>
          </p:cNvSpPr>
          <p:nvPr/>
        </p:nvSpPr>
        <p:spPr bwMode="auto">
          <a:xfrm>
            <a:off x="1804988" y="1147763"/>
            <a:ext cx="46910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49160" name="Rectangle 8">
            <a:extLst>
              <a:ext uri="{FF2B5EF4-FFF2-40B4-BE49-F238E27FC236}">
                <a16:creationId xmlns:a16="http://schemas.microsoft.com/office/drawing/2014/main" id="{D8E75199-1183-4C3B-890F-8B5C5D6C41FB}"/>
              </a:ext>
            </a:extLst>
          </p:cNvPr>
          <p:cNvSpPr>
            <a:spLocks noChangeArrowheads="1"/>
          </p:cNvSpPr>
          <p:nvPr/>
        </p:nvSpPr>
        <p:spPr bwMode="auto">
          <a:xfrm>
            <a:off x="539750" y="3646488"/>
            <a:ext cx="112220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Espace réservé du contenu 10">
            <a:extLst>
              <a:ext uri="{FF2B5EF4-FFF2-40B4-BE49-F238E27FC236}">
                <a16:creationId xmlns:a16="http://schemas.microsoft.com/office/drawing/2014/main" id="{8F0013AC-BEDD-44EC-B030-ECB691B4772B}"/>
              </a:ext>
            </a:extLst>
          </p:cNvPr>
          <p:cNvSpPr txBox="1">
            <a:spLocks/>
          </p:cNvSpPr>
          <p:nvPr/>
        </p:nvSpPr>
        <p:spPr bwMode="auto">
          <a:xfrm>
            <a:off x="595313" y="1606550"/>
            <a:ext cx="11112500" cy="360363"/>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400" b="1"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Voie Nord</a:t>
            </a: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2" name="Espace réservé du contenu 10">
            <a:extLst>
              <a:ext uri="{FF2B5EF4-FFF2-40B4-BE49-F238E27FC236}">
                <a16:creationId xmlns:a16="http://schemas.microsoft.com/office/drawing/2014/main" id="{BBE219FD-573D-4539-BEFD-38977FBC4D31}"/>
              </a:ext>
            </a:extLst>
          </p:cNvPr>
          <p:cNvSpPr txBox="1">
            <a:spLocks/>
          </p:cNvSpPr>
          <p:nvPr/>
        </p:nvSpPr>
        <p:spPr bwMode="auto">
          <a:xfrm>
            <a:off x="5251450" y="2106613"/>
            <a:ext cx="6497638" cy="123190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trottoir :  2 x 2.00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espace vert :  2 x 4.50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pic>
        <p:nvPicPr>
          <p:cNvPr id="49163" name="Picture 2">
            <a:extLst>
              <a:ext uri="{FF2B5EF4-FFF2-40B4-BE49-F238E27FC236}">
                <a16:creationId xmlns:a16="http://schemas.microsoft.com/office/drawing/2014/main" id="{EED01AFC-B24E-4A31-B836-33C017C03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4076700"/>
            <a:ext cx="11263312"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39138" y="2948736"/>
            <a:ext cx="9392179" cy="1154459"/>
            <a:chOff x="526358" y="1107789"/>
            <a:chExt cx="10357486" cy="1273111"/>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1107789"/>
              <a:ext cx="9589182" cy="1258534"/>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93" name="Rectangle 92"/>
          <p:cNvSpPr/>
          <p:nvPr/>
        </p:nvSpPr>
        <p:spPr>
          <a:xfrm>
            <a:off x="2152608" y="2948737"/>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6" name="Rectangle 95"/>
          <p:cNvSpPr/>
          <p:nvPr/>
        </p:nvSpPr>
        <p:spPr>
          <a:xfrm>
            <a:off x="2129463" y="3253161"/>
            <a:ext cx="8308227" cy="461665"/>
          </a:xfrm>
          <a:prstGeom prst="rect">
            <a:avLst/>
          </a:prstGeom>
        </p:spPr>
        <p:txBody>
          <a:bodyPr wrap="square">
            <a:spAutoFit/>
          </a:bodyPr>
          <a:lstStyle/>
          <a:p>
            <a:pPr algn="just"/>
            <a:r>
              <a:rPr lang="fr-FR" sz="2400" b="1" kern="0" dirty="0">
                <a:solidFill>
                  <a:srgbClr val="0070C0"/>
                </a:solidFill>
                <a:cs typeface="Arial" panose="020B0604020202020204" pitchFamily="34" charset="0"/>
              </a:rPr>
              <a:t>Présentation du Dossier de Consultation des Entreprises (DCE).</a:t>
            </a:r>
            <a:r>
              <a:rPr lang="en-US" sz="1632" b="1" kern="0" dirty="0">
                <a:solidFill>
                  <a:srgbClr val="0070C0"/>
                </a:solidFill>
                <a:cs typeface="Arial" panose="020B0604020202020204" pitchFamily="34" charset="0"/>
              </a:rPr>
              <a:t>  </a:t>
            </a:r>
            <a:endParaRPr lang="en-US" sz="1632" b="1" dirty="0">
              <a:solidFill>
                <a:srgbClr val="0070C0"/>
              </a:solidFill>
            </a:endParaRPr>
          </a:p>
        </p:txBody>
      </p:sp>
    </p:spTree>
    <p:extLst>
      <p:ext uri="{BB962C8B-B14F-4D97-AF65-F5344CB8AC3E}">
        <p14:creationId xmlns:p14="http://schemas.microsoft.com/office/powerpoint/2010/main" val="138143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ous-titre 6">
            <a:extLst>
              <a:ext uri="{FF2B5EF4-FFF2-40B4-BE49-F238E27FC236}">
                <a16:creationId xmlns:a16="http://schemas.microsoft.com/office/drawing/2014/main" id="{2AFED0C5-85DD-4562-A127-5F4ECE5FDC4D}"/>
              </a:ext>
            </a:extLst>
          </p:cNvPr>
          <p:cNvSpPr txBox="1">
            <a:spLocks/>
          </p:cNvSpPr>
          <p:nvPr/>
        </p:nvSpPr>
        <p:spPr bwMode="auto">
          <a:xfrm>
            <a:off x="1749425" y="550863"/>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F0747E04-8D78-4376-8B65-42AAFB8C4FFD}"/>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50180" name="Image 6">
            <a:extLst>
              <a:ext uri="{FF2B5EF4-FFF2-40B4-BE49-F238E27FC236}">
                <a16:creationId xmlns:a16="http://schemas.microsoft.com/office/drawing/2014/main" id="{FFF18D05-8129-4A9E-9A50-D2EA3272E7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Espace réservé du contenu 10">
            <a:extLst>
              <a:ext uri="{FF2B5EF4-FFF2-40B4-BE49-F238E27FC236}">
                <a16:creationId xmlns:a16="http://schemas.microsoft.com/office/drawing/2014/main" id="{80E30FEC-E1C7-43D5-8FBE-BDA6546524BE}"/>
              </a:ext>
            </a:extLst>
          </p:cNvPr>
          <p:cNvSpPr>
            <a:spLocks noGrp="1"/>
          </p:cNvSpPr>
          <p:nvPr>
            <p:ph idx="1"/>
          </p:nvPr>
        </p:nvSpPr>
        <p:spPr>
          <a:xfrm>
            <a:off x="430213" y="1792288"/>
            <a:ext cx="4152900" cy="1574800"/>
          </a:xfrm>
          <a:solidFill>
            <a:schemeClr val="bg1"/>
          </a:solidFill>
        </p:spPr>
        <p:txBody>
          <a:bodyPr/>
          <a:lstStyle/>
          <a:p>
            <a:pPr eaLnBrk="1" hangingPunct="1">
              <a:buFont typeface="Wingdings 3" panose="05040102010807070707" pitchFamily="18" charset="2"/>
              <a:buNone/>
            </a:pPr>
            <a:r>
              <a:rPr lang="fr-FR" altLang="fr-FR" sz="1600" u="sng"/>
              <a:t>Structure chaussée</a:t>
            </a:r>
          </a:p>
          <a:p>
            <a:pPr eaLnBrk="1" hangingPunct="1">
              <a:buFont typeface="Wingdings 3" panose="05040102010807070707" pitchFamily="18" charset="2"/>
              <a:buNone/>
            </a:pPr>
            <a:r>
              <a:rPr lang="fr-FR" altLang="fr-FR" sz="1600" b="1"/>
              <a:t> - GNF1 = 30 cm</a:t>
            </a:r>
          </a:p>
          <a:p>
            <a:pPr eaLnBrk="1" hangingPunct="1">
              <a:buFont typeface="Wingdings 3" panose="05040102010807070707" pitchFamily="18" charset="2"/>
              <a:buNone/>
            </a:pPr>
            <a:r>
              <a:rPr lang="fr-FR" altLang="fr-FR" sz="1600" b="1"/>
              <a:t> - GBB    = 10 cm</a:t>
            </a:r>
            <a:endParaRPr lang="fr-FR" altLang="fr-FR" sz="1600" u="sng"/>
          </a:p>
          <a:p>
            <a:pPr eaLnBrk="1" hangingPunct="1">
              <a:buFont typeface="Wingdings 3" panose="05040102010807070707" pitchFamily="18" charset="2"/>
              <a:buNone/>
            </a:pPr>
            <a:r>
              <a:rPr lang="fr-FR" altLang="fr-FR" sz="1600" b="1"/>
              <a:t> - EB       = 6 cm</a:t>
            </a:r>
            <a:endParaRPr lang="fr-FR" altLang="fr-FR" sz="1600" u="sng"/>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50182" name="Espace réservé du numéro de diapositive 1">
            <a:extLst>
              <a:ext uri="{FF2B5EF4-FFF2-40B4-BE49-F238E27FC236}">
                <a16:creationId xmlns:a16="http://schemas.microsoft.com/office/drawing/2014/main" id="{C238E13F-B0DA-4AF4-9989-6E3EC5D15DA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763A0E7-4808-49FD-8E9F-77FC84EE7408}"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50183" name="Sous-titre 6">
            <a:extLst>
              <a:ext uri="{FF2B5EF4-FFF2-40B4-BE49-F238E27FC236}">
                <a16:creationId xmlns:a16="http://schemas.microsoft.com/office/drawing/2014/main" id="{1FDFE61A-0E6D-4FFB-90D8-1F5E9B414B67}"/>
              </a:ext>
            </a:extLst>
          </p:cNvPr>
          <p:cNvSpPr txBox="1">
            <a:spLocks/>
          </p:cNvSpPr>
          <p:nvPr/>
        </p:nvSpPr>
        <p:spPr bwMode="auto">
          <a:xfrm>
            <a:off x="1790700" y="9398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50184" name="Rectangle 10">
            <a:extLst>
              <a:ext uri="{FF2B5EF4-FFF2-40B4-BE49-F238E27FC236}">
                <a16:creationId xmlns:a16="http://schemas.microsoft.com/office/drawing/2014/main" id="{1A334792-AF6C-4F25-B850-CA469BFF0837}"/>
              </a:ext>
            </a:extLst>
          </p:cNvPr>
          <p:cNvSpPr>
            <a:spLocks noChangeArrowheads="1"/>
          </p:cNvSpPr>
          <p:nvPr/>
        </p:nvSpPr>
        <p:spPr bwMode="auto">
          <a:xfrm>
            <a:off x="415925" y="3354388"/>
            <a:ext cx="116093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Profil en travers type</a:t>
            </a:r>
          </a:p>
        </p:txBody>
      </p:sp>
      <p:sp>
        <p:nvSpPr>
          <p:cNvPr id="12" name="Espace réservé du contenu 10">
            <a:extLst>
              <a:ext uri="{FF2B5EF4-FFF2-40B4-BE49-F238E27FC236}">
                <a16:creationId xmlns:a16="http://schemas.microsoft.com/office/drawing/2014/main" id="{86D1ABBD-0D69-47B9-8C35-E8E8EFC1D039}"/>
              </a:ext>
            </a:extLst>
          </p:cNvPr>
          <p:cNvSpPr txBox="1">
            <a:spLocks/>
          </p:cNvSpPr>
          <p:nvPr/>
        </p:nvSpPr>
        <p:spPr bwMode="auto">
          <a:xfrm>
            <a:off x="6427788" y="1731963"/>
            <a:ext cx="5597525" cy="159385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0"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Structure  trottoir                                                        </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GNA   = 15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béton = 10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3" name="Espace réservé du contenu 10">
            <a:extLst>
              <a:ext uri="{FF2B5EF4-FFF2-40B4-BE49-F238E27FC236}">
                <a16:creationId xmlns:a16="http://schemas.microsoft.com/office/drawing/2014/main" id="{F52B8B31-510E-4F85-905F-57A2AF248BC6}"/>
              </a:ext>
            </a:extLst>
          </p:cNvPr>
          <p:cNvSpPr txBox="1">
            <a:spLocks/>
          </p:cNvSpPr>
          <p:nvPr/>
        </p:nvSpPr>
        <p:spPr bwMode="auto">
          <a:xfrm>
            <a:off x="471488" y="1279525"/>
            <a:ext cx="11553825" cy="396875"/>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600" b="1" i="0" u="none" strike="noStrike" kern="1200" cap="none" spc="0" normalizeH="0" baseline="0" noProof="0" dirty="0">
                <a:ln>
                  <a:noFill/>
                </a:ln>
                <a:solidFill>
                  <a:srgbClr val="404040"/>
                </a:solidFill>
                <a:effectLst/>
                <a:uLnTx/>
                <a:uFillTx/>
                <a:latin typeface="Arial" charset="0"/>
                <a:ea typeface="+mn-ea"/>
                <a:cs typeface="Arial" charset="0"/>
              </a:rPr>
              <a:t>Voie Nord</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pic>
        <p:nvPicPr>
          <p:cNvPr id="50187" name="Picture 3">
            <a:extLst>
              <a:ext uri="{FF2B5EF4-FFF2-40B4-BE49-F238E27FC236}">
                <a16:creationId xmlns:a16="http://schemas.microsoft.com/office/drawing/2014/main" id="{116CFA69-2B0F-4759-AFDD-AF9710713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588" y="3851275"/>
            <a:ext cx="8445500"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id="{42172EB6-790A-4386-8CF1-3DFE0C97F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913" y="4156075"/>
            <a:ext cx="5027612"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a:extLst>
              <a:ext uri="{FF2B5EF4-FFF2-40B4-BE49-F238E27FC236}">
                <a16:creationId xmlns:a16="http://schemas.microsoft.com/office/drawing/2014/main" id="{5B77D199-8354-410B-9AC3-BAEBFA1FC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475" y="1912938"/>
            <a:ext cx="7675563"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Sous-titre 6">
            <a:extLst>
              <a:ext uri="{FF2B5EF4-FFF2-40B4-BE49-F238E27FC236}">
                <a16:creationId xmlns:a16="http://schemas.microsoft.com/office/drawing/2014/main" id="{D7EB5C56-9B0A-401E-991A-C9E4349B6C7D}"/>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787CC6EF-36E8-4CC2-AD17-108FA259FAC7}"/>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51206" name="Image 6">
            <a:extLst>
              <a:ext uri="{FF2B5EF4-FFF2-40B4-BE49-F238E27FC236}">
                <a16:creationId xmlns:a16="http://schemas.microsoft.com/office/drawing/2014/main" id="{CD2D80F0-9237-4373-B6DE-8250FE4FC3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Espace réservé du contenu 10">
            <a:extLst>
              <a:ext uri="{FF2B5EF4-FFF2-40B4-BE49-F238E27FC236}">
                <a16:creationId xmlns:a16="http://schemas.microsoft.com/office/drawing/2014/main" id="{B602B5CF-230F-4123-8779-97A14CB56CF0}"/>
              </a:ext>
            </a:extLst>
          </p:cNvPr>
          <p:cNvSpPr>
            <a:spLocks noGrp="1"/>
          </p:cNvSpPr>
          <p:nvPr>
            <p:ph idx="1"/>
          </p:nvPr>
        </p:nvSpPr>
        <p:spPr>
          <a:xfrm>
            <a:off x="290513" y="1330325"/>
            <a:ext cx="3921125" cy="373063"/>
          </a:xfrm>
          <a:solidFill>
            <a:schemeClr val="bg1"/>
          </a:solidFill>
        </p:spPr>
        <p:txBody>
          <a:bodyPr/>
          <a:lstStyle/>
          <a:p>
            <a:r>
              <a:rPr lang="fr-FR" altLang="fr-FR" sz="1400" b="1"/>
              <a:t>Voie Nord</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51208" name="Espace réservé du numéro de diapositive 1">
            <a:extLst>
              <a:ext uri="{FF2B5EF4-FFF2-40B4-BE49-F238E27FC236}">
                <a16:creationId xmlns:a16="http://schemas.microsoft.com/office/drawing/2014/main" id="{D82DF3BA-F99D-48E2-B0F8-D204F2D012D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ECC5186-6414-4A92-85FB-DAFCBCAF0BF3}"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51209" name="Sous-titre 6">
            <a:extLst>
              <a:ext uri="{FF2B5EF4-FFF2-40B4-BE49-F238E27FC236}">
                <a16:creationId xmlns:a16="http://schemas.microsoft.com/office/drawing/2014/main" id="{61D96163-3872-4707-B10D-09632CB9E8C9}"/>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51210" name="Rectangle 8">
            <a:extLst>
              <a:ext uri="{FF2B5EF4-FFF2-40B4-BE49-F238E27FC236}">
                <a16:creationId xmlns:a16="http://schemas.microsoft.com/office/drawing/2014/main" id="{EE0F1FD1-BEB3-4556-ACD4-ABF3D5F156BD}"/>
              </a:ext>
            </a:extLst>
          </p:cNvPr>
          <p:cNvSpPr>
            <a:spLocks noChangeArrowheads="1"/>
          </p:cNvSpPr>
          <p:nvPr/>
        </p:nvSpPr>
        <p:spPr bwMode="auto">
          <a:xfrm>
            <a:off x="4294188" y="1331913"/>
            <a:ext cx="77184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d’assainissement des eaux pluviales</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1211" name="Sous-titre 6">
            <a:extLst>
              <a:ext uri="{FF2B5EF4-FFF2-40B4-BE49-F238E27FC236}">
                <a16:creationId xmlns:a16="http://schemas.microsoft.com/office/drawing/2014/main" id="{32B84F0F-D600-4603-A502-7333C8684254}"/>
              </a:ext>
            </a:extLst>
          </p:cNvPr>
          <p:cNvSpPr txBox="1">
            <a:spLocks/>
          </p:cNvSpPr>
          <p:nvPr/>
        </p:nvSpPr>
        <p:spPr bwMode="auto">
          <a:xfrm>
            <a:off x="277813" y="1785938"/>
            <a:ext cx="3919537" cy="2914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Les eaux pluviales de la voie Nord sont collectées par des bouches d’égouts à avaloire qui seront raccordé sur un collecteurs projeté.</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d’un collecteur des eaux pluviales.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regards de visite.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bouches d’égouts à avaloire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-Réalisation de séparateur d’hydrocarbure.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Ellipse 13">
            <a:extLst>
              <a:ext uri="{FF2B5EF4-FFF2-40B4-BE49-F238E27FC236}">
                <a16:creationId xmlns:a16="http://schemas.microsoft.com/office/drawing/2014/main" id="{007C04B0-4058-4618-92E6-DB29AE266BDC}"/>
              </a:ext>
            </a:extLst>
          </p:cNvPr>
          <p:cNvSpPr/>
          <p:nvPr/>
        </p:nvSpPr>
        <p:spPr>
          <a:xfrm rot="16200000">
            <a:off x="4744244" y="1807369"/>
            <a:ext cx="665162" cy="1428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BA3C6AC0-8841-4329-BE25-1983F49E5125}"/>
              </a:ext>
            </a:extLst>
          </p:cNvPr>
          <p:cNvCxnSpPr>
            <a:stCxn id="14" idx="2"/>
          </p:cNvCxnSpPr>
          <p:nvPr/>
        </p:nvCxnSpPr>
        <p:spPr>
          <a:xfrm rot="16200000" flipH="1">
            <a:off x="4929981" y="3001169"/>
            <a:ext cx="1246188" cy="952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14" name="Rectangle 22">
            <a:extLst>
              <a:ext uri="{FF2B5EF4-FFF2-40B4-BE49-F238E27FC236}">
                <a16:creationId xmlns:a16="http://schemas.microsoft.com/office/drawing/2014/main" id="{0CDB1E21-DBBA-4042-8B49-9AF9D47F8566}"/>
              </a:ext>
            </a:extLst>
          </p:cNvPr>
          <p:cNvSpPr>
            <a:spLocks noChangeArrowheads="1"/>
          </p:cNvSpPr>
          <p:nvPr/>
        </p:nvSpPr>
        <p:spPr bwMode="auto">
          <a:xfrm>
            <a:off x="9086850" y="6330950"/>
            <a:ext cx="2849563"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Collecteur des eaux pluviales</a:t>
            </a:r>
          </a:p>
        </p:txBody>
      </p:sp>
      <p:cxnSp>
        <p:nvCxnSpPr>
          <p:cNvPr id="24" name="Connecteur droit avec flèche 23">
            <a:extLst>
              <a:ext uri="{FF2B5EF4-FFF2-40B4-BE49-F238E27FC236}">
                <a16:creationId xmlns:a16="http://schemas.microsoft.com/office/drawing/2014/main" id="{D810E82A-E1CD-4F7E-91EC-9AFA4EC8F06E}"/>
              </a:ext>
            </a:extLst>
          </p:cNvPr>
          <p:cNvCxnSpPr>
            <a:stCxn id="51218" idx="3"/>
          </p:cNvCxnSpPr>
          <p:nvPr/>
        </p:nvCxnSpPr>
        <p:spPr>
          <a:xfrm flipV="1">
            <a:off x="7351713" y="5343525"/>
            <a:ext cx="206375" cy="993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16" name="Rectangle 22">
            <a:extLst>
              <a:ext uri="{FF2B5EF4-FFF2-40B4-BE49-F238E27FC236}">
                <a16:creationId xmlns:a16="http://schemas.microsoft.com/office/drawing/2014/main" id="{2D632418-A752-4DA6-AEFE-DC43BDC1EEF9}"/>
              </a:ext>
            </a:extLst>
          </p:cNvPr>
          <p:cNvSpPr>
            <a:spLocks noChangeArrowheads="1"/>
          </p:cNvSpPr>
          <p:nvPr/>
        </p:nvSpPr>
        <p:spPr bwMode="auto">
          <a:xfrm>
            <a:off x="8104188" y="3702050"/>
            <a:ext cx="25749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Bouche d’égout à avaloire</a:t>
            </a:r>
          </a:p>
        </p:txBody>
      </p:sp>
      <p:cxnSp>
        <p:nvCxnSpPr>
          <p:cNvPr id="31" name="Connecteur droit avec flèche 30">
            <a:extLst>
              <a:ext uri="{FF2B5EF4-FFF2-40B4-BE49-F238E27FC236}">
                <a16:creationId xmlns:a16="http://schemas.microsoft.com/office/drawing/2014/main" id="{F2C1428D-69DC-423B-925A-A47B6FF6262E}"/>
              </a:ext>
            </a:extLst>
          </p:cNvPr>
          <p:cNvCxnSpPr>
            <a:stCxn id="51216" idx="2"/>
          </p:cNvCxnSpPr>
          <p:nvPr/>
        </p:nvCxnSpPr>
        <p:spPr>
          <a:xfrm rot="16200000" flipH="1">
            <a:off x="9059069" y="4372769"/>
            <a:ext cx="1089025" cy="4238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18" name="Rectangle 22">
            <a:extLst>
              <a:ext uri="{FF2B5EF4-FFF2-40B4-BE49-F238E27FC236}">
                <a16:creationId xmlns:a16="http://schemas.microsoft.com/office/drawing/2014/main" id="{3999DABD-A24D-48CE-8AD6-D88F2282A573}"/>
              </a:ext>
            </a:extLst>
          </p:cNvPr>
          <p:cNvSpPr>
            <a:spLocks noChangeArrowheads="1"/>
          </p:cNvSpPr>
          <p:nvPr/>
        </p:nvSpPr>
        <p:spPr bwMode="auto">
          <a:xfrm>
            <a:off x="5684838" y="6169025"/>
            <a:ext cx="166687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Regard de visite</a:t>
            </a:r>
          </a:p>
        </p:txBody>
      </p:sp>
      <p:cxnSp>
        <p:nvCxnSpPr>
          <p:cNvPr id="50" name="Connecteur droit avec flèche 49">
            <a:extLst>
              <a:ext uri="{FF2B5EF4-FFF2-40B4-BE49-F238E27FC236}">
                <a16:creationId xmlns:a16="http://schemas.microsoft.com/office/drawing/2014/main" id="{FD05BECD-7AE4-41BF-A5E8-B7B6D33712FE}"/>
              </a:ext>
            </a:extLst>
          </p:cNvPr>
          <p:cNvCxnSpPr>
            <a:stCxn id="51214" idx="1"/>
          </p:cNvCxnSpPr>
          <p:nvPr/>
        </p:nvCxnSpPr>
        <p:spPr>
          <a:xfrm rot="10800000">
            <a:off x="8701088" y="5372100"/>
            <a:ext cx="385762" cy="1127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20" name="Rectangle 22">
            <a:extLst>
              <a:ext uri="{FF2B5EF4-FFF2-40B4-BE49-F238E27FC236}">
                <a16:creationId xmlns:a16="http://schemas.microsoft.com/office/drawing/2014/main" id="{05634575-B606-4C93-9554-ADEDEDD7708D}"/>
              </a:ext>
            </a:extLst>
          </p:cNvPr>
          <p:cNvSpPr>
            <a:spLocks noChangeArrowheads="1"/>
          </p:cNvSpPr>
          <p:nvPr/>
        </p:nvSpPr>
        <p:spPr bwMode="auto">
          <a:xfrm>
            <a:off x="1543050" y="5626100"/>
            <a:ext cx="287337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Séparateur d’hydrocarbure</a:t>
            </a:r>
          </a:p>
        </p:txBody>
      </p:sp>
      <p:cxnSp>
        <p:nvCxnSpPr>
          <p:cNvPr id="37" name="Connecteur droit avec flèche 36">
            <a:extLst>
              <a:ext uri="{FF2B5EF4-FFF2-40B4-BE49-F238E27FC236}">
                <a16:creationId xmlns:a16="http://schemas.microsoft.com/office/drawing/2014/main" id="{B921868F-BCDA-4008-B3C8-054154FEC7B2}"/>
              </a:ext>
            </a:extLst>
          </p:cNvPr>
          <p:cNvCxnSpPr>
            <a:stCxn id="51220" idx="3"/>
          </p:cNvCxnSpPr>
          <p:nvPr/>
        </p:nvCxnSpPr>
        <p:spPr>
          <a:xfrm flipV="1">
            <a:off x="4416425" y="5372100"/>
            <a:ext cx="1584325" cy="4238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 17">
            <a:extLst>
              <a:ext uri="{FF2B5EF4-FFF2-40B4-BE49-F238E27FC236}">
                <a16:creationId xmlns:a16="http://schemas.microsoft.com/office/drawing/2014/main" id="{ABA36F21-5DD1-475C-87BB-03ACA6032B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2713" y="1698625"/>
            <a:ext cx="802005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Sous-titre 6">
            <a:extLst>
              <a:ext uri="{FF2B5EF4-FFF2-40B4-BE49-F238E27FC236}">
                <a16:creationId xmlns:a16="http://schemas.microsoft.com/office/drawing/2014/main" id="{A8D8CB7C-26DF-40A9-8BAE-85AF1297E859}"/>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0ED42E48-CA0B-4367-B469-E07703C5D414}"/>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52229" name="Image 6">
            <a:extLst>
              <a:ext uri="{FF2B5EF4-FFF2-40B4-BE49-F238E27FC236}">
                <a16:creationId xmlns:a16="http://schemas.microsoft.com/office/drawing/2014/main" id="{3A515B01-C0B0-4687-8863-3205942DDF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Espace réservé du contenu 10">
            <a:extLst>
              <a:ext uri="{FF2B5EF4-FFF2-40B4-BE49-F238E27FC236}">
                <a16:creationId xmlns:a16="http://schemas.microsoft.com/office/drawing/2014/main" id="{5D2AB0FA-ADBB-496D-A8FE-A502D67C0DD5}"/>
              </a:ext>
            </a:extLst>
          </p:cNvPr>
          <p:cNvSpPr>
            <a:spLocks noGrp="1"/>
          </p:cNvSpPr>
          <p:nvPr>
            <p:ph idx="1"/>
          </p:nvPr>
        </p:nvSpPr>
        <p:spPr>
          <a:xfrm>
            <a:off x="290513" y="1330325"/>
            <a:ext cx="3546475" cy="373063"/>
          </a:xfrm>
          <a:solidFill>
            <a:schemeClr val="bg1"/>
          </a:solidFill>
        </p:spPr>
        <p:txBody>
          <a:bodyPr/>
          <a:lstStyle/>
          <a:p>
            <a:r>
              <a:rPr lang="fr-FR" altLang="fr-FR" sz="1400" b="1"/>
              <a:t>Voie Nord</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52231" name="Espace réservé du numéro de diapositive 1">
            <a:extLst>
              <a:ext uri="{FF2B5EF4-FFF2-40B4-BE49-F238E27FC236}">
                <a16:creationId xmlns:a16="http://schemas.microsoft.com/office/drawing/2014/main" id="{29CF300A-BD5A-41C4-A42C-39ABFE660B1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FAB3F8F-32E2-4D72-B74F-2D76AD0E35D0}"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52232" name="Sous-titre 6">
            <a:extLst>
              <a:ext uri="{FF2B5EF4-FFF2-40B4-BE49-F238E27FC236}">
                <a16:creationId xmlns:a16="http://schemas.microsoft.com/office/drawing/2014/main" id="{59B5CDF0-4B3D-481B-BBCC-6EB0EA749FF3}"/>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52233" name="Rectangle 8">
            <a:extLst>
              <a:ext uri="{FF2B5EF4-FFF2-40B4-BE49-F238E27FC236}">
                <a16:creationId xmlns:a16="http://schemas.microsoft.com/office/drawing/2014/main" id="{F33286AC-7904-425E-AF89-69C5D5E2681D}"/>
              </a:ext>
            </a:extLst>
          </p:cNvPr>
          <p:cNvSpPr>
            <a:spLocks noChangeArrowheads="1"/>
          </p:cNvSpPr>
          <p:nvPr/>
        </p:nvSpPr>
        <p:spPr bwMode="auto">
          <a:xfrm>
            <a:off x="3879850" y="1331913"/>
            <a:ext cx="81184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d’éclairage public</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2234" name="Sous-titre 6">
            <a:extLst>
              <a:ext uri="{FF2B5EF4-FFF2-40B4-BE49-F238E27FC236}">
                <a16:creationId xmlns:a16="http://schemas.microsoft.com/office/drawing/2014/main" id="{64CD2B5E-F241-4BD5-A78B-8A1C7BDD2957}"/>
              </a:ext>
            </a:extLst>
          </p:cNvPr>
          <p:cNvSpPr txBox="1">
            <a:spLocks/>
          </p:cNvSpPr>
          <p:nvPr/>
        </p:nvSpPr>
        <p:spPr bwMode="auto">
          <a:xfrm>
            <a:off x="277813" y="1771650"/>
            <a:ext cx="3559175" cy="288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L’éclairage public de la voie Nord est alimenté à partir du poste de livraison projeté dans l’extension de la ZI Had soualem.</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candélabres en acier galvanisé thermo-laqué simple crosse avec luminaire 120W.</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Ellipse 13">
            <a:extLst>
              <a:ext uri="{FF2B5EF4-FFF2-40B4-BE49-F238E27FC236}">
                <a16:creationId xmlns:a16="http://schemas.microsoft.com/office/drawing/2014/main" id="{00FDD152-B083-4879-9439-576FDEA89680}"/>
              </a:ext>
            </a:extLst>
          </p:cNvPr>
          <p:cNvSpPr/>
          <p:nvPr/>
        </p:nvSpPr>
        <p:spPr>
          <a:xfrm rot="16200000">
            <a:off x="6969125" y="1843088"/>
            <a:ext cx="595313" cy="1455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7B173731-E3FA-4EDB-A348-1275640571F4}"/>
              </a:ext>
            </a:extLst>
          </p:cNvPr>
          <p:cNvCxnSpPr>
            <a:stCxn id="14" idx="2"/>
          </p:cNvCxnSpPr>
          <p:nvPr/>
        </p:nvCxnSpPr>
        <p:spPr>
          <a:xfrm rot="5400000">
            <a:off x="6244431" y="3564732"/>
            <a:ext cx="1717675" cy="325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2237" name="Image 19">
            <a:extLst>
              <a:ext uri="{FF2B5EF4-FFF2-40B4-BE49-F238E27FC236}">
                <a16:creationId xmlns:a16="http://schemas.microsoft.com/office/drawing/2014/main" id="{AAB6C0B1-61A7-489F-B91E-7782E21AB6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591050"/>
            <a:ext cx="4891087"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Rectangle 22">
            <a:extLst>
              <a:ext uri="{FF2B5EF4-FFF2-40B4-BE49-F238E27FC236}">
                <a16:creationId xmlns:a16="http://schemas.microsoft.com/office/drawing/2014/main" id="{04630B37-14B4-4E9A-A985-3B25E41D06EF}"/>
              </a:ext>
            </a:extLst>
          </p:cNvPr>
          <p:cNvSpPr>
            <a:spLocks noChangeArrowheads="1"/>
          </p:cNvSpPr>
          <p:nvPr/>
        </p:nvSpPr>
        <p:spPr bwMode="auto">
          <a:xfrm>
            <a:off x="6092825" y="6407150"/>
            <a:ext cx="2655888"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Candélabres simple crosse</a:t>
            </a:r>
          </a:p>
        </p:txBody>
      </p:sp>
      <p:cxnSp>
        <p:nvCxnSpPr>
          <p:cNvPr id="24" name="Connecteur droit avec flèche 23">
            <a:extLst>
              <a:ext uri="{FF2B5EF4-FFF2-40B4-BE49-F238E27FC236}">
                <a16:creationId xmlns:a16="http://schemas.microsoft.com/office/drawing/2014/main" id="{30B94396-A920-45D0-80BB-DE592F98840C}"/>
              </a:ext>
            </a:extLst>
          </p:cNvPr>
          <p:cNvCxnSpPr/>
          <p:nvPr/>
        </p:nvCxnSpPr>
        <p:spPr>
          <a:xfrm rot="10800000">
            <a:off x="5307013" y="5638800"/>
            <a:ext cx="1120775"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D4A2854E-D172-4D8F-81F8-FE72B6DDCA53}"/>
              </a:ext>
            </a:extLst>
          </p:cNvPr>
          <p:cNvCxnSpPr/>
          <p:nvPr/>
        </p:nvCxnSpPr>
        <p:spPr>
          <a:xfrm rot="5400000" flipH="1" flipV="1">
            <a:off x="6699250" y="5895976"/>
            <a:ext cx="788987" cy="2206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ous-titre 6">
            <a:extLst>
              <a:ext uri="{FF2B5EF4-FFF2-40B4-BE49-F238E27FC236}">
                <a16:creationId xmlns:a16="http://schemas.microsoft.com/office/drawing/2014/main" id="{A117AA5F-B62A-4F6F-81D4-D39F9E38B8FA}"/>
              </a:ext>
            </a:extLst>
          </p:cNvPr>
          <p:cNvSpPr txBox="1">
            <a:spLocks/>
          </p:cNvSpPr>
          <p:nvPr/>
        </p:nvSpPr>
        <p:spPr bwMode="auto">
          <a:xfrm>
            <a:off x="1749425" y="676275"/>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A4F68AEB-12C5-4484-84AD-7449C8FE9F95}"/>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53252" name="Image 6">
            <a:extLst>
              <a:ext uri="{FF2B5EF4-FFF2-40B4-BE49-F238E27FC236}">
                <a16:creationId xmlns:a16="http://schemas.microsoft.com/office/drawing/2014/main" id="{94D793C9-6674-461D-AC25-D5AAD8C05D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Espace réservé du numéro de diapositive 1">
            <a:extLst>
              <a:ext uri="{FF2B5EF4-FFF2-40B4-BE49-F238E27FC236}">
                <a16:creationId xmlns:a16="http://schemas.microsoft.com/office/drawing/2014/main" id="{D3CCDCF0-2D3C-43BF-AA32-52F0B2CC80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E7F28D5-6411-483A-9290-5A688F5FBE68}"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53254" name="Sous-titre 6">
            <a:extLst>
              <a:ext uri="{FF2B5EF4-FFF2-40B4-BE49-F238E27FC236}">
                <a16:creationId xmlns:a16="http://schemas.microsoft.com/office/drawing/2014/main" id="{4E7EC4CE-A2F8-4849-A54D-E6176C51CB74}"/>
              </a:ext>
            </a:extLst>
          </p:cNvPr>
          <p:cNvSpPr txBox="1">
            <a:spLocks/>
          </p:cNvSpPr>
          <p:nvPr/>
        </p:nvSpPr>
        <p:spPr bwMode="auto">
          <a:xfrm>
            <a:off x="1804988" y="1147763"/>
            <a:ext cx="48688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53255" name="Rectangle 8">
            <a:extLst>
              <a:ext uri="{FF2B5EF4-FFF2-40B4-BE49-F238E27FC236}">
                <a16:creationId xmlns:a16="http://schemas.microsoft.com/office/drawing/2014/main" id="{5CD0812B-EF63-4BFA-A95C-D18163AFCC57}"/>
              </a:ext>
            </a:extLst>
          </p:cNvPr>
          <p:cNvSpPr>
            <a:spLocks noChangeArrowheads="1"/>
          </p:cNvSpPr>
          <p:nvPr/>
        </p:nvSpPr>
        <p:spPr bwMode="auto">
          <a:xfrm>
            <a:off x="415925" y="3743325"/>
            <a:ext cx="115966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Espace réservé du contenu 10">
            <a:extLst>
              <a:ext uri="{FF2B5EF4-FFF2-40B4-BE49-F238E27FC236}">
                <a16:creationId xmlns:a16="http://schemas.microsoft.com/office/drawing/2014/main" id="{0F9A988A-A166-489C-9408-D9A41157C4B3}"/>
              </a:ext>
            </a:extLst>
          </p:cNvPr>
          <p:cNvSpPr txBox="1">
            <a:spLocks/>
          </p:cNvSpPr>
          <p:nvPr/>
        </p:nvSpPr>
        <p:spPr bwMode="auto">
          <a:xfrm>
            <a:off x="415925" y="1606550"/>
            <a:ext cx="11485563" cy="360363"/>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400" b="1"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Voie Sud 1</a:t>
            </a: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2" name="Espace réservé du contenu 10">
            <a:extLst>
              <a:ext uri="{FF2B5EF4-FFF2-40B4-BE49-F238E27FC236}">
                <a16:creationId xmlns:a16="http://schemas.microsoft.com/office/drawing/2014/main" id="{35BB187F-5C1E-428C-ACD7-83701126CB3D}"/>
              </a:ext>
            </a:extLst>
          </p:cNvPr>
          <p:cNvSpPr txBox="1">
            <a:spLocks/>
          </p:cNvSpPr>
          <p:nvPr/>
        </p:nvSpPr>
        <p:spPr bwMode="auto">
          <a:xfrm>
            <a:off x="5251450" y="2106613"/>
            <a:ext cx="6691313" cy="123190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trottoir :  2 x 2.00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espace vert :  2 x 6.50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pic>
        <p:nvPicPr>
          <p:cNvPr id="53258" name="Picture 2">
            <a:extLst>
              <a:ext uri="{FF2B5EF4-FFF2-40B4-BE49-F238E27FC236}">
                <a16:creationId xmlns:a16="http://schemas.microsoft.com/office/drawing/2014/main" id="{D2AB783F-4AD5-4143-B5AB-76DA0D6AE2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1638" y="4211638"/>
            <a:ext cx="11623675" cy="2249487"/>
          </a:xfrm>
          <a:noFill/>
        </p:spPr>
      </p:pic>
      <p:sp>
        <p:nvSpPr>
          <p:cNvPr id="13" name="Espace réservé du contenu 10">
            <a:extLst>
              <a:ext uri="{FF2B5EF4-FFF2-40B4-BE49-F238E27FC236}">
                <a16:creationId xmlns:a16="http://schemas.microsoft.com/office/drawing/2014/main" id="{99CBE21B-57DF-456B-B33D-ED6A57A87883}"/>
              </a:ext>
            </a:extLst>
          </p:cNvPr>
          <p:cNvSpPr txBox="1">
            <a:spLocks/>
          </p:cNvSpPr>
          <p:nvPr/>
        </p:nvSpPr>
        <p:spPr bwMode="auto">
          <a:xfrm>
            <a:off x="401638" y="2063750"/>
            <a:ext cx="4876800" cy="128905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Emprise : 24 m   </a:t>
            </a:r>
            <a:endParaRPr kumimoji="0" lang="fr-FR" sz="1400" b="0" i="0" u="none" strike="noStrike" kern="1200" cap="none" spc="0" normalizeH="0" baseline="3000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Longueur : 720 ml</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chaussée : 2 x 3.50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ous-titre 6">
            <a:extLst>
              <a:ext uri="{FF2B5EF4-FFF2-40B4-BE49-F238E27FC236}">
                <a16:creationId xmlns:a16="http://schemas.microsoft.com/office/drawing/2014/main" id="{6B9602D0-98D0-4396-852E-EFE78E90F939}"/>
              </a:ext>
            </a:extLst>
          </p:cNvPr>
          <p:cNvSpPr txBox="1">
            <a:spLocks/>
          </p:cNvSpPr>
          <p:nvPr/>
        </p:nvSpPr>
        <p:spPr bwMode="auto">
          <a:xfrm>
            <a:off x="1749425" y="6350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B52FE058-328B-4020-9691-BE8969918F0B}"/>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54276" name="Image 6">
            <a:extLst>
              <a:ext uri="{FF2B5EF4-FFF2-40B4-BE49-F238E27FC236}">
                <a16:creationId xmlns:a16="http://schemas.microsoft.com/office/drawing/2014/main" id="{CF2EA65A-5759-4D56-AA4D-E1BF79D911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Espace réservé du contenu 10">
            <a:extLst>
              <a:ext uri="{FF2B5EF4-FFF2-40B4-BE49-F238E27FC236}">
                <a16:creationId xmlns:a16="http://schemas.microsoft.com/office/drawing/2014/main" id="{646894F6-8F58-4C50-93A8-98CCFB23ACEF}"/>
              </a:ext>
            </a:extLst>
          </p:cNvPr>
          <p:cNvSpPr>
            <a:spLocks noGrp="1"/>
          </p:cNvSpPr>
          <p:nvPr>
            <p:ph idx="1"/>
          </p:nvPr>
        </p:nvSpPr>
        <p:spPr>
          <a:xfrm>
            <a:off x="430213" y="1917700"/>
            <a:ext cx="4152900" cy="1573213"/>
          </a:xfrm>
          <a:solidFill>
            <a:schemeClr val="bg1"/>
          </a:solidFill>
        </p:spPr>
        <p:txBody>
          <a:bodyPr/>
          <a:lstStyle/>
          <a:p>
            <a:pPr eaLnBrk="1" hangingPunct="1">
              <a:buFont typeface="Wingdings 3" panose="05040102010807070707" pitchFamily="18" charset="2"/>
              <a:buNone/>
            </a:pPr>
            <a:r>
              <a:rPr lang="fr-FR" altLang="fr-FR" sz="1600" u="sng"/>
              <a:t>Structure chaussée</a:t>
            </a:r>
          </a:p>
          <a:p>
            <a:pPr eaLnBrk="1" hangingPunct="1">
              <a:buFont typeface="Wingdings 3" panose="05040102010807070707" pitchFamily="18" charset="2"/>
              <a:buNone/>
            </a:pPr>
            <a:r>
              <a:rPr lang="fr-FR" altLang="fr-FR" sz="1600" b="1"/>
              <a:t> - GNF1 = 30 cm</a:t>
            </a:r>
          </a:p>
          <a:p>
            <a:pPr eaLnBrk="1" hangingPunct="1">
              <a:buFont typeface="Wingdings 3" panose="05040102010807070707" pitchFamily="18" charset="2"/>
              <a:buNone/>
            </a:pPr>
            <a:r>
              <a:rPr lang="fr-FR" altLang="fr-FR" sz="1600" b="1"/>
              <a:t> - GBB    = 10 cm</a:t>
            </a:r>
            <a:endParaRPr lang="fr-FR" altLang="fr-FR" sz="1600" u="sng"/>
          </a:p>
          <a:p>
            <a:pPr eaLnBrk="1" hangingPunct="1">
              <a:buFont typeface="Wingdings 3" panose="05040102010807070707" pitchFamily="18" charset="2"/>
              <a:buNone/>
            </a:pPr>
            <a:r>
              <a:rPr lang="fr-FR" altLang="fr-FR" sz="1600" b="1"/>
              <a:t> - EB       = 6 cm</a:t>
            </a:r>
            <a:endParaRPr lang="fr-FR" altLang="fr-FR" sz="1600" u="sng"/>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54278" name="Espace réservé du numéro de diapositive 1">
            <a:extLst>
              <a:ext uri="{FF2B5EF4-FFF2-40B4-BE49-F238E27FC236}">
                <a16:creationId xmlns:a16="http://schemas.microsoft.com/office/drawing/2014/main" id="{CDE40A22-84E0-4D75-B824-B1B95755836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4D580A8-4455-473C-99C6-1CE2E85D65B6}"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54279" name="Sous-titre 6">
            <a:extLst>
              <a:ext uri="{FF2B5EF4-FFF2-40B4-BE49-F238E27FC236}">
                <a16:creationId xmlns:a16="http://schemas.microsoft.com/office/drawing/2014/main" id="{552BF066-3092-4E50-8A5B-6FA27E29AADC}"/>
              </a:ext>
            </a:extLst>
          </p:cNvPr>
          <p:cNvSpPr txBox="1">
            <a:spLocks/>
          </p:cNvSpPr>
          <p:nvPr/>
        </p:nvSpPr>
        <p:spPr bwMode="auto">
          <a:xfrm>
            <a:off x="1790700" y="1065213"/>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54280" name="Rectangle 10">
            <a:extLst>
              <a:ext uri="{FF2B5EF4-FFF2-40B4-BE49-F238E27FC236}">
                <a16:creationId xmlns:a16="http://schemas.microsoft.com/office/drawing/2014/main" id="{FC6C2D93-6A9D-4473-91B2-DAC7E07BA75F}"/>
              </a:ext>
            </a:extLst>
          </p:cNvPr>
          <p:cNvSpPr>
            <a:spLocks noChangeArrowheads="1"/>
          </p:cNvSpPr>
          <p:nvPr/>
        </p:nvSpPr>
        <p:spPr bwMode="auto">
          <a:xfrm>
            <a:off x="415925" y="3549650"/>
            <a:ext cx="1160938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Profil en travers type</a:t>
            </a:r>
          </a:p>
        </p:txBody>
      </p:sp>
      <p:sp>
        <p:nvSpPr>
          <p:cNvPr id="12" name="Espace réservé du contenu 10">
            <a:extLst>
              <a:ext uri="{FF2B5EF4-FFF2-40B4-BE49-F238E27FC236}">
                <a16:creationId xmlns:a16="http://schemas.microsoft.com/office/drawing/2014/main" id="{5A04F256-60AA-4E74-BCEA-6265E7EE304C}"/>
              </a:ext>
            </a:extLst>
          </p:cNvPr>
          <p:cNvSpPr txBox="1">
            <a:spLocks/>
          </p:cNvSpPr>
          <p:nvPr/>
        </p:nvSpPr>
        <p:spPr bwMode="auto">
          <a:xfrm>
            <a:off x="6427788" y="1925638"/>
            <a:ext cx="5597525" cy="159385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0"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Structure  trottoir                                                        </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GNA   = 15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béton = 10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3" name="Espace réservé du contenu 10">
            <a:extLst>
              <a:ext uri="{FF2B5EF4-FFF2-40B4-BE49-F238E27FC236}">
                <a16:creationId xmlns:a16="http://schemas.microsoft.com/office/drawing/2014/main" id="{14B82C58-699A-4713-8CF3-B5A779B48DFB}"/>
              </a:ext>
            </a:extLst>
          </p:cNvPr>
          <p:cNvSpPr txBox="1">
            <a:spLocks/>
          </p:cNvSpPr>
          <p:nvPr/>
        </p:nvSpPr>
        <p:spPr bwMode="auto">
          <a:xfrm>
            <a:off x="471488" y="1460500"/>
            <a:ext cx="11553825" cy="395288"/>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600" b="1" i="0" u="none" strike="noStrike" kern="1200" cap="none" spc="0" normalizeH="0" baseline="0" noProof="0" dirty="0">
                <a:ln>
                  <a:noFill/>
                </a:ln>
                <a:solidFill>
                  <a:srgbClr val="404040"/>
                </a:solidFill>
                <a:effectLst/>
                <a:uLnTx/>
                <a:uFillTx/>
                <a:latin typeface="Arial" charset="0"/>
                <a:ea typeface="+mn-ea"/>
                <a:cs typeface="Arial" charset="0"/>
              </a:rPr>
              <a:t>Voie Sud 1</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pic>
        <p:nvPicPr>
          <p:cNvPr id="54283" name="Picture 2">
            <a:extLst>
              <a:ext uri="{FF2B5EF4-FFF2-40B4-BE49-F238E27FC236}">
                <a16:creationId xmlns:a16="http://schemas.microsoft.com/office/drawing/2014/main" id="{3A8AA293-8D1D-4A72-970F-2A30C0578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150" y="3989388"/>
            <a:ext cx="918686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a:extLst>
              <a:ext uri="{FF2B5EF4-FFF2-40B4-BE49-F238E27FC236}">
                <a16:creationId xmlns:a16="http://schemas.microsoft.com/office/drawing/2014/main" id="{A90AD22C-3726-4C48-8CA0-3D3139C44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100" y="3670300"/>
            <a:ext cx="49974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a:extLst>
              <a:ext uri="{FF2B5EF4-FFF2-40B4-BE49-F238E27FC236}">
                <a16:creationId xmlns:a16="http://schemas.microsoft.com/office/drawing/2014/main" id="{490CEC51-B916-421F-827A-B956B8544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525" y="1773238"/>
            <a:ext cx="77120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Sous-titre 6">
            <a:extLst>
              <a:ext uri="{FF2B5EF4-FFF2-40B4-BE49-F238E27FC236}">
                <a16:creationId xmlns:a16="http://schemas.microsoft.com/office/drawing/2014/main" id="{C229D582-E6EB-4FB7-A376-E8F1E250C98B}"/>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43345465-7703-45FB-9BF5-BCBA846DD3E2}"/>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55302" name="Image 6">
            <a:extLst>
              <a:ext uri="{FF2B5EF4-FFF2-40B4-BE49-F238E27FC236}">
                <a16:creationId xmlns:a16="http://schemas.microsoft.com/office/drawing/2014/main" id="{20EF62AA-A4DA-4F11-A6F2-923E1C2963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Espace réservé du contenu 10">
            <a:extLst>
              <a:ext uri="{FF2B5EF4-FFF2-40B4-BE49-F238E27FC236}">
                <a16:creationId xmlns:a16="http://schemas.microsoft.com/office/drawing/2014/main" id="{18EC7365-472E-4DEC-9B94-E25FB604267A}"/>
              </a:ext>
            </a:extLst>
          </p:cNvPr>
          <p:cNvSpPr>
            <a:spLocks noGrp="1"/>
          </p:cNvSpPr>
          <p:nvPr>
            <p:ph idx="1"/>
          </p:nvPr>
        </p:nvSpPr>
        <p:spPr>
          <a:xfrm>
            <a:off x="290513" y="1330325"/>
            <a:ext cx="3921125" cy="373063"/>
          </a:xfrm>
          <a:solidFill>
            <a:schemeClr val="bg1"/>
          </a:solidFill>
        </p:spPr>
        <p:txBody>
          <a:bodyPr/>
          <a:lstStyle/>
          <a:p>
            <a:r>
              <a:rPr lang="fr-FR" altLang="fr-FR" sz="1400" b="1"/>
              <a:t>Voie Sud 1</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55304" name="Espace réservé du numéro de diapositive 1">
            <a:extLst>
              <a:ext uri="{FF2B5EF4-FFF2-40B4-BE49-F238E27FC236}">
                <a16:creationId xmlns:a16="http://schemas.microsoft.com/office/drawing/2014/main" id="{56413543-6399-4E31-9FA4-8044A0A68A4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A5E6CE6-B7AE-42A6-9BD0-B70828CBC996}"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55305" name="Sous-titre 6">
            <a:extLst>
              <a:ext uri="{FF2B5EF4-FFF2-40B4-BE49-F238E27FC236}">
                <a16:creationId xmlns:a16="http://schemas.microsoft.com/office/drawing/2014/main" id="{29759F4E-26F5-495A-8F34-02EFC6F5F203}"/>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55306" name="Rectangle 8">
            <a:extLst>
              <a:ext uri="{FF2B5EF4-FFF2-40B4-BE49-F238E27FC236}">
                <a16:creationId xmlns:a16="http://schemas.microsoft.com/office/drawing/2014/main" id="{AB21EE51-9A70-47DB-9894-ACDF48A160EA}"/>
              </a:ext>
            </a:extLst>
          </p:cNvPr>
          <p:cNvSpPr>
            <a:spLocks noChangeArrowheads="1"/>
          </p:cNvSpPr>
          <p:nvPr/>
        </p:nvSpPr>
        <p:spPr bwMode="auto">
          <a:xfrm>
            <a:off x="4294188" y="1331913"/>
            <a:ext cx="77184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d’assainissement des eaux pluviales</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5307" name="Sous-titre 6">
            <a:extLst>
              <a:ext uri="{FF2B5EF4-FFF2-40B4-BE49-F238E27FC236}">
                <a16:creationId xmlns:a16="http://schemas.microsoft.com/office/drawing/2014/main" id="{20AAAFBD-634B-49B4-97E1-115110EC8634}"/>
              </a:ext>
            </a:extLst>
          </p:cNvPr>
          <p:cNvSpPr txBox="1">
            <a:spLocks/>
          </p:cNvSpPr>
          <p:nvPr/>
        </p:nvSpPr>
        <p:spPr bwMode="auto">
          <a:xfrm>
            <a:off x="277813" y="1785938"/>
            <a:ext cx="3919537" cy="2914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Les eaux pluviales de la voie Sud 1 sont collectées par des bouches d’égouts à avaloire qui seront raccordé sur un collecteurs projeté.</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d’un collecteur des eaux pluviales.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regards de visite.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bouches d’égouts à avaloire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-Réalisation de séparateur d’hydrocarbure.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Ellipse 13">
            <a:extLst>
              <a:ext uri="{FF2B5EF4-FFF2-40B4-BE49-F238E27FC236}">
                <a16:creationId xmlns:a16="http://schemas.microsoft.com/office/drawing/2014/main" id="{5263C2FB-6372-464A-B77E-C16B31DAFDC8}"/>
              </a:ext>
            </a:extLst>
          </p:cNvPr>
          <p:cNvSpPr/>
          <p:nvPr/>
        </p:nvSpPr>
        <p:spPr>
          <a:xfrm rot="16200000">
            <a:off x="4687888" y="1738313"/>
            <a:ext cx="666750" cy="1428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6EAC8713-FC74-447C-8A29-ADA2762EEC10}"/>
              </a:ext>
            </a:extLst>
          </p:cNvPr>
          <p:cNvCxnSpPr>
            <a:stCxn id="14" idx="2"/>
          </p:cNvCxnSpPr>
          <p:nvPr/>
        </p:nvCxnSpPr>
        <p:spPr>
          <a:xfrm rot="16200000" flipH="1">
            <a:off x="4749007" y="3058319"/>
            <a:ext cx="871537" cy="3270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310" name="Rectangle 22">
            <a:extLst>
              <a:ext uri="{FF2B5EF4-FFF2-40B4-BE49-F238E27FC236}">
                <a16:creationId xmlns:a16="http://schemas.microsoft.com/office/drawing/2014/main" id="{835C1E33-B348-4538-8D00-216C043D7AF0}"/>
              </a:ext>
            </a:extLst>
          </p:cNvPr>
          <p:cNvSpPr>
            <a:spLocks noChangeArrowheads="1"/>
          </p:cNvSpPr>
          <p:nvPr/>
        </p:nvSpPr>
        <p:spPr bwMode="auto">
          <a:xfrm>
            <a:off x="9086850" y="6330950"/>
            <a:ext cx="2849563"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Collecteur des eaux pluviales</a:t>
            </a:r>
          </a:p>
        </p:txBody>
      </p:sp>
      <p:cxnSp>
        <p:nvCxnSpPr>
          <p:cNvPr id="24" name="Connecteur droit avec flèche 23">
            <a:extLst>
              <a:ext uri="{FF2B5EF4-FFF2-40B4-BE49-F238E27FC236}">
                <a16:creationId xmlns:a16="http://schemas.microsoft.com/office/drawing/2014/main" id="{BD72E952-F31E-488D-B1F4-37E9D18E9D58}"/>
              </a:ext>
            </a:extLst>
          </p:cNvPr>
          <p:cNvCxnSpPr>
            <a:stCxn id="55314" idx="3"/>
          </p:cNvCxnSpPr>
          <p:nvPr/>
        </p:nvCxnSpPr>
        <p:spPr>
          <a:xfrm flipV="1">
            <a:off x="7351713" y="5343525"/>
            <a:ext cx="206375" cy="993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312" name="Rectangle 22">
            <a:extLst>
              <a:ext uri="{FF2B5EF4-FFF2-40B4-BE49-F238E27FC236}">
                <a16:creationId xmlns:a16="http://schemas.microsoft.com/office/drawing/2014/main" id="{ADD07371-E2EE-4E1F-894E-FC309D504EF7}"/>
              </a:ext>
            </a:extLst>
          </p:cNvPr>
          <p:cNvSpPr>
            <a:spLocks noChangeArrowheads="1"/>
          </p:cNvSpPr>
          <p:nvPr/>
        </p:nvSpPr>
        <p:spPr bwMode="auto">
          <a:xfrm>
            <a:off x="8104188" y="3702050"/>
            <a:ext cx="25749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Bouche d’égout à avaloire</a:t>
            </a:r>
          </a:p>
        </p:txBody>
      </p:sp>
      <p:cxnSp>
        <p:nvCxnSpPr>
          <p:cNvPr id="31" name="Connecteur droit avec flèche 30">
            <a:extLst>
              <a:ext uri="{FF2B5EF4-FFF2-40B4-BE49-F238E27FC236}">
                <a16:creationId xmlns:a16="http://schemas.microsoft.com/office/drawing/2014/main" id="{EF49288C-50D7-4ADD-BF9D-C6CFDEA51DB2}"/>
              </a:ext>
            </a:extLst>
          </p:cNvPr>
          <p:cNvCxnSpPr>
            <a:stCxn id="55312" idx="2"/>
          </p:cNvCxnSpPr>
          <p:nvPr/>
        </p:nvCxnSpPr>
        <p:spPr>
          <a:xfrm rot="16200000" flipH="1">
            <a:off x="8828881" y="4602957"/>
            <a:ext cx="1127125"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314" name="Rectangle 22">
            <a:extLst>
              <a:ext uri="{FF2B5EF4-FFF2-40B4-BE49-F238E27FC236}">
                <a16:creationId xmlns:a16="http://schemas.microsoft.com/office/drawing/2014/main" id="{D9DAC45D-AAF4-4692-9516-977AC279B20B}"/>
              </a:ext>
            </a:extLst>
          </p:cNvPr>
          <p:cNvSpPr>
            <a:spLocks noChangeArrowheads="1"/>
          </p:cNvSpPr>
          <p:nvPr/>
        </p:nvSpPr>
        <p:spPr bwMode="auto">
          <a:xfrm>
            <a:off x="5684838" y="6169025"/>
            <a:ext cx="166687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Regard de visite</a:t>
            </a:r>
          </a:p>
        </p:txBody>
      </p:sp>
      <p:cxnSp>
        <p:nvCxnSpPr>
          <p:cNvPr id="50" name="Connecteur droit avec flèche 49">
            <a:extLst>
              <a:ext uri="{FF2B5EF4-FFF2-40B4-BE49-F238E27FC236}">
                <a16:creationId xmlns:a16="http://schemas.microsoft.com/office/drawing/2014/main" id="{85EDA8AA-336C-4E7E-ADC5-F4DB8A1E7566}"/>
              </a:ext>
            </a:extLst>
          </p:cNvPr>
          <p:cNvCxnSpPr>
            <a:stCxn id="55310" idx="1"/>
          </p:cNvCxnSpPr>
          <p:nvPr/>
        </p:nvCxnSpPr>
        <p:spPr>
          <a:xfrm rot="10800000">
            <a:off x="8701088" y="5372100"/>
            <a:ext cx="385762" cy="1127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316" name="Rectangle 22">
            <a:extLst>
              <a:ext uri="{FF2B5EF4-FFF2-40B4-BE49-F238E27FC236}">
                <a16:creationId xmlns:a16="http://schemas.microsoft.com/office/drawing/2014/main" id="{C45C366B-D316-4085-84FD-E782B2520CB4}"/>
              </a:ext>
            </a:extLst>
          </p:cNvPr>
          <p:cNvSpPr>
            <a:spLocks noChangeArrowheads="1"/>
          </p:cNvSpPr>
          <p:nvPr/>
        </p:nvSpPr>
        <p:spPr bwMode="auto">
          <a:xfrm>
            <a:off x="1543050" y="5626100"/>
            <a:ext cx="287337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Séparateur d’hydrocarbure</a:t>
            </a:r>
          </a:p>
        </p:txBody>
      </p:sp>
      <p:cxnSp>
        <p:nvCxnSpPr>
          <p:cNvPr id="37" name="Connecteur droit avec flèche 36">
            <a:extLst>
              <a:ext uri="{FF2B5EF4-FFF2-40B4-BE49-F238E27FC236}">
                <a16:creationId xmlns:a16="http://schemas.microsoft.com/office/drawing/2014/main" id="{A3D476DE-FD67-4264-84E6-234D14911F33}"/>
              </a:ext>
            </a:extLst>
          </p:cNvPr>
          <p:cNvCxnSpPr>
            <a:stCxn id="55316" idx="3"/>
          </p:cNvCxnSpPr>
          <p:nvPr/>
        </p:nvCxnSpPr>
        <p:spPr>
          <a:xfrm flipV="1">
            <a:off x="4416425" y="4641850"/>
            <a:ext cx="1928813" cy="11541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 21">
            <a:extLst>
              <a:ext uri="{FF2B5EF4-FFF2-40B4-BE49-F238E27FC236}">
                <a16:creationId xmlns:a16="http://schemas.microsoft.com/office/drawing/2014/main" id="{0DC4B571-8C37-4CD6-BFE0-0DFF647FDC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5063" y="4137025"/>
            <a:ext cx="403225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Image 16">
            <a:extLst>
              <a:ext uri="{FF2B5EF4-FFF2-40B4-BE49-F238E27FC236}">
                <a16:creationId xmlns:a16="http://schemas.microsoft.com/office/drawing/2014/main" id="{629D00EC-BD80-4C93-A3C1-C897326B9A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9375" y="1895475"/>
            <a:ext cx="81089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Sous-titre 6">
            <a:extLst>
              <a:ext uri="{FF2B5EF4-FFF2-40B4-BE49-F238E27FC236}">
                <a16:creationId xmlns:a16="http://schemas.microsoft.com/office/drawing/2014/main" id="{5DECDB28-27FC-4574-A3E7-B269800C0FCD}"/>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87AC02E8-291D-4860-85AE-5299DF1DF008}"/>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56326" name="Image 6">
            <a:extLst>
              <a:ext uri="{FF2B5EF4-FFF2-40B4-BE49-F238E27FC236}">
                <a16:creationId xmlns:a16="http://schemas.microsoft.com/office/drawing/2014/main" id="{48E58487-E256-4309-AB07-6E28FBB184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Espace réservé du contenu 10">
            <a:extLst>
              <a:ext uri="{FF2B5EF4-FFF2-40B4-BE49-F238E27FC236}">
                <a16:creationId xmlns:a16="http://schemas.microsoft.com/office/drawing/2014/main" id="{240D36E3-626E-4A54-8AD7-E89AA6D97B84}"/>
              </a:ext>
            </a:extLst>
          </p:cNvPr>
          <p:cNvSpPr>
            <a:spLocks noGrp="1"/>
          </p:cNvSpPr>
          <p:nvPr>
            <p:ph idx="1"/>
          </p:nvPr>
        </p:nvSpPr>
        <p:spPr>
          <a:xfrm>
            <a:off x="290513" y="1330325"/>
            <a:ext cx="3546475" cy="373063"/>
          </a:xfrm>
          <a:solidFill>
            <a:schemeClr val="bg1"/>
          </a:solidFill>
        </p:spPr>
        <p:txBody>
          <a:bodyPr/>
          <a:lstStyle/>
          <a:p>
            <a:r>
              <a:rPr lang="fr-FR" altLang="fr-FR" sz="1400" b="1"/>
              <a:t>Voie  Sud 1</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56328" name="Espace réservé du numéro de diapositive 1">
            <a:extLst>
              <a:ext uri="{FF2B5EF4-FFF2-40B4-BE49-F238E27FC236}">
                <a16:creationId xmlns:a16="http://schemas.microsoft.com/office/drawing/2014/main" id="{71E44E4E-EEE3-4203-AAED-612A83ABC4A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67664BC-11A9-4A53-AEC0-24D33976707D}"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56329" name="Sous-titre 6">
            <a:extLst>
              <a:ext uri="{FF2B5EF4-FFF2-40B4-BE49-F238E27FC236}">
                <a16:creationId xmlns:a16="http://schemas.microsoft.com/office/drawing/2014/main" id="{B390DD4C-B3AF-4EAE-9A3F-6A27DD3FCB91}"/>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56330" name="Rectangle 8">
            <a:extLst>
              <a:ext uri="{FF2B5EF4-FFF2-40B4-BE49-F238E27FC236}">
                <a16:creationId xmlns:a16="http://schemas.microsoft.com/office/drawing/2014/main" id="{993048E8-5F72-4DE2-AAF2-FD94832C33C6}"/>
              </a:ext>
            </a:extLst>
          </p:cNvPr>
          <p:cNvSpPr>
            <a:spLocks noChangeArrowheads="1"/>
          </p:cNvSpPr>
          <p:nvPr/>
        </p:nvSpPr>
        <p:spPr bwMode="auto">
          <a:xfrm>
            <a:off x="3879850" y="1331913"/>
            <a:ext cx="81184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d’éclairage public</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6331" name="Sous-titre 6">
            <a:extLst>
              <a:ext uri="{FF2B5EF4-FFF2-40B4-BE49-F238E27FC236}">
                <a16:creationId xmlns:a16="http://schemas.microsoft.com/office/drawing/2014/main" id="{422E4E1A-6A92-42BD-9019-156EA193FF03}"/>
              </a:ext>
            </a:extLst>
          </p:cNvPr>
          <p:cNvSpPr txBox="1">
            <a:spLocks/>
          </p:cNvSpPr>
          <p:nvPr/>
        </p:nvSpPr>
        <p:spPr bwMode="auto">
          <a:xfrm>
            <a:off x="277813" y="1771650"/>
            <a:ext cx="3559175" cy="288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L’éclairage public de la voie Sud 1 est alimenté à partir du poste de livraison projeté dans l’extension de la ZI Had soualem.</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candélabres en acier galvanisé thermo-laqué simple crosse avec luminaire 120W.</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Ellipse 13">
            <a:extLst>
              <a:ext uri="{FF2B5EF4-FFF2-40B4-BE49-F238E27FC236}">
                <a16:creationId xmlns:a16="http://schemas.microsoft.com/office/drawing/2014/main" id="{26906F49-FAF8-482A-B003-814F1F6BEE58}"/>
              </a:ext>
            </a:extLst>
          </p:cNvPr>
          <p:cNvSpPr/>
          <p:nvPr/>
        </p:nvSpPr>
        <p:spPr>
          <a:xfrm rot="16200000">
            <a:off x="7204869" y="1912144"/>
            <a:ext cx="442912"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3D8FA891-C754-447D-A37D-24EA75B6F359}"/>
              </a:ext>
            </a:extLst>
          </p:cNvPr>
          <p:cNvCxnSpPr>
            <a:stCxn id="14" idx="2"/>
          </p:cNvCxnSpPr>
          <p:nvPr/>
        </p:nvCxnSpPr>
        <p:spPr>
          <a:xfrm rot="5400000">
            <a:off x="6553200" y="3408363"/>
            <a:ext cx="1538288" cy="2079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334" name="Rectangle 22">
            <a:extLst>
              <a:ext uri="{FF2B5EF4-FFF2-40B4-BE49-F238E27FC236}">
                <a16:creationId xmlns:a16="http://schemas.microsoft.com/office/drawing/2014/main" id="{2BDA1DCB-5541-4D5F-9324-E255EC761CFA}"/>
              </a:ext>
            </a:extLst>
          </p:cNvPr>
          <p:cNvSpPr>
            <a:spLocks noChangeArrowheads="1"/>
          </p:cNvSpPr>
          <p:nvPr/>
        </p:nvSpPr>
        <p:spPr bwMode="auto">
          <a:xfrm>
            <a:off x="6092825" y="6407150"/>
            <a:ext cx="2655888"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Candélabres simple crosse</a:t>
            </a:r>
          </a:p>
        </p:txBody>
      </p:sp>
      <p:cxnSp>
        <p:nvCxnSpPr>
          <p:cNvPr id="24" name="Connecteur droit avec flèche 23">
            <a:extLst>
              <a:ext uri="{FF2B5EF4-FFF2-40B4-BE49-F238E27FC236}">
                <a16:creationId xmlns:a16="http://schemas.microsoft.com/office/drawing/2014/main" id="{7ED105E7-45B6-4BCE-BA55-828DC7706BA6}"/>
              </a:ext>
            </a:extLst>
          </p:cNvPr>
          <p:cNvCxnSpPr/>
          <p:nvPr/>
        </p:nvCxnSpPr>
        <p:spPr>
          <a:xfrm rot="16200000" flipV="1">
            <a:off x="5139532" y="5112544"/>
            <a:ext cx="1344612" cy="1231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2794F137-9B6B-4D59-9FD0-279E255FB6A0}"/>
              </a:ext>
            </a:extLst>
          </p:cNvPr>
          <p:cNvCxnSpPr/>
          <p:nvPr/>
        </p:nvCxnSpPr>
        <p:spPr>
          <a:xfrm flipV="1">
            <a:off x="6983413" y="5084763"/>
            <a:ext cx="1524000" cy="13160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ous-titre 6">
            <a:extLst>
              <a:ext uri="{FF2B5EF4-FFF2-40B4-BE49-F238E27FC236}">
                <a16:creationId xmlns:a16="http://schemas.microsoft.com/office/drawing/2014/main" id="{DBEB74E1-A023-49C7-B647-498197DB5BD2}"/>
              </a:ext>
            </a:extLst>
          </p:cNvPr>
          <p:cNvSpPr txBox="1">
            <a:spLocks/>
          </p:cNvSpPr>
          <p:nvPr/>
        </p:nvSpPr>
        <p:spPr bwMode="auto">
          <a:xfrm>
            <a:off x="1749425" y="676275"/>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729F55B2-C771-489E-90D7-24377019653D}"/>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57348" name="Image 6">
            <a:extLst>
              <a:ext uri="{FF2B5EF4-FFF2-40B4-BE49-F238E27FC236}">
                <a16:creationId xmlns:a16="http://schemas.microsoft.com/office/drawing/2014/main" id="{F3CE3866-E9D1-4C6B-95F3-F589C37DAB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Espace réservé du numéro de diapositive 1">
            <a:extLst>
              <a:ext uri="{FF2B5EF4-FFF2-40B4-BE49-F238E27FC236}">
                <a16:creationId xmlns:a16="http://schemas.microsoft.com/office/drawing/2014/main" id="{8046059F-37BA-48FB-BCE2-52E4A6F7FE3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4C7F7F3-D6F6-4E6E-BB9A-55B670D19409}"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57350" name="Sous-titre 6">
            <a:extLst>
              <a:ext uri="{FF2B5EF4-FFF2-40B4-BE49-F238E27FC236}">
                <a16:creationId xmlns:a16="http://schemas.microsoft.com/office/drawing/2014/main" id="{71E6E647-BD5F-41F2-8694-80E322C4021F}"/>
              </a:ext>
            </a:extLst>
          </p:cNvPr>
          <p:cNvSpPr txBox="1">
            <a:spLocks/>
          </p:cNvSpPr>
          <p:nvPr/>
        </p:nvSpPr>
        <p:spPr bwMode="auto">
          <a:xfrm>
            <a:off x="1804988" y="1147763"/>
            <a:ext cx="48577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57351" name="Rectangle 8">
            <a:extLst>
              <a:ext uri="{FF2B5EF4-FFF2-40B4-BE49-F238E27FC236}">
                <a16:creationId xmlns:a16="http://schemas.microsoft.com/office/drawing/2014/main" id="{69986EF0-FCA3-40A7-AAAF-77B02744F1F5}"/>
              </a:ext>
            </a:extLst>
          </p:cNvPr>
          <p:cNvSpPr>
            <a:spLocks noChangeArrowheads="1"/>
          </p:cNvSpPr>
          <p:nvPr/>
        </p:nvSpPr>
        <p:spPr bwMode="auto">
          <a:xfrm>
            <a:off x="415925" y="3409950"/>
            <a:ext cx="115268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Espace réservé du contenu 10">
            <a:extLst>
              <a:ext uri="{FF2B5EF4-FFF2-40B4-BE49-F238E27FC236}">
                <a16:creationId xmlns:a16="http://schemas.microsoft.com/office/drawing/2014/main" id="{EB8FFDA3-27D1-45BE-B986-6001D78906A6}"/>
              </a:ext>
            </a:extLst>
          </p:cNvPr>
          <p:cNvSpPr txBox="1">
            <a:spLocks/>
          </p:cNvSpPr>
          <p:nvPr/>
        </p:nvSpPr>
        <p:spPr bwMode="auto">
          <a:xfrm>
            <a:off x="415925" y="1606550"/>
            <a:ext cx="11485563" cy="360363"/>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400" b="1"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Voie Sud 2</a:t>
            </a: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2" name="Espace réservé du contenu 10">
            <a:extLst>
              <a:ext uri="{FF2B5EF4-FFF2-40B4-BE49-F238E27FC236}">
                <a16:creationId xmlns:a16="http://schemas.microsoft.com/office/drawing/2014/main" id="{25799DB0-ABFA-4E66-9EEE-22D2E72D2A4D}"/>
              </a:ext>
            </a:extLst>
          </p:cNvPr>
          <p:cNvSpPr txBox="1">
            <a:spLocks/>
          </p:cNvSpPr>
          <p:nvPr/>
        </p:nvSpPr>
        <p:spPr bwMode="auto">
          <a:xfrm>
            <a:off x="5251450" y="2106613"/>
            <a:ext cx="6691313" cy="123190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trottoir :  2 x 2.00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espace vert :  2 x 1.50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3" name="Espace réservé du contenu 10">
            <a:extLst>
              <a:ext uri="{FF2B5EF4-FFF2-40B4-BE49-F238E27FC236}">
                <a16:creationId xmlns:a16="http://schemas.microsoft.com/office/drawing/2014/main" id="{8908927C-876B-4972-ACDA-5E4582F4BB71}"/>
              </a:ext>
            </a:extLst>
          </p:cNvPr>
          <p:cNvSpPr txBox="1">
            <a:spLocks/>
          </p:cNvSpPr>
          <p:nvPr/>
        </p:nvSpPr>
        <p:spPr bwMode="auto">
          <a:xfrm>
            <a:off x="401638" y="2063750"/>
            <a:ext cx="4876800" cy="128905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Emprise : 14 m   </a:t>
            </a:r>
            <a:endParaRPr kumimoji="0" lang="fr-FR" sz="1400" b="0" i="0" u="none" strike="noStrike" kern="1200" cap="none" spc="0" normalizeH="0" baseline="3000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Longueur : 340 ml</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chaussée : 2 x 3.50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pic>
        <p:nvPicPr>
          <p:cNvPr id="57355" name="Picture 2">
            <a:extLst>
              <a:ext uri="{FF2B5EF4-FFF2-40B4-BE49-F238E27FC236}">
                <a16:creationId xmlns:a16="http://schemas.microsoft.com/office/drawing/2014/main" id="{407A9EB6-5F54-4122-92A5-617BA1535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3922713"/>
            <a:ext cx="1140301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ous-titre 6">
            <a:extLst>
              <a:ext uri="{FF2B5EF4-FFF2-40B4-BE49-F238E27FC236}">
                <a16:creationId xmlns:a16="http://schemas.microsoft.com/office/drawing/2014/main" id="{14DD7F5B-8E2B-4E37-8123-F930C830FEF5}"/>
              </a:ext>
            </a:extLst>
          </p:cNvPr>
          <p:cNvSpPr txBox="1">
            <a:spLocks/>
          </p:cNvSpPr>
          <p:nvPr/>
        </p:nvSpPr>
        <p:spPr bwMode="auto">
          <a:xfrm>
            <a:off x="1749425" y="56515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53FA24ED-6414-4481-A64C-2297CFB1F8DF}"/>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58372" name="Image 6">
            <a:extLst>
              <a:ext uri="{FF2B5EF4-FFF2-40B4-BE49-F238E27FC236}">
                <a16:creationId xmlns:a16="http://schemas.microsoft.com/office/drawing/2014/main" id="{74C0E729-49E3-4D71-BDD4-FCE75427A5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Espace réservé du contenu 10">
            <a:extLst>
              <a:ext uri="{FF2B5EF4-FFF2-40B4-BE49-F238E27FC236}">
                <a16:creationId xmlns:a16="http://schemas.microsoft.com/office/drawing/2014/main" id="{868AB76E-5F1C-4ADC-9866-8FB18B1F37D0}"/>
              </a:ext>
            </a:extLst>
          </p:cNvPr>
          <p:cNvSpPr>
            <a:spLocks noGrp="1"/>
          </p:cNvSpPr>
          <p:nvPr>
            <p:ph idx="1"/>
          </p:nvPr>
        </p:nvSpPr>
        <p:spPr>
          <a:xfrm>
            <a:off x="430213" y="1751013"/>
            <a:ext cx="4152900" cy="1574800"/>
          </a:xfrm>
          <a:solidFill>
            <a:schemeClr val="bg1"/>
          </a:solidFill>
        </p:spPr>
        <p:txBody>
          <a:bodyPr/>
          <a:lstStyle/>
          <a:p>
            <a:pPr eaLnBrk="1" hangingPunct="1">
              <a:buFont typeface="Wingdings 3" panose="05040102010807070707" pitchFamily="18" charset="2"/>
              <a:buNone/>
            </a:pPr>
            <a:r>
              <a:rPr lang="fr-FR" altLang="fr-FR" sz="1600" u="sng"/>
              <a:t>Structure chaussée</a:t>
            </a:r>
          </a:p>
          <a:p>
            <a:pPr eaLnBrk="1" hangingPunct="1">
              <a:buFont typeface="Wingdings 3" panose="05040102010807070707" pitchFamily="18" charset="2"/>
              <a:buNone/>
            </a:pPr>
            <a:r>
              <a:rPr lang="fr-FR" altLang="fr-FR" sz="1600" b="1"/>
              <a:t> - GNF1 = 30 cm</a:t>
            </a:r>
          </a:p>
          <a:p>
            <a:pPr eaLnBrk="1" hangingPunct="1">
              <a:buFont typeface="Wingdings 3" panose="05040102010807070707" pitchFamily="18" charset="2"/>
              <a:buNone/>
            </a:pPr>
            <a:r>
              <a:rPr lang="fr-FR" altLang="fr-FR" sz="1600" b="1"/>
              <a:t> - GBB    = 10 cm</a:t>
            </a:r>
            <a:endParaRPr lang="fr-FR" altLang="fr-FR" sz="1600" u="sng"/>
          </a:p>
          <a:p>
            <a:pPr eaLnBrk="1" hangingPunct="1">
              <a:buFont typeface="Wingdings 3" panose="05040102010807070707" pitchFamily="18" charset="2"/>
              <a:buNone/>
            </a:pPr>
            <a:r>
              <a:rPr lang="fr-FR" altLang="fr-FR" sz="1600" b="1"/>
              <a:t> - EB       = 6 cm</a:t>
            </a:r>
            <a:endParaRPr lang="fr-FR" altLang="fr-FR" sz="1600" u="sng"/>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58374" name="Espace réservé du numéro de diapositive 1">
            <a:extLst>
              <a:ext uri="{FF2B5EF4-FFF2-40B4-BE49-F238E27FC236}">
                <a16:creationId xmlns:a16="http://schemas.microsoft.com/office/drawing/2014/main" id="{2FD0CE48-B078-436D-A04B-E535DB9164C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79355F0-CAEA-4783-9709-F5D8FF2E5AB4}"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58375" name="Sous-titre 6">
            <a:extLst>
              <a:ext uri="{FF2B5EF4-FFF2-40B4-BE49-F238E27FC236}">
                <a16:creationId xmlns:a16="http://schemas.microsoft.com/office/drawing/2014/main" id="{0947684C-F703-416D-99BB-3D20D42283FA}"/>
              </a:ext>
            </a:extLst>
          </p:cNvPr>
          <p:cNvSpPr txBox="1">
            <a:spLocks/>
          </p:cNvSpPr>
          <p:nvPr/>
        </p:nvSpPr>
        <p:spPr bwMode="auto">
          <a:xfrm>
            <a:off x="1790700" y="9398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12" name="Espace réservé du contenu 10">
            <a:extLst>
              <a:ext uri="{FF2B5EF4-FFF2-40B4-BE49-F238E27FC236}">
                <a16:creationId xmlns:a16="http://schemas.microsoft.com/office/drawing/2014/main" id="{545A4459-CD4B-436D-8E7A-1151F07902B8}"/>
              </a:ext>
            </a:extLst>
          </p:cNvPr>
          <p:cNvSpPr txBox="1">
            <a:spLocks/>
          </p:cNvSpPr>
          <p:nvPr/>
        </p:nvSpPr>
        <p:spPr bwMode="auto">
          <a:xfrm>
            <a:off x="6427788" y="1758950"/>
            <a:ext cx="5597525" cy="159385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0"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Structure  trottoir                                                        </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GNA   = 15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béton = 10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3" name="Espace réservé du contenu 10">
            <a:extLst>
              <a:ext uri="{FF2B5EF4-FFF2-40B4-BE49-F238E27FC236}">
                <a16:creationId xmlns:a16="http://schemas.microsoft.com/office/drawing/2014/main" id="{FF6CA04A-E55F-476C-918E-6A14606C9D76}"/>
              </a:ext>
            </a:extLst>
          </p:cNvPr>
          <p:cNvSpPr txBox="1">
            <a:spLocks/>
          </p:cNvSpPr>
          <p:nvPr/>
        </p:nvSpPr>
        <p:spPr bwMode="auto">
          <a:xfrm>
            <a:off x="471488" y="1293813"/>
            <a:ext cx="11553825" cy="396875"/>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600" b="1" i="0" u="none" strike="noStrike" kern="1200" cap="none" spc="0" normalizeH="0" baseline="0" noProof="0" dirty="0">
                <a:ln>
                  <a:noFill/>
                </a:ln>
                <a:solidFill>
                  <a:srgbClr val="404040"/>
                </a:solidFill>
                <a:effectLst/>
                <a:uLnTx/>
                <a:uFillTx/>
                <a:latin typeface="Arial" charset="0"/>
                <a:ea typeface="+mn-ea"/>
                <a:cs typeface="Arial" charset="0"/>
              </a:rPr>
              <a:t>Voie Sud 2</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pic>
        <p:nvPicPr>
          <p:cNvPr id="58378" name="Picture 2">
            <a:extLst>
              <a:ext uri="{FF2B5EF4-FFF2-40B4-BE49-F238E27FC236}">
                <a16:creationId xmlns:a16="http://schemas.microsoft.com/office/drawing/2014/main" id="{F59E0AD7-F92D-4A6F-8B24-752501AEF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04" r="877" b="5823"/>
          <a:stretch>
            <a:fillRect/>
          </a:stretch>
        </p:blipFill>
        <p:spPr bwMode="auto">
          <a:xfrm>
            <a:off x="1616075" y="3752850"/>
            <a:ext cx="891381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Rectangle 14">
            <a:extLst>
              <a:ext uri="{FF2B5EF4-FFF2-40B4-BE49-F238E27FC236}">
                <a16:creationId xmlns:a16="http://schemas.microsoft.com/office/drawing/2014/main" id="{86FDAD2D-A5AD-4B7B-BB1E-EDF6068A93E5}"/>
              </a:ext>
            </a:extLst>
          </p:cNvPr>
          <p:cNvSpPr>
            <a:spLocks noChangeArrowheads="1"/>
          </p:cNvSpPr>
          <p:nvPr/>
        </p:nvSpPr>
        <p:spPr bwMode="auto">
          <a:xfrm>
            <a:off x="430213" y="3397250"/>
            <a:ext cx="115951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Profil en travers type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a:extLst>
              <a:ext uri="{FF2B5EF4-FFF2-40B4-BE49-F238E27FC236}">
                <a16:creationId xmlns:a16="http://schemas.microsoft.com/office/drawing/2014/main" id="{5784DD80-E2AF-4B51-8E57-49A443CA9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825" y="3983038"/>
            <a:ext cx="46513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
            <a:extLst>
              <a:ext uri="{FF2B5EF4-FFF2-40B4-BE49-F238E27FC236}">
                <a16:creationId xmlns:a16="http://schemas.microsoft.com/office/drawing/2014/main" id="{41BCE960-2B11-4402-B5B6-50BB93481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8" y="1884363"/>
            <a:ext cx="7729537"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Sous-titre 6">
            <a:extLst>
              <a:ext uri="{FF2B5EF4-FFF2-40B4-BE49-F238E27FC236}">
                <a16:creationId xmlns:a16="http://schemas.microsoft.com/office/drawing/2014/main" id="{8F30F62D-C406-4E1E-920C-21A9764688E7}"/>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6ADB97FE-5FD3-465A-AB75-7A548DDD53B2}"/>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59398" name="Image 6">
            <a:extLst>
              <a:ext uri="{FF2B5EF4-FFF2-40B4-BE49-F238E27FC236}">
                <a16:creationId xmlns:a16="http://schemas.microsoft.com/office/drawing/2014/main" id="{643E165F-494B-43B7-9199-D980DD0134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Espace réservé du contenu 10">
            <a:extLst>
              <a:ext uri="{FF2B5EF4-FFF2-40B4-BE49-F238E27FC236}">
                <a16:creationId xmlns:a16="http://schemas.microsoft.com/office/drawing/2014/main" id="{156DE0A4-0303-4CA7-94D0-E04DB16DB2F3}"/>
              </a:ext>
            </a:extLst>
          </p:cNvPr>
          <p:cNvSpPr>
            <a:spLocks noGrp="1"/>
          </p:cNvSpPr>
          <p:nvPr>
            <p:ph idx="1"/>
          </p:nvPr>
        </p:nvSpPr>
        <p:spPr>
          <a:xfrm>
            <a:off x="290513" y="1330325"/>
            <a:ext cx="3921125" cy="373063"/>
          </a:xfrm>
          <a:solidFill>
            <a:schemeClr val="bg1"/>
          </a:solidFill>
        </p:spPr>
        <p:txBody>
          <a:bodyPr/>
          <a:lstStyle/>
          <a:p>
            <a:r>
              <a:rPr lang="fr-FR" altLang="fr-FR" sz="1400" b="1"/>
              <a:t>Voie Sud 2</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59400" name="Espace réservé du numéro de diapositive 1">
            <a:extLst>
              <a:ext uri="{FF2B5EF4-FFF2-40B4-BE49-F238E27FC236}">
                <a16:creationId xmlns:a16="http://schemas.microsoft.com/office/drawing/2014/main" id="{91EAC8C3-F92B-4827-AB9C-B442800C690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1671B64-94F2-430E-857A-D47830D0F7EE}"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59401" name="Sous-titre 6">
            <a:extLst>
              <a:ext uri="{FF2B5EF4-FFF2-40B4-BE49-F238E27FC236}">
                <a16:creationId xmlns:a16="http://schemas.microsoft.com/office/drawing/2014/main" id="{7118728C-2BE1-4CB7-AF50-BCE743D577B9}"/>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59402" name="Rectangle 8">
            <a:extLst>
              <a:ext uri="{FF2B5EF4-FFF2-40B4-BE49-F238E27FC236}">
                <a16:creationId xmlns:a16="http://schemas.microsoft.com/office/drawing/2014/main" id="{DD31514C-F3EF-46FF-BC3F-3C0295EE2702}"/>
              </a:ext>
            </a:extLst>
          </p:cNvPr>
          <p:cNvSpPr>
            <a:spLocks noChangeArrowheads="1"/>
          </p:cNvSpPr>
          <p:nvPr/>
        </p:nvSpPr>
        <p:spPr bwMode="auto">
          <a:xfrm>
            <a:off x="4294188" y="1331913"/>
            <a:ext cx="77184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d’assainissement des eaux pluviales</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9403" name="Sous-titre 6">
            <a:extLst>
              <a:ext uri="{FF2B5EF4-FFF2-40B4-BE49-F238E27FC236}">
                <a16:creationId xmlns:a16="http://schemas.microsoft.com/office/drawing/2014/main" id="{302C8F2D-74F4-40D1-8164-9EE3E9A1A02C}"/>
              </a:ext>
            </a:extLst>
          </p:cNvPr>
          <p:cNvSpPr txBox="1">
            <a:spLocks/>
          </p:cNvSpPr>
          <p:nvPr/>
        </p:nvSpPr>
        <p:spPr bwMode="auto">
          <a:xfrm>
            <a:off x="277813" y="1785938"/>
            <a:ext cx="3919537" cy="2703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Les eaux pluviales de la voie Sud 2 sont collectées par des bouches d’égouts à avaloire qui seront raccordé sur un collecteurs projeté.</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d’un collecteur des eaux pluviales.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regards de visite.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bouches d’égouts à avaloire</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Ellipse 13">
            <a:extLst>
              <a:ext uri="{FF2B5EF4-FFF2-40B4-BE49-F238E27FC236}">
                <a16:creationId xmlns:a16="http://schemas.microsoft.com/office/drawing/2014/main" id="{76A6D1E1-716A-4E2F-AF14-EF5966CE0013}"/>
              </a:ext>
            </a:extLst>
          </p:cNvPr>
          <p:cNvSpPr/>
          <p:nvPr/>
        </p:nvSpPr>
        <p:spPr>
          <a:xfrm rot="16500199">
            <a:off x="7889082" y="2223294"/>
            <a:ext cx="665162" cy="1428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3E4F1AAC-0251-4C33-B471-6E40BC038F27}"/>
              </a:ext>
            </a:extLst>
          </p:cNvPr>
          <p:cNvCxnSpPr>
            <a:stCxn id="14" idx="2"/>
          </p:cNvCxnSpPr>
          <p:nvPr/>
        </p:nvCxnSpPr>
        <p:spPr>
          <a:xfrm rot="5400000">
            <a:off x="7449344" y="3453607"/>
            <a:ext cx="928687" cy="558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406" name="Rectangle 22">
            <a:extLst>
              <a:ext uri="{FF2B5EF4-FFF2-40B4-BE49-F238E27FC236}">
                <a16:creationId xmlns:a16="http://schemas.microsoft.com/office/drawing/2014/main" id="{9028AB9D-8E0B-4D73-A5FD-62F566D7DE33}"/>
              </a:ext>
            </a:extLst>
          </p:cNvPr>
          <p:cNvSpPr>
            <a:spLocks noChangeArrowheads="1"/>
          </p:cNvSpPr>
          <p:nvPr/>
        </p:nvSpPr>
        <p:spPr bwMode="auto">
          <a:xfrm>
            <a:off x="9086850" y="6330950"/>
            <a:ext cx="2849563"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Collecteur des eaux pluviales</a:t>
            </a:r>
          </a:p>
        </p:txBody>
      </p:sp>
      <p:cxnSp>
        <p:nvCxnSpPr>
          <p:cNvPr id="24" name="Connecteur droit avec flèche 23">
            <a:extLst>
              <a:ext uri="{FF2B5EF4-FFF2-40B4-BE49-F238E27FC236}">
                <a16:creationId xmlns:a16="http://schemas.microsoft.com/office/drawing/2014/main" id="{C4FA0CD7-76BF-4BBA-9E43-F6C723B9DF30}"/>
              </a:ext>
            </a:extLst>
          </p:cNvPr>
          <p:cNvCxnSpPr>
            <a:stCxn id="59410" idx="3"/>
          </p:cNvCxnSpPr>
          <p:nvPr/>
        </p:nvCxnSpPr>
        <p:spPr>
          <a:xfrm flipV="1">
            <a:off x="5537200" y="4946650"/>
            <a:ext cx="309563" cy="1501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408" name="Rectangle 22">
            <a:extLst>
              <a:ext uri="{FF2B5EF4-FFF2-40B4-BE49-F238E27FC236}">
                <a16:creationId xmlns:a16="http://schemas.microsoft.com/office/drawing/2014/main" id="{50094A54-1595-42D2-8809-0769F71AD00E}"/>
              </a:ext>
            </a:extLst>
          </p:cNvPr>
          <p:cNvSpPr>
            <a:spLocks noChangeArrowheads="1"/>
          </p:cNvSpPr>
          <p:nvPr/>
        </p:nvSpPr>
        <p:spPr bwMode="auto">
          <a:xfrm>
            <a:off x="9158288" y="3716338"/>
            <a:ext cx="257492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Bouche d’égout à avaloire</a:t>
            </a:r>
          </a:p>
        </p:txBody>
      </p:sp>
      <p:cxnSp>
        <p:nvCxnSpPr>
          <p:cNvPr id="31" name="Connecteur droit avec flèche 30">
            <a:extLst>
              <a:ext uri="{FF2B5EF4-FFF2-40B4-BE49-F238E27FC236}">
                <a16:creationId xmlns:a16="http://schemas.microsoft.com/office/drawing/2014/main" id="{19D99996-B41E-436F-9459-76936E1F0B65}"/>
              </a:ext>
            </a:extLst>
          </p:cNvPr>
          <p:cNvCxnSpPr>
            <a:stCxn id="59408" idx="1"/>
          </p:cNvCxnSpPr>
          <p:nvPr/>
        </p:nvCxnSpPr>
        <p:spPr>
          <a:xfrm rot="10800000" flipV="1">
            <a:off x="8561388" y="3884613"/>
            <a:ext cx="596900" cy="1047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410" name="Rectangle 22">
            <a:extLst>
              <a:ext uri="{FF2B5EF4-FFF2-40B4-BE49-F238E27FC236}">
                <a16:creationId xmlns:a16="http://schemas.microsoft.com/office/drawing/2014/main" id="{32A57FD6-BC7E-472E-A6AA-382BB0B04EF9}"/>
              </a:ext>
            </a:extLst>
          </p:cNvPr>
          <p:cNvSpPr>
            <a:spLocks noChangeArrowheads="1"/>
          </p:cNvSpPr>
          <p:nvPr/>
        </p:nvSpPr>
        <p:spPr bwMode="auto">
          <a:xfrm>
            <a:off x="3870325" y="6278563"/>
            <a:ext cx="166687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Regard de visite</a:t>
            </a:r>
          </a:p>
        </p:txBody>
      </p:sp>
      <p:cxnSp>
        <p:nvCxnSpPr>
          <p:cNvPr id="50" name="Connecteur droit avec flèche 49">
            <a:extLst>
              <a:ext uri="{FF2B5EF4-FFF2-40B4-BE49-F238E27FC236}">
                <a16:creationId xmlns:a16="http://schemas.microsoft.com/office/drawing/2014/main" id="{79367E56-DD8C-4FB9-988F-833A90454037}"/>
              </a:ext>
            </a:extLst>
          </p:cNvPr>
          <p:cNvCxnSpPr>
            <a:stCxn id="59406" idx="1"/>
          </p:cNvCxnSpPr>
          <p:nvPr/>
        </p:nvCxnSpPr>
        <p:spPr>
          <a:xfrm rot="10800000">
            <a:off x="7924800" y="5140325"/>
            <a:ext cx="1162050" cy="1358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24CFCD-43EF-432D-8D41-EF31D2D17746}"/>
              </a:ext>
            </a:extLst>
          </p:cNvPr>
          <p:cNvSpPr/>
          <p:nvPr/>
        </p:nvSpPr>
        <p:spPr>
          <a:xfrm>
            <a:off x="863600" y="1638300"/>
            <a:ext cx="10779125" cy="1887538"/>
          </a:xfrm>
          <a:prstGeom prst="rect">
            <a:avLst/>
          </a:prstGeom>
        </p:spPr>
        <p:txBody>
          <a:bodyPr>
            <a:spAutoFit/>
          </a:bodyPr>
          <a:lstStyle/>
          <a:p>
            <a:pPr marL="640080" marR="0" lvl="0" indent="0" algn="just" defTabSz="457200" rtl="0" eaLnBrk="1" fontAlgn="auto" latinLnBrk="0" hangingPunct="1">
              <a:lnSpc>
                <a:spcPts val="14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endParaRPr>
          </a:p>
          <a:p>
            <a:pPr marL="640080" marR="0" lvl="0" indent="0" algn="just" defTabSz="457200" rtl="0" eaLnBrk="1" fontAlgn="auto" latinLnBrk="0" hangingPunct="1">
              <a:lnSpc>
                <a:spcPts val="14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L’objectif est la Construction d'un dalot triple sur Oued Jinja extension </a:t>
            </a:r>
            <a:r>
              <a:rPr kumimoji="0" lang="fr-FR" sz="1600" b="0" i="0" u="none" strike="noStrike" kern="1200" cap="none" spc="0" normalizeH="0" baseline="0" noProof="0" dirty="0" err="1">
                <a:ln>
                  <a:noFill/>
                </a:ln>
                <a:solidFill>
                  <a:prstClr val="black"/>
                </a:solidFill>
                <a:effectLst/>
                <a:uLnTx/>
                <a:uFillTx/>
                <a:latin typeface="Century Gothic"/>
                <a:ea typeface="Times New Roman" panose="02020603050405020304" pitchFamily="18" charset="0"/>
                <a:cs typeface="Times New Roman" panose="02020603050405020304" pitchFamily="18" charset="0"/>
              </a:rPr>
              <a:t>Had</a:t>
            </a:r>
            <a:r>
              <a:rPr kumimoji="0" lang="fr-FR"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 </a:t>
            </a:r>
            <a:r>
              <a:rPr kumimoji="0" lang="fr-FR" sz="1600" b="0" i="0" u="none" strike="noStrike" kern="1200" cap="none" spc="0" normalizeH="0" baseline="0" noProof="0" dirty="0" err="1">
                <a:ln>
                  <a:noFill/>
                </a:ln>
                <a:solidFill>
                  <a:prstClr val="black"/>
                </a:solidFill>
                <a:effectLst/>
                <a:uLnTx/>
                <a:uFillTx/>
                <a:latin typeface="Century Gothic"/>
                <a:ea typeface="Times New Roman" panose="02020603050405020304" pitchFamily="18" charset="0"/>
                <a:cs typeface="Times New Roman" panose="02020603050405020304" pitchFamily="18" charset="0"/>
              </a:rPr>
              <a:t>Soualem</a:t>
            </a:r>
            <a:r>
              <a:rPr kumimoji="0" lang="fr-FR"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 deux bassins de</a:t>
            </a:r>
          </a:p>
          <a:p>
            <a:pPr marL="640080" marR="0" lvl="0" indent="0" algn="just" defTabSz="457200" rtl="0" eaLnBrk="1" fontAlgn="auto" latinLnBrk="0" hangingPunct="1">
              <a:lnSpc>
                <a:spcPts val="14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endParaRPr>
          </a:p>
          <a:p>
            <a:pPr marL="640080" marR="0" lvl="0" indent="0" algn="just" defTabSz="457200" rtl="0" eaLnBrk="1" fontAlgn="auto" latinLnBrk="0" hangingPunct="1">
              <a:lnSpc>
                <a:spcPts val="14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 rétention et des routes d'accès de l'extension de la ZI de Had Soualem et de la nouvelle ZI de Sahel</a:t>
            </a:r>
          </a:p>
          <a:p>
            <a:pPr marL="640080" marR="0" lvl="0" indent="0" algn="just" defTabSz="457200" rtl="0" eaLnBrk="1" fontAlgn="auto" latinLnBrk="0" hangingPunct="1">
              <a:lnSpc>
                <a:spcPts val="14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endParaRPr>
          </a:p>
          <a:p>
            <a:pPr marL="640080" marR="0" lvl="0" indent="0" algn="just" defTabSz="457200" rtl="0" eaLnBrk="1" fontAlgn="auto" latinLnBrk="0" hangingPunct="1">
              <a:lnSpc>
                <a:spcPts val="14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 Lakhyayta </a:t>
            </a:r>
          </a:p>
          <a:p>
            <a:pPr marL="640080" marR="0" lvl="0" indent="0" algn="just" defTabSz="457200" rtl="0" eaLnBrk="1" fontAlgn="auto" latinLnBrk="0" hangingPunct="1">
              <a:lnSpc>
                <a:spcPts val="14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endParaRPr>
          </a:p>
          <a:p>
            <a:pPr marL="640080" marR="0" lvl="0" indent="0" algn="just" defTabSz="457200" rtl="0" eaLnBrk="1" fontAlgn="auto" latinLnBrk="0" hangingPunct="1">
              <a:lnSpc>
                <a:spcPts val="14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endParaRPr>
          </a:p>
          <a:p>
            <a:pPr marL="640080" marR="0" lvl="0" indent="0" algn="just" defTabSz="457200" rtl="0" eaLnBrk="1" fontAlgn="auto" latinLnBrk="0" hangingPunct="1">
              <a:lnSpc>
                <a:spcPts val="14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rPr>
              <a:t>Les travaux consistent en:</a:t>
            </a:r>
          </a:p>
          <a:p>
            <a:pPr marL="640080" marR="0" lvl="0" indent="0" algn="just" defTabSz="457200" rtl="0" eaLnBrk="1" fontAlgn="auto" latinLnBrk="0" hangingPunct="1">
              <a:lnSpc>
                <a:spcPts val="14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panose="02020603050405020304" pitchFamily="18" charset="0"/>
            </a:endParaRPr>
          </a:p>
        </p:txBody>
      </p:sp>
      <p:sp>
        <p:nvSpPr>
          <p:cNvPr id="21507" name="Sous-titre 6">
            <a:extLst>
              <a:ext uri="{FF2B5EF4-FFF2-40B4-BE49-F238E27FC236}">
                <a16:creationId xmlns:a16="http://schemas.microsoft.com/office/drawing/2014/main" id="{E4B31FB5-0B9C-45C3-AD7D-FDBA84A9287E}"/>
              </a:ext>
            </a:extLst>
          </p:cNvPr>
          <p:cNvSpPr txBox="1">
            <a:spLocks/>
          </p:cNvSpPr>
          <p:nvPr/>
        </p:nvSpPr>
        <p:spPr bwMode="auto">
          <a:xfrm>
            <a:off x="1841500" y="1133475"/>
            <a:ext cx="8915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Char char=""/>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Objet</a:t>
            </a:r>
          </a:p>
        </p:txBody>
      </p:sp>
      <p:sp>
        <p:nvSpPr>
          <p:cNvPr id="5" name="Titre 1">
            <a:extLst>
              <a:ext uri="{FF2B5EF4-FFF2-40B4-BE49-F238E27FC236}">
                <a16:creationId xmlns:a16="http://schemas.microsoft.com/office/drawing/2014/main" id="{987703C1-3BF7-4BAC-8D13-32C8269946C8}"/>
              </a:ext>
            </a:extLst>
          </p:cNvPr>
          <p:cNvSpPr txBox="1">
            <a:spLocks/>
          </p:cNvSpPr>
          <p:nvPr/>
        </p:nvSpPr>
        <p:spPr>
          <a:xfrm>
            <a:off x="604838" y="271463"/>
            <a:ext cx="10807700" cy="190500"/>
          </a:xfrm>
          <a:prstGeom prst="rect">
            <a:avLst/>
          </a:prstGeom>
        </p:spPr>
        <p:txBody>
          <a:bodyPr>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21509" name="Image 5">
            <a:extLst>
              <a:ext uri="{FF2B5EF4-FFF2-40B4-BE49-F238E27FC236}">
                <a16:creationId xmlns:a16="http://schemas.microsoft.com/office/drawing/2014/main" id="{8F1A5F1A-F514-434C-8FA0-DDF772600B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5A99B3C-38D4-4B43-9B70-B8428DFD606E}"/>
              </a:ext>
            </a:extLst>
          </p:cNvPr>
          <p:cNvSpPr/>
          <p:nvPr/>
        </p:nvSpPr>
        <p:spPr>
          <a:xfrm>
            <a:off x="1412875" y="3597275"/>
            <a:ext cx="9975850" cy="21971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3"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entury Gothic"/>
              <a:ea typeface="+mn-ea"/>
              <a:cs typeface="+mn-cs"/>
            </a:endParaRPr>
          </a:p>
          <a:p>
            <a:pPr marL="0" marR="0" lvl="3" indent="0" algn="l"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Century Gothic"/>
                <a:ea typeface="+mn-ea"/>
                <a:cs typeface="+mn-cs"/>
              </a:rPr>
              <a:t>         1- </a:t>
            </a:r>
            <a:r>
              <a:rPr kumimoji="0" lang="fr-FR" sz="2000" b="1" i="0" u="none" strike="noStrike" kern="1200" cap="none" spc="0" normalizeH="0" baseline="0" noProof="0" dirty="0">
                <a:ln>
                  <a:noFill/>
                </a:ln>
                <a:solidFill>
                  <a:prstClr val="white"/>
                </a:solidFill>
                <a:effectLst/>
                <a:uLnTx/>
                <a:uFillTx/>
                <a:latin typeface="Century Gothic"/>
                <a:ea typeface="+mn-ea"/>
                <a:cs typeface="+mn-cs"/>
              </a:rPr>
              <a:t>Dalot</a:t>
            </a:r>
            <a:r>
              <a:rPr kumimoji="0" lang="es-ES" sz="2000" b="1" i="0" u="none" strike="noStrike" kern="1200" cap="none" spc="0" normalizeH="0" baseline="0" noProof="0" dirty="0">
                <a:ln>
                  <a:noFill/>
                </a:ln>
                <a:solidFill>
                  <a:prstClr val="white"/>
                </a:solidFill>
                <a:effectLst/>
                <a:uLnTx/>
                <a:uFillTx/>
                <a:latin typeface="Century Gothic"/>
                <a:ea typeface="+mn-ea"/>
                <a:cs typeface="+mn-cs"/>
              </a:rPr>
              <a:t> triple 3.00 x 3.00 m sur </a:t>
            </a:r>
            <a:r>
              <a:rPr kumimoji="0" lang="fr-FR" sz="2000" b="1" i="0" u="none" strike="noStrike" kern="1200" cap="none" spc="0" normalizeH="0" baseline="0" noProof="0" dirty="0">
                <a:ln>
                  <a:noFill/>
                </a:ln>
                <a:solidFill>
                  <a:prstClr val="white"/>
                </a:solidFill>
                <a:effectLst/>
                <a:uLnTx/>
                <a:uFillTx/>
                <a:latin typeface="Century Gothic"/>
                <a:ea typeface="+mn-ea"/>
                <a:cs typeface="+mn-cs"/>
              </a:rPr>
              <a:t>oued</a:t>
            </a:r>
            <a:r>
              <a:rPr kumimoji="0" lang="es-ES" sz="2000" b="1" i="0" u="none" strike="noStrike" kern="1200" cap="none" spc="0" normalizeH="0" baseline="0" noProof="0" dirty="0">
                <a:ln>
                  <a:noFill/>
                </a:ln>
                <a:solidFill>
                  <a:prstClr val="white"/>
                </a:solidFill>
                <a:effectLst/>
                <a:uLnTx/>
                <a:uFillTx/>
                <a:latin typeface="Century Gothic"/>
                <a:ea typeface="+mn-ea"/>
                <a:cs typeface="+mn-cs"/>
              </a:rPr>
              <a:t> </a:t>
            </a:r>
            <a:r>
              <a:rPr kumimoji="0" lang="es-ES" sz="2000" b="1" i="0" u="none" strike="noStrike" kern="1200" cap="none" spc="0" normalizeH="0" baseline="0" noProof="0" dirty="0" err="1">
                <a:ln>
                  <a:noFill/>
                </a:ln>
                <a:solidFill>
                  <a:prstClr val="white"/>
                </a:solidFill>
                <a:effectLst/>
                <a:uLnTx/>
                <a:uFillTx/>
                <a:latin typeface="Century Gothic"/>
                <a:ea typeface="+mn-ea"/>
                <a:cs typeface="+mn-cs"/>
              </a:rPr>
              <a:t>jinja</a:t>
            </a:r>
            <a:r>
              <a:rPr kumimoji="0" lang="es-ES" sz="2000" b="1" i="0" u="none" strike="noStrike" kern="1200" cap="none" spc="0" normalizeH="0" baseline="0" noProof="0" dirty="0">
                <a:ln>
                  <a:noFill/>
                </a:ln>
                <a:solidFill>
                  <a:prstClr val="white"/>
                </a:solidFill>
                <a:effectLst/>
                <a:uLnTx/>
                <a:uFillTx/>
                <a:latin typeface="Century Gothic"/>
                <a:ea typeface="+mn-ea"/>
                <a:cs typeface="+mn-cs"/>
              </a:rPr>
              <a:t> de 840 ml</a:t>
            </a:r>
          </a:p>
          <a:p>
            <a:pPr marL="640080" marR="0" lvl="0" indent="0" algn="just" defTabSz="457200" rtl="0" eaLnBrk="1" fontAlgn="auto" latinLnBrk="0" hangingPunct="1">
              <a:lnSpc>
                <a:spcPts val="1400"/>
              </a:lnSpc>
              <a:spcBef>
                <a:spcPts val="0"/>
              </a:spcBef>
              <a:spcAft>
                <a:spcPts val="0"/>
              </a:spcAft>
              <a:buClrTx/>
              <a:buSzTx/>
              <a:buFontTx/>
              <a:buNone/>
              <a:tabLst/>
              <a:defRPr/>
            </a:pPr>
            <a:endParaRPr kumimoji="0" lang="es-ES" sz="2000" b="1" i="0" u="none" strike="noStrike" kern="1200" cap="none" spc="0" normalizeH="0" baseline="0" noProof="0" dirty="0">
              <a:ln>
                <a:noFill/>
              </a:ln>
              <a:solidFill>
                <a:prstClr val="white"/>
              </a:solidFill>
              <a:effectLst/>
              <a:uLnTx/>
              <a:uFillTx/>
              <a:latin typeface="Century Gothic"/>
              <a:ea typeface="+mn-ea"/>
              <a:cs typeface="+mn-cs"/>
            </a:endParaRPr>
          </a:p>
          <a:p>
            <a:pPr marL="640080" marR="0" lvl="0" indent="0" algn="just" defTabSz="457200" rtl="0" eaLnBrk="1" fontAlgn="auto" latinLnBrk="0" hangingPunct="1">
              <a:lnSpc>
                <a:spcPts val="14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Century Gothic"/>
                <a:ea typeface="+mn-ea"/>
                <a:cs typeface="+mn-cs"/>
              </a:rPr>
              <a:t>2- </a:t>
            </a:r>
            <a:r>
              <a:rPr kumimoji="0" lang="es-ES" sz="2000" b="1" i="0" u="none" strike="noStrike" kern="1200" cap="none" spc="0" normalizeH="0" baseline="0" noProof="0" dirty="0" err="1">
                <a:ln>
                  <a:noFill/>
                </a:ln>
                <a:solidFill>
                  <a:prstClr val="white"/>
                </a:solidFill>
                <a:effectLst/>
                <a:uLnTx/>
                <a:uFillTx/>
                <a:latin typeface="Century Gothic"/>
                <a:ea typeface="+mn-ea"/>
                <a:cs typeface="+mn-cs"/>
              </a:rPr>
              <a:t>Deux</a:t>
            </a:r>
            <a:r>
              <a:rPr kumimoji="0" lang="es-ES" sz="2000" b="1" i="0" u="none" strike="noStrike" kern="1200" cap="none" spc="0" normalizeH="0" baseline="0" noProof="0" dirty="0">
                <a:ln>
                  <a:noFill/>
                </a:ln>
                <a:solidFill>
                  <a:prstClr val="white"/>
                </a:solidFill>
                <a:effectLst/>
                <a:uLnTx/>
                <a:uFillTx/>
                <a:latin typeface="Century Gothic"/>
                <a:ea typeface="+mn-ea"/>
                <a:cs typeface="+mn-cs"/>
              </a:rPr>
              <a:t> </a:t>
            </a:r>
            <a:r>
              <a:rPr kumimoji="0" lang="fr-FR" sz="2000" b="1" i="0" u="none" strike="noStrike" kern="1200" cap="none" spc="0" normalizeH="0" baseline="0" noProof="0" dirty="0">
                <a:ln>
                  <a:noFill/>
                </a:ln>
                <a:solidFill>
                  <a:prstClr val="white"/>
                </a:solidFill>
                <a:effectLst/>
                <a:uLnTx/>
                <a:uFillTx/>
                <a:latin typeface="Century Gothic"/>
                <a:ea typeface="+mn-ea"/>
                <a:cs typeface="+mn-cs"/>
              </a:rPr>
              <a:t>Bassins</a:t>
            </a:r>
            <a:r>
              <a:rPr kumimoji="0" lang="es-ES" sz="2000" b="1" i="0" u="none" strike="noStrike" kern="1200" cap="none" spc="0" normalizeH="0" baseline="0" noProof="0" dirty="0">
                <a:ln>
                  <a:noFill/>
                </a:ln>
                <a:solidFill>
                  <a:prstClr val="white"/>
                </a:solidFill>
                <a:effectLst/>
                <a:uLnTx/>
                <a:uFillTx/>
                <a:latin typeface="Century Gothic"/>
                <a:ea typeface="+mn-ea"/>
                <a:cs typeface="+mn-cs"/>
              </a:rPr>
              <a:t> de </a:t>
            </a:r>
            <a:r>
              <a:rPr kumimoji="0" lang="fr-FR" sz="2000" b="1" i="0" u="none" strike="noStrike" kern="1200" cap="none" spc="0" normalizeH="0" baseline="0" noProof="0" dirty="0">
                <a:ln>
                  <a:noFill/>
                </a:ln>
                <a:solidFill>
                  <a:prstClr val="white"/>
                </a:solidFill>
                <a:effectLst/>
                <a:uLnTx/>
                <a:uFillTx/>
                <a:latin typeface="Century Gothic"/>
                <a:ea typeface="+mn-ea"/>
                <a:cs typeface="+mn-cs"/>
              </a:rPr>
              <a:t>rétention</a:t>
            </a:r>
            <a:r>
              <a:rPr kumimoji="0" lang="es-ES" sz="2000" b="1" i="0" u="none" strike="noStrike" kern="1200" cap="none" spc="0" normalizeH="0" baseline="0" noProof="0" dirty="0">
                <a:ln>
                  <a:noFill/>
                </a:ln>
                <a:solidFill>
                  <a:prstClr val="white"/>
                </a:solidFill>
                <a:effectLst/>
                <a:uLnTx/>
                <a:uFillTx/>
                <a:latin typeface="Century Gothic"/>
                <a:ea typeface="+mn-ea"/>
                <a:cs typeface="+mn-cs"/>
              </a:rPr>
              <a:t> </a:t>
            </a:r>
            <a:r>
              <a:rPr kumimoji="0" lang="fr-FR" sz="2000" b="1" i="0" u="none" strike="noStrike" kern="1200" cap="none" spc="0" normalizeH="0" baseline="0" noProof="0" dirty="0">
                <a:ln>
                  <a:noFill/>
                </a:ln>
                <a:solidFill>
                  <a:prstClr val="white"/>
                </a:solidFill>
                <a:effectLst/>
                <a:uLnTx/>
                <a:uFillTx/>
                <a:latin typeface="Century Gothic"/>
                <a:ea typeface="+mn-ea"/>
                <a:cs typeface="+mn-cs"/>
              </a:rPr>
              <a:t>dans</a:t>
            </a:r>
            <a:r>
              <a:rPr kumimoji="0" lang="es-ES" sz="2000" b="1" i="0" u="none" strike="noStrike" kern="1200" cap="none" spc="0" normalizeH="0" baseline="0" noProof="0" dirty="0">
                <a:ln>
                  <a:noFill/>
                </a:ln>
                <a:solidFill>
                  <a:prstClr val="white"/>
                </a:solidFill>
                <a:effectLst/>
                <a:uLnTx/>
                <a:uFillTx/>
                <a:latin typeface="Century Gothic"/>
                <a:ea typeface="+mn-ea"/>
                <a:cs typeface="+mn-cs"/>
              </a:rPr>
              <a:t> </a:t>
            </a:r>
            <a:r>
              <a:rPr kumimoji="0" lang="fr-FR" sz="2000" b="1" i="0" u="none" strike="noStrike" kern="1200" cap="none" spc="0" normalizeH="0" baseline="0" noProof="0" dirty="0">
                <a:ln>
                  <a:noFill/>
                </a:ln>
                <a:solidFill>
                  <a:prstClr val="white"/>
                </a:solidFill>
                <a:effectLst/>
                <a:uLnTx/>
                <a:uFillTx/>
                <a:latin typeface="Century Gothic"/>
                <a:ea typeface="+mn-ea"/>
                <a:cs typeface="+mn-cs"/>
              </a:rPr>
              <a:t>l'extension de la ZI de Had </a:t>
            </a:r>
            <a:r>
              <a:rPr kumimoji="0" lang="fr-FR" sz="2000" b="1" i="0" u="none" strike="noStrike" kern="1200" cap="none" spc="0" normalizeH="0" baseline="0" noProof="0" dirty="0" err="1">
                <a:ln>
                  <a:noFill/>
                </a:ln>
                <a:solidFill>
                  <a:prstClr val="white"/>
                </a:solidFill>
                <a:effectLst/>
                <a:uLnTx/>
                <a:uFillTx/>
                <a:latin typeface="Century Gothic"/>
                <a:ea typeface="+mn-ea"/>
                <a:cs typeface="+mn-cs"/>
              </a:rPr>
              <a:t>Soualem</a:t>
            </a:r>
            <a:r>
              <a:rPr kumimoji="0" lang="fr-FR" sz="2000" b="1" i="0" u="none" strike="noStrike" kern="1200" cap="none" spc="0" normalizeH="0" baseline="0" noProof="0" dirty="0">
                <a:ln>
                  <a:noFill/>
                </a:ln>
                <a:solidFill>
                  <a:prstClr val="white"/>
                </a:solidFill>
                <a:effectLst/>
                <a:uLnTx/>
                <a:uFillTx/>
                <a:latin typeface="Century Gothic"/>
                <a:ea typeface="+mn-ea"/>
                <a:cs typeface="+mn-cs"/>
              </a:rPr>
              <a:t> et </a:t>
            </a:r>
          </a:p>
          <a:p>
            <a:pPr marL="640080" marR="0" lvl="0" indent="0" algn="just" defTabSz="457200" rtl="0" eaLnBrk="1" fontAlgn="auto" latinLnBrk="0" hangingPunct="1">
              <a:lnSpc>
                <a:spcPts val="14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a:p>
            <a:pPr marL="640080" marR="0" lvl="0" indent="0" algn="just" defTabSz="457200" rtl="0" eaLnBrk="1" fontAlgn="auto" latinLnBrk="0" hangingPunct="1">
              <a:lnSpc>
                <a:spcPts val="14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a:ea typeface="+mn-ea"/>
                <a:cs typeface="+mn-cs"/>
              </a:rPr>
              <a:t>la nouvelle ZI de Sahel Lakhyayta </a:t>
            </a:r>
          </a:p>
          <a:p>
            <a:pPr marL="640080" marR="0" lvl="0" indent="0" algn="just" defTabSz="457200" rtl="0" eaLnBrk="1" fontAlgn="auto" latinLnBrk="0" hangingPunct="1">
              <a:lnSpc>
                <a:spcPts val="14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a:p>
            <a:pPr marL="640080" marR="0" lvl="0" indent="0" algn="just" defTabSz="457200" rtl="0" eaLnBrk="1" fontAlgn="auto" latinLnBrk="0" hangingPunct="1">
              <a:lnSpc>
                <a:spcPts val="14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a:ea typeface="+mn-ea"/>
                <a:cs typeface="+mn-cs"/>
              </a:rPr>
              <a:t>3- Voies d’accès et périphériques de l'extension de la ZI de Had Soualem </a:t>
            </a:r>
          </a:p>
          <a:p>
            <a:pPr marL="640080" marR="0" lvl="0" indent="0" algn="just" defTabSz="457200" rtl="0" eaLnBrk="1" fontAlgn="auto" latinLnBrk="0" hangingPunct="1">
              <a:lnSpc>
                <a:spcPts val="14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a:p>
            <a:pPr marL="640080" marR="0" lvl="0" indent="0" algn="just" defTabSz="457200" rtl="0" eaLnBrk="1" fontAlgn="auto" latinLnBrk="0" hangingPunct="1">
              <a:lnSpc>
                <a:spcPts val="14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a:ea typeface="+mn-ea"/>
                <a:cs typeface="+mn-cs"/>
              </a:rPr>
              <a:t>4- Voies d’accès de la nouvelle ZI de sahel </a:t>
            </a:r>
            <a:r>
              <a:rPr kumimoji="0" lang="fr-FR" sz="2000" b="1" i="0" u="none" strike="noStrike" kern="1200" cap="none" spc="0" normalizeH="0" baseline="0" noProof="0" dirty="0" err="1">
                <a:ln>
                  <a:noFill/>
                </a:ln>
                <a:solidFill>
                  <a:prstClr val="white"/>
                </a:solidFill>
                <a:effectLst/>
                <a:uLnTx/>
                <a:uFillTx/>
                <a:latin typeface="Century Gothic"/>
                <a:ea typeface="+mn-ea"/>
                <a:cs typeface="+mn-cs"/>
              </a:rPr>
              <a:t>lakhyayta</a:t>
            </a: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a:p>
            <a:pPr marL="640080" marR="0" lvl="0" indent="0" algn="just" defTabSz="457200" rtl="0" eaLnBrk="1" fontAlgn="auto" latinLnBrk="0" hangingPunct="1">
              <a:lnSpc>
                <a:spcPts val="14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Century Gothic"/>
              <a:ea typeface="+mn-ea"/>
              <a:cs typeface="+mn-cs"/>
            </a:endParaRPr>
          </a:p>
          <a:p>
            <a:pPr marL="640080" marR="0" lvl="0" indent="0" algn="just" defTabSz="457200" rtl="0" eaLnBrk="1" fontAlgn="auto" latinLnBrk="0" hangingPunct="1">
              <a:lnSpc>
                <a:spcPts val="1400"/>
              </a:lnSpc>
              <a:spcBef>
                <a:spcPts val="0"/>
              </a:spcBef>
              <a:spcAft>
                <a:spcPts val="0"/>
              </a:spcAft>
              <a:buClrTx/>
              <a:buSzTx/>
              <a:buFontTx/>
              <a:buNone/>
              <a:tabLst/>
              <a:defRPr/>
            </a:pPr>
            <a:endParaRPr kumimoji="0" lang="fr-FR" sz="22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1511" name="Espace réservé du numéro de diapositive 2">
            <a:extLst>
              <a:ext uri="{FF2B5EF4-FFF2-40B4-BE49-F238E27FC236}">
                <a16:creationId xmlns:a16="http://schemas.microsoft.com/office/drawing/2014/main" id="{10299F1B-1574-4BDA-AE32-82B43E8A870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E6DC9BC-32AA-45E4-BC9C-A5FF4CB13599}"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 19">
            <a:extLst>
              <a:ext uri="{FF2B5EF4-FFF2-40B4-BE49-F238E27FC236}">
                <a16:creationId xmlns:a16="http://schemas.microsoft.com/office/drawing/2014/main" id="{B2423E9C-BB79-4D31-8C15-F6C1A90CDA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1413" y="4103688"/>
            <a:ext cx="5106987"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Image 17">
            <a:extLst>
              <a:ext uri="{FF2B5EF4-FFF2-40B4-BE49-F238E27FC236}">
                <a16:creationId xmlns:a16="http://schemas.microsoft.com/office/drawing/2014/main" id="{91C2039F-AAF0-46E5-A577-00763CE45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9700" y="1811338"/>
            <a:ext cx="803433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Sous-titre 6">
            <a:extLst>
              <a:ext uri="{FF2B5EF4-FFF2-40B4-BE49-F238E27FC236}">
                <a16:creationId xmlns:a16="http://schemas.microsoft.com/office/drawing/2014/main" id="{0B29E54F-9112-464B-AF26-7EAF91D98C1E}"/>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6874075C-AFE8-4923-A6FF-50A56809C56F}"/>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60422" name="Image 6">
            <a:extLst>
              <a:ext uri="{FF2B5EF4-FFF2-40B4-BE49-F238E27FC236}">
                <a16:creationId xmlns:a16="http://schemas.microsoft.com/office/drawing/2014/main" id="{834B5183-6F68-41F7-8E50-D2974E96B7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Espace réservé du contenu 10">
            <a:extLst>
              <a:ext uri="{FF2B5EF4-FFF2-40B4-BE49-F238E27FC236}">
                <a16:creationId xmlns:a16="http://schemas.microsoft.com/office/drawing/2014/main" id="{DD8AA385-E697-4963-95FC-A700A5866989}"/>
              </a:ext>
            </a:extLst>
          </p:cNvPr>
          <p:cNvSpPr>
            <a:spLocks noGrp="1"/>
          </p:cNvSpPr>
          <p:nvPr>
            <p:ph idx="1"/>
          </p:nvPr>
        </p:nvSpPr>
        <p:spPr>
          <a:xfrm>
            <a:off x="290513" y="1330325"/>
            <a:ext cx="3546475" cy="373063"/>
          </a:xfrm>
          <a:solidFill>
            <a:schemeClr val="bg1"/>
          </a:solidFill>
        </p:spPr>
        <p:txBody>
          <a:bodyPr/>
          <a:lstStyle/>
          <a:p>
            <a:r>
              <a:rPr lang="fr-FR" altLang="fr-FR" sz="1400" b="1"/>
              <a:t>Voie  Sud 2</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60424" name="Espace réservé du numéro de diapositive 1">
            <a:extLst>
              <a:ext uri="{FF2B5EF4-FFF2-40B4-BE49-F238E27FC236}">
                <a16:creationId xmlns:a16="http://schemas.microsoft.com/office/drawing/2014/main" id="{2AF34005-EDCA-401E-8F93-6F2760688DB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E6492A9-85FE-44F6-92DE-ED07AF927BDD}"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60425" name="Sous-titre 6">
            <a:extLst>
              <a:ext uri="{FF2B5EF4-FFF2-40B4-BE49-F238E27FC236}">
                <a16:creationId xmlns:a16="http://schemas.microsoft.com/office/drawing/2014/main" id="{ADB632BC-8509-4064-AED1-2DF14001F8D5}"/>
              </a:ext>
            </a:extLst>
          </p:cNvPr>
          <p:cNvSpPr txBox="1">
            <a:spLocks/>
          </p:cNvSpPr>
          <p:nvPr/>
        </p:nvSpPr>
        <p:spPr bwMode="auto">
          <a:xfrm>
            <a:off x="1804988" y="871538"/>
            <a:ext cx="89154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18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b/ VOIES CENTRALE ET  PERIPHERIQUES</a:t>
            </a:r>
          </a:p>
        </p:txBody>
      </p:sp>
      <p:sp>
        <p:nvSpPr>
          <p:cNvPr id="60426" name="Rectangle 8">
            <a:extLst>
              <a:ext uri="{FF2B5EF4-FFF2-40B4-BE49-F238E27FC236}">
                <a16:creationId xmlns:a16="http://schemas.microsoft.com/office/drawing/2014/main" id="{3B979BE4-A818-41BC-931B-BC94A1F9F5A5}"/>
              </a:ext>
            </a:extLst>
          </p:cNvPr>
          <p:cNvSpPr>
            <a:spLocks noChangeArrowheads="1"/>
          </p:cNvSpPr>
          <p:nvPr/>
        </p:nvSpPr>
        <p:spPr bwMode="auto">
          <a:xfrm>
            <a:off x="3879850" y="1331913"/>
            <a:ext cx="81184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d’éclairage public</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0427" name="Sous-titre 6">
            <a:extLst>
              <a:ext uri="{FF2B5EF4-FFF2-40B4-BE49-F238E27FC236}">
                <a16:creationId xmlns:a16="http://schemas.microsoft.com/office/drawing/2014/main" id="{DC7EFA13-1C63-49A2-A46B-A26ECD04B9B3}"/>
              </a:ext>
            </a:extLst>
          </p:cNvPr>
          <p:cNvSpPr txBox="1">
            <a:spLocks/>
          </p:cNvSpPr>
          <p:nvPr/>
        </p:nvSpPr>
        <p:spPr bwMode="auto">
          <a:xfrm>
            <a:off x="277813" y="1771650"/>
            <a:ext cx="3559175" cy="288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L’éclairage public de la voie Sud 2 est alimenté à partir du poste de livraison projeté dans l’extension de la ZI Had soualem.</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candélabres en acier galvanisé thermo-laqué simple crosse avec luminaire 120W.</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Ellipse 13">
            <a:extLst>
              <a:ext uri="{FF2B5EF4-FFF2-40B4-BE49-F238E27FC236}">
                <a16:creationId xmlns:a16="http://schemas.microsoft.com/office/drawing/2014/main" id="{86BFDC3F-DC9C-4762-8B5D-DEE007FE09E1}"/>
              </a:ext>
            </a:extLst>
          </p:cNvPr>
          <p:cNvSpPr/>
          <p:nvPr/>
        </p:nvSpPr>
        <p:spPr>
          <a:xfrm rot="16200000">
            <a:off x="9892507" y="2299494"/>
            <a:ext cx="442912"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CFDAD3FC-F469-4E74-9DA6-30A465BEA1D3}"/>
              </a:ext>
            </a:extLst>
          </p:cNvPr>
          <p:cNvCxnSpPr>
            <a:stCxn id="14" idx="2"/>
          </p:cNvCxnSpPr>
          <p:nvPr/>
        </p:nvCxnSpPr>
        <p:spPr>
          <a:xfrm rot="5400000">
            <a:off x="9123362" y="3262313"/>
            <a:ext cx="1122363" cy="8588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430" name="Rectangle 22">
            <a:extLst>
              <a:ext uri="{FF2B5EF4-FFF2-40B4-BE49-F238E27FC236}">
                <a16:creationId xmlns:a16="http://schemas.microsoft.com/office/drawing/2014/main" id="{77190CCC-516E-43E4-96B0-34FA5231213C}"/>
              </a:ext>
            </a:extLst>
          </p:cNvPr>
          <p:cNvSpPr>
            <a:spLocks noChangeArrowheads="1"/>
          </p:cNvSpPr>
          <p:nvPr/>
        </p:nvSpPr>
        <p:spPr bwMode="auto">
          <a:xfrm>
            <a:off x="6092825" y="6407150"/>
            <a:ext cx="2655888"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Candélabres simple crosse</a:t>
            </a:r>
          </a:p>
        </p:txBody>
      </p:sp>
      <p:cxnSp>
        <p:nvCxnSpPr>
          <p:cNvPr id="24" name="Connecteur droit avec flèche 23">
            <a:extLst>
              <a:ext uri="{FF2B5EF4-FFF2-40B4-BE49-F238E27FC236}">
                <a16:creationId xmlns:a16="http://schemas.microsoft.com/office/drawing/2014/main" id="{7E548096-1AC1-4107-BFB8-24BB04270B25}"/>
              </a:ext>
            </a:extLst>
          </p:cNvPr>
          <p:cNvCxnSpPr/>
          <p:nvPr/>
        </p:nvCxnSpPr>
        <p:spPr>
          <a:xfrm rot="16200000" flipV="1">
            <a:off x="5208588" y="5181600"/>
            <a:ext cx="1330325" cy="11080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E19E697-0295-4F33-BBEB-C92612949F35}"/>
              </a:ext>
            </a:extLst>
          </p:cNvPr>
          <p:cNvCxnSpPr/>
          <p:nvPr/>
        </p:nvCxnSpPr>
        <p:spPr>
          <a:xfrm rot="5400000" flipH="1" flipV="1">
            <a:off x="6567488" y="5556250"/>
            <a:ext cx="1260475" cy="4286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ous-titre 6">
            <a:extLst>
              <a:ext uri="{FF2B5EF4-FFF2-40B4-BE49-F238E27FC236}">
                <a16:creationId xmlns:a16="http://schemas.microsoft.com/office/drawing/2014/main" id="{5AE16D78-BE86-493B-A824-D2BC1F1E879C}"/>
              </a:ext>
            </a:extLst>
          </p:cNvPr>
          <p:cNvSpPr txBox="1">
            <a:spLocks/>
          </p:cNvSpPr>
          <p:nvPr/>
        </p:nvSpPr>
        <p:spPr bwMode="auto">
          <a:xfrm>
            <a:off x="1790700" y="482600"/>
            <a:ext cx="89154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VOIES D’ACCÈS ET PÉRIPHÉRIQUES</a:t>
            </a:r>
          </a:p>
        </p:txBody>
      </p:sp>
      <p:sp>
        <p:nvSpPr>
          <p:cNvPr id="6" name="Titre 1">
            <a:extLst>
              <a:ext uri="{FF2B5EF4-FFF2-40B4-BE49-F238E27FC236}">
                <a16:creationId xmlns:a16="http://schemas.microsoft.com/office/drawing/2014/main" id="{8F576E61-1FFF-47C6-A53F-204BDBE64C50}"/>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61444" name="Image 6">
            <a:extLst>
              <a:ext uri="{FF2B5EF4-FFF2-40B4-BE49-F238E27FC236}">
                <a16:creationId xmlns:a16="http://schemas.microsoft.com/office/drawing/2014/main" id="{69187FC7-DA1D-4111-8FBB-133C49C63A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Espace réservé du numéro de diapositive 1">
            <a:extLst>
              <a:ext uri="{FF2B5EF4-FFF2-40B4-BE49-F238E27FC236}">
                <a16:creationId xmlns:a16="http://schemas.microsoft.com/office/drawing/2014/main" id="{9F7911C3-9CC6-452D-82CB-287773C6DC2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B0C7620-524F-4EA4-A044-EDA58162379F}"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61446" name="Rectangle 8">
            <a:extLst>
              <a:ext uri="{FF2B5EF4-FFF2-40B4-BE49-F238E27FC236}">
                <a16:creationId xmlns:a16="http://schemas.microsoft.com/office/drawing/2014/main" id="{FD788DE1-D273-4B45-B657-9CBC9BF52342}"/>
              </a:ext>
            </a:extLst>
          </p:cNvPr>
          <p:cNvSpPr>
            <a:spLocks noChangeArrowheads="1"/>
          </p:cNvSpPr>
          <p:nvPr/>
        </p:nvSpPr>
        <p:spPr bwMode="auto">
          <a:xfrm>
            <a:off x="485775" y="2979738"/>
            <a:ext cx="1137443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3" name="Espace réservé du contenu 10">
            <a:extLst>
              <a:ext uri="{FF2B5EF4-FFF2-40B4-BE49-F238E27FC236}">
                <a16:creationId xmlns:a16="http://schemas.microsoft.com/office/drawing/2014/main" id="{749A1A5B-D428-4489-B38E-44C3A45D4D5C}"/>
              </a:ext>
            </a:extLst>
          </p:cNvPr>
          <p:cNvSpPr txBox="1">
            <a:spLocks/>
          </p:cNvSpPr>
          <p:nvPr/>
        </p:nvSpPr>
        <p:spPr bwMode="auto">
          <a:xfrm>
            <a:off x="442913" y="1398588"/>
            <a:ext cx="11430000" cy="1427162"/>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Réalisation de 3 Giratoires :</a:t>
            </a:r>
            <a:endParaRPr kumimoji="0" lang="fr-FR" sz="1400" b="0" i="0" u="none" strike="noStrike" kern="1200" cap="none" spc="0" normalizeH="0" baseline="3000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a:t>
            </a:r>
            <a:r>
              <a:rPr kumimoji="0" lang="fr-FR" sz="1400" b="0" i="0" u="none" strike="noStrike" kern="1200" cap="none" spc="0" normalizeH="0" baseline="0" noProof="0" dirty="0">
                <a:ln>
                  <a:noFill/>
                </a:ln>
                <a:solidFill>
                  <a:srgbClr val="404040"/>
                </a:solidFill>
                <a:effectLst/>
                <a:uLnTx/>
                <a:uFillTx/>
                <a:latin typeface="Arial" charset="0"/>
                <a:ea typeface="+mn-ea"/>
                <a:cs typeface="Arial" charset="0"/>
              </a:rPr>
              <a:t>Giratoire n° 1 dans l’intersection de la voies d’accès n°1 et la voie existante Al Omrane.</a:t>
            </a: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r>
              <a:rPr kumimoji="0" lang="fr-FR" sz="1400" b="0" i="0" u="none" strike="noStrike" kern="1200" cap="none" spc="0" normalizeH="0" baseline="0" noProof="0" dirty="0">
                <a:ln>
                  <a:noFill/>
                </a:ln>
                <a:solidFill>
                  <a:srgbClr val="404040"/>
                </a:solidFill>
                <a:effectLst/>
                <a:uLnTx/>
                <a:uFillTx/>
                <a:latin typeface="Arial" charset="0"/>
                <a:ea typeface="+mn-ea"/>
                <a:cs typeface="Arial" charset="0"/>
              </a:rPr>
              <a:t>- Giratoire n° 2 dans l’intersection de la voies centrale et la voie périphérique sud.</a:t>
            </a: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r>
              <a:rPr kumimoji="0" lang="fr-FR" sz="1400" b="0" i="0" u="none" strike="noStrike" kern="1200" cap="none" spc="0" normalizeH="0" baseline="0" noProof="0" dirty="0">
                <a:ln>
                  <a:noFill/>
                </a:ln>
                <a:solidFill>
                  <a:srgbClr val="404040"/>
                </a:solidFill>
                <a:effectLst/>
                <a:uLnTx/>
                <a:uFillTx/>
                <a:latin typeface="Arial" charset="0"/>
                <a:ea typeface="+mn-ea"/>
                <a:cs typeface="Arial" charset="0"/>
              </a:rPr>
              <a:t>- Giratoire n° 3 dans l’intersection de la voies d’accès n°2 et la voie périphérique sud.</a:t>
            </a:r>
          </a:p>
          <a:p>
            <a:pPr marL="342900" marR="0" lvl="0" indent="-342900" algn="l" defTabSz="457200" rtl="0" eaLnBrk="1" fontAlgn="base" latinLnBrk="0" hangingPunct="1">
              <a:lnSpc>
                <a:spcPct val="100000"/>
              </a:lnSpc>
              <a:spcBef>
                <a:spcPts val="1000"/>
              </a:spcBef>
              <a:spcAft>
                <a:spcPct val="0"/>
              </a:spcAft>
              <a:buClr>
                <a:srgbClr val="A53010"/>
              </a:buClr>
              <a:buSzTx/>
              <a:buFontTx/>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pic>
        <p:nvPicPr>
          <p:cNvPr id="61448" name="Picture 2">
            <a:extLst>
              <a:ext uri="{FF2B5EF4-FFF2-40B4-BE49-F238E27FC236}">
                <a16:creationId xmlns:a16="http://schemas.microsoft.com/office/drawing/2014/main" id="{F6337A66-775E-4F36-8B31-EF33E510A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3836988"/>
            <a:ext cx="3322637"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3">
            <a:extLst>
              <a:ext uri="{FF2B5EF4-FFF2-40B4-BE49-F238E27FC236}">
                <a16:creationId xmlns:a16="http://schemas.microsoft.com/office/drawing/2014/main" id="{2FF166A6-78A0-46C1-A7CC-FAB9D407C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3836988"/>
            <a:ext cx="36576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4">
            <a:extLst>
              <a:ext uri="{FF2B5EF4-FFF2-40B4-BE49-F238E27FC236}">
                <a16:creationId xmlns:a16="http://schemas.microsoft.com/office/drawing/2014/main" id="{2E3905AD-6422-46D3-AD1F-B0AEDD682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4238" y="3851275"/>
            <a:ext cx="3286125"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1" name="Sous-titre 6">
            <a:extLst>
              <a:ext uri="{FF2B5EF4-FFF2-40B4-BE49-F238E27FC236}">
                <a16:creationId xmlns:a16="http://schemas.microsoft.com/office/drawing/2014/main" id="{BDB05DE6-9387-40BD-BC1F-7E9C27237DBD}"/>
              </a:ext>
            </a:extLst>
          </p:cNvPr>
          <p:cNvSpPr txBox="1">
            <a:spLocks/>
          </p:cNvSpPr>
          <p:nvPr/>
        </p:nvSpPr>
        <p:spPr bwMode="auto">
          <a:xfrm>
            <a:off x="1860550" y="885825"/>
            <a:ext cx="8915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r>
              <a:rPr kumimoji="0" lang="fr-FR" altLang="fr-FR" sz="18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c/ GIRATOIRES N° 1,2 ET 3</a:t>
            </a:r>
          </a:p>
        </p:txBody>
      </p:sp>
      <p:sp>
        <p:nvSpPr>
          <p:cNvPr id="61452" name="Rectangle 8">
            <a:extLst>
              <a:ext uri="{FF2B5EF4-FFF2-40B4-BE49-F238E27FC236}">
                <a16:creationId xmlns:a16="http://schemas.microsoft.com/office/drawing/2014/main" id="{1BDB65A3-1E66-4160-82E2-C1E06E246AA1}"/>
              </a:ext>
            </a:extLst>
          </p:cNvPr>
          <p:cNvSpPr>
            <a:spLocks noChangeArrowheads="1"/>
          </p:cNvSpPr>
          <p:nvPr/>
        </p:nvSpPr>
        <p:spPr bwMode="auto">
          <a:xfrm>
            <a:off x="512763" y="3463925"/>
            <a:ext cx="3338512" cy="368300"/>
          </a:xfrm>
          <a:prstGeom prst="rect">
            <a:avLst/>
          </a:prstGeom>
          <a:solidFill>
            <a:schemeClr val="bg1"/>
          </a:solidFill>
          <a:ln w="9525">
            <a:solidFill>
              <a:schemeClr val="tx1"/>
            </a:solidFill>
            <a:miter lim="800000"/>
            <a:headEnd/>
            <a:tailEnd/>
          </a:ln>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Giratoire n° 1</a:t>
            </a:r>
            <a:endParaRPr kumimoji="0" lang="fr-FR" altLang="fr-FR" sz="1800" b="0"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61453" name="Rectangle 8">
            <a:extLst>
              <a:ext uri="{FF2B5EF4-FFF2-40B4-BE49-F238E27FC236}">
                <a16:creationId xmlns:a16="http://schemas.microsoft.com/office/drawing/2014/main" id="{C2398417-DC09-4C90-9906-4CEF5739ABDE}"/>
              </a:ext>
            </a:extLst>
          </p:cNvPr>
          <p:cNvSpPr>
            <a:spLocks noChangeArrowheads="1"/>
          </p:cNvSpPr>
          <p:nvPr/>
        </p:nvSpPr>
        <p:spPr bwMode="auto">
          <a:xfrm>
            <a:off x="4349750" y="3478213"/>
            <a:ext cx="3616325" cy="368300"/>
          </a:xfrm>
          <a:prstGeom prst="rect">
            <a:avLst/>
          </a:prstGeom>
          <a:solidFill>
            <a:schemeClr val="bg1"/>
          </a:solidFill>
          <a:ln w="9525">
            <a:solidFill>
              <a:schemeClr val="tx1"/>
            </a:solidFill>
            <a:miter lim="800000"/>
            <a:headEnd/>
            <a:tailEnd/>
          </a:ln>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Giratoire n° 2</a:t>
            </a:r>
            <a:endParaRPr kumimoji="0" lang="fr-FR" altLang="fr-FR" sz="1800" b="0"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61454" name="Rectangle 8">
            <a:extLst>
              <a:ext uri="{FF2B5EF4-FFF2-40B4-BE49-F238E27FC236}">
                <a16:creationId xmlns:a16="http://schemas.microsoft.com/office/drawing/2014/main" id="{A23ED373-C8C2-416E-AEEE-4023742EC686}"/>
              </a:ext>
            </a:extLst>
          </p:cNvPr>
          <p:cNvSpPr>
            <a:spLocks noChangeArrowheads="1"/>
          </p:cNvSpPr>
          <p:nvPr/>
        </p:nvSpPr>
        <p:spPr bwMode="auto">
          <a:xfrm>
            <a:off x="8464550" y="3463925"/>
            <a:ext cx="3325813" cy="368300"/>
          </a:xfrm>
          <a:prstGeom prst="rect">
            <a:avLst/>
          </a:prstGeom>
          <a:solidFill>
            <a:schemeClr val="bg1"/>
          </a:solidFill>
          <a:ln w="9525">
            <a:solidFill>
              <a:schemeClr val="tx1"/>
            </a:solidFill>
            <a:miter lim="800000"/>
            <a:headEnd/>
            <a:tailEnd/>
          </a:ln>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Giratoire n° 3</a:t>
            </a:r>
            <a:endParaRPr kumimoji="0" lang="fr-FR" altLang="fr-FR" sz="1800" b="0"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ous-titre 6">
            <a:extLst>
              <a:ext uri="{FF2B5EF4-FFF2-40B4-BE49-F238E27FC236}">
                <a16:creationId xmlns:a16="http://schemas.microsoft.com/office/drawing/2014/main" id="{0180D19A-9623-4554-A5A8-B61DC090C174}"/>
              </a:ext>
            </a:extLst>
          </p:cNvPr>
          <p:cNvSpPr txBox="1">
            <a:spLocks/>
          </p:cNvSpPr>
          <p:nvPr/>
        </p:nvSpPr>
        <p:spPr bwMode="auto">
          <a:xfrm>
            <a:off x="1693863" y="723900"/>
            <a:ext cx="8915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Tx/>
              <a:buNone/>
              <a:tabLst/>
              <a:defRPr/>
            </a:pPr>
            <a:r>
              <a:rPr kumimoji="0" lang="fr-FR"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NOUVELLE ZI SAHEL LAKHYAYTA - VOIES D’ACCÈS</a:t>
            </a:r>
          </a:p>
        </p:txBody>
      </p:sp>
      <p:sp>
        <p:nvSpPr>
          <p:cNvPr id="6" name="Titre 1">
            <a:extLst>
              <a:ext uri="{FF2B5EF4-FFF2-40B4-BE49-F238E27FC236}">
                <a16:creationId xmlns:a16="http://schemas.microsoft.com/office/drawing/2014/main" id="{9AADEFC4-9A9C-4944-A666-B430B6264C5F}"/>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62468" name="Image 6">
            <a:extLst>
              <a:ext uri="{FF2B5EF4-FFF2-40B4-BE49-F238E27FC236}">
                <a16:creationId xmlns:a16="http://schemas.microsoft.com/office/drawing/2014/main" id="{53E9AD95-FA92-40CA-9EB7-29B2C30D95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Espace réservé du numéro de diapositive 1">
            <a:extLst>
              <a:ext uri="{FF2B5EF4-FFF2-40B4-BE49-F238E27FC236}">
                <a16:creationId xmlns:a16="http://schemas.microsoft.com/office/drawing/2014/main" id="{315684DB-D9C0-491A-B543-AEEF7C1C3C4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E89E642-4974-4BBC-8E2D-16E95D22DD96}"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42</a:t>
            </a:fld>
            <a:r>
              <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rPr>
              <a:t>    </a:t>
            </a:r>
          </a:p>
        </p:txBody>
      </p:sp>
      <p:sp>
        <p:nvSpPr>
          <p:cNvPr id="62470" name="Rectangle 8">
            <a:extLst>
              <a:ext uri="{FF2B5EF4-FFF2-40B4-BE49-F238E27FC236}">
                <a16:creationId xmlns:a16="http://schemas.microsoft.com/office/drawing/2014/main" id="{24A292A1-FB6A-4024-9AF4-187B00F4DFA1}"/>
              </a:ext>
            </a:extLst>
          </p:cNvPr>
          <p:cNvSpPr>
            <a:spLocks noChangeArrowheads="1"/>
          </p:cNvSpPr>
          <p:nvPr/>
        </p:nvSpPr>
        <p:spPr bwMode="auto">
          <a:xfrm>
            <a:off x="415925" y="3067050"/>
            <a:ext cx="115268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Espace réservé du contenu 10">
            <a:extLst>
              <a:ext uri="{FF2B5EF4-FFF2-40B4-BE49-F238E27FC236}">
                <a16:creationId xmlns:a16="http://schemas.microsoft.com/office/drawing/2014/main" id="{FC504F23-2598-4F17-A5E7-68CFCF031B79}"/>
              </a:ext>
            </a:extLst>
          </p:cNvPr>
          <p:cNvSpPr txBox="1">
            <a:spLocks/>
          </p:cNvSpPr>
          <p:nvPr/>
        </p:nvSpPr>
        <p:spPr bwMode="auto">
          <a:xfrm>
            <a:off x="415925" y="1277938"/>
            <a:ext cx="11542713" cy="360362"/>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400" b="1"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Voie d’accès</a:t>
            </a: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2" name="Espace réservé du contenu 10">
            <a:extLst>
              <a:ext uri="{FF2B5EF4-FFF2-40B4-BE49-F238E27FC236}">
                <a16:creationId xmlns:a16="http://schemas.microsoft.com/office/drawing/2014/main" id="{0E181542-729C-424B-B3D8-0064DAEAD50F}"/>
              </a:ext>
            </a:extLst>
          </p:cNvPr>
          <p:cNvSpPr txBox="1">
            <a:spLocks/>
          </p:cNvSpPr>
          <p:nvPr/>
        </p:nvSpPr>
        <p:spPr bwMode="auto">
          <a:xfrm>
            <a:off x="5251450" y="1749425"/>
            <a:ext cx="6691313" cy="123190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TPC :  1.00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Accotement :  2 x 1.50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Arial" charset="0"/>
                <a:ea typeface="+mn-ea"/>
                <a:cs typeface="Arial" charset="0"/>
              </a:rPr>
              <a:t>Fossé :  2 x 1.50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3" name="Espace réservé du contenu 10">
            <a:extLst>
              <a:ext uri="{FF2B5EF4-FFF2-40B4-BE49-F238E27FC236}">
                <a16:creationId xmlns:a16="http://schemas.microsoft.com/office/drawing/2014/main" id="{2E758F96-5739-4A6F-AEE5-1BBA4E09AC4F}"/>
              </a:ext>
            </a:extLst>
          </p:cNvPr>
          <p:cNvSpPr txBox="1">
            <a:spLocks/>
          </p:cNvSpPr>
          <p:nvPr/>
        </p:nvSpPr>
        <p:spPr bwMode="auto">
          <a:xfrm>
            <a:off x="401638" y="1706563"/>
            <a:ext cx="4876800" cy="1289050"/>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Emprise : 21 m   </a:t>
            </a:r>
            <a:endParaRPr kumimoji="0" lang="fr-FR" sz="1400" b="0" i="0" u="none" strike="noStrike" kern="1200" cap="none" spc="0" normalizeH="0" baseline="3000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Longueur : 365 ml</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Largeur chaussée : 2 x 7.00 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pic>
        <p:nvPicPr>
          <p:cNvPr id="62474" name="Picture 2">
            <a:extLst>
              <a:ext uri="{FF2B5EF4-FFF2-40B4-BE49-F238E27FC236}">
                <a16:creationId xmlns:a16="http://schemas.microsoft.com/office/drawing/2014/main" id="{51448961-D35D-44E1-AF47-29FF3B104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112" r="-320" b="4865"/>
          <a:stretch>
            <a:fillRect/>
          </a:stretch>
        </p:blipFill>
        <p:spPr bwMode="auto">
          <a:xfrm>
            <a:off x="428625" y="3529013"/>
            <a:ext cx="11515725"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ous-titre 6">
            <a:extLst>
              <a:ext uri="{FF2B5EF4-FFF2-40B4-BE49-F238E27FC236}">
                <a16:creationId xmlns:a16="http://schemas.microsoft.com/office/drawing/2014/main" id="{7B4CF4D8-3C1D-4068-A282-C126337DC012}"/>
              </a:ext>
            </a:extLst>
          </p:cNvPr>
          <p:cNvSpPr txBox="1">
            <a:spLocks/>
          </p:cNvSpPr>
          <p:nvPr/>
        </p:nvSpPr>
        <p:spPr bwMode="auto">
          <a:xfrm>
            <a:off x="1749425" y="538163"/>
            <a:ext cx="891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Tx/>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NOUVELLE ZI DE SAHEL LAKHYAYTA - VOIES D’ACCÈS</a:t>
            </a:r>
          </a:p>
        </p:txBody>
      </p:sp>
      <p:sp>
        <p:nvSpPr>
          <p:cNvPr id="6" name="Titre 1">
            <a:extLst>
              <a:ext uri="{FF2B5EF4-FFF2-40B4-BE49-F238E27FC236}">
                <a16:creationId xmlns:a16="http://schemas.microsoft.com/office/drawing/2014/main" id="{4C33EF8C-6E6C-46E6-AEF3-751A52E6C414}"/>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63492" name="Image 6">
            <a:extLst>
              <a:ext uri="{FF2B5EF4-FFF2-40B4-BE49-F238E27FC236}">
                <a16:creationId xmlns:a16="http://schemas.microsoft.com/office/drawing/2014/main" id="{B732D04D-74A4-4821-9FA2-8D9C57B87D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Espace réservé du numéro de diapositive 1">
            <a:extLst>
              <a:ext uri="{FF2B5EF4-FFF2-40B4-BE49-F238E27FC236}">
                <a16:creationId xmlns:a16="http://schemas.microsoft.com/office/drawing/2014/main" id="{D37D3466-5028-478B-86BD-EB02AA266DD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D62E689-A8A8-482C-8E51-B08645E62D3B}"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12" name="Espace réservé du contenu 10">
            <a:extLst>
              <a:ext uri="{FF2B5EF4-FFF2-40B4-BE49-F238E27FC236}">
                <a16:creationId xmlns:a16="http://schemas.microsoft.com/office/drawing/2014/main" id="{0B5F83E4-3ECA-495E-B6A1-07A5166A7A33}"/>
              </a:ext>
            </a:extLst>
          </p:cNvPr>
          <p:cNvSpPr txBox="1">
            <a:spLocks/>
          </p:cNvSpPr>
          <p:nvPr/>
        </p:nvSpPr>
        <p:spPr bwMode="auto">
          <a:xfrm>
            <a:off x="6427788" y="1676400"/>
            <a:ext cx="5597525" cy="1870075"/>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0" i="0" u="sng"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Structure  Accotement                                                      </a:t>
            </a: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sz="1600" b="1" i="0" u="none" strike="noStrike" kern="1200" cap="none" spc="0" normalizeH="0" baseline="0" noProof="0" dirty="0">
                <a:ln>
                  <a:noFill/>
                </a:ln>
                <a:solidFill>
                  <a:prstClr val="black"/>
                </a:solidFill>
                <a:effectLst/>
                <a:uLnTx/>
                <a:uFillTx/>
                <a:latin typeface="Arial" charset="0"/>
                <a:ea typeface="+mn-ea"/>
                <a:cs typeface="Arial" charset="0"/>
              </a:rPr>
              <a:t>CF = 35 cm</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sz="16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charset="0"/>
                <a:ea typeface="+mn-ea"/>
                <a:cs typeface="Arial" charset="0"/>
              </a:rPr>
              <a:t>- GNF1 = 25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r>
              <a:rPr kumimoji="0" lang="fr-FR" sz="16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 MS = 15 cm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4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
        <p:nvSpPr>
          <p:cNvPr id="13" name="Espace réservé du contenu 10">
            <a:extLst>
              <a:ext uri="{FF2B5EF4-FFF2-40B4-BE49-F238E27FC236}">
                <a16:creationId xmlns:a16="http://schemas.microsoft.com/office/drawing/2014/main" id="{E1994B17-9B3D-4DC5-A0E0-CB2A1ADAC3F0}"/>
              </a:ext>
            </a:extLst>
          </p:cNvPr>
          <p:cNvSpPr txBox="1">
            <a:spLocks/>
          </p:cNvSpPr>
          <p:nvPr/>
        </p:nvSpPr>
        <p:spPr bwMode="auto">
          <a:xfrm>
            <a:off x="471488" y="1223963"/>
            <a:ext cx="11553825" cy="382587"/>
          </a:xfrm>
          <a:prstGeom prst="rect">
            <a:avLst/>
          </a:prstGeom>
          <a:solidFill>
            <a:schemeClr val="bg1"/>
          </a:solidFill>
          <a:ln w="9525">
            <a:noFill/>
            <a:miter lim="800000"/>
            <a:headEnd/>
            <a:tailEnd/>
          </a:ln>
        </p:spPr>
        <p:txBody>
          <a:body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r>
              <a:rPr kumimoji="0" lang="fr-FR" sz="1600" b="1" i="0" u="none" strike="noStrike" kern="1200" cap="none" spc="0" normalizeH="0" baseline="0" noProof="0" dirty="0">
                <a:ln>
                  <a:noFill/>
                </a:ln>
                <a:solidFill>
                  <a:srgbClr val="404040"/>
                </a:solidFill>
                <a:effectLst/>
                <a:uLnTx/>
                <a:uFillTx/>
                <a:latin typeface="Arial" charset="0"/>
                <a:ea typeface="+mn-ea"/>
                <a:cs typeface="Arial" charset="0"/>
              </a:rPr>
              <a:t>Voie d’accès</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600" b="1" i="0" u="none" strike="noStrike" kern="1200" cap="none" spc="0" normalizeH="0" baseline="0" noProof="0" dirty="0">
              <a:ln>
                <a:noFill/>
              </a:ln>
              <a:solidFill>
                <a:srgbClr val="404040"/>
              </a:solidFill>
              <a:effectLst/>
              <a:uLnTx/>
              <a:uFillTx/>
              <a:latin typeface="Arial" charset="0"/>
              <a:ea typeface="+mn-ea"/>
              <a:cs typeface="Arial"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400" b="1"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400" b="1"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Tx/>
              <a:buNone/>
              <a:tabLst/>
              <a:defRPr/>
            </a:pPr>
            <a:endParaRPr kumimoji="0" lang="fr-FR" sz="16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endParaRPr>
          </a:p>
        </p:txBody>
      </p:sp>
      <p:sp>
        <p:nvSpPr>
          <p:cNvPr id="63496" name="Rectangle 14">
            <a:extLst>
              <a:ext uri="{FF2B5EF4-FFF2-40B4-BE49-F238E27FC236}">
                <a16:creationId xmlns:a16="http://schemas.microsoft.com/office/drawing/2014/main" id="{27C26D7E-12C1-4DA1-B6F5-189166F80D39}"/>
              </a:ext>
            </a:extLst>
          </p:cNvPr>
          <p:cNvSpPr>
            <a:spLocks noChangeArrowheads="1"/>
          </p:cNvSpPr>
          <p:nvPr/>
        </p:nvSpPr>
        <p:spPr bwMode="auto">
          <a:xfrm>
            <a:off x="485775" y="3689350"/>
            <a:ext cx="115125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Profil en travers type</a:t>
            </a:r>
          </a:p>
        </p:txBody>
      </p:sp>
      <p:pic>
        <p:nvPicPr>
          <p:cNvPr id="63497" name="Picture 2">
            <a:extLst>
              <a:ext uri="{FF2B5EF4-FFF2-40B4-BE49-F238E27FC236}">
                <a16:creationId xmlns:a16="http://schemas.microsoft.com/office/drawing/2014/main" id="{9221F8D9-BEFC-4726-B84B-6068EEE2A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84625"/>
            <a:ext cx="115411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Espace réservé du contenu 10">
            <a:extLst>
              <a:ext uri="{FF2B5EF4-FFF2-40B4-BE49-F238E27FC236}">
                <a16:creationId xmlns:a16="http://schemas.microsoft.com/office/drawing/2014/main" id="{F86E13FD-D4FC-49C5-80E6-B2B03B099958}"/>
              </a:ext>
            </a:extLst>
          </p:cNvPr>
          <p:cNvSpPr>
            <a:spLocks noGrp="1"/>
          </p:cNvSpPr>
          <p:nvPr>
            <p:ph idx="1"/>
          </p:nvPr>
        </p:nvSpPr>
        <p:spPr>
          <a:xfrm>
            <a:off x="430213" y="1668463"/>
            <a:ext cx="4152900" cy="1863725"/>
          </a:xfrm>
          <a:solidFill>
            <a:schemeClr val="bg1"/>
          </a:solidFill>
        </p:spPr>
        <p:txBody>
          <a:bodyPr/>
          <a:lstStyle/>
          <a:p>
            <a:pPr eaLnBrk="1" hangingPunct="1">
              <a:buFont typeface="Wingdings 3" panose="05040102010807070707" pitchFamily="18" charset="2"/>
              <a:buNone/>
            </a:pPr>
            <a:r>
              <a:rPr lang="fr-FR" altLang="fr-FR" sz="1600" u="sng"/>
              <a:t>Structure chaussée</a:t>
            </a:r>
          </a:p>
          <a:p>
            <a:pPr eaLnBrk="1" hangingPunct="1">
              <a:buFont typeface="Wingdings 3" panose="05040102010807070707" pitchFamily="18" charset="2"/>
              <a:buNone/>
            </a:pPr>
            <a:r>
              <a:rPr lang="fr-FR" altLang="fr-FR" sz="1600" b="1"/>
              <a:t> - CF = 35 cm</a:t>
            </a:r>
          </a:p>
          <a:p>
            <a:pPr eaLnBrk="1" hangingPunct="1">
              <a:buFont typeface="Wingdings 3" panose="05040102010807070707" pitchFamily="18" charset="2"/>
              <a:buNone/>
            </a:pPr>
            <a:r>
              <a:rPr lang="fr-FR" altLang="fr-FR" sz="1600" b="1"/>
              <a:t>- GNF1 = 25 cm</a:t>
            </a:r>
          </a:p>
          <a:p>
            <a:pPr eaLnBrk="1" hangingPunct="1">
              <a:buFont typeface="Wingdings 3" panose="05040102010807070707" pitchFamily="18" charset="2"/>
              <a:buNone/>
            </a:pPr>
            <a:r>
              <a:rPr lang="fr-FR" altLang="fr-FR" sz="1600" b="1"/>
              <a:t> - GBB    = 8 cm</a:t>
            </a:r>
            <a:endParaRPr lang="fr-FR" altLang="fr-FR" sz="1600" u="sng"/>
          </a:p>
          <a:p>
            <a:pPr eaLnBrk="1" hangingPunct="1">
              <a:buFont typeface="Wingdings 3" panose="05040102010807070707" pitchFamily="18" charset="2"/>
              <a:buNone/>
            </a:pPr>
            <a:r>
              <a:rPr lang="fr-FR" altLang="fr-FR" sz="1600" b="1"/>
              <a:t> - EB       = 5 cm</a:t>
            </a:r>
            <a:endParaRPr lang="fr-FR" altLang="fr-FR" sz="1600" u="sng"/>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63499" name="Rectangle 8">
            <a:extLst>
              <a:ext uri="{FF2B5EF4-FFF2-40B4-BE49-F238E27FC236}">
                <a16:creationId xmlns:a16="http://schemas.microsoft.com/office/drawing/2014/main" id="{A1EB63C6-EB14-4439-8A88-9DF2EA9FCFE0}"/>
              </a:ext>
            </a:extLst>
          </p:cNvPr>
          <p:cNvSpPr>
            <a:spLocks noChangeArrowheads="1"/>
          </p:cNvSpPr>
          <p:nvPr/>
        </p:nvSpPr>
        <p:spPr bwMode="auto">
          <a:xfrm>
            <a:off x="1684338" y="4075113"/>
            <a:ext cx="1987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Volume des travaux</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a:extLst>
              <a:ext uri="{FF2B5EF4-FFF2-40B4-BE49-F238E27FC236}">
                <a16:creationId xmlns:a16="http://schemas.microsoft.com/office/drawing/2014/main" id="{5C64F7F2-1B79-4DB3-AA24-15EB95DAC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663" y="4341813"/>
            <a:ext cx="53117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
            <a:extLst>
              <a:ext uri="{FF2B5EF4-FFF2-40B4-BE49-F238E27FC236}">
                <a16:creationId xmlns:a16="http://schemas.microsoft.com/office/drawing/2014/main" id="{3E983FD6-5385-4775-8014-D3FA23AF5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787525"/>
            <a:ext cx="772795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Sous-titre 6">
            <a:extLst>
              <a:ext uri="{FF2B5EF4-FFF2-40B4-BE49-F238E27FC236}">
                <a16:creationId xmlns:a16="http://schemas.microsoft.com/office/drawing/2014/main" id="{6B03BE72-05D0-4696-A6F6-457A2485744B}"/>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Tx/>
              <a:buNone/>
              <a:tabLst/>
              <a:defRPr/>
            </a:pPr>
            <a:r>
              <a:rPr kumimoji="0" lang="fr-FR"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NOUVELLE ZI DE SAHEL LAKHYAYTA - VOIES D’ACCÈS</a:t>
            </a:r>
          </a:p>
        </p:txBody>
      </p:sp>
      <p:sp>
        <p:nvSpPr>
          <p:cNvPr id="6" name="Titre 1">
            <a:extLst>
              <a:ext uri="{FF2B5EF4-FFF2-40B4-BE49-F238E27FC236}">
                <a16:creationId xmlns:a16="http://schemas.microsoft.com/office/drawing/2014/main" id="{A584D7A9-A3FD-476E-8572-E5CA6641AA98}"/>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64518" name="Image 6">
            <a:extLst>
              <a:ext uri="{FF2B5EF4-FFF2-40B4-BE49-F238E27FC236}">
                <a16:creationId xmlns:a16="http://schemas.microsoft.com/office/drawing/2014/main" id="{6D226958-F2D9-47D4-9968-581F76594D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Espace réservé du contenu 10">
            <a:extLst>
              <a:ext uri="{FF2B5EF4-FFF2-40B4-BE49-F238E27FC236}">
                <a16:creationId xmlns:a16="http://schemas.microsoft.com/office/drawing/2014/main" id="{EE9C5771-E8A7-4CAD-8752-20FC7B3AB202}"/>
              </a:ext>
            </a:extLst>
          </p:cNvPr>
          <p:cNvSpPr>
            <a:spLocks noGrp="1"/>
          </p:cNvSpPr>
          <p:nvPr>
            <p:ph idx="1"/>
          </p:nvPr>
        </p:nvSpPr>
        <p:spPr>
          <a:xfrm>
            <a:off x="290513" y="1330325"/>
            <a:ext cx="3921125" cy="373063"/>
          </a:xfrm>
          <a:solidFill>
            <a:schemeClr val="bg1"/>
          </a:solidFill>
        </p:spPr>
        <p:txBody>
          <a:bodyPr/>
          <a:lstStyle/>
          <a:p>
            <a:r>
              <a:rPr lang="fr-FR" altLang="fr-FR" sz="1400" b="1"/>
              <a:t>Voie d’accès</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64520" name="Espace réservé du numéro de diapositive 1">
            <a:extLst>
              <a:ext uri="{FF2B5EF4-FFF2-40B4-BE49-F238E27FC236}">
                <a16:creationId xmlns:a16="http://schemas.microsoft.com/office/drawing/2014/main" id="{63A854E0-E9C3-44DF-A195-E16161FDE59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59BF301-DE11-43B1-8F0F-294C00E59D48}"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64521" name="Rectangle 8">
            <a:extLst>
              <a:ext uri="{FF2B5EF4-FFF2-40B4-BE49-F238E27FC236}">
                <a16:creationId xmlns:a16="http://schemas.microsoft.com/office/drawing/2014/main" id="{9A33B3E6-F511-43D3-BF8F-2A1C67589F25}"/>
              </a:ext>
            </a:extLst>
          </p:cNvPr>
          <p:cNvSpPr>
            <a:spLocks noChangeArrowheads="1"/>
          </p:cNvSpPr>
          <p:nvPr/>
        </p:nvSpPr>
        <p:spPr bwMode="auto">
          <a:xfrm>
            <a:off x="4294188" y="1331913"/>
            <a:ext cx="77184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d’assainissement des eaux pluviales</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4522" name="Sous-titre 6">
            <a:extLst>
              <a:ext uri="{FF2B5EF4-FFF2-40B4-BE49-F238E27FC236}">
                <a16:creationId xmlns:a16="http://schemas.microsoft.com/office/drawing/2014/main" id="{EB90FA59-F24D-4484-9662-BAF1FCD598C9}"/>
              </a:ext>
            </a:extLst>
          </p:cNvPr>
          <p:cNvSpPr txBox="1">
            <a:spLocks/>
          </p:cNvSpPr>
          <p:nvPr/>
        </p:nvSpPr>
        <p:spPr bwMode="auto">
          <a:xfrm>
            <a:off x="277813" y="1785938"/>
            <a:ext cx="3919537" cy="297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Les eaux pluviales de la voie d’accès sont collectées par des fossés avec des passages busés pour assure la continuité de l’écoulement sous les voies projetés.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fossés en terre.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fossés bétonnées.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passage busés.</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Ellipse 13">
            <a:extLst>
              <a:ext uri="{FF2B5EF4-FFF2-40B4-BE49-F238E27FC236}">
                <a16:creationId xmlns:a16="http://schemas.microsoft.com/office/drawing/2014/main" id="{D596BCC0-CE1F-41CE-8044-8737D94BC0B7}"/>
              </a:ext>
            </a:extLst>
          </p:cNvPr>
          <p:cNvSpPr/>
          <p:nvPr/>
        </p:nvSpPr>
        <p:spPr>
          <a:xfrm rot="16200000">
            <a:off x="5346700" y="1560513"/>
            <a:ext cx="1042987" cy="2071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EBC974B3-069F-4D42-8207-563172342323}"/>
              </a:ext>
            </a:extLst>
          </p:cNvPr>
          <p:cNvCxnSpPr>
            <a:stCxn id="14" idx="2"/>
          </p:cNvCxnSpPr>
          <p:nvPr/>
        </p:nvCxnSpPr>
        <p:spPr>
          <a:xfrm rot="16200000" flipH="1">
            <a:off x="5532437" y="3454401"/>
            <a:ext cx="1439863" cy="7667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525" name="Rectangle 22">
            <a:extLst>
              <a:ext uri="{FF2B5EF4-FFF2-40B4-BE49-F238E27FC236}">
                <a16:creationId xmlns:a16="http://schemas.microsoft.com/office/drawing/2014/main" id="{8A7F2DC7-222C-42B3-8030-24E7A39FF160}"/>
              </a:ext>
            </a:extLst>
          </p:cNvPr>
          <p:cNvSpPr>
            <a:spLocks noChangeArrowheads="1"/>
          </p:cNvSpPr>
          <p:nvPr/>
        </p:nvSpPr>
        <p:spPr bwMode="auto">
          <a:xfrm>
            <a:off x="2559050" y="5133975"/>
            <a:ext cx="1484313"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Passage busé</a:t>
            </a:r>
          </a:p>
        </p:txBody>
      </p:sp>
      <p:cxnSp>
        <p:nvCxnSpPr>
          <p:cNvPr id="24" name="Connecteur droit avec flèche 23">
            <a:extLst>
              <a:ext uri="{FF2B5EF4-FFF2-40B4-BE49-F238E27FC236}">
                <a16:creationId xmlns:a16="http://schemas.microsoft.com/office/drawing/2014/main" id="{81D0E49D-0796-4C8A-AB9C-FF7CEFDC8B91}"/>
              </a:ext>
            </a:extLst>
          </p:cNvPr>
          <p:cNvCxnSpPr>
            <a:stCxn id="64529" idx="3"/>
          </p:cNvCxnSpPr>
          <p:nvPr/>
        </p:nvCxnSpPr>
        <p:spPr>
          <a:xfrm>
            <a:off x="9401175" y="4694238"/>
            <a:ext cx="768350" cy="5429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527" name="Rectangle 22">
            <a:extLst>
              <a:ext uri="{FF2B5EF4-FFF2-40B4-BE49-F238E27FC236}">
                <a16:creationId xmlns:a16="http://schemas.microsoft.com/office/drawing/2014/main" id="{56F4A31C-F54D-4501-80E3-71F8987A1489}"/>
              </a:ext>
            </a:extLst>
          </p:cNvPr>
          <p:cNvSpPr>
            <a:spLocks noChangeArrowheads="1"/>
          </p:cNvSpPr>
          <p:nvPr/>
        </p:nvSpPr>
        <p:spPr bwMode="auto">
          <a:xfrm>
            <a:off x="2535238" y="5929313"/>
            <a:ext cx="157956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Fossé bétonné</a:t>
            </a:r>
          </a:p>
        </p:txBody>
      </p:sp>
      <p:cxnSp>
        <p:nvCxnSpPr>
          <p:cNvPr id="31" name="Connecteur droit avec flèche 30">
            <a:extLst>
              <a:ext uri="{FF2B5EF4-FFF2-40B4-BE49-F238E27FC236}">
                <a16:creationId xmlns:a16="http://schemas.microsoft.com/office/drawing/2014/main" id="{2B86F7E7-FB4E-4370-B7CE-BE43CC70F91F}"/>
              </a:ext>
            </a:extLst>
          </p:cNvPr>
          <p:cNvCxnSpPr>
            <a:stCxn id="64527" idx="3"/>
          </p:cNvCxnSpPr>
          <p:nvPr/>
        </p:nvCxnSpPr>
        <p:spPr>
          <a:xfrm flipV="1">
            <a:off x="4114800" y="5389563"/>
            <a:ext cx="1593850" cy="7096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529" name="Rectangle 22">
            <a:extLst>
              <a:ext uri="{FF2B5EF4-FFF2-40B4-BE49-F238E27FC236}">
                <a16:creationId xmlns:a16="http://schemas.microsoft.com/office/drawing/2014/main" id="{5160734D-9F85-44D4-A271-10257BA3E023}"/>
              </a:ext>
            </a:extLst>
          </p:cNvPr>
          <p:cNvSpPr>
            <a:spLocks noChangeArrowheads="1"/>
          </p:cNvSpPr>
          <p:nvPr/>
        </p:nvSpPr>
        <p:spPr bwMode="auto">
          <a:xfrm>
            <a:off x="7893050" y="4524375"/>
            <a:ext cx="15081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Fossé en terre</a:t>
            </a:r>
          </a:p>
        </p:txBody>
      </p:sp>
      <p:cxnSp>
        <p:nvCxnSpPr>
          <p:cNvPr id="50" name="Connecteur droit avec flèche 49">
            <a:extLst>
              <a:ext uri="{FF2B5EF4-FFF2-40B4-BE49-F238E27FC236}">
                <a16:creationId xmlns:a16="http://schemas.microsoft.com/office/drawing/2014/main" id="{516B4FB3-0B6C-4457-ABD2-3B3A20066E47}"/>
              </a:ext>
            </a:extLst>
          </p:cNvPr>
          <p:cNvCxnSpPr>
            <a:stCxn id="64525" idx="3"/>
          </p:cNvCxnSpPr>
          <p:nvPr/>
        </p:nvCxnSpPr>
        <p:spPr>
          <a:xfrm flipV="1">
            <a:off x="4043363" y="4598988"/>
            <a:ext cx="2219325" cy="7048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a:extLst>
              <a:ext uri="{FF2B5EF4-FFF2-40B4-BE49-F238E27FC236}">
                <a16:creationId xmlns:a16="http://schemas.microsoft.com/office/drawing/2014/main" id="{F1D00760-A589-42EA-A485-141814211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4110038"/>
            <a:ext cx="5030788"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
            <a:extLst>
              <a:ext uri="{FF2B5EF4-FFF2-40B4-BE49-F238E27FC236}">
                <a16:creationId xmlns:a16="http://schemas.microsoft.com/office/drawing/2014/main" id="{79A45F6F-6E25-422D-B0C0-0AE2CB072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25" y="1843088"/>
            <a:ext cx="80359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Sous-titre 6">
            <a:extLst>
              <a:ext uri="{FF2B5EF4-FFF2-40B4-BE49-F238E27FC236}">
                <a16:creationId xmlns:a16="http://schemas.microsoft.com/office/drawing/2014/main" id="{DF801E62-1556-403A-A5D5-1642E4219200}"/>
              </a:ext>
            </a:extLst>
          </p:cNvPr>
          <p:cNvSpPr txBox="1">
            <a:spLocks/>
          </p:cNvSpPr>
          <p:nvPr/>
        </p:nvSpPr>
        <p:spPr bwMode="auto">
          <a:xfrm>
            <a:off x="1749425" y="496888"/>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Tx/>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NOUVELLE ZI DE SAHEL LAKHYAYTA - VOIES D’ACCÈS</a:t>
            </a:r>
          </a:p>
        </p:txBody>
      </p:sp>
      <p:sp>
        <p:nvSpPr>
          <p:cNvPr id="6" name="Titre 1">
            <a:extLst>
              <a:ext uri="{FF2B5EF4-FFF2-40B4-BE49-F238E27FC236}">
                <a16:creationId xmlns:a16="http://schemas.microsoft.com/office/drawing/2014/main" id="{1258FFB6-87A0-4639-9012-BDEE7F6D7201}"/>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65542" name="Image 6">
            <a:extLst>
              <a:ext uri="{FF2B5EF4-FFF2-40B4-BE49-F238E27FC236}">
                <a16:creationId xmlns:a16="http://schemas.microsoft.com/office/drawing/2014/main" id="{59A547CD-445A-4281-B220-91AC7E2A62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Espace réservé du contenu 10">
            <a:extLst>
              <a:ext uri="{FF2B5EF4-FFF2-40B4-BE49-F238E27FC236}">
                <a16:creationId xmlns:a16="http://schemas.microsoft.com/office/drawing/2014/main" id="{F6F52F5D-DF6E-4D9A-9F0E-120D8647F75D}"/>
              </a:ext>
            </a:extLst>
          </p:cNvPr>
          <p:cNvSpPr>
            <a:spLocks noGrp="1"/>
          </p:cNvSpPr>
          <p:nvPr>
            <p:ph idx="1"/>
          </p:nvPr>
        </p:nvSpPr>
        <p:spPr>
          <a:xfrm>
            <a:off x="290513" y="1330325"/>
            <a:ext cx="3546475" cy="373063"/>
          </a:xfrm>
          <a:solidFill>
            <a:schemeClr val="bg1"/>
          </a:solidFill>
        </p:spPr>
        <p:txBody>
          <a:bodyPr/>
          <a:lstStyle/>
          <a:p>
            <a:r>
              <a:rPr lang="fr-FR" altLang="fr-FR" sz="1400" b="1"/>
              <a:t>Voie d’accès</a:t>
            </a:r>
          </a:p>
          <a:p>
            <a:pPr eaLnBrk="1" hangingPunct="1">
              <a:buFont typeface="Wingdings 3" panose="05040102010807070707" pitchFamily="18" charset="2"/>
              <a:buNone/>
            </a:pPr>
            <a:endParaRPr lang="fr-FR" altLang="fr-FR" sz="1400" b="1"/>
          </a:p>
          <a:p>
            <a:pPr eaLnBrk="1" hangingPunct="1">
              <a:buFont typeface="Wingdings 3" panose="05040102010807070707" pitchFamily="18" charset="2"/>
              <a:buNone/>
            </a:pPr>
            <a:endParaRPr lang="fr-FR" altLang="fr-FR" sz="1400"/>
          </a:p>
          <a:p>
            <a:pPr eaLnBrk="1" hangingPunct="1">
              <a:buFont typeface="Wingdings" panose="05000000000000000000" pitchFamily="2" charset="2"/>
              <a:buChar char="§"/>
            </a:pPr>
            <a:endParaRPr lang="fr-FR" altLang="fr-FR" sz="1400"/>
          </a:p>
          <a:p>
            <a:pPr eaLnBrk="1" hangingPunct="1"/>
            <a:endParaRPr lang="fr-FR" altLang="fr-FR" sz="1400"/>
          </a:p>
          <a:p>
            <a:pPr eaLnBrk="1" hangingPunct="1"/>
            <a:endParaRPr lang="fr-FR" altLang="fr-FR" sz="1400"/>
          </a:p>
          <a:p>
            <a:pPr eaLnBrk="1" hangingPunct="1">
              <a:buFont typeface="Wingdings 3" panose="05040102010807070707" pitchFamily="18" charset="2"/>
              <a:buNone/>
            </a:pPr>
            <a:endParaRPr lang="fr-FR" altLang="fr-FR" sz="1800"/>
          </a:p>
        </p:txBody>
      </p:sp>
      <p:sp>
        <p:nvSpPr>
          <p:cNvPr id="65544" name="Espace réservé du numéro de diapositive 1">
            <a:extLst>
              <a:ext uri="{FF2B5EF4-FFF2-40B4-BE49-F238E27FC236}">
                <a16:creationId xmlns:a16="http://schemas.microsoft.com/office/drawing/2014/main" id="{0BF923EE-DF5F-4D14-BE23-8657A58B152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92A5AFF-FF3C-41B0-9A82-1374AA338304}"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65545" name="Rectangle 8">
            <a:extLst>
              <a:ext uri="{FF2B5EF4-FFF2-40B4-BE49-F238E27FC236}">
                <a16:creationId xmlns:a16="http://schemas.microsoft.com/office/drawing/2014/main" id="{B02CE6D8-3716-484D-9D1D-D25A6619D5DA}"/>
              </a:ext>
            </a:extLst>
          </p:cNvPr>
          <p:cNvSpPr>
            <a:spLocks noChangeArrowheads="1"/>
          </p:cNvSpPr>
          <p:nvPr/>
        </p:nvSpPr>
        <p:spPr bwMode="auto">
          <a:xfrm>
            <a:off x="3879850" y="1331913"/>
            <a:ext cx="81184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altLang="fr-FR" sz="1800" b="0"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Vue en plan du réseau d’éclairage public</a:t>
            </a:r>
            <a:endParaRPr kumimoji="0" lang="fr-FR" altLang="fr-FR"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5546" name="Sous-titre 6">
            <a:extLst>
              <a:ext uri="{FF2B5EF4-FFF2-40B4-BE49-F238E27FC236}">
                <a16:creationId xmlns:a16="http://schemas.microsoft.com/office/drawing/2014/main" id="{8F740A8A-B91A-447B-AD92-8F9CC626033F}"/>
              </a:ext>
            </a:extLst>
          </p:cNvPr>
          <p:cNvSpPr txBox="1">
            <a:spLocks/>
          </p:cNvSpPr>
          <p:nvPr/>
        </p:nvSpPr>
        <p:spPr bwMode="auto">
          <a:xfrm>
            <a:off x="277813" y="1771650"/>
            <a:ext cx="3559175" cy="3589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L’éclairage public de la voie d’accès est alimenté à partir du poste de livraison projeté dans la nouvelle ZI de sahel lakhyayta.</a:t>
            </a: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Ouvrages à réaliser :</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candélabres en acier galvanisé thermo-laqué simple crosse avec luminaire 120W.</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Réalisation des candélabres en acier galvanisé thermo-laqué double crosse avec luminaire 120W</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547" name="Rectangle 22">
            <a:extLst>
              <a:ext uri="{FF2B5EF4-FFF2-40B4-BE49-F238E27FC236}">
                <a16:creationId xmlns:a16="http://schemas.microsoft.com/office/drawing/2014/main" id="{9363DECD-A7D7-4291-9BA8-8DDCD6BA7282}"/>
              </a:ext>
            </a:extLst>
          </p:cNvPr>
          <p:cNvSpPr>
            <a:spLocks noChangeArrowheads="1"/>
          </p:cNvSpPr>
          <p:nvPr/>
        </p:nvSpPr>
        <p:spPr bwMode="auto">
          <a:xfrm>
            <a:off x="301625" y="5876925"/>
            <a:ext cx="265747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Candélabres simple crosse</a:t>
            </a:r>
          </a:p>
        </p:txBody>
      </p:sp>
      <p:sp>
        <p:nvSpPr>
          <p:cNvPr id="14" name="Ellipse 13">
            <a:extLst>
              <a:ext uri="{FF2B5EF4-FFF2-40B4-BE49-F238E27FC236}">
                <a16:creationId xmlns:a16="http://schemas.microsoft.com/office/drawing/2014/main" id="{86ACDFE1-B5E4-4CBF-9FF6-759CC0803D0F}"/>
              </a:ext>
            </a:extLst>
          </p:cNvPr>
          <p:cNvSpPr/>
          <p:nvPr/>
        </p:nvSpPr>
        <p:spPr>
          <a:xfrm rot="16200000">
            <a:off x="4303712" y="2278063"/>
            <a:ext cx="982663" cy="1665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00B0F0"/>
                </a:solidFill>
              </a:ln>
              <a:solidFill>
                <a:prstClr val="white"/>
              </a:solidFill>
              <a:effectLst/>
              <a:uLnTx/>
              <a:uFillTx/>
              <a:latin typeface="Century Gothic"/>
              <a:ea typeface="+mn-ea"/>
              <a:cs typeface="+mn-cs"/>
            </a:endParaRPr>
          </a:p>
        </p:txBody>
      </p:sp>
      <p:cxnSp>
        <p:nvCxnSpPr>
          <p:cNvPr id="15" name="Connecteur droit avec flèche 14">
            <a:extLst>
              <a:ext uri="{FF2B5EF4-FFF2-40B4-BE49-F238E27FC236}">
                <a16:creationId xmlns:a16="http://schemas.microsoft.com/office/drawing/2014/main" id="{ED2EF364-1092-4A61-9652-57E2BD6410E7}"/>
              </a:ext>
            </a:extLst>
          </p:cNvPr>
          <p:cNvCxnSpPr>
            <a:stCxn id="14" idx="2"/>
          </p:cNvCxnSpPr>
          <p:nvPr/>
        </p:nvCxnSpPr>
        <p:spPr>
          <a:xfrm rot="16200000" flipH="1">
            <a:off x="4883944" y="3512344"/>
            <a:ext cx="735012"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BC290319-3853-4217-AF1D-DD6A14D39CC8}"/>
              </a:ext>
            </a:extLst>
          </p:cNvPr>
          <p:cNvCxnSpPr/>
          <p:nvPr/>
        </p:nvCxnSpPr>
        <p:spPr>
          <a:xfrm flipV="1">
            <a:off x="2963863" y="4738688"/>
            <a:ext cx="2563812" cy="12461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F0D52A2B-B46B-4897-A27E-C0C4233B95FC}"/>
              </a:ext>
            </a:extLst>
          </p:cNvPr>
          <p:cNvCxnSpPr>
            <a:stCxn id="65547" idx="3"/>
          </p:cNvCxnSpPr>
          <p:nvPr/>
        </p:nvCxnSpPr>
        <p:spPr>
          <a:xfrm flipV="1">
            <a:off x="2959100" y="5568950"/>
            <a:ext cx="2693988" cy="4778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552" name="Rectangle 22">
            <a:extLst>
              <a:ext uri="{FF2B5EF4-FFF2-40B4-BE49-F238E27FC236}">
                <a16:creationId xmlns:a16="http://schemas.microsoft.com/office/drawing/2014/main" id="{48DDE668-23BF-4B94-A410-FC9F7E32672D}"/>
              </a:ext>
            </a:extLst>
          </p:cNvPr>
          <p:cNvSpPr>
            <a:spLocks noChangeArrowheads="1"/>
          </p:cNvSpPr>
          <p:nvPr/>
        </p:nvSpPr>
        <p:spPr bwMode="auto">
          <a:xfrm>
            <a:off x="9512300" y="4297363"/>
            <a:ext cx="26797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Candélabres double crosse</a:t>
            </a:r>
          </a:p>
        </p:txBody>
      </p:sp>
      <p:cxnSp>
        <p:nvCxnSpPr>
          <p:cNvPr id="30" name="Connecteur droit avec flèche 29">
            <a:extLst>
              <a:ext uri="{FF2B5EF4-FFF2-40B4-BE49-F238E27FC236}">
                <a16:creationId xmlns:a16="http://schemas.microsoft.com/office/drawing/2014/main" id="{A1782FD8-47ED-448E-8806-B68334CBF436}"/>
              </a:ext>
            </a:extLst>
          </p:cNvPr>
          <p:cNvCxnSpPr>
            <a:stCxn id="65552" idx="2"/>
          </p:cNvCxnSpPr>
          <p:nvPr/>
        </p:nvCxnSpPr>
        <p:spPr>
          <a:xfrm rot="5400000">
            <a:off x="9738519" y="4082256"/>
            <a:ext cx="560388" cy="1666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9D2ADCC6-35C1-4A42-BBBF-7560BC05AB1E}"/>
              </a:ext>
            </a:extLst>
          </p:cNvPr>
          <p:cNvCxnSpPr/>
          <p:nvPr/>
        </p:nvCxnSpPr>
        <p:spPr>
          <a:xfrm rot="10800000" flipV="1">
            <a:off x="7994650" y="4456113"/>
            <a:ext cx="1541463" cy="7667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ous-titre 6">
            <a:extLst>
              <a:ext uri="{FF2B5EF4-FFF2-40B4-BE49-F238E27FC236}">
                <a16:creationId xmlns:a16="http://schemas.microsoft.com/office/drawing/2014/main" id="{003B477C-9289-46A9-878B-1ED6700509CC}"/>
              </a:ext>
            </a:extLst>
          </p:cNvPr>
          <p:cNvSpPr txBox="1">
            <a:spLocks/>
          </p:cNvSpPr>
          <p:nvPr/>
        </p:nvSpPr>
        <p:spPr bwMode="auto">
          <a:xfrm>
            <a:off x="1593850" y="479425"/>
            <a:ext cx="103901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Tx/>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&amp; LA  NOUVELLE ZI DE SAHEL LAKHYAYTA –</a:t>
            </a:r>
          </a:p>
          <a:p>
            <a:pPr marL="0" marR="0" lvl="0" indent="0" algn="l" defTabSz="457200" rtl="0" eaLnBrk="1" fontAlgn="base" latinLnBrk="0" hangingPunct="1">
              <a:lnSpc>
                <a:spcPct val="100000"/>
              </a:lnSpc>
              <a:spcBef>
                <a:spcPts val="1000"/>
              </a:spcBef>
              <a:spcAft>
                <a:spcPct val="0"/>
              </a:spcAft>
              <a:buClr>
                <a:srgbClr val="A53010"/>
              </a:buClr>
              <a:buSzTx/>
              <a:buFontTx/>
              <a:buNone/>
              <a:tabLst/>
              <a:defRPr/>
            </a:pPr>
            <a:r>
              <a:rPr kumimoji="0" lang="fr-FR" altLang="fr-FR" sz="20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 VOIES D’ACCÈS ET PÉRIPHÉRIQUES</a:t>
            </a:r>
          </a:p>
        </p:txBody>
      </p:sp>
      <p:sp>
        <p:nvSpPr>
          <p:cNvPr id="6" name="Titre 1">
            <a:extLst>
              <a:ext uri="{FF2B5EF4-FFF2-40B4-BE49-F238E27FC236}">
                <a16:creationId xmlns:a16="http://schemas.microsoft.com/office/drawing/2014/main" id="{348744A2-BF18-4D19-A846-4BE5358F9185}"/>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66564" name="Image 6">
            <a:extLst>
              <a:ext uri="{FF2B5EF4-FFF2-40B4-BE49-F238E27FC236}">
                <a16:creationId xmlns:a16="http://schemas.microsoft.com/office/drawing/2014/main" id="{3353849E-41BA-4C1C-88B6-98C3227E01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Espace réservé du numéro de diapositive 1">
            <a:extLst>
              <a:ext uri="{FF2B5EF4-FFF2-40B4-BE49-F238E27FC236}">
                <a16:creationId xmlns:a16="http://schemas.microsoft.com/office/drawing/2014/main" id="{54B78DDD-1C4B-43B6-995A-26C4D544F0A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055DE47-BA9B-4CB9-A5B3-CF1C97A46D5E}"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graphicFrame>
        <p:nvGraphicFramePr>
          <p:cNvPr id="16" name="Tableau 15">
            <a:extLst>
              <a:ext uri="{FF2B5EF4-FFF2-40B4-BE49-F238E27FC236}">
                <a16:creationId xmlns:a16="http://schemas.microsoft.com/office/drawing/2014/main" id="{AB57334D-3445-410D-92AB-9610C9EA4A89}"/>
              </a:ext>
            </a:extLst>
          </p:cNvPr>
          <p:cNvGraphicFramePr>
            <a:graphicFrameLocks noGrp="1"/>
          </p:cNvGraphicFramePr>
          <p:nvPr/>
        </p:nvGraphicFramePr>
        <p:xfrm>
          <a:off x="338138" y="2200275"/>
          <a:ext cx="3875087" cy="3065464"/>
        </p:xfrm>
        <a:graphic>
          <a:graphicData uri="http://schemas.openxmlformats.org/drawingml/2006/table">
            <a:tbl>
              <a:tblPr firstRow="1" firstCol="1" bandRow="1">
                <a:tableStyleId>{5C22544A-7EE6-4342-B048-85BDC9FD1C3A}</a:tableStyleId>
              </a:tblPr>
              <a:tblGrid>
                <a:gridCol w="2641805">
                  <a:extLst>
                    <a:ext uri="{9D8B030D-6E8A-4147-A177-3AD203B41FA5}">
                      <a16:colId xmlns:a16="http://schemas.microsoft.com/office/drawing/2014/main" val="20000"/>
                    </a:ext>
                  </a:extLst>
                </a:gridCol>
                <a:gridCol w="1233282">
                  <a:extLst>
                    <a:ext uri="{9D8B030D-6E8A-4147-A177-3AD203B41FA5}">
                      <a16:colId xmlns:a16="http://schemas.microsoft.com/office/drawing/2014/main" val="20001"/>
                    </a:ext>
                  </a:extLst>
                </a:gridCol>
              </a:tblGrid>
              <a:tr h="326776">
                <a:tc>
                  <a:txBody>
                    <a:bodyPr/>
                    <a:lstStyle/>
                    <a:p>
                      <a:pPr algn="ctr" rtl="0" fontAlgn="ctr"/>
                      <a:r>
                        <a:rPr lang="fr-FR" sz="1400" u="none" strike="noStrike" dirty="0">
                          <a:effectLst/>
                        </a:rPr>
                        <a:t>Désignation</a:t>
                      </a:r>
                      <a:endParaRPr lang="fr-FR" sz="1400" b="1" i="0" u="none" strike="noStrike" dirty="0">
                        <a:solidFill>
                          <a:srgbClr val="FFFFFF"/>
                        </a:solidFill>
                        <a:effectLst/>
                        <a:latin typeface="Century Gothic" panose="020B0502020202020204" pitchFamily="34" charset="0"/>
                      </a:endParaRPr>
                    </a:p>
                  </a:txBody>
                  <a:tcPr marL="9527" marR="9527" marT="9525" marB="0" anchor="ctr"/>
                </a:tc>
                <a:tc>
                  <a:txBody>
                    <a:bodyPr/>
                    <a:lstStyle/>
                    <a:p>
                      <a:pPr algn="ctr" rtl="0" fontAlgn="ctr"/>
                      <a:r>
                        <a:rPr lang="fr-FR" sz="1400" u="none" strike="noStrike" dirty="0">
                          <a:effectLst/>
                        </a:rPr>
                        <a:t>Quantité</a:t>
                      </a:r>
                      <a:endParaRPr lang="fr-FR" sz="1400" b="1" i="0" u="none" strike="noStrike" dirty="0">
                        <a:solidFill>
                          <a:srgbClr val="FFFFFF"/>
                        </a:solidFill>
                        <a:effectLst/>
                        <a:latin typeface="Century Gothic" panose="020B0502020202020204" pitchFamily="34" charset="0"/>
                      </a:endParaRPr>
                    </a:p>
                  </a:txBody>
                  <a:tcPr marL="9527" marR="9527" marT="9525" marB="0" anchor="ctr"/>
                </a:tc>
                <a:extLst>
                  <a:ext uri="{0D108BD9-81ED-4DB2-BD59-A6C34878D82A}">
                    <a16:rowId xmlns:a16="http://schemas.microsoft.com/office/drawing/2014/main" val="10000"/>
                  </a:ext>
                </a:extLst>
              </a:tr>
              <a:tr h="342336">
                <a:tc>
                  <a:txBody>
                    <a:bodyPr/>
                    <a:lstStyle/>
                    <a:p>
                      <a:pPr algn="ctr" rtl="0" fontAlgn="ctr"/>
                      <a:r>
                        <a:rPr lang="fr-FR" sz="1300" b="0" u="none" strike="noStrike" dirty="0">
                          <a:effectLst/>
                        </a:rPr>
                        <a:t>Déblai (m3)</a:t>
                      </a:r>
                      <a:endParaRPr lang="fr-FR" sz="1300" b="0" i="0" u="none" strike="noStrike" dirty="0">
                        <a:solidFill>
                          <a:srgbClr val="FFFFFF"/>
                        </a:solidFill>
                        <a:effectLst/>
                        <a:latin typeface="Century Gothic" panose="020B0502020202020204" pitchFamily="34" charset="0"/>
                      </a:endParaRPr>
                    </a:p>
                  </a:txBody>
                  <a:tcPr marL="9527" marR="9527" marT="9525"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40 000</a:t>
                      </a:r>
                    </a:p>
                  </a:txBody>
                  <a:tcPr marL="9527" marR="9527" marT="9525" marB="0" anchor="ctr"/>
                </a:tc>
                <a:extLst>
                  <a:ext uri="{0D108BD9-81ED-4DB2-BD59-A6C34878D82A}">
                    <a16:rowId xmlns:a16="http://schemas.microsoft.com/office/drawing/2014/main" val="10001"/>
                  </a:ext>
                </a:extLst>
              </a:tr>
              <a:tr h="342336">
                <a:tc>
                  <a:txBody>
                    <a:bodyPr/>
                    <a:lstStyle/>
                    <a:p>
                      <a:pPr algn="ctr" rtl="0" fontAlgn="ctr"/>
                      <a:r>
                        <a:rPr lang="fr-FR" sz="1300" b="0" i="0" u="none" strike="noStrike" dirty="0">
                          <a:solidFill>
                            <a:srgbClr val="FFFFFF"/>
                          </a:solidFill>
                          <a:effectLst/>
                          <a:latin typeface="Century Gothic" panose="020B0502020202020204" pitchFamily="34" charset="0"/>
                        </a:rPr>
                        <a:t>Remblai </a:t>
                      </a:r>
                      <a:r>
                        <a:rPr lang="fr-FR" sz="1300" b="0" u="none" strike="noStrike" dirty="0">
                          <a:effectLst/>
                        </a:rPr>
                        <a:t>(m3)</a:t>
                      </a:r>
                      <a:endParaRPr lang="fr-FR" sz="1300" b="0" i="0" u="none" strike="noStrike" dirty="0">
                        <a:solidFill>
                          <a:srgbClr val="FFFFFF"/>
                        </a:solidFill>
                        <a:effectLst/>
                        <a:latin typeface="Century Gothic" panose="020B0502020202020204" pitchFamily="34" charset="0"/>
                      </a:endParaRPr>
                    </a:p>
                  </a:txBody>
                  <a:tcPr marL="9527" marR="9527" marT="9525"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23 500</a:t>
                      </a:r>
                    </a:p>
                  </a:txBody>
                  <a:tcPr marL="9527" marR="9527" marT="9525" marB="0" anchor="ctr"/>
                </a:tc>
                <a:extLst>
                  <a:ext uri="{0D108BD9-81ED-4DB2-BD59-A6C34878D82A}">
                    <a16:rowId xmlns:a16="http://schemas.microsoft.com/office/drawing/2014/main" val="10002"/>
                  </a:ext>
                </a:extLst>
              </a:tr>
              <a:tr h="342336">
                <a:tc>
                  <a:txBody>
                    <a:bodyPr/>
                    <a:lstStyle/>
                    <a:p>
                      <a:pPr algn="ctr" rtl="0" fontAlgn="ctr"/>
                      <a:r>
                        <a:rPr lang="fr-FR" sz="1300" b="0" i="0" u="none" strike="noStrike" dirty="0">
                          <a:solidFill>
                            <a:srgbClr val="FFFFFF"/>
                          </a:solidFill>
                          <a:effectLst/>
                          <a:latin typeface="Century Gothic" panose="020B0502020202020204" pitchFamily="34" charset="0"/>
                        </a:rPr>
                        <a:t>Couche de forme F1 </a:t>
                      </a:r>
                      <a:r>
                        <a:rPr lang="fr-FR" sz="1300" b="0" u="none" strike="noStrike" dirty="0">
                          <a:effectLst/>
                        </a:rPr>
                        <a:t>(m3)</a:t>
                      </a:r>
                      <a:endParaRPr lang="fr-FR" sz="1300" b="0" i="0" u="none" strike="noStrike" dirty="0">
                        <a:solidFill>
                          <a:srgbClr val="FFFFFF"/>
                        </a:solidFill>
                        <a:effectLst/>
                        <a:latin typeface="Century Gothic" panose="020B0502020202020204" pitchFamily="34" charset="0"/>
                      </a:endParaRPr>
                    </a:p>
                  </a:txBody>
                  <a:tcPr marL="9527" marR="9527" marT="9525"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8 200</a:t>
                      </a:r>
                    </a:p>
                  </a:txBody>
                  <a:tcPr marL="9527" marR="9527" marT="9525" marB="0" anchor="ctr"/>
                </a:tc>
                <a:extLst>
                  <a:ext uri="{0D108BD9-81ED-4DB2-BD59-A6C34878D82A}">
                    <a16:rowId xmlns:a16="http://schemas.microsoft.com/office/drawing/2014/main" val="10003"/>
                  </a:ext>
                </a:extLst>
              </a:tr>
              <a:tr h="342336">
                <a:tc>
                  <a:txBody>
                    <a:bodyPr/>
                    <a:lstStyle/>
                    <a:p>
                      <a:pPr algn="ctr" rtl="0" fontAlgn="ctr"/>
                      <a:r>
                        <a:rPr lang="fr-FR" sz="1300" b="0" u="none" strike="noStrike" dirty="0">
                          <a:effectLst/>
                        </a:rPr>
                        <a:t>Couche GNF 1(m3)</a:t>
                      </a:r>
                      <a:endParaRPr lang="fr-FR" sz="1300" b="0" i="0" u="none" strike="noStrike" dirty="0">
                        <a:solidFill>
                          <a:srgbClr val="FFFFFF"/>
                        </a:solidFill>
                        <a:effectLst/>
                        <a:latin typeface="Century Gothic" panose="020B0502020202020204" pitchFamily="34" charset="0"/>
                      </a:endParaRPr>
                    </a:p>
                  </a:txBody>
                  <a:tcPr marL="9527" marR="9527" marT="9525"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17 100</a:t>
                      </a:r>
                    </a:p>
                  </a:txBody>
                  <a:tcPr marL="9527" marR="9527" marT="9525" marB="0" anchor="ctr"/>
                </a:tc>
                <a:extLst>
                  <a:ext uri="{0D108BD9-81ED-4DB2-BD59-A6C34878D82A}">
                    <a16:rowId xmlns:a16="http://schemas.microsoft.com/office/drawing/2014/main" val="10004"/>
                  </a:ext>
                </a:extLst>
              </a:tr>
              <a:tr h="342336">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300" b="0" i="0" u="none" strike="noStrike" dirty="0">
                          <a:solidFill>
                            <a:srgbClr val="FFFFFF"/>
                          </a:solidFill>
                          <a:effectLst/>
                          <a:latin typeface="Century Gothic" panose="020B0502020202020204" pitchFamily="34" charset="0"/>
                        </a:rPr>
                        <a:t>Couche GNA  </a:t>
                      </a:r>
                      <a:r>
                        <a:rPr lang="fr-FR" sz="1300" b="0" u="none" strike="noStrike" dirty="0">
                          <a:effectLst/>
                        </a:rPr>
                        <a:t>(m3)</a:t>
                      </a:r>
                      <a:endParaRPr lang="fr-FR" sz="1300" b="0" i="0" u="none" strike="noStrike" dirty="0">
                        <a:solidFill>
                          <a:srgbClr val="FFFFFF"/>
                        </a:solidFill>
                        <a:effectLst/>
                        <a:latin typeface="Century Gothic" panose="020B0502020202020204" pitchFamily="34" charset="0"/>
                      </a:endParaRPr>
                    </a:p>
                  </a:txBody>
                  <a:tcPr marL="9527" marR="9527" marT="9525"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2800</a:t>
                      </a:r>
                    </a:p>
                  </a:txBody>
                  <a:tcPr marL="9527" marR="9527" marT="9525" marB="0" anchor="ctr"/>
                </a:tc>
                <a:extLst>
                  <a:ext uri="{0D108BD9-81ED-4DB2-BD59-A6C34878D82A}">
                    <a16:rowId xmlns:a16="http://schemas.microsoft.com/office/drawing/2014/main" val="10005"/>
                  </a:ext>
                </a:extLst>
              </a:tr>
              <a:tr h="342336">
                <a:tc>
                  <a:txBody>
                    <a:bodyPr/>
                    <a:lstStyle/>
                    <a:p>
                      <a:pPr algn="ctr" rtl="0" fontAlgn="ctr"/>
                      <a:r>
                        <a:rPr lang="fr-FR" sz="1300" b="0" u="none" strike="noStrike" dirty="0">
                          <a:effectLst/>
                        </a:rPr>
                        <a:t>Couche de base GB3  (T)</a:t>
                      </a:r>
                      <a:endParaRPr lang="fr-FR" sz="1300" b="0" i="0" u="none" strike="noStrike" dirty="0">
                        <a:solidFill>
                          <a:srgbClr val="FFFFFF"/>
                        </a:solidFill>
                        <a:effectLst/>
                        <a:latin typeface="Century Gothic" panose="020B0502020202020204" pitchFamily="34" charset="0"/>
                      </a:endParaRPr>
                    </a:p>
                  </a:txBody>
                  <a:tcPr marL="9527" marR="9527" marT="9525"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11 000</a:t>
                      </a:r>
                    </a:p>
                  </a:txBody>
                  <a:tcPr marL="9527" marR="9527" marT="9525" marB="0" anchor="ctr"/>
                </a:tc>
                <a:extLst>
                  <a:ext uri="{0D108BD9-81ED-4DB2-BD59-A6C34878D82A}">
                    <a16:rowId xmlns:a16="http://schemas.microsoft.com/office/drawing/2014/main" val="10006"/>
                  </a:ext>
                </a:extLst>
              </a:tr>
              <a:tr h="342336">
                <a:tc>
                  <a:txBody>
                    <a:bodyPr/>
                    <a:lstStyle/>
                    <a:p>
                      <a:pPr algn="ctr" rtl="0" fontAlgn="ctr"/>
                      <a:r>
                        <a:rPr lang="fr-FR" sz="1300" b="0" u="none" strike="noStrike" dirty="0">
                          <a:effectLst/>
                        </a:rPr>
                        <a:t>Couche de surface EB (T)</a:t>
                      </a:r>
                      <a:endParaRPr lang="fr-FR" sz="1300" b="0" i="0" u="none" strike="noStrike" dirty="0">
                        <a:solidFill>
                          <a:srgbClr val="FFFFFF"/>
                        </a:solidFill>
                        <a:effectLst/>
                        <a:latin typeface="Century Gothic" panose="020B0502020202020204" pitchFamily="34" charset="0"/>
                      </a:endParaRPr>
                    </a:p>
                  </a:txBody>
                  <a:tcPr marL="9527" marR="9527" marT="9525"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6 750</a:t>
                      </a:r>
                    </a:p>
                  </a:txBody>
                  <a:tcPr marL="9527" marR="9527" marT="9525" marB="0" anchor="ctr"/>
                </a:tc>
                <a:extLst>
                  <a:ext uri="{0D108BD9-81ED-4DB2-BD59-A6C34878D82A}">
                    <a16:rowId xmlns:a16="http://schemas.microsoft.com/office/drawing/2014/main" val="10007"/>
                  </a:ext>
                </a:extLst>
              </a:tr>
              <a:tr h="342336">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300" b="0" i="0" u="none" strike="noStrike" dirty="0">
                          <a:solidFill>
                            <a:srgbClr val="FFFFFF"/>
                          </a:solidFill>
                          <a:effectLst/>
                          <a:latin typeface="Century Gothic" panose="020B0502020202020204" pitchFamily="34" charset="0"/>
                        </a:rPr>
                        <a:t>Imprégnation +Accrochage  </a:t>
                      </a:r>
                      <a:r>
                        <a:rPr lang="fr-FR" sz="1300" b="0" u="none" strike="noStrike" dirty="0">
                          <a:effectLst/>
                        </a:rPr>
                        <a:t>(T)</a:t>
                      </a:r>
                      <a:endParaRPr lang="fr-FR" sz="1300" b="0" i="0" u="none" strike="noStrike" dirty="0">
                        <a:solidFill>
                          <a:srgbClr val="FFFFFF"/>
                        </a:solidFill>
                        <a:effectLst/>
                        <a:latin typeface="Century Gothic" panose="020B0502020202020204" pitchFamily="34" charset="0"/>
                      </a:endParaRPr>
                    </a:p>
                  </a:txBody>
                  <a:tcPr marL="9527" marR="9527" marT="9525"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90</a:t>
                      </a:r>
                    </a:p>
                  </a:txBody>
                  <a:tcPr marL="9527" marR="9527" marT="9525" marB="0" anchor="ctr"/>
                </a:tc>
                <a:extLst>
                  <a:ext uri="{0D108BD9-81ED-4DB2-BD59-A6C34878D82A}">
                    <a16:rowId xmlns:a16="http://schemas.microsoft.com/office/drawing/2014/main" val="10008"/>
                  </a:ext>
                </a:extLst>
              </a:tr>
            </a:tbl>
          </a:graphicData>
        </a:graphic>
      </p:graphicFrame>
      <p:graphicFrame>
        <p:nvGraphicFramePr>
          <p:cNvPr id="18" name="Tableau 17">
            <a:extLst>
              <a:ext uri="{FF2B5EF4-FFF2-40B4-BE49-F238E27FC236}">
                <a16:creationId xmlns:a16="http://schemas.microsoft.com/office/drawing/2014/main" id="{BB4A552A-3BDD-4EEA-9DC8-C36C7A5FCEC9}"/>
              </a:ext>
            </a:extLst>
          </p:cNvPr>
          <p:cNvGraphicFramePr>
            <a:graphicFrameLocks noGrp="1"/>
          </p:cNvGraphicFramePr>
          <p:nvPr/>
        </p:nvGraphicFramePr>
        <p:xfrm>
          <a:off x="4313238" y="2193925"/>
          <a:ext cx="3790950" cy="4435481"/>
        </p:xfrm>
        <a:graphic>
          <a:graphicData uri="http://schemas.openxmlformats.org/drawingml/2006/table">
            <a:tbl>
              <a:tblPr firstRow="1" firstCol="1" bandRow="1">
                <a:tableStyleId>{5C22544A-7EE6-4342-B048-85BDC9FD1C3A}</a:tableStyleId>
              </a:tblPr>
              <a:tblGrid>
                <a:gridCol w="2724241">
                  <a:extLst>
                    <a:ext uri="{9D8B030D-6E8A-4147-A177-3AD203B41FA5}">
                      <a16:colId xmlns:a16="http://schemas.microsoft.com/office/drawing/2014/main" val="20000"/>
                    </a:ext>
                  </a:extLst>
                </a:gridCol>
                <a:gridCol w="1066709">
                  <a:extLst>
                    <a:ext uri="{9D8B030D-6E8A-4147-A177-3AD203B41FA5}">
                      <a16:colId xmlns:a16="http://schemas.microsoft.com/office/drawing/2014/main" val="20001"/>
                    </a:ext>
                  </a:extLst>
                </a:gridCol>
              </a:tblGrid>
              <a:tr h="326825">
                <a:tc>
                  <a:txBody>
                    <a:bodyPr/>
                    <a:lstStyle/>
                    <a:p>
                      <a:pPr algn="ctr" rtl="0" fontAlgn="ctr"/>
                      <a:r>
                        <a:rPr lang="fr-FR" sz="1400" u="none" strike="noStrike" dirty="0">
                          <a:effectLst/>
                        </a:rPr>
                        <a:t>Désignation</a:t>
                      </a:r>
                      <a:endParaRPr lang="fr-FR" sz="1400" b="1"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400" u="none" strike="noStrike" dirty="0">
                          <a:effectLst/>
                        </a:rPr>
                        <a:t>Quantité</a:t>
                      </a:r>
                      <a:endParaRPr lang="fr-FR" sz="1400" b="1" i="0" u="none" strike="noStrike" dirty="0">
                        <a:solidFill>
                          <a:srgbClr val="FFFFFF"/>
                        </a:solidFill>
                        <a:effectLst/>
                        <a:latin typeface="Century Gothic" panose="020B0502020202020204" pitchFamily="34" charset="0"/>
                      </a:endParaRPr>
                    </a:p>
                  </a:txBody>
                  <a:tcPr marL="9524" marR="9524" marT="9526" marB="0" anchor="ctr"/>
                </a:tc>
                <a:extLst>
                  <a:ext uri="{0D108BD9-81ED-4DB2-BD59-A6C34878D82A}">
                    <a16:rowId xmlns:a16="http://schemas.microsoft.com/office/drawing/2014/main" val="10000"/>
                  </a:ext>
                </a:extLst>
              </a:tr>
              <a:tr h="342388">
                <a:tc>
                  <a:txBody>
                    <a:bodyPr/>
                    <a:lstStyle/>
                    <a:p>
                      <a:pPr algn="ctr" rtl="0" fontAlgn="ctr"/>
                      <a:r>
                        <a:rPr lang="fr-FR" sz="1300" b="0" u="none" strike="noStrike" dirty="0">
                          <a:effectLst/>
                        </a:rPr>
                        <a:t>Déblai (m3)</a:t>
                      </a:r>
                      <a:endParaRPr lang="fr-FR" sz="13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6 000</a:t>
                      </a:r>
                    </a:p>
                  </a:txBody>
                  <a:tcPr marL="9524" marR="9524" marT="9526" marB="0" anchor="ctr"/>
                </a:tc>
                <a:extLst>
                  <a:ext uri="{0D108BD9-81ED-4DB2-BD59-A6C34878D82A}">
                    <a16:rowId xmlns:a16="http://schemas.microsoft.com/office/drawing/2014/main" val="10001"/>
                  </a:ext>
                </a:extLst>
              </a:tr>
              <a:tr h="342388">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300" b="0" u="none" strike="noStrike" dirty="0">
                          <a:effectLst/>
                        </a:rPr>
                        <a:t>Remblais primaire (m3)</a:t>
                      </a:r>
                      <a:endParaRPr lang="fr-FR" sz="13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2 350</a:t>
                      </a:r>
                    </a:p>
                  </a:txBody>
                  <a:tcPr marL="9524" marR="9524" marT="9526" marB="0" anchor="ctr"/>
                </a:tc>
                <a:extLst>
                  <a:ext uri="{0D108BD9-81ED-4DB2-BD59-A6C34878D82A}">
                    <a16:rowId xmlns:a16="http://schemas.microsoft.com/office/drawing/2014/main" val="10002"/>
                  </a:ext>
                </a:extLst>
              </a:tr>
              <a:tr h="342388">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300" b="0" u="none" strike="noStrike" dirty="0">
                          <a:effectLst/>
                        </a:rPr>
                        <a:t>Remblais secondaire(m3)</a:t>
                      </a:r>
                      <a:endParaRPr lang="fr-FR" sz="13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2400</a:t>
                      </a:r>
                    </a:p>
                  </a:txBody>
                  <a:tcPr marL="9524" marR="9524" marT="9526" marB="0" anchor="ctr"/>
                </a:tc>
                <a:extLst>
                  <a:ext uri="{0D108BD9-81ED-4DB2-BD59-A6C34878D82A}">
                    <a16:rowId xmlns:a16="http://schemas.microsoft.com/office/drawing/2014/main" val="10003"/>
                  </a:ext>
                </a:extLst>
              </a:tr>
              <a:tr h="342388">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300" b="0" u="none" strike="noStrike" dirty="0">
                          <a:effectLst/>
                        </a:rPr>
                        <a:t>Nombre</a:t>
                      </a:r>
                      <a:r>
                        <a:rPr lang="fr-FR" sz="1300" b="0" u="none" strike="noStrike" baseline="0" dirty="0">
                          <a:effectLst/>
                        </a:rPr>
                        <a:t> de regard de visite</a:t>
                      </a:r>
                      <a:r>
                        <a:rPr lang="fr-FR" sz="1300" b="0" u="none" strike="noStrike" dirty="0">
                          <a:effectLst/>
                        </a:rPr>
                        <a:t> (U)</a:t>
                      </a:r>
                      <a:endParaRPr lang="fr-FR" sz="13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103</a:t>
                      </a:r>
                    </a:p>
                  </a:txBody>
                  <a:tcPr marL="9524" marR="9524" marT="9526" marB="0" anchor="ctr"/>
                </a:tc>
                <a:extLst>
                  <a:ext uri="{0D108BD9-81ED-4DB2-BD59-A6C34878D82A}">
                    <a16:rowId xmlns:a16="http://schemas.microsoft.com/office/drawing/2014/main" val="10004"/>
                  </a:ext>
                </a:extLst>
              </a:tr>
              <a:tr h="342388">
                <a:tc>
                  <a:txBody>
                    <a:bodyPr/>
                    <a:lstStyle/>
                    <a:p>
                      <a:pPr algn="ctr" rtl="0" fontAlgn="ctr"/>
                      <a:r>
                        <a:rPr lang="fr-FR" sz="1300" b="0" i="0" u="none" strike="noStrike" dirty="0">
                          <a:solidFill>
                            <a:srgbClr val="FFFFFF"/>
                          </a:solidFill>
                          <a:effectLst/>
                          <a:latin typeface="Century Gothic" panose="020B0502020202020204" pitchFamily="34" charset="0"/>
                        </a:rPr>
                        <a:t>Conduite DN300  </a:t>
                      </a:r>
                      <a:r>
                        <a:rPr lang="fr-FR" sz="1300" b="0" u="none" strike="noStrike" dirty="0">
                          <a:effectLst/>
                        </a:rPr>
                        <a:t>(ml)</a:t>
                      </a:r>
                      <a:endParaRPr lang="fr-FR" sz="13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540</a:t>
                      </a:r>
                    </a:p>
                  </a:txBody>
                  <a:tcPr marL="9524" marR="9524" marT="9526" marB="0" anchor="ctr"/>
                </a:tc>
                <a:extLst>
                  <a:ext uri="{0D108BD9-81ED-4DB2-BD59-A6C34878D82A}">
                    <a16:rowId xmlns:a16="http://schemas.microsoft.com/office/drawing/2014/main" val="10005"/>
                  </a:ext>
                </a:extLst>
              </a:tr>
              <a:tr h="342388">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300" b="0" i="0" u="none" strike="noStrike" dirty="0">
                          <a:solidFill>
                            <a:srgbClr val="FFFFFF"/>
                          </a:solidFill>
                          <a:effectLst/>
                          <a:latin typeface="Century Gothic" panose="020B0502020202020204" pitchFamily="34" charset="0"/>
                        </a:rPr>
                        <a:t>Conduite DN400  </a:t>
                      </a:r>
                      <a:r>
                        <a:rPr lang="fr-FR" sz="1300" b="0" u="none" strike="noStrike" dirty="0">
                          <a:effectLst/>
                        </a:rPr>
                        <a:t>(ml)</a:t>
                      </a:r>
                      <a:endParaRPr lang="fr-FR" sz="13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900</a:t>
                      </a:r>
                    </a:p>
                  </a:txBody>
                  <a:tcPr marL="9524" marR="9524" marT="9526" marB="0" anchor="ctr"/>
                </a:tc>
                <a:extLst>
                  <a:ext uri="{0D108BD9-81ED-4DB2-BD59-A6C34878D82A}">
                    <a16:rowId xmlns:a16="http://schemas.microsoft.com/office/drawing/2014/main" val="10006"/>
                  </a:ext>
                </a:extLst>
              </a:tr>
              <a:tr h="342388">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300" b="0" i="0" u="none" strike="noStrike" dirty="0">
                          <a:solidFill>
                            <a:srgbClr val="FFFFFF"/>
                          </a:solidFill>
                          <a:effectLst/>
                          <a:latin typeface="Century Gothic" panose="020B0502020202020204" pitchFamily="34" charset="0"/>
                        </a:rPr>
                        <a:t>Conduite DN500  </a:t>
                      </a:r>
                      <a:r>
                        <a:rPr lang="fr-FR" sz="1300" b="0" u="none" strike="noStrike" dirty="0">
                          <a:effectLst/>
                        </a:rPr>
                        <a:t>(ml)</a:t>
                      </a:r>
                      <a:endParaRPr lang="fr-FR" sz="13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1 500</a:t>
                      </a:r>
                    </a:p>
                  </a:txBody>
                  <a:tcPr marL="9524" marR="9524" marT="9526" marB="0" anchor="ctr"/>
                </a:tc>
                <a:extLst>
                  <a:ext uri="{0D108BD9-81ED-4DB2-BD59-A6C34878D82A}">
                    <a16:rowId xmlns:a16="http://schemas.microsoft.com/office/drawing/2014/main" val="10007"/>
                  </a:ext>
                </a:extLst>
              </a:tr>
              <a:tr h="342388">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300" b="0" i="0" u="none" strike="noStrike" dirty="0">
                          <a:solidFill>
                            <a:srgbClr val="FFFFFF"/>
                          </a:solidFill>
                          <a:effectLst/>
                          <a:latin typeface="Century Gothic" panose="020B0502020202020204" pitchFamily="34" charset="0"/>
                        </a:rPr>
                        <a:t>Conduite DN600  </a:t>
                      </a:r>
                      <a:r>
                        <a:rPr lang="fr-FR" sz="1300" b="0" u="none" strike="noStrike" dirty="0">
                          <a:effectLst/>
                        </a:rPr>
                        <a:t>(ml)</a:t>
                      </a:r>
                      <a:endParaRPr lang="fr-FR" sz="13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390</a:t>
                      </a:r>
                    </a:p>
                  </a:txBody>
                  <a:tcPr marL="9524" marR="9524" marT="9526" marB="0" anchor="ctr"/>
                </a:tc>
                <a:extLst>
                  <a:ext uri="{0D108BD9-81ED-4DB2-BD59-A6C34878D82A}">
                    <a16:rowId xmlns:a16="http://schemas.microsoft.com/office/drawing/2014/main" val="10008"/>
                  </a:ext>
                </a:extLst>
              </a:tr>
              <a:tr h="342388">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300" b="0" i="0" u="none" strike="noStrike" dirty="0">
                          <a:solidFill>
                            <a:srgbClr val="FFFFFF"/>
                          </a:solidFill>
                          <a:effectLst/>
                          <a:latin typeface="Century Gothic" panose="020B0502020202020204" pitchFamily="34" charset="0"/>
                        </a:rPr>
                        <a:t>Conduite DN800  </a:t>
                      </a:r>
                      <a:r>
                        <a:rPr lang="fr-FR" sz="1300" b="0" u="none" strike="noStrike" dirty="0">
                          <a:effectLst/>
                        </a:rPr>
                        <a:t>(ml)</a:t>
                      </a:r>
                      <a:endParaRPr lang="fr-FR" sz="13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30</a:t>
                      </a:r>
                    </a:p>
                  </a:txBody>
                  <a:tcPr marL="9524" marR="9524" marT="9526" marB="0" anchor="ctr"/>
                </a:tc>
                <a:extLst>
                  <a:ext uri="{0D108BD9-81ED-4DB2-BD59-A6C34878D82A}">
                    <a16:rowId xmlns:a16="http://schemas.microsoft.com/office/drawing/2014/main" val="10009"/>
                  </a:ext>
                </a:extLst>
              </a:tr>
              <a:tr h="342388">
                <a:tc>
                  <a:txBody>
                    <a:bodyPr/>
                    <a:lstStyle/>
                    <a:p>
                      <a:pPr algn="ctr" rtl="0" fontAlgn="ctr"/>
                      <a:r>
                        <a:rPr lang="fr-FR" sz="1300" b="0" i="0" u="none" strike="noStrike" dirty="0">
                          <a:solidFill>
                            <a:srgbClr val="FFFFFF"/>
                          </a:solidFill>
                          <a:effectLst/>
                          <a:latin typeface="Century Gothic" panose="020B0502020202020204" pitchFamily="34" charset="0"/>
                        </a:rPr>
                        <a:t>Conduite DN1000 </a:t>
                      </a:r>
                      <a:r>
                        <a:rPr lang="fr-FR" sz="1300" b="0" u="none" strike="noStrike" dirty="0">
                          <a:effectLst/>
                        </a:rPr>
                        <a:t>(ml)</a:t>
                      </a:r>
                      <a:endParaRPr lang="fr-FR" sz="13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20</a:t>
                      </a:r>
                    </a:p>
                  </a:txBody>
                  <a:tcPr marL="9524" marR="9524" marT="9526" marB="0" anchor="ctr"/>
                </a:tc>
                <a:extLst>
                  <a:ext uri="{0D108BD9-81ED-4DB2-BD59-A6C34878D82A}">
                    <a16:rowId xmlns:a16="http://schemas.microsoft.com/office/drawing/2014/main" val="10010"/>
                  </a:ext>
                </a:extLst>
              </a:tr>
              <a:tr h="342388">
                <a:tc>
                  <a:txBody>
                    <a:bodyPr/>
                    <a:lstStyle/>
                    <a:p>
                      <a:pPr algn="ctr" rtl="0" fontAlgn="ctr"/>
                      <a:r>
                        <a:rPr lang="fr-FR" sz="1300" b="0" i="0" u="none" strike="noStrike" dirty="0">
                          <a:solidFill>
                            <a:srgbClr val="FFFFFF"/>
                          </a:solidFill>
                          <a:effectLst/>
                          <a:latin typeface="Century Gothic" panose="020B0502020202020204" pitchFamily="34" charset="0"/>
                        </a:rPr>
                        <a:t>Fossé trapézoïdale bétonné </a:t>
                      </a:r>
                      <a:r>
                        <a:rPr lang="fr-FR" sz="1300" b="0" u="none" strike="noStrike" dirty="0">
                          <a:effectLst/>
                        </a:rPr>
                        <a:t>(ml)</a:t>
                      </a:r>
                      <a:endParaRPr lang="fr-FR" sz="13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720</a:t>
                      </a:r>
                    </a:p>
                  </a:txBody>
                  <a:tcPr marL="9524" marR="9524" marT="9526" marB="0" anchor="ctr"/>
                </a:tc>
                <a:extLst>
                  <a:ext uri="{0D108BD9-81ED-4DB2-BD59-A6C34878D82A}">
                    <a16:rowId xmlns:a16="http://schemas.microsoft.com/office/drawing/2014/main" val="10011"/>
                  </a:ext>
                </a:extLst>
              </a:tr>
              <a:tr h="342388">
                <a:tc>
                  <a:txBody>
                    <a:bodyPr/>
                    <a:lstStyle/>
                    <a:p>
                      <a:pPr algn="ctr" rtl="0" fontAlgn="ctr"/>
                      <a:r>
                        <a:rPr lang="fr-FR" sz="1300" b="0" i="0" u="none" strike="noStrike" dirty="0">
                          <a:solidFill>
                            <a:srgbClr val="FFFFFF"/>
                          </a:solidFill>
                          <a:effectLst/>
                          <a:latin typeface="Century Gothic" panose="020B0502020202020204" pitchFamily="34" charset="0"/>
                        </a:rPr>
                        <a:t>Fossé trapézoïdale en terre </a:t>
                      </a:r>
                      <a:r>
                        <a:rPr lang="fr-FR" sz="1300" b="0" u="none" strike="noStrike" dirty="0">
                          <a:effectLst/>
                        </a:rPr>
                        <a:t>(ml)</a:t>
                      </a:r>
                      <a:endParaRPr lang="fr-FR" sz="13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810</a:t>
                      </a:r>
                    </a:p>
                  </a:txBody>
                  <a:tcPr marL="9524" marR="9524" marT="9526" marB="0" anchor="ctr"/>
                </a:tc>
                <a:extLst>
                  <a:ext uri="{0D108BD9-81ED-4DB2-BD59-A6C34878D82A}">
                    <a16:rowId xmlns:a16="http://schemas.microsoft.com/office/drawing/2014/main" val="10012"/>
                  </a:ext>
                </a:extLst>
              </a:tr>
            </a:tbl>
          </a:graphicData>
        </a:graphic>
      </p:graphicFrame>
      <p:sp>
        <p:nvSpPr>
          <p:cNvPr id="66642" name="Rectangle 8">
            <a:extLst>
              <a:ext uri="{FF2B5EF4-FFF2-40B4-BE49-F238E27FC236}">
                <a16:creationId xmlns:a16="http://schemas.microsoft.com/office/drawing/2014/main" id="{A8E64854-7CBC-45D7-B0F5-59EBA13D42F2}"/>
              </a:ext>
            </a:extLst>
          </p:cNvPr>
          <p:cNvSpPr>
            <a:spLocks noChangeArrowheads="1"/>
          </p:cNvSpPr>
          <p:nvPr/>
        </p:nvSpPr>
        <p:spPr bwMode="auto">
          <a:xfrm>
            <a:off x="319088" y="1803400"/>
            <a:ext cx="387826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6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VOIRIE</a:t>
            </a:r>
          </a:p>
        </p:txBody>
      </p:sp>
      <p:sp>
        <p:nvSpPr>
          <p:cNvPr id="66643" name="Rectangle 8">
            <a:extLst>
              <a:ext uri="{FF2B5EF4-FFF2-40B4-BE49-F238E27FC236}">
                <a16:creationId xmlns:a16="http://schemas.microsoft.com/office/drawing/2014/main" id="{587F6476-B66A-4CEB-86A8-5E0626E8703C}"/>
              </a:ext>
            </a:extLst>
          </p:cNvPr>
          <p:cNvSpPr>
            <a:spLocks noChangeArrowheads="1"/>
          </p:cNvSpPr>
          <p:nvPr/>
        </p:nvSpPr>
        <p:spPr bwMode="auto">
          <a:xfrm>
            <a:off x="4308475" y="1789113"/>
            <a:ext cx="3783013"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6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ASSAINISSEMENT EP+EU</a:t>
            </a:r>
          </a:p>
        </p:txBody>
      </p:sp>
      <p:graphicFrame>
        <p:nvGraphicFramePr>
          <p:cNvPr id="21" name="Tableau 20">
            <a:extLst>
              <a:ext uri="{FF2B5EF4-FFF2-40B4-BE49-F238E27FC236}">
                <a16:creationId xmlns:a16="http://schemas.microsoft.com/office/drawing/2014/main" id="{54D0FA88-BCA0-4D31-AE33-A8FDDFA13CD1}"/>
              </a:ext>
            </a:extLst>
          </p:cNvPr>
          <p:cNvGraphicFramePr>
            <a:graphicFrameLocks noGrp="1"/>
          </p:cNvGraphicFramePr>
          <p:nvPr/>
        </p:nvGraphicFramePr>
        <p:xfrm>
          <a:off x="8207375" y="2206625"/>
          <a:ext cx="3790950" cy="2992436"/>
        </p:xfrm>
        <a:graphic>
          <a:graphicData uri="http://schemas.openxmlformats.org/drawingml/2006/table">
            <a:tbl>
              <a:tblPr firstRow="1" firstCol="1" bandRow="1">
                <a:tableStyleId>{5C22544A-7EE6-4342-B048-85BDC9FD1C3A}</a:tableStyleId>
              </a:tblPr>
              <a:tblGrid>
                <a:gridCol w="2973608">
                  <a:extLst>
                    <a:ext uri="{9D8B030D-6E8A-4147-A177-3AD203B41FA5}">
                      <a16:colId xmlns:a16="http://schemas.microsoft.com/office/drawing/2014/main" val="20000"/>
                    </a:ext>
                  </a:extLst>
                </a:gridCol>
                <a:gridCol w="817342">
                  <a:extLst>
                    <a:ext uri="{9D8B030D-6E8A-4147-A177-3AD203B41FA5}">
                      <a16:colId xmlns:a16="http://schemas.microsoft.com/office/drawing/2014/main" val="20001"/>
                    </a:ext>
                  </a:extLst>
                </a:gridCol>
              </a:tblGrid>
              <a:tr h="326832">
                <a:tc>
                  <a:txBody>
                    <a:bodyPr/>
                    <a:lstStyle/>
                    <a:p>
                      <a:pPr algn="ctr" rtl="0" fontAlgn="ctr"/>
                      <a:r>
                        <a:rPr lang="fr-FR" sz="1400" u="none" strike="noStrike" dirty="0">
                          <a:effectLst/>
                        </a:rPr>
                        <a:t>Désignation</a:t>
                      </a:r>
                      <a:endParaRPr lang="fr-FR" sz="1400" b="1"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400" u="none" strike="noStrike" dirty="0">
                          <a:effectLst/>
                        </a:rPr>
                        <a:t>Quantité</a:t>
                      </a:r>
                      <a:endParaRPr lang="fr-FR" sz="1400" b="1" i="0" u="none" strike="noStrike" dirty="0">
                        <a:solidFill>
                          <a:srgbClr val="FFFFFF"/>
                        </a:solidFill>
                        <a:effectLst/>
                        <a:latin typeface="Century Gothic" panose="020B0502020202020204" pitchFamily="34" charset="0"/>
                      </a:endParaRPr>
                    </a:p>
                  </a:txBody>
                  <a:tcPr marL="9524" marR="9524" marT="9526" marB="0" anchor="ctr"/>
                </a:tc>
                <a:extLst>
                  <a:ext uri="{0D108BD9-81ED-4DB2-BD59-A6C34878D82A}">
                    <a16:rowId xmlns:a16="http://schemas.microsoft.com/office/drawing/2014/main" val="10000"/>
                  </a:ext>
                </a:extLst>
              </a:tr>
              <a:tr h="342395">
                <a:tc>
                  <a:txBody>
                    <a:bodyPr/>
                    <a:lstStyle/>
                    <a:p>
                      <a:pPr algn="ctr" rtl="0" fontAlgn="ctr"/>
                      <a:r>
                        <a:rPr lang="fr-FR" sz="1200" b="0" u="none" strike="noStrike" dirty="0">
                          <a:effectLst/>
                        </a:rPr>
                        <a:t>Câbles U1000 ARVFV 4x50mm²+T (ml)</a:t>
                      </a:r>
                      <a:endParaRPr lang="fr-FR" sz="12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1 200</a:t>
                      </a:r>
                    </a:p>
                  </a:txBody>
                  <a:tcPr marL="9524" marR="9524" marT="9526" marB="0" anchor="ctr"/>
                </a:tc>
                <a:extLst>
                  <a:ext uri="{0D108BD9-81ED-4DB2-BD59-A6C34878D82A}">
                    <a16:rowId xmlns:a16="http://schemas.microsoft.com/office/drawing/2014/main" val="10001"/>
                  </a:ext>
                </a:extLst>
              </a:tr>
              <a:tr h="342395">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200" b="0" u="none" strike="noStrike" dirty="0">
                          <a:effectLst/>
                        </a:rPr>
                        <a:t>Câbles U1000 ARVFV 4x35mm²+T (ml)</a:t>
                      </a:r>
                      <a:endParaRPr lang="fr-FR" sz="12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2 100</a:t>
                      </a:r>
                    </a:p>
                  </a:txBody>
                  <a:tcPr marL="9524" marR="9524" marT="9526" marB="0" anchor="ctr"/>
                </a:tc>
                <a:extLst>
                  <a:ext uri="{0D108BD9-81ED-4DB2-BD59-A6C34878D82A}">
                    <a16:rowId xmlns:a16="http://schemas.microsoft.com/office/drawing/2014/main" val="10002"/>
                  </a:ext>
                </a:extLst>
              </a:tr>
              <a:tr h="342395">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200" b="0" i="0" u="none" strike="noStrike" dirty="0">
                          <a:solidFill>
                            <a:srgbClr val="FFFFFF"/>
                          </a:solidFill>
                          <a:effectLst/>
                          <a:latin typeface="Century Gothic" panose="020B0502020202020204" pitchFamily="34" charset="0"/>
                        </a:rPr>
                        <a:t>câbles U1000 ARVFV 4x25mm²+T </a:t>
                      </a:r>
                      <a:r>
                        <a:rPr lang="fr-FR" sz="1200" b="0" u="none" strike="noStrike" dirty="0">
                          <a:effectLst/>
                        </a:rPr>
                        <a:t>(ml)</a:t>
                      </a:r>
                      <a:endParaRPr lang="fr-FR" sz="12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2 800</a:t>
                      </a:r>
                    </a:p>
                  </a:txBody>
                  <a:tcPr marL="9524" marR="9524" marT="9526" marB="0" anchor="ctr"/>
                </a:tc>
                <a:extLst>
                  <a:ext uri="{0D108BD9-81ED-4DB2-BD59-A6C34878D82A}">
                    <a16:rowId xmlns:a16="http://schemas.microsoft.com/office/drawing/2014/main" val="10003"/>
                  </a:ext>
                </a:extLst>
              </a:tr>
              <a:tr h="342395">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nb-NO" sz="1200" b="0" i="0" u="none" strike="noStrike" dirty="0">
                          <a:solidFill>
                            <a:srgbClr val="FFFFFF"/>
                          </a:solidFill>
                          <a:effectLst/>
                          <a:latin typeface="Century Gothic" panose="020B0502020202020204" pitchFamily="34" charset="0"/>
                        </a:rPr>
                        <a:t>Buse DN 75 type 450N </a:t>
                      </a:r>
                      <a:r>
                        <a:rPr lang="fr-FR" sz="1200" b="0" u="none" strike="noStrike" dirty="0">
                          <a:effectLst/>
                        </a:rPr>
                        <a:t>(ml)</a:t>
                      </a:r>
                      <a:endParaRPr lang="fr-FR" sz="12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6 000</a:t>
                      </a:r>
                    </a:p>
                  </a:txBody>
                  <a:tcPr marL="9524" marR="9524" marT="9526" marB="0" anchor="ctr"/>
                </a:tc>
                <a:extLst>
                  <a:ext uri="{0D108BD9-81ED-4DB2-BD59-A6C34878D82A}">
                    <a16:rowId xmlns:a16="http://schemas.microsoft.com/office/drawing/2014/main" val="10004"/>
                  </a:ext>
                </a:extLst>
              </a:tr>
              <a:tr h="342395">
                <a:tc>
                  <a:txBody>
                    <a:bodyPr/>
                    <a:lstStyle/>
                    <a:p>
                      <a:pPr algn="ctr" rtl="0" fontAlgn="ctr"/>
                      <a:r>
                        <a:rPr lang="nb-NO" sz="1200" b="0" i="0" u="none" strike="noStrike" dirty="0">
                          <a:solidFill>
                            <a:srgbClr val="FFFFFF"/>
                          </a:solidFill>
                          <a:effectLst/>
                          <a:latin typeface="Century Gothic" panose="020B0502020202020204" pitchFamily="34" charset="0"/>
                        </a:rPr>
                        <a:t> Buse DN 110 type 750N  </a:t>
                      </a:r>
                      <a:r>
                        <a:rPr lang="fr-FR" sz="1200" b="0" u="none" strike="noStrike" dirty="0">
                          <a:effectLst/>
                        </a:rPr>
                        <a:t>(ml)</a:t>
                      </a:r>
                      <a:endParaRPr lang="fr-FR" sz="12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250</a:t>
                      </a:r>
                    </a:p>
                  </a:txBody>
                  <a:tcPr marL="9524" marR="9524" marT="9526" marB="0" anchor="ctr"/>
                </a:tc>
                <a:extLst>
                  <a:ext uri="{0D108BD9-81ED-4DB2-BD59-A6C34878D82A}">
                    <a16:rowId xmlns:a16="http://schemas.microsoft.com/office/drawing/2014/main" val="10005"/>
                  </a:ext>
                </a:extLst>
              </a:tr>
              <a:tr h="342395">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200" b="0" i="0" u="none" strike="noStrike" dirty="0">
                          <a:solidFill>
                            <a:srgbClr val="FFFFFF"/>
                          </a:solidFill>
                          <a:effectLst/>
                          <a:latin typeface="Century Gothic" panose="020B0502020202020204" pitchFamily="34" charset="0"/>
                        </a:rPr>
                        <a:t>Candélabre simple crosse </a:t>
                      </a:r>
                      <a:r>
                        <a:rPr lang="fr-FR" sz="1200" b="0" u="none" strike="noStrike" dirty="0">
                          <a:effectLst/>
                        </a:rPr>
                        <a:t>(ml)</a:t>
                      </a:r>
                      <a:endParaRPr lang="fr-FR" sz="12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210</a:t>
                      </a:r>
                    </a:p>
                  </a:txBody>
                  <a:tcPr marL="9524" marR="9524" marT="9526" marB="0" anchor="ctr"/>
                </a:tc>
                <a:extLst>
                  <a:ext uri="{0D108BD9-81ED-4DB2-BD59-A6C34878D82A}">
                    <a16:rowId xmlns:a16="http://schemas.microsoft.com/office/drawing/2014/main" val="10006"/>
                  </a:ext>
                </a:extLst>
              </a:tr>
              <a:tr h="342395">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200" b="0" i="0" u="none" strike="noStrike" dirty="0">
                          <a:solidFill>
                            <a:srgbClr val="FFFFFF"/>
                          </a:solidFill>
                          <a:effectLst/>
                          <a:latin typeface="Century Gothic" panose="020B0502020202020204" pitchFamily="34" charset="0"/>
                        </a:rPr>
                        <a:t>Candélabre double crosse </a:t>
                      </a:r>
                      <a:r>
                        <a:rPr lang="fr-FR" sz="1200" b="0" u="none" strike="noStrike" dirty="0">
                          <a:effectLst/>
                        </a:rPr>
                        <a:t>(ml)</a:t>
                      </a:r>
                      <a:endParaRPr lang="fr-FR" sz="12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15</a:t>
                      </a:r>
                    </a:p>
                  </a:txBody>
                  <a:tcPr marL="9524" marR="9524" marT="9526" marB="0" anchor="ctr"/>
                </a:tc>
                <a:extLst>
                  <a:ext uri="{0D108BD9-81ED-4DB2-BD59-A6C34878D82A}">
                    <a16:rowId xmlns:a16="http://schemas.microsoft.com/office/drawing/2014/main" val="10007"/>
                  </a:ext>
                </a:extLst>
              </a:tr>
              <a:tr h="268839">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200" b="0" i="0" u="none" strike="noStrike" dirty="0">
                          <a:solidFill>
                            <a:srgbClr val="FFFFFF"/>
                          </a:solidFill>
                          <a:effectLst/>
                          <a:latin typeface="Century Gothic" panose="020B0502020202020204" pitchFamily="34" charset="0"/>
                        </a:rPr>
                        <a:t>Socle pour candélabre  </a:t>
                      </a:r>
                      <a:r>
                        <a:rPr lang="fr-FR" sz="1200" b="0" u="none" strike="noStrike" dirty="0">
                          <a:effectLst/>
                        </a:rPr>
                        <a:t>(ml)</a:t>
                      </a:r>
                      <a:endParaRPr lang="fr-FR" sz="1200" b="0" i="0" u="none" strike="noStrike" dirty="0">
                        <a:solidFill>
                          <a:srgbClr val="FFFFFF"/>
                        </a:solidFill>
                        <a:effectLst/>
                        <a:latin typeface="Century Gothic" panose="020B0502020202020204" pitchFamily="34" charset="0"/>
                      </a:endParaRPr>
                    </a:p>
                  </a:txBody>
                  <a:tcPr marL="9524" marR="9524" marT="9526"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220</a:t>
                      </a:r>
                    </a:p>
                  </a:txBody>
                  <a:tcPr marL="9524" marR="9524" marT="9526" marB="0" anchor="ctr"/>
                </a:tc>
                <a:extLst>
                  <a:ext uri="{0D108BD9-81ED-4DB2-BD59-A6C34878D82A}">
                    <a16:rowId xmlns:a16="http://schemas.microsoft.com/office/drawing/2014/main" val="10008"/>
                  </a:ext>
                </a:extLst>
              </a:tr>
            </a:tbl>
          </a:graphicData>
        </a:graphic>
      </p:graphicFrame>
      <p:sp>
        <p:nvSpPr>
          <p:cNvPr id="66676" name="Rectangle 8">
            <a:extLst>
              <a:ext uri="{FF2B5EF4-FFF2-40B4-BE49-F238E27FC236}">
                <a16:creationId xmlns:a16="http://schemas.microsoft.com/office/drawing/2014/main" id="{1DE180A7-C5F6-4B19-A96B-94D87C2AF3AF}"/>
              </a:ext>
            </a:extLst>
          </p:cNvPr>
          <p:cNvSpPr>
            <a:spLocks noChangeArrowheads="1"/>
          </p:cNvSpPr>
          <p:nvPr/>
        </p:nvSpPr>
        <p:spPr bwMode="auto">
          <a:xfrm>
            <a:off x="8202613" y="1803400"/>
            <a:ext cx="37814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6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ECLAIRAGE PUBLIC</a:t>
            </a:r>
          </a:p>
        </p:txBody>
      </p:sp>
      <p:sp>
        <p:nvSpPr>
          <p:cNvPr id="66677" name="Sous-titre 6">
            <a:extLst>
              <a:ext uri="{FF2B5EF4-FFF2-40B4-BE49-F238E27FC236}">
                <a16:creationId xmlns:a16="http://schemas.microsoft.com/office/drawing/2014/main" id="{9D509F7C-FBE5-4925-B9DF-6E80456F0F4A}"/>
              </a:ext>
            </a:extLst>
          </p:cNvPr>
          <p:cNvSpPr txBox="1">
            <a:spLocks/>
          </p:cNvSpPr>
          <p:nvPr/>
        </p:nvSpPr>
        <p:spPr bwMode="auto">
          <a:xfrm>
            <a:off x="346075" y="1285875"/>
            <a:ext cx="11623675" cy="403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1" i="0" u="sng"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VOLUME GLOBAL DES TRAVAUX</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44E312-ED3F-4B07-9E62-2489924F1BE7}"/>
              </a:ext>
            </a:extLst>
          </p:cNvPr>
          <p:cNvSpPr/>
          <p:nvPr/>
        </p:nvSpPr>
        <p:spPr>
          <a:xfrm>
            <a:off x="644525" y="1666875"/>
            <a:ext cx="11442700" cy="4683125"/>
          </a:xfrm>
          <a:prstGeom prst="rect">
            <a:avLst/>
          </a:prstGeom>
        </p:spPr>
        <p:txBody>
          <a:bodyP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srgbClr val="002060"/>
              </a:solidFill>
              <a:effectLst/>
              <a:uLnTx/>
              <a:uFillTx/>
              <a:latin typeface="Trebuchet MS"/>
              <a:ea typeface="+mn-ea"/>
              <a:cs typeface="Trebuchet M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L’Entrepreneur devra prendre en compte et mettre en œuvre les mesures de Santé et sécurité au travail abordées dans le PGES cadre et décrite explicitement dans le Plan de Santé et Sécurité au Travail et aussi au niveau des clauses environnementales et sociales.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Pendant toute la durée du chantier, l’Entreprise sera tenue de prendre, sous sa responsabilité et à ses frais, toutes les mesures particulières de sécurité qui seront nécessaires à l’égard de ses propres travaux, des matières utilisées et des dangers encourus.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fr-FR" sz="22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Frais à inclure dans le montant de l’offre de l’entreprise.</a:t>
            </a:r>
          </a:p>
          <a:p>
            <a:pPr marL="259118" marR="0" lvl="0" indent="-259118"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Il appartient à l’Entreprise de donner les instructions nécessaires à son personnel et celui des sous-traitants et de leur prescrire les consignes à observer (voir PSS/PGES).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632" b="1" i="0" u="none" strike="noStrike" kern="0" cap="none" spc="0" normalizeH="0" baseline="0" noProof="0" dirty="0">
              <a:ln>
                <a:noFill/>
              </a:ln>
              <a:solidFill>
                <a:srgbClr val="002060"/>
              </a:solidFill>
              <a:effectLst/>
              <a:uLnTx/>
              <a:uFillTx/>
              <a:latin typeface="Trebuchet MS"/>
              <a:ea typeface="+mn-ea"/>
              <a:cs typeface="Trebuchet MS"/>
            </a:endParaRPr>
          </a:p>
        </p:txBody>
      </p:sp>
      <p:sp>
        <p:nvSpPr>
          <p:cNvPr id="8" name="Flèche droite 7">
            <a:extLst>
              <a:ext uri="{FF2B5EF4-FFF2-40B4-BE49-F238E27FC236}">
                <a16:creationId xmlns:a16="http://schemas.microsoft.com/office/drawing/2014/main" id="{EFF8338E-DA8B-4C0F-A92E-97BDCDA3AC69}"/>
              </a:ext>
            </a:extLst>
          </p:cNvPr>
          <p:cNvSpPr/>
          <p:nvPr/>
        </p:nvSpPr>
        <p:spPr>
          <a:xfrm>
            <a:off x="917575" y="4743450"/>
            <a:ext cx="692150" cy="307975"/>
          </a:xfrm>
          <a:prstGeom prst="rightArrow">
            <a:avLst/>
          </a:prstGeom>
          <a:solidFill>
            <a:srgbClr val="FF0000"/>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Titre 1">
            <a:extLst>
              <a:ext uri="{FF2B5EF4-FFF2-40B4-BE49-F238E27FC236}">
                <a16:creationId xmlns:a16="http://schemas.microsoft.com/office/drawing/2014/main" id="{195AF11D-1A00-4B81-8EC8-38560162C0DA}"/>
              </a:ext>
            </a:extLst>
          </p:cNvPr>
          <p:cNvSpPr txBox="1">
            <a:spLocks/>
          </p:cNvSpPr>
          <p:nvPr/>
        </p:nvSpPr>
        <p:spPr>
          <a:xfrm>
            <a:off x="604838" y="271463"/>
            <a:ext cx="10807700" cy="190500"/>
          </a:xfrm>
          <a:prstGeom prst="rect">
            <a:avLst/>
          </a:prstGeom>
        </p:spPr>
        <p:txBody>
          <a:bodyPr>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67589" name="Image 5">
            <a:extLst>
              <a:ext uri="{FF2B5EF4-FFF2-40B4-BE49-F238E27FC236}">
                <a16:creationId xmlns:a16="http://schemas.microsoft.com/office/drawing/2014/main" id="{99BF054E-2FAF-4D14-91FC-661ED9603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Sous-titre 6">
            <a:extLst>
              <a:ext uri="{FF2B5EF4-FFF2-40B4-BE49-F238E27FC236}">
                <a16:creationId xmlns:a16="http://schemas.microsoft.com/office/drawing/2014/main" id="{2237245C-786D-4814-BDF1-85A171677B0C}"/>
              </a:ext>
            </a:extLst>
          </p:cNvPr>
          <p:cNvSpPr txBox="1">
            <a:spLocks/>
          </p:cNvSpPr>
          <p:nvPr/>
        </p:nvSpPr>
        <p:spPr bwMode="auto">
          <a:xfrm>
            <a:off x="1428750" y="1187450"/>
            <a:ext cx="8915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Char char=""/>
              <a:tabLst/>
              <a:defRPr/>
            </a:pPr>
            <a:r>
              <a:rPr kumimoji="0" lang="fr-FR" altLang="fr-FR"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Volet Environnement Santé Sécurité</a:t>
            </a:r>
          </a:p>
        </p:txBody>
      </p:sp>
      <p:sp>
        <p:nvSpPr>
          <p:cNvPr id="67591" name="Espace réservé du numéro de diapositive 1">
            <a:extLst>
              <a:ext uri="{FF2B5EF4-FFF2-40B4-BE49-F238E27FC236}">
                <a16:creationId xmlns:a16="http://schemas.microsoft.com/office/drawing/2014/main" id="{76084D00-E909-4F00-ACDF-AFF5D375766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111ACE2-D96B-497E-B421-AF55C593339A}"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67592" name="Rectangle 8">
            <a:extLst>
              <a:ext uri="{FF2B5EF4-FFF2-40B4-BE49-F238E27FC236}">
                <a16:creationId xmlns:a16="http://schemas.microsoft.com/office/drawing/2014/main" id="{B9D4FB85-EAA3-4EAE-8FF7-41EC4309DE02}"/>
              </a:ext>
            </a:extLst>
          </p:cNvPr>
          <p:cNvSpPr>
            <a:spLocks noChangeArrowheads="1"/>
          </p:cNvSpPr>
          <p:nvPr/>
        </p:nvSpPr>
        <p:spPr bwMode="auto">
          <a:xfrm>
            <a:off x="1524000" y="431800"/>
            <a:ext cx="10348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Li-47: </a:t>
            </a:r>
            <a:r>
              <a:rPr kumimoji="0" lang="fr-FR" altLang="fr-FR" sz="2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Construction d'un dalot, bassins de rétention et des routes d'accès de l'extension de la ZI de Had Soualem et de la nouvelle ZI de Sahel Lakhyayta </a:t>
            </a:r>
            <a:endParaRPr kumimoji="0" lang="fr-FR" altLang="fr-FR"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F96855-DBE8-443B-A1E0-21DDFD1233CE}"/>
              </a:ext>
            </a:extLst>
          </p:cNvPr>
          <p:cNvSpPr/>
          <p:nvPr/>
        </p:nvSpPr>
        <p:spPr>
          <a:xfrm>
            <a:off x="498475" y="1274763"/>
            <a:ext cx="11425238" cy="5172075"/>
          </a:xfrm>
          <a:prstGeom prst="rect">
            <a:avLst/>
          </a:prstGeom>
        </p:spPr>
        <p:txBody>
          <a:bodyP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200" b="1" i="0" u="none" strike="noStrike" kern="0" cap="none" spc="0" normalizeH="0" baseline="0" noProof="0" dirty="0">
              <a:ln>
                <a:noFill/>
              </a:ln>
              <a:solidFill>
                <a:srgbClr val="002060"/>
              </a:solidFill>
              <a:effectLst/>
              <a:uLnTx/>
              <a:uFillTx/>
              <a:latin typeface="Trebuchet MS"/>
              <a:ea typeface="+mn-ea"/>
              <a:cs typeface="Trebuchet M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L’Entrepreneur devra désigner un responsable ESS qualifié et formé, il sera responsable de toutes les questions relatives à l’environnement, et aux aspects sociaux, liées aux activités du chantier.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Plan d’action ESS : L’Entrepreneur devra fournir au maitre d’œuvre l’ensemble de la documentation justifiant son engagement et sa vision sur comment il compte respecter les exigences contractuelles en matière environnementale, sociale et de santé &amp; sécurité, et ce avant l’installation sur site: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1257300" marR="0" lvl="2"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Plan d’action environnemental( PAE)</a:t>
            </a:r>
          </a:p>
          <a:p>
            <a:pPr marL="1828800" marR="0" lvl="4" indent="0" algn="just"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Organisation Environnementale du chantier (rôles et responsabilités) </a:t>
            </a:r>
          </a:p>
          <a:p>
            <a:pPr marL="1257300" marR="0" lvl="2"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Plan de sante sécurité (PSS)</a:t>
            </a:r>
          </a:p>
          <a:p>
            <a:pPr marL="1828800" marR="0" lvl="4" indent="0" algn="just"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Organisation Hygiène Santé Sécurité du chantier (rôles et responsabilités) </a:t>
            </a:r>
          </a:p>
          <a:p>
            <a:pPr marL="1257300" marR="0" lvl="2"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Plan d’installation chantier</a:t>
            </a:r>
          </a:p>
        </p:txBody>
      </p:sp>
      <p:sp>
        <p:nvSpPr>
          <p:cNvPr id="4" name="Titre 1">
            <a:extLst>
              <a:ext uri="{FF2B5EF4-FFF2-40B4-BE49-F238E27FC236}">
                <a16:creationId xmlns:a16="http://schemas.microsoft.com/office/drawing/2014/main" id="{18BEE458-79E3-4A01-A1C4-AB833383FD94}"/>
              </a:ext>
            </a:extLst>
          </p:cNvPr>
          <p:cNvSpPr txBox="1">
            <a:spLocks/>
          </p:cNvSpPr>
          <p:nvPr/>
        </p:nvSpPr>
        <p:spPr>
          <a:xfrm>
            <a:off x="604838" y="271463"/>
            <a:ext cx="10807700" cy="190500"/>
          </a:xfrm>
          <a:prstGeom prst="rect">
            <a:avLst/>
          </a:prstGeom>
        </p:spPr>
        <p:txBody>
          <a:bodyPr>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69636" name="Image 4">
            <a:extLst>
              <a:ext uri="{FF2B5EF4-FFF2-40B4-BE49-F238E27FC236}">
                <a16:creationId xmlns:a16="http://schemas.microsoft.com/office/drawing/2014/main" id="{E5670551-199A-40A4-9EEC-572E2E6C2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Sous-titre 6">
            <a:extLst>
              <a:ext uri="{FF2B5EF4-FFF2-40B4-BE49-F238E27FC236}">
                <a16:creationId xmlns:a16="http://schemas.microsoft.com/office/drawing/2014/main" id="{2E39C7E3-0326-46C9-8B17-91314387EC09}"/>
              </a:ext>
            </a:extLst>
          </p:cNvPr>
          <p:cNvSpPr txBox="1">
            <a:spLocks/>
          </p:cNvSpPr>
          <p:nvPr/>
        </p:nvSpPr>
        <p:spPr bwMode="auto">
          <a:xfrm>
            <a:off x="1428750" y="1187450"/>
            <a:ext cx="8915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Char char=""/>
              <a:tabLst/>
              <a:defRPr/>
            </a:pPr>
            <a:r>
              <a:rPr kumimoji="0" lang="fr-FR" altLang="fr-FR"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Volet Environnement Santé Sécurité</a:t>
            </a:r>
          </a:p>
        </p:txBody>
      </p:sp>
      <p:sp>
        <p:nvSpPr>
          <p:cNvPr id="69638" name="Espace réservé du numéro de diapositive 1">
            <a:extLst>
              <a:ext uri="{FF2B5EF4-FFF2-40B4-BE49-F238E27FC236}">
                <a16:creationId xmlns:a16="http://schemas.microsoft.com/office/drawing/2014/main" id="{2AA374B5-3832-4865-B0E3-CE12EDE2E9F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D8519BC-4D3D-40CC-931B-DD92D6DB675F}"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69639" name="Rectangle 7">
            <a:extLst>
              <a:ext uri="{FF2B5EF4-FFF2-40B4-BE49-F238E27FC236}">
                <a16:creationId xmlns:a16="http://schemas.microsoft.com/office/drawing/2014/main" id="{78ECF85A-70CB-4D7D-90AE-02BEB694F0E7}"/>
              </a:ext>
            </a:extLst>
          </p:cNvPr>
          <p:cNvSpPr>
            <a:spLocks noChangeArrowheads="1"/>
          </p:cNvSpPr>
          <p:nvPr/>
        </p:nvSpPr>
        <p:spPr bwMode="auto">
          <a:xfrm>
            <a:off x="1136650" y="431800"/>
            <a:ext cx="10639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Li-47: </a:t>
            </a:r>
            <a:r>
              <a:rPr kumimoji="0" lang="fr-FR" altLang="fr-FR" sz="2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Construction d'un dalot, bassins de rétention et des routes d'accès de l'extension de la ZI de Had Soualem et de la nouvelle ZI de Sahel Lakhyayta </a:t>
            </a:r>
            <a:endParaRPr kumimoji="0" lang="fr-FR" altLang="fr-FR"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97CA21-6798-47EB-ACC7-8B451E95A111}"/>
              </a:ext>
            </a:extLst>
          </p:cNvPr>
          <p:cNvSpPr/>
          <p:nvPr/>
        </p:nvSpPr>
        <p:spPr>
          <a:xfrm>
            <a:off x="498475" y="1763713"/>
            <a:ext cx="11425238" cy="4724400"/>
          </a:xfrm>
          <a:prstGeom prst="rect">
            <a:avLst/>
          </a:prstGeom>
        </p:spPr>
        <p:txBody>
          <a:bodyPr>
            <a:spAutoFit/>
          </a:bodyP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fr-FR" sz="2400" b="1" i="1" u="sng"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NORMES MCC/MCA matière de GIS</a:t>
            </a:r>
          </a:p>
          <a:p>
            <a:pPr marL="0" marR="0" lvl="0" indent="0" algn="ctr" defTabSz="829178" rtl="0" eaLnBrk="1" fontAlgn="auto" latinLnBrk="0" hangingPunct="1">
              <a:lnSpc>
                <a:spcPct val="100000"/>
              </a:lnSpc>
              <a:spcBef>
                <a:spcPts val="0"/>
              </a:spcBef>
              <a:spcAft>
                <a:spcPts val="0"/>
              </a:spcAft>
              <a:buClrTx/>
              <a:buSzTx/>
              <a:buFontTx/>
              <a:buNone/>
              <a:tabLst/>
              <a:defRPr/>
            </a:pPr>
            <a:endParaRPr kumimoji="0" lang="fr-FR" sz="2400" b="1" i="1" u="sng"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342900" marR="0" lvl="0" indent="-342900" algn="just" defTabSz="829178" rtl="0" eaLnBrk="1" fontAlgn="auto" latinLnBrk="0" hangingPunct="1">
              <a:lnSpc>
                <a:spcPct val="150000"/>
              </a:lnSpc>
              <a:spcBef>
                <a:spcPts val="0"/>
              </a:spcBef>
              <a:spcAft>
                <a:spcPts val="0"/>
              </a:spcAft>
              <a:buClrTx/>
              <a:buSzPct val="80000"/>
              <a:buFont typeface="Wingdings" panose="05000000000000000000" pitchFamily="2" charset="2"/>
              <a:buChar char="§"/>
              <a:tabLst/>
              <a:defRPr/>
            </a:pPr>
            <a:r>
              <a:rPr kumimoji="0" lang="fr-FR" sz="2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Politique Genre de MCC (2006)</a:t>
            </a:r>
          </a:p>
          <a:p>
            <a:pPr marL="342900" marR="0" lvl="0" indent="-342900" algn="just" defTabSz="829178" rtl="0" eaLnBrk="1" fontAlgn="auto" latinLnBrk="0" hangingPunct="1">
              <a:lnSpc>
                <a:spcPct val="150000"/>
              </a:lnSpc>
              <a:spcBef>
                <a:spcPts val="0"/>
              </a:spcBef>
              <a:spcAft>
                <a:spcPts val="0"/>
              </a:spcAft>
              <a:buClrTx/>
              <a:buSzPct val="80000"/>
              <a:buFont typeface="Wingdings" panose="05000000000000000000" pitchFamily="2" charset="2"/>
              <a:buChar char="§"/>
              <a:tabLst/>
              <a:defRPr/>
            </a:pPr>
            <a:r>
              <a:rPr kumimoji="0" lang="fr-FR" sz="2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Directives MCC d’intégration genre  (2011)</a:t>
            </a:r>
          </a:p>
          <a:p>
            <a:pPr marL="342900" marR="0" lvl="0" indent="-342900" algn="just" defTabSz="829178" rtl="0" eaLnBrk="1" fontAlgn="auto" latinLnBrk="0" hangingPunct="1">
              <a:lnSpc>
                <a:spcPct val="150000"/>
              </a:lnSpc>
              <a:spcBef>
                <a:spcPts val="0"/>
              </a:spcBef>
              <a:spcAft>
                <a:spcPts val="0"/>
              </a:spcAft>
              <a:buClrTx/>
              <a:buSzPct val="80000"/>
              <a:buFont typeface="Wingdings" panose="05000000000000000000" pitchFamily="2" charset="2"/>
              <a:buChar char="§"/>
              <a:tabLst/>
              <a:defRPr/>
            </a:pPr>
            <a:r>
              <a:rPr kumimoji="0" lang="fr-FR" sz="2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Plan d’Action Genre et Inclusion Sociale (PAGIS) pour le Compact II MCA (2017)</a:t>
            </a:r>
          </a:p>
          <a:p>
            <a:pPr marL="342900" marR="0" lvl="0" indent="-342900" algn="just" defTabSz="829178" rtl="0" eaLnBrk="1" fontAlgn="auto" latinLnBrk="0" hangingPunct="1">
              <a:lnSpc>
                <a:spcPct val="150000"/>
              </a:lnSpc>
              <a:spcBef>
                <a:spcPts val="0"/>
              </a:spcBef>
              <a:spcAft>
                <a:spcPts val="0"/>
              </a:spcAft>
              <a:buClrTx/>
              <a:buSzPct val="80000"/>
              <a:buFont typeface="Wingdings" panose="05000000000000000000" pitchFamily="2" charset="2"/>
              <a:buChar char="§"/>
              <a:tabLst/>
              <a:defRPr/>
            </a:pPr>
            <a:r>
              <a:rPr kumimoji="0" lang="fr-FR" sz="2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Guide MCA en matière de lutte contre la traite des êtres humains (2019)</a:t>
            </a:r>
          </a:p>
          <a:p>
            <a:pPr marL="342900" marR="0" lvl="0" indent="-342900" algn="just" defTabSz="829178" rtl="0" eaLnBrk="1" fontAlgn="auto" latinLnBrk="0" hangingPunct="1">
              <a:lnSpc>
                <a:spcPct val="150000"/>
              </a:lnSpc>
              <a:spcBef>
                <a:spcPts val="0"/>
              </a:spcBef>
              <a:spcAft>
                <a:spcPts val="0"/>
              </a:spcAft>
              <a:buClrTx/>
              <a:buSzPct val="80000"/>
              <a:buFont typeface="Wingdings" panose="05000000000000000000" pitchFamily="2" charset="2"/>
              <a:buChar char="§"/>
              <a:tabLst/>
              <a:defRPr/>
            </a:pPr>
            <a:r>
              <a:rPr kumimoji="0" lang="fr-FR" sz="2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Politique de la Lutte contre la Traite des Personnes [C-TIP] (2014)</a:t>
            </a:r>
          </a:p>
          <a:p>
            <a:pPr marL="342900" marR="0" lvl="0" indent="-342900" algn="just" defTabSz="829178" rtl="0" eaLnBrk="1" fontAlgn="auto" latinLnBrk="0" hangingPunct="1">
              <a:lnSpc>
                <a:spcPct val="150000"/>
              </a:lnSpc>
              <a:spcBef>
                <a:spcPts val="0"/>
              </a:spcBef>
              <a:spcAft>
                <a:spcPts val="0"/>
              </a:spcAft>
              <a:buClrTx/>
              <a:buSzPct val="80000"/>
              <a:buFont typeface="Wingdings" panose="05000000000000000000" pitchFamily="2" charset="2"/>
              <a:buChar char="§"/>
              <a:tabLst/>
              <a:defRPr/>
            </a:pPr>
            <a:r>
              <a:rPr kumimoji="0" lang="fr-FR" sz="2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Exigence que tout projet soit évalué pour des risques de traite des personnes et qu’un plan de gestion soit développé pour les projets à risque élevé</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2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itre 1">
            <a:extLst>
              <a:ext uri="{FF2B5EF4-FFF2-40B4-BE49-F238E27FC236}">
                <a16:creationId xmlns:a16="http://schemas.microsoft.com/office/drawing/2014/main" id="{5EA03D6A-0FB0-4A65-8C0C-30873508F78E}"/>
              </a:ext>
            </a:extLst>
          </p:cNvPr>
          <p:cNvSpPr txBox="1">
            <a:spLocks/>
          </p:cNvSpPr>
          <p:nvPr/>
        </p:nvSpPr>
        <p:spPr>
          <a:xfrm>
            <a:off x="498475" y="36513"/>
            <a:ext cx="10807700" cy="190500"/>
          </a:xfrm>
          <a:prstGeom prst="rect">
            <a:avLst/>
          </a:prstGeom>
        </p:spPr>
        <p:txBody>
          <a:bodyPr>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71684" name="Image 4">
            <a:extLst>
              <a:ext uri="{FF2B5EF4-FFF2-40B4-BE49-F238E27FC236}">
                <a16:creationId xmlns:a16="http://schemas.microsoft.com/office/drawing/2014/main" id="{85705DAE-422B-4080-82A3-3CD9BAC9A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0"/>
            <a:ext cx="41116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Sous-titre 6">
            <a:extLst>
              <a:ext uri="{FF2B5EF4-FFF2-40B4-BE49-F238E27FC236}">
                <a16:creationId xmlns:a16="http://schemas.microsoft.com/office/drawing/2014/main" id="{8E60F1FB-2AD4-4373-9B40-B04E581ACC5F}"/>
              </a:ext>
            </a:extLst>
          </p:cNvPr>
          <p:cNvSpPr txBox="1">
            <a:spLocks/>
          </p:cNvSpPr>
          <p:nvPr/>
        </p:nvSpPr>
        <p:spPr bwMode="auto">
          <a:xfrm>
            <a:off x="1754188" y="1060450"/>
            <a:ext cx="89154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Char char=""/>
              <a:tabLst/>
              <a:defRPr/>
            </a:pPr>
            <a:r>
              <a:rPr kumimoji="0" lang="fr-FR" altLang="fr-FR"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Volet Genre et Inclusion Sociale (GIS)</a:t>
            </a:r>
          </a:p>
        </p:txBody>
      </p:sp>
      <p:sp>
        <p:nvSpPr>
          <p:cNvPr id="71686" name="Espace réservé du numéro de diapositive 1">
            <a:extLst>
              <a:ext uri="{FF2B5EF4-FFF2-40B4-BE49-F238E27FC236}">
                <a16:creationId xmlns:a16="http://schemas.microsoft.com/office/drawing/2014/main" id="{49824DA8-E206-406E-B884-13A85B66E76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A647DBB-68BD-421B-A1CA-2EFA5893C9A5}"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71687" name="Rectangle 7">
            <a:extLst>
              <a:ext uri="{FF2B5EF4-FFF2-40B4-BE49-F238E27FC236}">
                <a16:creationId xmlns:a16="http://schemas.microsoft.com/office/drawing/2014/main" id="{F1137644-FC18-4DB0-946E-FC924F933D12}"/>
              </a:ext>
            </a:extLst>
          </p:cNvPr>
          <p:cNvSpPr>
            <a:spLocks noChangeArrowheads="1"/>
          </p:cNvSpPr>
          <p:nvPr/>
        </p:nvSpPr>
        <p:spPr bwMode="auto">
          <a:xfrm>
            <a:off x="1136650" y="223838"/>
            <a:ext cx="10639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Li-47: </a:t>
            </a:r>
            <a:r>
              <a:rPr kumimoji="0" lang="fr-FR" altLang="fr-FR" sz="2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Construction d'un dalot, bassins de rétention et des routes d'accès de l'extension de la ZI de Had Soualem et de la nouvelle ZI de Sahel Lakhyayta </a:t>
            </a:r>
            <a:endParaRPr kumimoji="0" lang="fr-FR" altLang="fr-FR"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ous-titre 6">
            <a:extLst>
              <a:ext uri="{FF2B5EF4-FFF2-40B4-BE49-F238E27FC236}">
                <a16:creationId xmlns:a16="http://schemas.microsoft.com/office/drawing/2014/main" id="{59BFA127-32BC-4C35-ACB2-7D4BC6BCAC6C}"/>
              </a:ext>
            </a:extLst>
          </p:cNvPr>
          <p:cNvSpPr txBox="1">
            <a:spLocks/>
          </p:cNvSpPr>
          <p:nvPr/>
        </p:nvSpPr>
        <p:spPr bwMode="auto">
          <a:xfrm>
            <a:off x="1662113" y="581025"/>
            <a:ext cx="99472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DALOT TRIPLE  3.00 x 3.00 m</a:t>
            </a:r>
          </a:p>
        </p:txBody>
      </p:sp>
      <p:sp>
        <p:nvSpPr>
          <p:cNvPr id="6" name="Titre 1">
            <a:extLst>
              <a:ext uri="{FF2B5EF4-FFF2-40B4-BE49-F238E27FC236}">
                <a16:creationId xmlns:a16="http://schemas.microsoft.com/office/drawing/2014/main" id="{06586444-4EBC-4D95-B9A5-30500986C46A}"/>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22532" name="Image 6">
            <a:extLst>
              <a:ext uri="{FF2B5EF4-FFF2-40B4-BE49-F238E27FC236}">
                <a16:creationId xmlns:a16="http://schemas.microsoft.com/office/drawing/2014/main" id="{6137693D-1AB2-45A4-89C2-21756A9DF3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Espace réservé du contenu 10">
            <a:extLst>
              <a:ext uri="{FF2B5EF4-FFF2-40B4-BE49-F238E27FC236}">
                <a16:creationId xmlns:a16="http://schemas.microsoft.com/office/drawing/2014/main" id="{DC86EBCE-BE1D-4E3D-847E-4ADC634F13EB}"/>
              </a:ext>
            </a:extLst>
          </p:cNvPr>
          <p:cNvSpPr>
            <a:spLocks noGrp="1"/>
          </p:cNvSpPr>
          <p:nvPr>
            <p:ph idx="1"/>
          </p:nvPr>
        </p:nvSpPr>
        <p:spPr>
          <a:xfrm>
            <a:off x="1068388" y="1233488"/>
            <a:ext cx="4500562" cy="1981200"/>
          </a:xfrm>
          <a:solidFill>
            <a:schemeClr val="bg1"/>
          </a:solidFill>
        </p:spPr>
        <p:txBody>
          <a:bodyPr/>
          <a:lstStyle/>
          <a:p>
            <a:pPr eaLnBrk="1" hangingPunct="1"/>
            <a:r>
              <a:rPr lang="fr-FR" altLang="fr-FR" sz="1600"/>
              <a:t>Construction du nouveau dalot projeté</a:t>
            </a:r>
          </a:p>
          <a:p>
            <a:pPr eaLnBrk="1" hangingPunct="1">
              <a:buFont typeface="Wingdings 3" panose="05040102010807070707" pitchFamily="18" charset="2"/>
              <a:buNone/>
            </a:pPr>
            <a:endParaRPr lang="fr-FR" altLang="fr-FR" sz="1600"/>
          </a:p>
          <a:p>
            <a:pPr eaLnBrk="1" hangingPunct="1">
              <a:buFont typeface="Wingdings" panose="05000000000000000000" pitchFamily="2" charset="2"/>
              <a:buChar char="§"/>
            </a:pPr>
            <a:r>
              <a:rPr lang="fr-FR" altLang="fr-FR" sz="1600"/>
              <a:t>Nombre d’ouverture : 3</a:t>
            </a:r>
          </a:p>
          <a:p>
            <a:pPr eaLnBrk="1" hangingPunct="1">
              <a:buFont typeface="Wingdings" panose="05000000000000000000" pitchFamily="2" charset="2"/>
              <a:buChar char="§"/>
            </a:pPr>
            <a:r>
              <a:rPr lang="fr-FR" altLang="fr-FR" sz="1600"/>
              <a:t>Dimensions : 3.00 x 3.00m</a:t>
            </a:r>
          </a:p>
          <a:p>
            <a:pPr eaLnBrk="1" hangingPunct="1">
              <a:buFont typeface="Wingdings" panose="05000000000000000000" pitchFamily="2" charset="2"/>
              <a:buChar char="§"/>
            </a:pPr>
            <a:r>
              <a:rPr lang="fr-FR" altLang="fr-FR" sz="1600"/>
              <a:t>Linéaire total : 840 ml</a:t>
            </a:r>
          </a:p>
          <a:p>
            <a:pPr eaLnBrk="1" hangingPunct="1">
              <a:buFont typeface="Wingdings 3" panose="05040102010807070707" pitchFamily="18" charset="2"/>
              <a:buNone/>
            </a:pPr>
            <a:endParaRPr lang="fr-FR" altLang="fr-FR" sz="1600"/>
          </a:p>
          <a:p>
            <a:pPr eaLnBrk="1" hangingPunct="1">
              <a:buFont typeface="Wingdings 3" panose="05040102010807070707" pitchFamily="18" charset="2"/>
              <a:buNone/>
            </a:pPr>
            <a:endParaRPr lang="fr-FR" altLang="fr-FR" sz="1800"/>
          </a:p>
          <a:p>
            <a:pPr eaLnBrk="1" hangingPunct="1"/>
            <a:endParaRPr lang="fr-FR" altLang="fr-FR" sz="1800"/>
          </a:p>
        </p:txBody>
      </p:sp>
      <p:sp>
        <p:nvSpPr>
          <p:cNvPr id="22534" name="Espace réservé du numéro de diapositive 1">
            <a:extLst>
              <a:ext uri="{FF2B5EF4-FFF2-40B4-BE49-F238E27FC236}">
                <a16:creationId xmlns:a16="http://schemas.microsoft.com/office/drawing/2014/main" id="{34812551-97DA-464C-8539-4C6CC0101C0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F118B9E-8EBE-4E18-897D-C7C5E7BCE9AF}"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pic>
        <p:nvPicPr>
          <p:cNvPr id="22535" name="Image 10">
            <a:extLst>
              <a:ext uri="{FF2B5EF4-FFF2-40B4-BE49-F238E27FC236}">
                <a16:creationId xmlns:a16="http://schemas.microsoft.com/office/drawing/2014/main" id="{9303539B-1665-462A-8034-A7CC347292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505200"/>
            <a:ext cx="5256212"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mage 11">
            <a:extLst>
              <a:ext uri="{FF2B5EF4-FFF2-40B4-BE49-F238E27FC236}">
                <a16:creationId xmlns:a16="http://schemas.microsoft.com/office/drawing/2014/main" id="{0B4AC24F-29F0-47C7-B3FD-31A6A1D8921B}"/>
              </a:ext>
            </a:extLst>
          </p:cNvPr>
          <p:cNvPicPr>
            <a:picLocks noChangeAspect="1"/>
          </p:cNvPicPr>
          <p:nvPr/>
        </p:nvPicPr>
        <p:blipFill>
          <a:blip r:embed="rId4" cstate="print">
            <a:extLst>
              <a:ext uri="{28A0092B-C50C-407E-A947-70E740481C1C}">
                <a14:useLocalDpi xmlns:a14="http://schemas.microsoft.com/office/drawing/2010/main" val="0"/>
              </a:ext>
            </a:extLst>
          </a:blip>
          <a:srcRect l="19698" t="22020" r="14243" b="12929"/>
          <a:stretch>
            <a:fillRect/>
          </a:stretch>
        </p:blipFill>
        <p:spPr bwMode="auto">
          <a:xfrm>
            <a:off x="6497638" y="3432175"/>
            <a:ext cx="43497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10">
            <a:extLst>
              <a:ext uri="{FF2B5EF4-FFF2-40B4-BE49-F238E27FC236}">
                <a16:creationId xmlns:a16="http://schemas.microsoft.com/office/drawing/2014/main" id="{F186076E-D2A7-40B6-9919-78884AD0D5AE}"/>
              </a:ext>
            </a:extLst>
          </p:cNvPr>
          <p:cNvSpPr txBox="1">
            <a:spLocks/>
          </p:cNvSpPr>
          <p:nvPr/>
        </p:nvSpPr>
        <p:spPr bwMode="auto">
          <a:xfrm>
            <a:off x="6235700" y="1257300"/>
            <a:ext cx="4500563" cy="1981200"/>
          </a:xfrm>
          <a:prstGeom prst="rect">
            <a:avLst/>
          </a:prstGeom>
          <a:solidFill>
            <a:schemeClr val="bg1"/>
          </a:solidFill>
          <a:ln w="9525">
            <a:noFill/>
            <a:miter lim="800000"/>
            <a:headEnd/>
            <a:tailEnd/>
          </a:ln>
        </p:spPr>
        <p:txBody>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fr-FR" sz="16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Démolition  du dalot existant</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6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6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Nombre d’ouverture : 1</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6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Dimensions : 3.50 x 2.50m</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pitchFamily="2" charset="2"/>
              <a:buChar char="§"/>
              <a:tabLst/>
              <a:defRPr/>
            </a:pPr>
            <a:r>
              <a:rPr kumimoji="0" lang="fr-FR" sz="16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rPr>
              <a:t>Linéaire total : 231 ml</a:t>
            </a: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6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None/>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itchFamily="18" charset="2"/>
              <a:buChar char=""/>
              <a:tabLst/>
              <a:defRPr/>
            </a:pPr>
            <a:endParaRPr kumimoji="0" lang="fr-FR" sz="1800" b="0" i="0" u="none" strike="noStrike" kern="1200" cap="none" spc="0" normalizeH="0" baseline="0" noProof="0" dirty="0">
              <a:ln>
                <a:noFill/>
              </a:ln>
              <a:solidFill>
                <a:srgbClr val="404040"/>
              </a:solidFill>
              <a:effectLst/>
              <a:uLnTx/>
              <a:uFillTx/>
              <a:latin typeface="Century Gothic"/>
              <a:ea typeface="+mn-ea"/>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111D5C-2583-49A0-BA63-923B2F890BDC}"/>
              </a:ext>
            </a:extLst>
          </p:cNvPr>
          <p:cNvSpPr/>
          <p:nvPr/>
        </p:nvSpPr>
        <p:spPr>
          <a:xfrm>
            <a:off x="747713" y="1339850"/>
            <a:ext cx="11444287" cy="5729288"/>
          </a:xfrm>
          <a:prstGeom prst="rect">
            <a:avLst/>
          </a:prstGeom>
        </p:spPr>
        <p:txBody>
          <a:bodyP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dirty="0">
              <a:ln>
                <a:noFill/>
              </a:ln>
              <a:solidFill>
                <a:srgbClr val="002060"/>
              </a:solidFill>
              <a:effectLst/>
              <a:uLnTx/>
              <a:uFillTx/>
              <a:latin typeface="Trebuchet MS"/>
              <a:ea typeface="+mn-ea"/>
              <a:cs typeface="Trebuchet M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Le plan assurance qualité (PAQ) décrit l'ensemble des dispositions adoptées par l'Entreprise, en vue d'assurer que la qualité requise sera obtenue, tant sur les matériaux, produits et composants, que sur les ouvrages. Il est exigé dans le présent marché un PAQ de niveau 2, avec mise en place d’un contrôle interne,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Au démarrage du projet, l’entreprise devra remettre pour approbation les documents suivants: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  Rapport de mobilisation (à remettre 15 jours après l’entrée en vigueur du contrat)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  Le plan de communication (à remettre un mois après l’entrée en vigueur du contrat)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200" b="1"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CONSISTANCE DU PAQ :</a:t>
            </a:r>
          </a:p>
          <a:p>
            <a:pPr marL="342900" marR="0" lvl="3" indent="-342900" algn="just" defTabSz="457200" rtl="0" eaLnBrk="1" fontAlgn="auto" latinLnBrk="0" hangingPunct="1">
              <a:lnSpc>
                <a:spcPct val="100000"/>
              </a:lnSpc>
              <a:spcBef>
                <a:spcPts val="0"/>
              </a:spcBef>
              <a:spcAft>
                <a:spcPts val="0"/>
              </a:spcAft>
              <a:buClrTx/>
              <a:buSzTx/>
              <a:buFontTx/>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Procédures</a:t>
            </a:r>
          </a:p>
          <a:p>
            <a:pPr marL="342900" marR="0" lvl="3" indent="-342900" algn="just" defTabSz="457200" rtl="0" eaLnBrk="1" fontAlgn="auto" latinLnBrk="0" hangingPunct="1">
              <a:lnSpc>
                <a:spcPct val="100000"/>
              </a:lnSpc>
              <a:spcBef>
                <a:spcPts val="0"/>
              </a:spcBef>
              <a:spcAft>
                <a:spcPts val="0"/>
              </a:spcAft>
              <a:buClrTx/>
              <a:buSzTx/>
              <a:buFontTx/>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Les dispositions générales du contrôle </a:t>
            </a:r>
          </a:p>
          <a:p>
            <a:pPr marL="342900" marR="0" lvl="3" indent="-342900" algn="just" defTabSz="457200" rtl="0" eaLnBrk="1" fontAlgn="auto" latinLnBrk="0" hangingPunct="1">
              <a:lnSpc>
                <a:spcPct val="100000"/>
              </a:lnSpc>
              <a:spcBef>
                <a:spcPts val="0"/>
              </a:spcBef>
              <a:spcAft>
                <a:spcPts val="0"/>
              </a:spcAft>
              <a:buClrTx/>
              <a:buSzTx/>
              <a:buFontTx/>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Gestion des documents</a:t>
            </a:r>
          </a:p>
          <a:p>
            <a:pPr marL="342900" marR="0" lvl="3" indent="-342900" algn="just" defTabSz="457200" rtl="0" eaLnBrk="1" fontAlgn="auto" latinLnBrk="0" hangingPunct="1">
              <a:lnSpc>
                <a:spcPct val="100000"/>
              </a:lnSpc>
              <a:spcBef>
                <a:spcPts val="0"/>
              </a:spcBef>
              <a:spcAft>
                <a:spcPts val="0"/>
              </a:spcAft>
              <a:buClrTx/>
              <a:buSzTx/>
              <a:buFontTx/>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Gestion des non-conformités - solutions correctives et préventives</a:t>
            </a:r>
          </a:p>
          <a:p>
            <a:pPr marL="342900" marR="0" lvl="3" indent="-342900" algn="just" defTabSz="457200" rtl="0" eaLnBrk="1" fontAlgn="auto" latinLnBrk="0" hangingPunct="1">
              <a:lnSpc>
                <a:spcPct val="100000"/>
              </a:lnSpc>
              <a:spcBef>
                <a:spcPts val="0"/>
              </a:spcBef>
              <a:spcAft>
                <a:spcPts val="0"/>
              </a:spcAft>
              <a:buClrTx/>
              <a:buSzTx/>
              <a:buFontTx/>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Modalités d'évaluation sous forme d'audits internes et de rapports périodiques</a:t>
            </a:r>
          </a:p>
          <a:p>
            <a:pPr marL="342900" marR="0" lvl="3" indent="-342900" algn="just" defTabSz="457200" rtl="0" eaLnBrk="1" fontAlgn="auto" latinLnBrk="0" hangingPunct="1">
              <a:lnSpc>
                <a:spcPct val="100000"/>
              </a:lnSpc>
              <a:spcBef>
                <a:spcPts val="0"/>
              </a:spcBef>
              <a:spcAft>
                <a:spcPts val="0"/>
              </a:spcAft>
              <a:buClrTx/>
              <a:buSzTx/>
              <a:buFontTx/>
              <a:buChar char="-"/>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632" b="1" i="0" u="none" strike="noStrike" kern="0" cap="none" spc="0" normalizeH="0" baseline="0" noProof="0" dirty="0">
              <a:ln>
                <a:noFill/>
              </a:ln>
              <a:solidFill>
                <a:srgbClr val="002060"/>
              </a:solidFill>
              <a:effectLst/>
              <a:uLnTx/>
              <a:uFillTx/>
              <a:latin typeface="Trebuchet MS"/>
              <a:ea typeface="+mn-ea"/>
              <a:cs typeface="Trebuchet MS"/>
            </a:endParaRPr>
          </a:p>
        </p:txBody>
      </p:sp>
      <p:sp>
        <p:nvSpPr>
          <p:cNvPr id="4" name="Titre 1">
            <a:extLst>
              <a:ext uri="{FF2B5EF4-FFF2-40B4-BE49-F238E27FC236}">
                <a16:creationId xmlns:a16="http://schemas.microsoft.com/office/drawing/2014/main" id="{161C7822-ACA4-4D80-BEF8-FBB7A9C5F722}"/>
              </a:ext>
            </a:extLst>
          </p:cNvPr>
          <p:cNvSpPr txBox="1">
            <a:spLocks/>
          </p:cNvSpPr>
          <p:nvPr/>
        </p:nvSpPr>
        <p:spPr>
          <a:xfrm>
            <a:off x="604838" y="271463"/>
            <a:ext cx="10807700" cy="190500"/>
          </a:xfrm>
          <a:prstGeom prst="rect">
            <a:avLst/>
          </a:prstGeom>
        </p:spPr>
        <p:txBody>
          <a:bodyPr>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73732" name="Image 4">
            <a:extLst>
              <a:ext uri="{FF2B5EF4-FFF2-40B4-BE49-F238E27FC236}">
                <a16:creationId xmlns:a16="http://schemas.microsoft.com/office/drawing/2014/main" id="{C57438C4-F803-4582-AE27-15837E98F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ous-titre 6">
            <a:extLst>
              <a:ext uri="{FF2B5EF4-FFF2-40B4-BE49-F238E27FC236}">
                <a16:creationId xmlns:a16="http://schemas.microsoft.com/office/drawing/2014/main" id="{6CAD1C2F-0A65-4B21-B873-54982B196F23}"/>
              </a:ext>
            </a:extLst>
          </p:cNvPr>
          <p:cNvSpPr txBox="1">
            <a:spLocks/>
          </p:cNvSpPr>
          <p:nvPr/>
        </p:nvSpPr>
        <p:spPr bwMode="auto">
          <a:xfrm>
            <a:off x="1428750" y="1187450"/>
            <a:ext cx="8915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marR="0" lvl="0" indent="-34290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Char char=""/>
              <a:tabLst/>
              <a:defRPr/>
            </a:pPr>
            <a:r>
              <a:rPr kumimoji="0" lang="fr-FR" altLang="fr-FR"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Arial" panose="020B0604020202020204" pitchFamily="34" charset="0"/>
              </a:rPr>
              <a:t>Plan d’assurance Qualité (PAQ)</a:t>
            </a:r>
          </a:p>
        </p:txBody>
      </p:sp>
      <p:sp>
        <p:nvSpPr>
          <p:cNvPr id="73734" name="Espace réservé du numéro de diapositive 1">
            <a:extLst>
              <a:ext uri="{FF2B5EF4-FFF2-40B4-BE49-F238E27FC236}">
                <a16:creationId xmlns:a16="http://schemas.microsoft.com/office/drawing/2014/main" id="{E6944BDB-220A-4B15-A41E-24465F3AE9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8398C4F-1D2F-4CBA-8318-8DACF0E4098F}"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
        <p:nvSpPr>
          <p:cNvPr id="73735" name="Rectangle 7">
            <a:extLst>
              <a:ext uri="{FF2B5EF4-FFF2-40B4-BE49-F238E27FC236}">
                <a16:creationId xmlns:a16="http://schemas.microsoft.com/office/drawing/2014/main" id="{653C9C02-0BE8-4202-BD1D-28F44957C3E6}"/>
              </a:ext>
            </a:extLst>
          </p:cNvPr>
          <p:cNvSpPr>
            <a:spLocks noChangeArrowheads="1"/>
          </p:cNvSpPr>
          <p:nvPr/>
        </p:nvSpPr>
        <p:spPr bwMode="auto">
          <a:xfrm>
            <a:off x="1136650" y="431800"/>
            <a:ext cx="10639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Li-47: </a:t>
            </a:r>
            <a:r>
              <a:rPr kumimoji="0" lang="fr-FR" altLang="fr-FR" sz="2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Construction d'un dalot, bassins de rétention et des routes d'accès de l'extension de la ZI de Had Soualem et de la nouvelle ZI de Sahel Lakhyayta </a:t>
            </a:r>
            <a:endParaRPr kumimoji="0" lang="fr-FR" altLang="fr-FR"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15C87E-1B69-4D92-A6F6-875C36532535}"/>
              </a:ext>
            </a:extLst>
          </p:cNvPr>
          <p:cNvSpPr>
            <a:spLocks noGrp="1"/>
          </p:cNvSpPr>
          <p:nvPr>
            <p:ph type="ctrTitle"/>
          </p:nvPr>
        </p:nvSpPr>
        <p:spPr>
          <a:xfrm>
            <a:off x="1579563" y="3575050"/>
            <a:ext cx="9855200" cy="573088"/>
          </a:xfrm>
        </p:spPr>
        <p:txBody>
          <a:bodyPr rtlCol="0">
            <a:normAutofit fontScale="90000"/>
          </a:bodyPr>
          <a:lstStyle/>
          <a:p>
            <a:pPr algn="ctr" eaLnBrk="1" fontAlgn="auto" hangingPunct="1">
              <a:spcAft>
                <a:spcPts val="0"/>
              </a:spcAft>
              <a:defRPr/>
            </a:pPr>
            <a:r>
              <a:rPr lang="fr-FR" sz="2400" b="1" dirty="0">
                <a:solidFill>
                  <a:srgbClr val="C00000"/>
                </a:solidFill>
                <a:latin typeface="+mn-lt"/>
                <a:ea typeface="+mn-ea"/>
                <a:cs typeface="+mn-cs"/>
              </a:rPr>
              <a:t>MERCI</a:t>
            </a:r>
            <a:br>
              <a:rPr lang="fr-FR" sz="2400" b="1" dirty="0">
                <a:solidFill>
                  <a:srgbClr val="C00000"/>
                </a:solidFill>
                <a:latin typeface="+mn-lt"/>
                <a:ea typeface="+mn-ea"/>
                <a:cs typeface="+mn-cs"/>
              </a:rPr>
            </a:br>
            <a:r>
              <a:rPr lang="fr-FR" sz="2400" b="1" dirty="0">
                <a:solidFill>
                  <a:srgbClr val="C00000"/>
                </a:solidFill>
                <a:latin typeface="+mn-lt"/>
                <a:ea typeface="+mn-ea"/>
                <a:cs typeface="+mn-cs"/>
              </a:rPr>
              <a:t>Commentaires et Discussion</a:t>
            </a:r>
          </a:p>
        </p:txBody>
      </p:sp>
      <p:sp>
        <p:nvSpPr>
          <p:cNvPr id="75779" name="Sous-titre 2">
            <a:extLst>
              <a:ext uri="{FF2B5EF4-FFF2-40B4-BE49-F238E27FC236}">
                <a16:creationId xmlns:a16="http://schemas.microsoft.com/office/drawing/2014/main" id="{EDF7CD8A-CC4B-47EA-A82B-934264726AC4}"/>
              </a:ext>
            </a:extLst>
          </p:cNvPr>
          <p:cNvSpPr txBox="1">
            <a:spLocks/>
          </p:cNvSpPr>
          <p:nvPr/>
        </p:nvSpPr>
        <p:spPr bwMode="auto">
          <a:xfrm>
            <a:off x="3922713" y="4281488"/>
            <a:ext cx="46751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endParaRPr kumimoji="0" lang="fr-FR" altLang="fr-FR" sz="2400" b="0" i="0" u="none" strike="noStrike" kern="1200" cap="none" spc="0" normalizeH="0" baseline="0" noProof="0">
              <a:ln>
                <a:noFill/>
              </a:ln>
              <a:solidFill>
                <a:srgbClr val="595959"/>
              </a:solidFill>
              <a:effectLst/>
              <a:uLnTx/>
              <a:uFillTx/>
              <a:latin typeface="Century Gothic" panose="020B0502020202020204" pitchFamily="34" charset="0"/>
              <a:ea typeface="+mn-ea"/>
              <a:cs typeface="Arial" panose="020B0604020202020204" pitchFamily="34" charset="0"/>
            </a:endParaRPr>
          </a:p>
        </p:txBody>
      </p:sp>
      <p:pic>
        <p:nvPicPr>
          <p:cNvPr id="75780" name="Image 4">
            <a:extLst>
              <a:ext uri="{FF2B5EF4-FFF2-40B4-BE49-F238E27FC236}">
                <a16:creationId xmlns:a16="http://schemas.microsoft.com/office/drawing/2014/main" id="{A474AB38-5382-4227-A5B1-38179A98D7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338" y="5829300"/>
            <a:ext cx="15176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Image 6">
            <a:extLst>
              <a:ext uri="{FF2B5EF4-FFF2-40B4-BE49-F238E27FC236}">
                <a16:creationId xmlns:a16="http://schemas.microsoft.com/office/drawing/2014/main" id="{0610B86B-B472-4EFD-B650-4D8D2B8C8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211138"/>
            <a:ext cx="173355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Espace réservé du numéro de diapositive 2">
            <a:extLst>
              <a:ext uri="{FF2B5EF4-FFF2-40B4-BE49-F238E27FC236}">
                <a16:creationId xmlns:a16="http://schemas.microsoft.com/office/drawing/2014/main" id="{0BED60EB-216F-4435-BF37-7D89BBB1F11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4A5C603-C2B7-4EC3-91C1-0C5964391215}"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51</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52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cs typeface="Arial" panose="020B0604020202020204" pitchFamily="34" charset="0"/>
              </a:rPr>
              <a:t>Description du </a:t>
            </a:r>
            <a:r>
              <a:rPr lang="fr-FR" sz="2000" b="1" kern="0" dirty="0">
                <a:latin typeface="Corbel" panose="020B0503020204020204" pitchFamily="34" charset="0"/>
                <a:cs typeface="Arial" panose="020B0604020202020204" pitchFamily="34" charset="0"/>
              </a:rPr>
              <a:t>processus</a:t>
            </a:r>
            <a:r>
              <a:rPr lang="fr-FR" sz="2000" b="1" kern="0" dirty="0">
                <a:cs typeface="Arial" panose="020B0604020202020204" pitchFamily="34" charset="0"/>
              </a:rPr>
              <a:t> de passation des marchés selon les lignes directrices de MCC.</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53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966652" y="2197423"/>
            <a:ext cx="10223862" cy="40010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procédures ouvertes, équitables et compétitives appliquées d'une manière transparente ;</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altLang="fr-FR" sz="2000" dirty="0">
                <a:solidFill>
                  <a:schemeClr val="tx1"/>
                </a:solidFill>
                <a:latin typeface="Corbel" panose="020B0503020204020204" pitchFamily="34" charset="0"/>
              </a:rPr>
              <a:t>Externalisation des fonctions de Passation de marchés et </a:t>
            </a:r>
            <a:r>
              <a:rPr lang="fr-FR" altLang="fr-FR" sz="2000" dirty="0" err="1">
                <a:solidFill>
                  <a:schemeClr val="tx1"/>
                </a:solidFill>
                <a:latin typeface="Corbel" panose="020B0503020204020204" pitchFamily="34" charset="0"/>
              </a:rPr>
              <a:t>fudiciaires</a:t>
            </a:r>
            <a:r>
              <a:rPr lang="fr-FR" altLang="fr-FR" sz="2000" dirty="0">
                <a:solidFill>
                  <a:schemeClr val="tx1"/>
                </a:solidFill>
                <a:latin typeface="Corbel" panose="020B0503020204020204" pitchFamily="34" charset="0"/>
              </a:rPr>
              <a:t> à des Cabinets sélectionnés sur le plan international: gage de transparence ;</a:t>
            </a:r>
          </a:p>
          <a:p>
            <a:pPr marL="34290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Les appels d'offres sont basés sur des descriptions claires et précises des besoins (biens et services) établis au niveau des meilleurs standards internationaux ;</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Sélectionner des entrepreneurs qualifiés qui exécuteront les contrats conformément à leurs clauses, et en respectant les délais ;</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prix commercialement raisonnables.</a:t>
            </a:r>
            <a:endParaRPr lang="fr-FR" sz="2000" kern="0" dirty="0">
              <a:solidFill>
                <a:schemeClr val="tx1"/>
              </a:solidFill>
              <a:latin typeface="Corbel" panose="020B0503020204020204" pitchFamily="34" charset="0"/>
            </a:endParaRP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Principes de passation de marchés de la MCC</a:t>
            </a:r>
            <a:endParaRPr lang="fr-FR" sz="2800" dirty="0">
              <a:solidFill>
                <a:srgbClr val="C00000"/>
              </a:solidFill>
              <a:latin typeface="Corbel" panose="020B0503020204020204" pitchFamily="34" charset="0"/>
            </a:endParaRPr>
          </a:p>
        </p:txBody>
      </p:sp>
      <p:sp>
        <p:nvSpPr>
          <p:cNvPr id="3" name="Rectangle 2"/>
          <p:cNvSpPr/>
          <p:nvPr/>
        </p:nvSpPr>
        <p:spPr>
          <a:xfrm>
            <a:off x="831669" y="1920572"/>
            <a:ext cx="10528662" cy="4489106"/>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Tree>
    <p:extLst>
      <p:ext uri="{BB962C8B-B14F-4D97-AF65-F5344CB8AC3E}">
        <p14:creationId xmlns:p14="http://schemas.microsoft.com/office/powerpoint/2010/main" val="3675412498"/>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54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Processus de passation des marchés</a:t>
            </a:r>
          </a:p>
        </p:txBody>
      </p:sp>
      <p:sp>
        <p:nvSpPr>
          <p:cNvPr id="6" name="Content Placeholder 2"/>
          <p:cNvSpPr txBox="1">
            <a:spLocks/>
          </p:cNvSpPr>
          <p:nvPr/>
        </p:nvSpPr>
        <p:spPr>
          <a:xfrm>
            <a:off x="2163656" y="1762450"/>
            <a:ext cx="8229600" cy="360316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342900" indent="-342900" algn="just">
              <a:buClr>
                <a:schemeClr val="accent5">
                  <a:lumMod val="75000"/>
                </a:schemeClr>
              </a:buClr>
              <a:buFont typeface="Wingdings" panose="05000000000000000000" pitchFamily="2" charset="2"/>
              <a:buChar char="v"/>
            </a:pPr>
            <a:endParaRPr lang="fr-FR" sz="1814" kern="0" dirty="0">
              <a:solidFill>
                <a:srgbClr val="002060"/>
              </a:solidFill>
            </a:endParaRPr>
          </a:p>
          <a:p>
            <a:pPr marL="777354" indent="-777354">
              <a:buClr>
                <a:schemeClr val="accent5">
                  <a:lumMod val="75000"/>
                </a:schemeClr>
              </a:buClr>
              <a:buFont typeface="Wingdings" panose="05000000000000000000" pitchFamily="2" charset="2"/>
              <a:buChar char="v"/>
            </a:pPr>
            <a:endParaRPr lang="fr-FR" sz="2800" dirty="0">
              <a:latin typeface="Calibri" panose="020F050202020403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Millennium Challenge Corporation - MCC</a:t>
            </a:r>
          </a:p>
          <a:p>
            <a:pPr marL="777354" indent="-777354">
              <a:buClr>
                <a:schemeClr val="accent5">
                  <a:lumMod val="75000"/>
                </a:schemeClr>
              </a:buClr>
              <a:buFont typeface="Wingdings" panose="05000000000000000000" pitchFamily="2" charset="2"/>
              <a:buChar char="v"/>
            </a:pPr>
            <a:endParaRPr lang="fr-FR" sz="2800" dirty="0">
              <a:solidFill>
                <a:schemeClr val="tx1"/>
              </a:solidFill>
              <a:latin typeface="Corbel" panose="020B050302020402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MCA-</a:t>
            </a:r>
            <a:r>
              <a:rPr lang="fr-FR" sz="2800" dirty="0" err="1">
                <a:solidFill>
                  <a:schemeClr val="tx1"/>
                </a:solidFill>
                <a:latin typeface="Corbel" panose="020B0503020204020204" pitchFamily="34" charset="0"/>
              </a:rPr>
              <a:t>Morocco</a:t>
            </a:r>
            <a:r>
              <a:rPr lang="fr-FR" sz="2800" dirty="0">
                <a:solidFill>
                  <a:schemeClr val="tx1"/>
                </a:solidFill>
                <a:latin typeface="Corbel" panose="020B0503020204020204" pitchFamily="34" charset="0"/>
              </a:rPr>
              <a:t> : Direction de Passation des Marchés - DPM </a:t>
            </a: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Agent de Passation des Marchés – </a:t>
            </a:r>
            <a:r>
              <a:rPr lang="fr-FR" sz="2800" dirty="0" err="1">
                <a:solidFill>
                  <a:schemeClr val="tx1"/>
                </a:solidFill>
                <a:latin typeface="Corbel" panose="020B0503020204020204" pitchFamily="34" charset="0"/>
              </a:rPr>
              <a:t>Cardno</a:t>
            </a:r>
            <a:r>
              <a:rPr lang="fr-FR" sz="2800" dirty="0">
                <a:solidFill>
                  <a:schemeClr val="tx1"/>
                </a:solidFill>
                <a:latin typeface="Corbel" panose="020B0503020204020204" pitchFamily="34" charset="0"/>
              </a:rPr>
              <a:t> PA</a:t>
            </a:r>
            <a:r>
              <a:rPr lang="fr-FR" sz="3600" dirty="0">
                <a:solidFill>
                  <a:schemeClr val="tx1"/>
                </a:solidFill>
                <a:latin typeface="Corbel" panose="020B0503020204020204" pitchFamily="34" charset="0"/>
              </a:rPr>
              <a:t>    </a:t>
            </a: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Rôles de la Passation des Marchés dans MCA-Morocco</a:t>
            </a:r>
          </a:p>
        </p:txBody>
      </p:sp>
      <p:sp>
        <p:nvSpPr>
          <p:cNvPr id="3" name="Rectangle 2"/>
          <p:cNvSpPr/>
          <p:nvPr/>
        </p:nvSpPr>
        <p:spPr>
          <a:xfrm>
            <a:off x="1846458" y="2382592"/>
            <a:ext cx="8499083" cy="326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069409709"/>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55</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2339102"/>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Aucune préférence nationale</a:t>
            </a: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altLang="fr-FR" sz="2800" kern="0" dirty="0">
                <a:solidFill>
                  <a:schemeClr val="tx1"/>
                </a:solidFill>
                <a:latin typeface="Corbel" panose="020B0503020204020204" pitchFamily="34" charset="0"/>
              </a:rPr>
              <a:t>Pays objet de sanctions ou de restrictions en vertu des lois ou des  politiques des États-Unis</a:t>
            </a: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Directives particulières à MCC</a:t>
            </a:r>
          </a:p>
        </p:txBody>
      </p:sp>
    </p:spTree>
    <p:extLst>
      <p:ext uri="{BB962C8B-B14F-4D97-AF65-F5344CB8AC3E}">
        <p14:creationId xmlns:p14="http://schemas.microsoft.com/office/powerpoint/2010/main" val="1785570547"/>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56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7" name="Chevron 6"/>
          <p:cNvSpPr/>
          <p:nvPr/>
        </p:nvSpPr>
        <p:spPr>
          <a:xfrm>
            <a:off x="2297117" y="1761337"/>
            <a:ext cx="8208912" cy="3379428"/>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FFFFFF"/>
                </a:solidFill>
                <a:latin typeface="Corbel" panose="020B0503020204020204" pitchFamily="34" charset="0"/>
              </a:rPr>
              <a:t>TYPES DE SOUMISSION: </a:t>
            </a:r>
          </a:p>
          <a:p>
            <a:pPr algn="ctr"/>
            <a:endParaRPr lang="fr-FR" sz="2800" b="1" dirty="0">
              <a:solidFill>
                <a:srgbClr val="FFFFFF"/>
              </a:solidFill>
              <a:latin typeface="Corbel" panose="020B0503020204020204" pitchFamily="34" charset="0"/>
            </a:endParaRPr>
          </a:p>
          <a:p>
            <a:pPr algn="ctr"/>
            <a:r>
              <a:rPr lang="fr-FR" sz="2800" b="1" dirty="0">
                <a:solidFill>
                  <a:schemeClr val="tx1"/>
                </a:solidFill>
                <a:latin typeface="Corbel" panose="020B0503020204020204" pitchFamily="34" charset="0"/>
              </a:rPr>
              <a:t> sous format électronique</a:t>
            </a:r>
          </a:p>
          <a:p>
            <a:pPr algn="ctr"/>
            <a:r>
              <a:rPr lang="fr-FR" sz="2800" b="1" dirty="0">
                <a:solidFill>
                  <a:srgbClr val="FF0000"/>
                </a:solidFill>
                <a:latin typeface="Corbel" panose="020B0503020204020204" pitchFamily="34" charset="0"/>
              </a:rPr>
              <a:t>Les soumissions papier ne seront pas acceptées</a:t>
            </a:r>
            <a:endParaRPr lang="fr-FR" sz="2800" b="1" dirty="0">
              <a:solidFill>
                <a:srgbClr val="FFFFFF"/>
              </a:solidFill>
              <a:latin typeface="Corbel" panose="020B0503020204020204" pitchFamily="34" charset="0"/>
            </a:endParaRPr>
          </a:p>
          <a:p>
            <a:pPr algn="ctr"/>
            <a:endParaRPr lang="fr-FR" sz="28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55578209"/>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991544" y="1819050"/>
            <a:ext cx="8229600" cy="4308359"/>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a:p>
            <a:pPr marL="457200" marR="0" lvl="0" indent="-457200" algn="l"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800" b="1" i="0" u="none" strike="noStrike" kern="0" cap="none" spc="0" normalizeH="0" baseline="0" noProof="0" dirty="0">
              <a:ln>
                <a:noFill/>
              </a:ln>
              <a:solidFill>
                <a:srgbClr val="335B74"/>
              </a:solidFill>
              <a:effectLst/>
              <a:uLnTx/>
              <a:uFillTx/>
              <a:latin typeface="Corbel" panose="020B0503020204020204" pitchFamily="34" charset="0"/>
              <a:ea typeface="+mn-ea"/>
            </a:endParaRPr>
          </a:p>
          <a:p>
            <a:pPr marL="228600" lvl="0" indent="-228600">
              <a:lnSpc>
                <a:spcPct val="90000"/>
              </a:lnSpc>
              <a:spcBef>
                <a:spcPts val="1000"/>
              </a:spcBef>
              <a:buFont typeface="Wingdings" panose="05000000000000000000" pitchFamily="2" charset="2"/>
              <a:buChar char="Ø"/>
            </a:pPr>
            <a:r>
              <a:rPr lang="en-US" sz="2800" dirty="0">
                <a:solidFill>
                  <a:srgbClr val="5B9BD5"/>
                </a:solidFill>
                <a:latin typeface="Calibri" panose="020F0502020204030204"/>
                <a:cs typeface="+mn-cs"/>
              </a:rPr>
              <a:t>1</a:t>
            </a:r>
            <a:r>
              <a:rPr lang="en-US" sz="2800" baseline="30000" dirty="0">
                <a:solidFill>
                  <a:srgbClr val="5B9BD5"/>
                </a:solidFill>
                <a:latin typeface="Calibri" panose="020F0502020204030204"/>
                <a:cs typeface="+mn-cs"/>
              </a:rPr>
              <a:t>ère</a:t>
            </a:r>
            <a:r>
              <a:rPr lang="en-US" sz="2800" dirty="0">
                <a:solidFill>
                  <a:srgbClr val="5B9BD5"/>
                </a:solidFill>
                <a:latin typeface="Calibri" panose="020F0502020204030204"/>
                <a:cs typeface="+mn-cs"/>
              </a:rPr>
              <a:t> </a:t>
            </a:r>
            <a:r>
              <a:rPr lang="fr-FR" sz="2800" dirty="0">
                <a:solidFill>
                  <a:srgbClr val="5B9BD5"/>
                </a:solidFill>
                <a:latin typeface="Calibri" panose="020F0502020204030204"/>
                <a:cs typeface="+mn-cs"/>
              </a:rPr>
              <a:t>Partie: Procédures d’Appel d’Offres</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Définitions</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 Instructions aux Soumissionnaires (IS)</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II: Données Particulières de l’AO (DPAO)</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III: Examen des Offres critères d’Evaluation et de Qualification</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IV: Formulaires de l’Offre</a:t>
            </a:r>
          </a:p>
          <a:p>
            <a:pPr marL="457200" marR="0" lvl="0" indent="-4572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800" b="1" i="0" u="none" strike="noStrike" kern="0" cap="none" spc="0" normalizeH="0" baseline="0" noProof="0" dirty="0">
              <a:ln>
                <a:noFill/>
              </a:ln>
              <a:solidFill>
                <a:srgbClr val="002060"/>
              </a:solidFill>
              <a:effectLst/>
              <a:uLnTx/>
              <a:uFillTx/>
              <a:latin typeface="Calibri" panose="020F0502020204030204" pitchFamily="34" charset="0"/>
              <a:ea typeface="+mn-ea"/>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Architecture de DAO LI-</a:t>
            </a:r>
            <a:r>
              <a:rPr kumimoji="0" lang="fr-FR" sz="32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47</a:t>
            </a:r>
            <a:endPar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4292547661"/>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691029" y="1667962"/>
            <a:ext cx="8499083" cy="3480953"/>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a:p>
            <a:pPr marL="457200" marR="0" lvl="0" indent="-457200" algn="l"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800" b="1" i="0" u="none" strike="noStrike" kern="0" cap="none" spc="0" normalizeH="0" baseline="0" noProof="0" dirty="0">
              <a:ln>
                <a:noFill/>
              </a:ln>
              <a:solidFill>
                <a:srgbClr val="335B74"/>
              </a:solidFill>
              <a:effectLst/>
              <a:uLnTx/>
              <a:uFillTx/>
              <a:latin typeface="Corbel" panose="020B0503020204020204" pitchFamily="34" charset="0"/>
              <a:ea typeface="+mn-ea"/>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2800" dirty="0">
                <a:solidFill>
                  <a:srgbClr val="5B9BD5"/>
                </a:solidFill>
                <a:latin typeface="Calibri" panose="020F0502020204030204"/>
                <a:cs typeface="+mn-cs"/>
              </a:rPr>
              <a:t>2</a:t>
            </a:r>
            <a:r>
              <a:rPr lang="en-US" sz="2800" baseline="30000" dirty="0">
                <a:solidFill>
                  <a:srgbClr val="5B9BD5"/>
                </a:solidFill>
                <a:latin typeface="Calibri" panose="020F0502020204030204"/>
                <a:cs typeface="+mn-cs"/>
              </a:rPr>
              <a:t>ème</a:t>
            </a:r>
            <a:r>
              <a:rPr lang="en-US" sz="2800" dirty="0">
                <a:solidFill>
                  <a:srgbClr val="5B9BD5"/>
                </a:solidFill>
                <a:latin typeface="Calibri" panose="020F0502020204030204"/>
                <a:cs typeface="+mn-cs"/>
              </a:rPr>
              <a:t> </a:t>
            </a:r>
            <a:r>
              <a:rPr kumimoji="0" lang="fr-FR" sz="2800" b="1" i="0" u="none" strike="noStrike" kern="1200" cap="none" spc="0" normalizeH="0" baseline="0" noProof="0" dirty="0">
                <a:ln>
                  <a:noFill/>
                </a:ln>
                <a:solidFill>
                  <a:srgbClr val="5B9BD5"/>
                </a:solidFill>
                <a:effectLst/>
                <a:uLnTx/>
                <a:uFillTx/>
                <a:latin typeface="Calibri" panose="020F0502020204030204"/>
                <a:ea typeface="+mn-ea"/>
                <a:cs typeface="+mn-cs"/>
              </a:rPr>
              <a:t>Partie: Procédures d’Appel d’Offres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Section V: Enoncés des Travaux ( Enoncés du Maître d’Ouvrage)</a:t>
            </a:r>
          </a:p>
          <a:p>
            <a:pPr marL="1260637" lvl="2" indent="-228600">
              <a:lnSpc>
                <a:spcPct val="90000"/>
              </a:lnSpc>
              <a:spcBef>
                <a:spcPts val="500"/>
              </a:spcBef>
              <a:buFont typeface="Arial" panose="020B0604020202020204" pitchFamily="34" charset="0"/>
              <a:buChar cha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Pièces écrites</a:t>
            </a:r>
          </a:p>
          <a:p>
            <a:pPr marL="1260637" lvl="2" indent="-228600">
              <a:lnSpc>
                <a:spcPct val="90000"/>
              </a:lnSpc>
              <a:spcBef>
                <a:spcPts val="500"/>
              </a:spcBef>
              <a:buFont typeface="Arial" panose="020B0604020202020204" pitchFamily="34" charset="0"/>
              <a:buChar char="•"/>
            </a:pPr>
            <a:endPar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60637" lvl="2" indent="-228600">
              <a:lnSpc>
                <a:spcPct val="90000"/>
              </a:lnSpc>
              <a:spcBef>
                <a:spcPts val="500"/>
              </a:spcBef>
              <a:buFont typeface="Arial" panose="020B0604020202020204" pitchFamily="34" charset="0"/>
              <a:buChar cha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Pièces Graphiques</a:t>
            </a: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Architecture de DAO LI-</a:t>
            </a:r>
            <a:r>
              <a:rPr lang="fr-FR" sz="3200" b="1" dirty="0">
                <a:solidFill>
                  <a:srgbClr val="C00000"/>
                </a:solidFill>
                <a:latin typeface="Corbel" panose="020B0503020204020204" pitchFamily="34" charset="0"/>
              </a:rPr>
              <a:t>36</a:t>
            </a:r>
            <a:endPar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866181382"/>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691029" y="1667962"/>
            <a:ext cx="8499083" cy="5252720"/>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en-US" sz="2800" dirty="0">
                <a:solidFill>
                  <a:srgbClr val="5B9BD5"/>
                </a:solidFill>
                <a:latin typeface="Calibri" panose="020F0502020204030204"/>
                <a:cs typeface="+mn-cs"/>
              </a:rPr>
              <a:t>3</a:t>
            </a:r>
            <a:r>
              <a:rPr lang="en-US" sz="2800" baseline="30000" dirty="0">
                <a:solidFill>
                  <a:srgbClr val="5B9BD5"/>
                </a:solidFill>
                <a:latin typeface="Calibri" panose="020F0502020204030204"/>
                <a:cs typeface="+mn-cs"/>
              </a:rPr>
              <a:t>ème</a:t>
            </a:r>
            <a:r>
              <a:rPr lang="en-US" sz="2800" dirty="0">
                <a:solidFill>
                  <a:srgbClr val="5B9BD5"/>
                </a:solidFill>
                <a:latin typeface="Calibri" panose="020F0502020204030204"/>
                <a:cs typeface="+mn-cs"/>
              </a:rPr>
              <a:t> </a:t>
            </a:r>
            <a:r>
              <a:rPr kumimoji="0" lang="fr-FR" sz="2800" b="1" i="0" u="none" strike="noStrike" kern="1200" cap="none" spc="0" normalizeH="0" baseline="0" noProof="0" dirty="0">
                <a:ln>
                  <a:noFill/>
                </a:ln>
                <a:solidFill>
                  <a:srgbClr val="5B9BD5"/>
                </a:solidFill>
                <a:effectLst/>
                <a:uLnTx/>
                <a:uFillTx/>
                <a:latin typeface="Calibri" panose="020F0502020204030204"/>
                <a:ea typeface="+mn-ea"/>
                <a:cs typeface="+mn-cs"/>
              </a:rPr>
              <a:t>Partie: </a:t>
            </a:r>
            <a:r>
              <a:rPr lang="fr-FR" sz="2800" dirty="0">
                <a:solidFill>
                  <a:srgbClr val="5B9BD5"/>
                </a:solidFill>
                <a:latin typeface="Calibri" panose="020F0502020204030204"/>
                <a:cs typeface="+mn-cs"/>
              </a:rPr>
              <a:t>Conditions du Marché et Formulaires Contractuels</a:t>
            </a:r>
            <a:endParaRPr kumimoji="0" lang="fr-FR" sz="2800" b="1"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685800" lvl="1" indent="-228600">
              <a:lnSpc>
                <a:spcPct val="90000"/>
              </a:lnSpc>
              <a:spcBef>
                <a:spcPts val="500"/>
              </a:spcBef>
              <a:buFont typeface="Arial" panose="020B0604020202020204" pitchFamily="34" charset="0"/>
              <a:buChar cha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Section VI: </a:t>
            </a:r>
            <a:r>
              <a:rPr lang="fr-FR" sz="2400" b="1" dirty="0">
                <a:solidFill>
                  <a:prstClr val="black"/>
                </a:solidFill>
                <a:latin typeface="Times New Roman" panose="02020603050405020304" pitchFamily="18" charset="0"/>
              </a:rPr>
              <a:t>Conditions générales du Contrat ("CGC")</a:t>
            </a:r>
          </a:p>
          <a:p>
            <a:pPr marL="685800" lvl="1" indent="-228600">
              <a:lnSpc>
                <a:spcPct val="90000"/>
              </a:lnSpc>
              <a:spcBef>
                <a:spcPts val="500"/>
              </a:spcBef>
              <a:buFont typeface="Arial" panose="020B0604020202020204" pitchFamily="34" charset="0"/>
              <a:buChar char="•"/>
            </a:pPr>
            <a:endParaRPr lang="fr-FR" sz="2400" b="1" dirty="0">
              <a:solidFill>
                <a:prstClr val="black"/>
              </a:solidFill>
              <a:latin typeface="Calibri" panose="020F0502020204030204"/>
            </a:endParaRPr>
          </a:p>
          <a:p>
            <a:pPr marL="685800" lvl="1" indent="-228600">
              <a:lnSpc>
                <a:spcPct val="90000"/>
              </a:lnSpc>
              <a:spcBef>
                <a:spcPts val="500"/>
              </a:spcBef>
              <a:buFont typeface="Arial" panose="020B0604020202020204" pitchFamily="34" charset="0"/>
              <a:buChar cha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cs typeface="+mn-cs"/>
              </a:rPr>
              <a:t>Section VII: </a:t>
            </a:r>
            <a:r>
              <a:rPr lang="fr-FR" sz="2400" b="1" dirty="0">
                <a:solidFill>
                  <a:prstClr val="black"/>
                </a:solidFill>
                <a:latin typeface="Times New Roman" panose="02020603050405020304" pitchFamily="18" charset="0"/>
              </a:rPr>
              <a:t>Conditions particulières du Contrat ("CPC") et Annexe</a:t>
            </a:r>
          </a:p>
          <a:p>
            <a:pPr marL="457200" lvl="1">
              <a:lnSpc>
                <a:spcPct val="90000"/>
              </a:lnSpc>
              <a:spcBef>
                <a:spcPts val="500"/>
              </a:spcBef>
            </a:pPr>
            <a:endParaRPr lang="fr-FR" sz="2400" b="1" dirty="0">
              <a:latin typeface="Times New Roman" panose="02020603050405020304" pitchFamily="18" charset="0"/>
              <a:ea typeface="Times New Roman" panose="02020603050405020304" pitchFamily="18" charset="0"/>
            </a:endParaRPr>
          </a:p>
          <a:p>
            <a:pPr marL="685800" lvl="1" indent="-228600">
              <a:lnSpc>
                <a:spcPct val="90000"/>
              </a:lnSpc>
              <a:spcBef>
                <a:spcPts val="500"/>
              </a:spcBef>
              <a:buFont typeface="Arial" panose="020B0604020202020204" pitchFamily="34" charset="0"/>
              <a:buChar cha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cs typeface="+mn-cs"/>
              </a:rPr>
              <a:t>Section VIII: </a:t>
            </a:r>
            <a:r>
              <a:rPr lang="fr-FR" sz="2400" b="1" dirty="0">
                <a:solidFill>
                  <a:prstClr val="black"/>
                </a:solidFill>
                <a:latin typeface="Calibri" panose="020F0502020204030204"/>
              </a:rPr>
              <a:t>Formulaire de Notification d’intention d’adjudication</a:t>
            </a:r>
          </a:p>
          <a:p>
            <a:pPr marL="457200" lvl="1">
              <a:lnSpc>
                <a:spcPct val="90000"/>
              </a:lnSpc>
              <a:spcBef>
                <a:spcPts val="500"/>
              </a:spcBef>
            </a:pPr>
            <a:endParaRPr lang="fr-FR" sz="2400" b="1" dirty="0">
              <a:solidFill>
                <a:prstClr val="black"/>
              </a:solidFill>
              <a:latin typeface="Calibri" panose="020F0502020204030204"/>
            </a:endParaRPr>
          </a:p>
          <a:p>
            <a:pPr marL="685800" lvl="1" indent="-228600">
              <a:lnSpc>
                <a:spcPct val="90000"/>
              </a:lnSpc>
              <a:spcBef>
                <a:spcPts val="500"/>
              </a:spcBef>
              <a:buFont typeface="Arial" panose="020B0604020202020204" pitchFamily="34" charset="0"/>
              <a:buChar cha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cs typeface="+mn-cs"/>
              </a:rPr>
              <a:t>Section IX : </a:t>
            </a:r>
            <a:r>
              <a:rPr lang="fr-FR" sz="2400" b="1" dirty="0">
                <a:solidFill>
                  <a:prstClr val="black"/>
                </a:solidFill>
                <a:latin typeface="Times New Roman" panose="02020603050405020304" pitchFamily="18" charset="0"/>
              </a:rPr>
              <a:t>Annexe aux Conditions particulières du Contrat – Formulaires contractuels</a:t>
            </a:r>
          </a:p>
          <a:p>
            <a:pPr marL="1032037" lvl="2">
              <a:lnSpc>
                <a:spcPct val="90000"/>
              </a:lnSpc>
              <a:spcBef>
                <a:spcPts val="500"/>
              </a:spcBef>
            </a:pPr>
            <a:endPar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Architecture de DAO LI-</a:t>
            </a:r>
            <a:r>
              <a:rPr lang="fr-FR" sz="3200" b="1" dirty="0">
                <a:solidFill>
                  <a:srgbClr val="C00000"/>
                </a:solidFill>
                <a:latin typeface="Corbel" panose="020B0503020204020204" pitchFamily="34" charset="0"/>
              </a:rPr>
              <a:t>36</a:t>
            </a:r>
            <a:endPar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endParaRPr>
          </a:p>
        </p:txBody>
      </p:sp>
      <p:sp>
        <p:nvSpPr>
          <p:cNvPr id="3" name="Rectangle 2"/>
          <p:cNvSpPr/>
          <p:nvPr/>
        </p:nvSpPr>
        <p:spPr>
          <a:xfrm>
            <a:off x="1680685" y="1680352"/>
            <a:ext cx="8499083" cy="52527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75959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ous-titre 6">
            <a:extLst>
              <a:ext uri="{FF2B5EF4-FFF2-40B4-BE49-F238E27FC236}">
                <a16:creationId xmlns:a16="http://schemas.microsoft.com/office/drawing/2014/main" id="{30F976D0-3056-41CD-A663-68B768E2BC8D}"/>
              </a:ext>
            </a:extLst>
          </p:cNvPr>
          <p:cNvSpPr txBox="1">
            <a:spLocks/>
          </p:cNvSpPr>
          <p:nvPr/>
        </p:nvSpPr>
        <p:spPr bwMode="auto">
          <a:xfrm>
            <a:off x="1662113" y="581025"/>
            <a:ext cx="99472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 typeface="Wingdings 3" panose="05040102010807070707" pitchFamily="18" charset="2"/>
              <a:buNone/>
              <a:tabLst/>
              <a:defRPr/>
            </a:pPr>
            <a:r>
              <a:rPr kumimoji="0" lang="fr-FR"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DALOT TRIPLE  3.00 x 3.00 m</a:t>
            </a:r>
          </a:p>
        </p:txBody>
      </p:sp>
      <p:sp>
        <p:nvSpPr>
          <p:cNvPr id="6" name="Titre 1">
            <a:extLst>
              <a:ext uri="{FF2B5EF4-FFF2-40B4-BE49-F238E27FC236}">
                <a16:creationId xmlns:a16="http://schemas.microsoft.com/office/drawing/2014/main" id="{E6C930A7-745A-4E9A-959C-14A340F4AE57}"/>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23556" name="Image 6">
            <a:extLst>
              <a:ext uri="{FF2B5EF4-FFF2-40B4-BE49-F238E27FC236}">
                <a16:creationId xmlns:a16="http://schemas.microsoft.com/office/drawing/2014/main" id="{8D5D82D0-80E9-4B23-8623-775F0DEE5D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Espace réservé du numéro de diapositive 1">
            <a:extLst>
              <a:ext uri="{FF2B5EF4-FFF2-40B4-BE49-F238E27FC236}">
                <a16:creationId xmlns:a16="http://schemas.microsoft.com/office/drawing/2014/main" id="{D1577477-5954-42B8-9DF7-748E24C2FBA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26F7DA4-EFA8-45F9-BDA3-1DE6235BB7AD}"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graphicFrame>
        <p:nvGraphicFramePr>
          <p:cNvPr id="10" name="Tableau 9">
            <a:extLst>
              <a:ext uri="{FF2B5EF4-FFF2-40B4-BE49-F238E27FC236}">
                <a16:creationId xmlns:a16="http://schemas.microsoft.com/office/drawing/2014/main" id="{A04514ED-A3D6-4138-986C-9FB9C26F222C}"/>
              </a:ext>
            </a:extLst>
          </p:cNvPr>
          <p:cNvGraphicFramePr>
            <a:graphicFrameLocks noGrp="1"/>
          </p:cNvGraphicFramePr>
          <p:nvPr/>
        </p:nvGraphicFramePr>
        <p:xfrm>
          <a:off x="781050" y="4338638"/>
          <a:ext cx="3990975" cy="1885999"/>
        </p:xfrm>
        <a:graphic>
          <a:graphicData uri="http://schemas.openxmlformats.org/drawingml/2006/table">
            <a:tbl>
              <a:tblPr firstRow="1" firstCol="1" bandRow="1">
                <a:tableStyleId>{5C22544A-7EE6-4342-B048-85BDC9FD1C3A}</a:tableStyleId>
              </a:tblPr>
              <a:tblGrid>
                <a:gridCol w="1926146">
                  <a:extLst>
                    <a:ext uri="{9D8B030D-6E8A-4147-A177-3AD203B41FA5}">
                      <a16:colId xmlns:a16="http://schemas.microsoft.com/office/drawing/2014/main" val="20000"/>
                    </a:ext>
                  </a:extLst>
                </a:gridCol>
                <a:gridCol w="2064829">
                  <a:extLst>
                    <a:ext uri="{9D8B030D-6E8A-4147-A177-3AD203B41FA5}">
                      <a16:colId xmlns:a16="http://schemas.microsoft.com/office/drawing/2014/main" val="20001"/>
                    </a:ext>
                  </a:extLst>
                </a:gridCol>
              </a:tblGrid>
              <a:tr h="326586">
                <a:tc>
                  <a:txBody>
                    <a:bodyPr/>
                    <a:lstStyle/>
                    <a:p>
                      <a:pPr algn="ctr" rtl="0" fontAlgn="ctr"/>
                      <a:r>
                        <a:rPr lang="fr-FR" sz="1100" u="none" strike="noStrike" dirty="0">
                          <a:effectLst/>
                        </a:rPr>
                        <a:t>Désignation</a:t>
                      </a:r>
                      <a:endParaRPr lang="fr-FR" sz="1100" b="1" i="0" u="none" strike="noStrike" dirty="0">
                        <a:solidFill>
                          <a:srgbClr val="FFFFFF"/>
                        </a:solidFill>
                        <a:effectLst/>
                        <a:latin typeface="Century Gothic" panose="020B0502020202020204" pitchFamily="34" charset="0"/>
                      </a:endParaRPr>
                    </a:p>
                  </a:txBody>
                  <a:tcPr marL="9524" marR="9524" marT="9519" marB="0" anchor="ctr"/>
                </a:tc>
                <a:tc>
                  <a:txBody>
                    <a:bodyPr/>
                    <a:lstStyle/>
                    <a:p>
                      <a:pPr algn="ctr" rtl="0" fontAlgn="ctr"/>
                      <a:r>
                        <a:rPr lang="fr-FR" sz="1100" u="none" strike="noStrike" dirty="0">
                          <a:effectLst/>
                        </a:rPr>
                        <a:t>Quantité</a:t>
                      </a:r>
                      <a:endParaRPr lang="fr-FR" sz="1100" b="1" i="0" u="none" strike="noStrike" dirty="0">
                        <a:solidFill>
                          <a:srgbClr val="FFFFFF"/>
                        </a:solidFill>
                        <a:effectLst/>
                        <a:latin typeface="Century Gothic" panose="020B0502020202020204" pitchFamily="34" charset="0"/>
                      </a:endParaRPr>
                    </a:p>
                  </a:txBody>
                  <a:tcPr marL="9524" marR="9524" marT="9519" marB="0" anchor="ctr"/>
                </a:tc>
                <a:extLst>
                  <a:ext uri="{0D108BD9-81ED-4DB2-BD59-A6C34878D82A}">
                    <a16:rowId xmlns:a16="http://schemas.microsoft.com/office/drawing/2014/main" val="10000"/>
                  </a:ext>
                </a:extLst>
              </a:tr>
              <a:tr h="342136">
                <a:tc>
                  <a:txBody>
                    <a:bodyPr/>
                    <a:lstStyle/>
                    <a:p>
                      <a:pPr algn="ctr" rtl="0" fontAlgn="ctr"/>
                      <a:r>
                        <a:rPr lang="fr-FR" sz="1300" b="0" u="none" strike="noStrike" dirty="0">
                          <a:effectLst/>
                        </a:rPr>
                        <a:t>Déblai (m3)</a:t>
                      </a:r>
                      <a:endParaRPr lang="fr-FR" sz="1300" b="0" i="0" u="none" strike="noStrike" dirty="0">
                        <a:solidFill>
                          <a:srgbClr val="FFFFFF"/>
                        </a:solidFill>
                        <a:effectLst/>
                        <a:latin typeface="Century Gothic" panose="020B0502020202020204" pitchFamily="34" charset="0"/>
                      </a:endParaRPr>
                    </a:p>
                  </a:txBody>
                  <a:tcPr marL="9524" marR="9524" marT="9519"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66 300</a:t>
                      </a:r>
                    </a:p>
                  </a:txBody>
                  <a:tcPr marL="9524" marR="9524" marT="9519" marB="0" anchor="ctr"/>
                </a:tc>
                <a:extLst>
                  <a:ext uri="{0D108BD9-81ED-4DB2-BD59-A6C34878D82A}">
                    <a16:rowId xmlns:a16="http://schemas.microsoft.com/office/drawing/2014/main" val="10001"/>
                  </a:ext>
                </a:extLst>
              </a:tr>
              <a:tr h="405743">
                <a:tc>
                  <a:txBody>
                    <a:bodyPr/>
                    <a:lstStyle/>
                    <a:p>
                      <a:pPr algn="ctr" rtl="0" fontAlgn="ctr"/>
                      <a:r>
                        <a:rPr lang="fr-FR" sz="1300" b="0" u="none" strike="noStrike" dirty="0">
                          <a:effectLst/>
                        </a:rPr>
                        <a:t>Béton hydrofuge B25(m3)</a:t>
                      </a:r>
                      <a:endParaRPr lang="fr-FR" sz="1300" b="0" i="0" u="none" strike="noStrike" dirty="0">
                        <a:solidFill>
                          <a:srgbClr val="FFFFFF"/>
                        </a:solidFill>
                        <a:effectLst/>
                        <a:latin typeface="Century Gothic" panose="020B0502020202020204" pitchFamily="34" charset="0"/>
                      </a:endParaRPr>
                    </a:p>
                  </a:txBody>
                  <a:tcPr marL="9524" marR="9524" marT="9519"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9 060</a:t>
                      </a:r>
                    </a:p>
                  </a:txBody>
                  <a:tcPr marL="9524" marR="9524" marT="9519" marB="0" anchor="ctr"/>
                </a:tc>
                <a:extLst>
                  <a:ext uri="{0D108BD9-81ED-4DB2-BD59-A6C34878D82A}">
                    <a16:rowId xmlns:a16="http://schemas.microsoft.com/office/drawing/2014/main" val="10002"/>
                  </a:ext>
                </a:extLst>
              </a:tr>
              <a:tr h="405743">
                <a:tc>
                  <a:txBody>
                    <a:bodyPr/>
                    <a:lstStyle/>
                    <a:p>
                      <a:pPr algn="ctr" rtl="0" fontAlgn="ctr"/>
                      <a:r>
                        <a:rPr lang="fr-FR" sz="1300" b="0" u="none" strike="noStrike" dirty="0">
                          <a:effectLst/>
                        </a:rPr>
                        <a:t>Béton de propreté  (m3)</a:t>
                      </a:r>
                      <a:endParaRPr lang="fr-FR" sz="1300" b="0" i="0" u="none" strike="noStrike" dirty="0">
                        <a:solidFill>
                          <a:srgbClr val="FFFFFF"/>
                        </a:solidFill>
                        <a:effectLst/>
                        <a:latin typeface="Century Gothic" panose="020B0502020202020204" pitchFamily="34" charset="0"/>
                      </a:endParaRPr>
                    </a:p>
                  </a:txBody>
                  <a:tcPr marL="9524" marR="9524" marT="9519"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1 900</a:t>
                      </a:r>
                    </a:p>
                  </a:txBody>
                  <a:tcPr marL="9524" marR="9524" marT="9519" marB="0" anchor="ctr"/>
                </a:tc>
                <a:extLst>
                  <a:ext uri="{0D108BD9-81ED-4DB2-BD59-A6C34878D82A}">
                    <a16:rowId xmlns:a16="http://schemas.microsoft.com/office/drawing/2014/main" val="10003"/>
                  </a:ext>
                </a:extLst>
              </a:tr>
              <a:tr h="405743">
                <a:tc>
                  <a:txBody>
                    <a:bodyPr/>
                    <a:lstStyle/>
                    <a:p>
                      <a:pPr algn="ctr" rtl="0" fontAlgn="ctr"/>
                      <a:r>
                        <a:rPr lang="fr-FR" sz="1300" b="0" u="none" strike="noStrike" dirty="0">
                          <a:effectLst/>
                        </a:rPr>
                        <a:t>Aciers haute adhérence(kg)</a:t>
                      </a:r>
                      <a:endParaRPr lang="fr-FR" sz="1300" b="0" i="0" u="none" strike="noStrike" dirty="0">
                        <a:solidFill>
                          <a:srgbClr val="FFFFFF"/>
                        </a:solidFill>
                        <a:effectLst/>
                        <a:latin typeface="Century Gothic" panose="020B0502020202020204" pitchFamily="34" charset="0"/>
                      </a:endParaRPr>
                    </a:p>
                  </a:txBody>
                  <a:tcPr marL="9524" marR="9524" marT="9519"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1 060 000</a:t>
                      </a:r>
                    </a:p>
                  </a:txBody>
                  <a:tcPr marL="9524" marR="9524" marT="9519" marB="0" anchor="ctr"/>
                </a:tc>
                <a:extLst>
                  <a:ext uri="{0D108BD9-81ED-4DB2-BD59-A6C34878D82A}">
                    <a16:rowId xmlns:a16="http://schemas.microsoft.com/office/drawing/2014/main" val="10004"/>
                  </a:ext>
                </a:extLst>
              </a:tr>
            </a:tbl>
          </a:graphicData>
        </a:graphic>
      </p:graphicFrame>
      <p:sp>
        <p:nvSpPr>
          <p:cNvPr id="23578" name="Rectangle 10">
            <a:extLst>
              <a:ext uri="{FF2B5EF4-FFF2-40B4-BE49-F238E27FC236}">
                <a16:creationId xmlns:a16="http://schemas.microsoft.com/office/drawing/2014/main" id="{DC04DFD7-F8A5-4E6E-8E05-B25905BBCEA9}"/>
              </a:ext>
            </a:extLst>
          </p:cNvPr>
          <p:cNvSpPr>
            <a:spLocks noChangeArrowheads="1"/>
          </p:cNvSpPr>
          <p:nvPr/>
        </p:nvSpPr>
        <p:spPr bwMode="auto">
          <a:xfrm>
            <a:off x="1643063" y="3594100"/>
            <a:ext cx="1985962"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sng"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Volume des travaux</a:t>
            </a:r>
          </a:p>
        </p:txBody>
      </p:sp>
      <p:pic>
        <p:nvPicPr>
          <p:cNvPr id="23579" name="Image 12">
            <a:extLst>
              <a:ext uri="{FF2B5EF4-FFF2-40B4-BE49-F238E27FC236}">
                <a16:creationId xmlns:a16="http://schemas.microsoft.com/office/drawing/2014/main" id="{912B7B66-EA6C-4646-A0BE-07D55550200C}"/>
              </a:ext>
            </a:extLst>
          </p:cNvPr>
          <p:cNvPicPr>
            <a:picLocks noChangeAspect="1"/>
          </p:cNvPicPr>
          <p:nvPr/>
        </p:nvPicPr>
        <p:blipFill>
          <a:blip r:embed="rId3" cstate="print">
            <a:extLst>
              <a:ext uri="{28A0092B-C50C-407E-A947-70E740481C1C}">
                <a14:useLocalDpi xmlns:a14="http://schemas.microsoft.com/office/drawing/2010/main" val="0"/>
              </a:ext>
            </a:extLst>
          </a:blip>
          <a:srcRect t="14771" r="1695" b="5811"/>
          <a:stretch>
            <a:fillRect/>
          </a:stretch>
        </p:blipFill>
        <p:spPr bwMode="auto">
          <a:xfrm>
            <a:off x="6175375" y="3662363"/>
            <a:ext cx="4948238"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0" name="Rectangle 13">
            <a:extLst>
              <a:ext uri="{FF2B5EF4-FFF2-40B4-BE49-F238E27FC236}">
                <a16:creationId xmlns:a16="http://schemas.microsoft.com/office/drawing/2014/main" id="{6E464D85-2CE2-44EF-9CD6-39ECDBB37AA0}"/>
              </a:ext>
            </a:extLst>
          </p:cNvPr>
          <p:cNvSpPr>
            <a:spLocks noChangeArrowheads="1"/>
          </p:cNvSpPr>
          <p:nvPr/>
        </p:nvSpPr>
        <p:spPr bwMode="auto">
          <a:xfrm>
            <a:off x="8058150" y="3721100"/>
            <a:ext cx="1182688"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sng"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Oued jinja</a:t>
            </a:r>
          </a:p>
        </p:txBody>
      </p:sp>
      <p:pic>
        <p:nvPicPr>
          <p:cNvPr id="23581" name="Image 1">
            <a:extLst>
              <a:ext uri="{FF2B5EF4-FFF2-40B4-BE49-F238E27FC236}">
                <a16:creationId xmlns:a16="http://schemas.microsoft.com/office/drawing/2014/main" id="{1BA2635B-7539-4BA0-ADB3-F1CC2B96DA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8663" y="1538288"/>
            <a:ext cx="107854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2" name="Rectangle 10">
            <a:extLst>
              <a:ext uri="{FF2B5EF4-FFF2-40B4-BE49-F238E27FC236}">
                <a16:creationId xmlns:a16="http://schemas.microsoft.com/office/drawing/2014/main" id="{5D5F2669-5362-4E00-AA90-F879D848D727}"/>
              </a:ext>
            </a:extLst>
          </p:cNvPr>
          <p:cNvSpPr>
            <a:spLocks noChangeArrowheads="1"/>
          </p:cNvSpPr>
          <p:nvPr/>
        </p:nvSpPr>
        <p:spPr bwMode="auto">
          <a:xfrm>
            <a:off x="4905375" y="1119188"/>
            <a:ext cx="12700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sng"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Vue en plan</a:t>
            </a:r>
          </a:p>
        </p:txBody>
      </p:sp>
      <p:sp>
        <p:nvSpPr>
          <p:cNvPr id="23583" name="Rectangle 10">
            <a:extLst>
              <a:ext uri="{FF2B5EF4-FFF2-40B4-BE49-F238E27FC236}">
                <a16:creationId xmlns:a16="http://schemas.microsoft.com/office/drawing/2014/main" id="{90500AE4-D71B-471B-8198-CA839325ECB0}"/>
              </a:ext>
            </a:extLst>
          </p:cNvPr>
          <p:cNvSpPr>
            <a:spLocks noChangeArrowheads="1"/>
          </p:cNvSpPr>
          <p:nvPr/>
        </p:nvSpPr>
        <p:spPr bwMode="auto">
          <a:xfrm>
            <a:off x="2359025" y="1958975"/>
            <a:ext cx="16367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Dalot triple projeté</a:t>
            </a:r>
          </a:p>
        </p:txBody>
      </p:sp>
      <p:sp>
        <p:nvSpPr>
          <p:cNvPr id="23584" name="Rectangle 10">
            <a:extLst>
              <a:ext uri="{FF2B5EF4-FFF2-40B4-BE49-F238E27FC236}">
                <a16:creationId xmlns:a16="http://schemas.microsoft.com/office/drawing/2014/main" id="{F00F536E-DE8B-4ADA-9CE8-4B5EFA2A72AB}"/>
              </a:ext>
            </a:extLst>
          </p:cNvPr>
          <p:cNvSpPr>
            <a:spLocks noChangeArrowheads="1"/>
          </p:cNvSpPr>
          <p:nvPr/>
        </p:nvSpPr>
        <p:spPr bwMode="auto">
          <a:xfrm>
            <a:off x="8951913" y="1749425"/>
            <a:ext cx="1270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Dalot existant</a:t>
            </a:r>
          </a:p>
        </p:txBody>
      </p:sp>
      <p:cxnSp>
        <p:nvCxnSpPr>
          <p:cNvPr id="4" name="Connecteur droit avec flèche 3">
            <a:extLst>
              <a:ext uri="{FF2B5EF4-FFF2-40B4-BE49-F238E27FC236}">
                <a16:creationId xmlns:a16="http://schemas.microsoft.com/office/drawing/2014/main" id="{CCD3D295-B38E-4E4C-9100-EEAF676DE20C}"/>
              </a:ext>
            </a:extLst>
          </p:cNvPr>
          <p:cNvCxnSpPr/>
          <p:nvPr/>
        </p:nvCxnSpPr>
        <p:spPr>
          <a:xfrm>
            <a:off x="10221913" y="1958975"/>
            <a:ext cx="1130300" cy="5127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DA035104-1845-4DCD-A729-F50370B1D35A}"/>
              </a:ext>
            </a:extLst>
          </p:cNvPr>
          <p:cNvCxnSpPr/>
          <p:nvPr/>
        </p:nvCxnSpPr>
        <p:spPr>
          <a:xfrm>
            <a:off x="3995738" y="2112963"/>
            <a:ext cx="730250" cy="3587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60</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Les dates repères </a:t>
            </a:r>
          </a:p>
        </p:txBody>
      </p:sp>
      <p:sp>
        <p:nvSpPr>
          <p:cNvPr id="9" name="Content Placeholder 2"/>
          <p:cNvSpPr txBox="1">
            <a:spLocks/>
          </p:cNvSpPr>
          <p:nvPr/>
        </p:nvSpPr>
        <p:spPr>
          <a:xfrm>
            <a:off x="901148" y="858384"/>
            <a:ext cx="9965636" cy="569401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lnSpcReduction="10000"/>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Des clarifications peuvent être demandées par courriel dans un délai ne dépassant pas le </a:t>
            </a:r>
            <a:r>
              <a:rPr lang="fr-FR" sz="2000" dirty="0">
                <a:solidFill>
                  <a:srgbClr val="FF0000"/>
                </a:solidFill>
                <a:latin typeface="Times New Roman" panose="02020603050405020304" pitchFamily="18" charset="0"/>
                <a:ea typeface="Times New Roman" panose="02020603050405020304" pitchFamily="18" charset="0"/>
              </a:rPr>
              <a:t>10 Juillet 2020 </a:t>
            </a:r>
            <a:r>
              <a:rPr lang="fr-FR" sz="2000" dirty="0">
                <a:latin typeface="Times New Roman" panose="02020603050405020304" pitchFamily="18" charset="0"/>
                <a:ea typeface="Times New Roman" panose="02020603050405020304" pitchFamily="18" charset="0"/>
              </a:rPr>
              <a:t>via </a:t>
            </a:r>
            <a:r>
              <a:rPr lang="fr-FR" sz="2000" dirty="0">
                <a:latin typeface="Times New Roman" panose="02020603050405020304" pitchFamily="18" charset="0"/>
                <a:ea typeface="Times New Roman" panose="02020603050405020304" pitchFamily="18" charset="0"/>
                <a:hlinkClick r:id="rId3"/>
              </a:rPr>
              <a:t>procurement@mcamorocco.ma</a:t>
            </a:r>
            <a:r>
              <a:rPr lang="fr-FR" sz="2000" dirty="0">
                <a:latin typeface="Times New Roman" panose="02020603050405020304" pitchFamily="18" charset="0"/>
                <a:ea typeface="Times New Roman" panose="02020603050405020304" pitchFamily="18" charset="0"/>
              </a:rPr>
              <a:t> </a:t>
            </a: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L’Agence MCA-Morocco fournira des réponses à toutes les entreprises ayant manifesté leur intérêt dans un délai ne dépassant pas le </a:t>
            </a:r>
            <a:r>
              <a:rPr lang="fr-FR" sz="2000" dirty="0">
                <a:solidFill>
                  <a:srgbClr val="FF0000"/>
                </a:solidFill>
                <a:latin typeface="Times New Roman" panose="02020603050405020304" pitchFamily="18" charset="0"/>
                <a:ea typeface="Times New Roman" panose="02020603050405020304" pitchFamily="18" charset="0"/>
              </a:rPr>
              <a:t>17</a:t>
            </a:r>
            <a:r>
              <a:rPr lang="fr-FR" sz="2000" dirty="0">
                <a:solidFill>
                  <a:srgbClr val="FF0000"/>
                </a:solidFill>
                <a:latin typeface="Times New Roman" panose="02020603050405020304" pitchFamily="18" charset="0"/>
              </a:rPr>
              <a:t> juillet 2020</a:t>
            </a:r>
            <a:r>
              <a:rPr lang="fr-FR" sz="2000" dirty="0">
                <a:latin typeface="Times New Roman" panose="02020603050405020304" pitchFamily="18" charset="0"/>
                <a:ea typeface="Times New Roman" panose="02020603050405020304" pitchFamily="18" charset="0"/>
              </a:rPr>
              <a:t>. Les réponses seront également postées sur le site de MCA </a:t>
            </a:r>
            <a:r>
              <a:rPr lang="fr-FR" sz="2000" dirty="0" err="1">
                <a:latin typeface="Times New Roman" panose="02020603050405020304" pitchFamily="18" charset="0"/>
                <a:ea typeface="Times New Roman" panose="02020603050405020304" pitchFamily="18" charset="0"/>
              </a:rPr>
              <a:t>Morocco</a:t>
            </a:r>
            <a:r>
              <a:rPr lang="fr-FR" sz="2000" dirty="0">
                <a:latin typeface="Times New Roman" panose="02020603050405020304" pitchFamily="18" charset="0"/>
                <a:ea typeface="Times New Roman" panose="02020603050405020304" pitchFamily="18" charset="0"/>
              </a:rPr>
              <a:t> </a:t>
            </a:r>
            <a:r>
              <a:rPr lang="fr-FR" sz="2000" dirty="0">
                <a:latin typeface="Times New Roman" panose="02020603050405020304" pitchFamily="18" charset="0"/>
                <a:ea typeface="Times New Roman" panose="02020603050405020304" pitchFamily="18" charset="0"/>
                <a:hlinkClick r:id="rId4"/>
              </a:rPr>
              <a:t>http://www.mcamorocco.ma/fr/appels-d-offres</a:t>
            </a:r>
            <a:r>
              <a:rPr lang="fr-FR" sz="2000" dirty="0">
                <a:latin typeface="Times New Roman" panose="02020603050405020304" pitchFamily="18" charset="0"/>
                <a:ea typeface="Times New Roman" panose="02020603050405020304" pitchFamily="18" charset="0"/>
              </a:rPr>
              <a:t> </a:t>
            </a: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La date limite de dépôt des offres est le </a:t>
            </a:r>
            <a:r>
              <a:rPr lang="fr-FR" sz="2000" dirty="0">
                <a:solidFill>
                  <a:srgbClr val="FF0000"/>
                </a:solidFill>
                <a:latin typeface="Times New Roman" panose="02020603050405020304" pitchFamily="18" charset="0"/>
                <a:ea typeface="Times New Roman" panose="02020603050405020304" pitchFamily="18" charset="0"/>
              </a:rPr>
              <a:t>Mar</a:t>
            </a:r>
            <a:r>
              <a:rPr lang="fr-FR" sz="2000" dirty="0">
                <a:solidFill>
                  <a:srgbClr val="FF0000"/>
                </a:solidFill>
                <a:latin typeface="Times New Roman" panose="02020603050405020304" pitchFamily="18" charset="0"/>
              </a:rPr>
              <a:t>di 04 Août 2020 à 15h00  (heure locale de Rabat, Maroc)</a:t>
            </a: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spcAft>
                <a:spcPts val="0"/>
              </a:spcAf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L’ouverture des offres se déroulera en séance publique en ligne (webinaire) sur la plateforme zoom.us le </a:t>
            </a:r>
            <a:r>
              <a:rPr lang="fr-FR" sz="2000" dirty="0">
                <a:solidFill>
                  <a:srgbClr val="FF0000"/>
                </a:solidFill>
                <a:latin typeface="Times New Roman" panose="02020603050405020304" pitchFamily="18" charset="0"/>
                <a:ea typeface="Times New Roman" panose="02020603050405020304" pitchFamily="18" charset="0"/>
              </a:rPr>
              <a:t>Mardi</a:t>
            </a:r>
            <a:r>
              <a:rPr lang="fr-FR" sz="2000" dirty="0">
                <a:solidFill>
                  <a:srgbClr val="FF0000"/>
                </a:solidFill>
                <a:latin typeface="Times New Roman" panose="02020603050405020304" pitchFamily="18" charset="0"/>
              </a:rPr>
              <a:t> 04 Août 2020 à 15h15  (heure de Rabat, Maroc)</a:t>
            </a:r>
            <a:r>
              <a:rPr lang="fr-FR" sz="2000" dirty="0">
                <a:latin typeface="Times New Roman" panose="02020603050405020304" pitchFamily="18" charset="0"/>
                <a:ea typeface="Times New Roman" panose="02020603050405020304" pitchFamily="18" charset="0"/>
              </a:rPr>
              <a:t>. </a:t>
            </a:r>
            <a:endParaRPr lang="fr-MA"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rPr>
              <a:t>La date du taux de change, aux fins d’évaluation, est le 1er jour ouvrable précédant les  28 jours avant la date de l’ouverture des offres.</a:t>
            </a: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Dans le cas d’une sous-traitance : préciser le(s) nom(s) des sous-traitants et les tâches à sous-traiter.</a:t>
            </a:r>
          </a:p>
          <a:p>
            <a:pPr lvl="0" algn="just"/>
            <a:endParaRPr lang="fr-FR" sz="2000" dirty="0">
              <a:latin typeface="Times New Roman" panose="02020603050405020304" pitchFamily="18" charset="0"/>
              <a:ea typeface="Times New Roman" panose="02020603050405020304" pitchFamily="18" charset="0"/>
            </a:endParaRPr>
          </a:p>
          <a:p>
            <a:pPr lvl="0" algn="just"/>
            <a:endParaRPr lang="fr-FR" sz="2000" dirty="0">
              <a:latin typeface="Times New Roman" panose="02020603050405020304" pitchFamily="18" charset="0"/>
              <a:ea typeface="Times New Roman" panose="02020603050405020304" pitchFamily="18" charset="0"/>
            </a:endParaRPr>
          </a:p>
        </p:txBody>
      </p:sp>
      <p:sp>
        <p:nvSpPr>
          <p:cNvPr id="3" name="Rectangle 2"/>
          <p:cNvSpPr/>
          <p:nvPr/>
        </p:nvSpPr>
        <p:spPr>
          <a:xfrm>
            <a:off x="781878" y="841513"/>
            <a:ext cx="10389705" cy="57108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1186977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61</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Offres</a:t>
            </a:r>
          </a:p>
        </p:txBody>
      </p:sp>
      <p:sp>
        <p:nvSpPr>
          <p:cNvPr id="9" name="Content Placeholder 2"/>
          <p:cNvSpPr txBox="1">
            <a:spLocks/>
          </p:cNvSpPr>
          <p:nvPr/>
        </p:nvSpPr>
        <p:spPr>
          <a:xfrm>
            <a:off x="452845" y="858311"/>
            <a:ext cx="11382103" cy="594464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lvl="0">
              <a:spcBef>
                <a:spcPts val="300"/>
              </a:spcBef>
              <a:spcAft>
                <a:spcPts val="300"/>
              </a:spcAft>
              <a:tabLst>
                <a:tab pos="628650" algn="l"/>
                <a:tab pos="628650" algn="l"/>
                <a:tab pos="688340" algn="l"/>
              </a:tabLst>
            </a:pPr>
            <a:r>
              <a:rPr lang="fr-FR" sz="2200" dirty="0">
                <a:latin typeface="Times New Roman" panose="02020603050405020304" pitchFamily="18" charset="0"/>
                <a:ea typeface="SimSun" panose="02010600030101010101" pitchFamily="2" charset="-122"/>
              </a:rPr>
              <a:t>L’offre comprendra :</a:t>
            </a:r>
          </a:p>
          <a:p>
            <a:pPr marL="457200" lvl="0" indent="-457200">
              <a:spcBef>
                <a:spcPts val="300"/>
              </a:spcBef>
              <a:spcAft>
                <a:spcPts val="300"/>
              </a:spcAft>
              <a:buFont typeface="+mj-lt"/>
              <a:buAutoNum type="arabicPeriod"/>
              <a:tabLst>
                <a:tab pos="628650" algn="l"/>
                <a:tab pos="628650" algn="l"/>
                <a:tab pos="688340" algn="l"/>
              </a:tabLst>
            </a:pPr>
            <a:r>
              <a:rPr lang="fr-FR" sz="2200" dirty="0">
                <a:latin typeface="Times New Roman" panose="02020603050405020304" pitchFamily="18" charset="0"/>
                <a:ea typeface="SimSun" panose="02010600030101010101" pitchFamily="2" charset="-122"/>
              </a:rPr>
              <a:t>La lettre de soumission signée par la personne habilitée</a:t>
            </a:r>
          </a:p>
          <a:p>
            <a:pPr marL="457200" lvl="0" indent="-457200">
              <a:spcBef>
                <a:spcPts val="300"/>
              </a:spcBef>
              <a:spcAft>
                <a:spcPts val="300"/>
              </a:spcAft>
              <a:buFont typeface="+mj-lt"/>
              <a:buAutoNum type="arabicPeriod"/>
              <a:tabLst>
                <a:tab pos="628650" algn="l"/>
                <a:tab pos="628650" algn="l"/>
                <a:tab pos="688340" algn="l"/>
              </a:tabLst>
            </a:pPr>
            <a:r>
              <a:rPr lang="fr-FR" sz="2200" dirty="0">
                <a:latin typeface="Times New Roman" panose="02020603050405020304" pitchFamily="18" charset="0"/>
                <a:ea typeface="SimSun" panose="02010600030101010101" pitchFamily="2" charset="-122"/>
              </a:rPr>
              <a:t>La garantie de soumission: </a:t>
            </a:r>
            <a:r>
              <a:rPr lang="fr-MA" sz="2200" dirty="0">
                <a:latin typeface="Times New Roman" panose="02020603050405020304" pitchFamily="18" charset="0"/>
                <a:ea typeface="SimSun" panose="02010600030101010101" pitchFamily="2" charset="-122"/>
              </a:rPr>
              <a:t>du fait de la situation pandémique de l’heure, </a:t>
            </a:r>
            <a:r>
              <a:rPr lang="fr-MA" sz="2200" dirty="0">
                <a:solidFill>
                  <a:srgbClr val="FF0000"/>
                </a:solidFill>
                <a:latin typeface="Times New Roman" panose="02020603050405020304" pitchFamily="18" charset="0"/>
                <a:ea typeface="SimSun" panose="02010600030101010101" pitchFamily="2" charset="-122"/>
              </a:rPr>
              <a:t>il n’est pas prévu de Garantie de soumission</a:t>
            </a:r>
            <a:r>
              <a:rPr lang="fr-FR" sz="2200" dirty="0">
                <a:latin typeface="Times New Roman" panose="02020603050405020304" pitchFamily="18" charset="0"/>
                <a:ea typeface="SimSun" panose="02010600030101010101" pitchFamily="2" charset="-122"/>
              </a:rPr>
              <a:t> conformément aux Clauses 20.1 des DPAO</a:t>
            </a:r>
          </a:p>
          <a:p>
            <a:pPr marL="457200" lvl="0" indent="-457200">
              <a:spcBef>
                <a:spcPts val="300"/>
              </a:spcBef>
              <a:spcAft>
                <a:spcPts val="300"/>
              </a:spcAft>
              <a:buFont typeface="+mj-lt"/>
              <a:buAutoNum type="arabicPeriod"/>
              <a:tabLst>
                <a:tab pos="628650" algn="l"/>
                <a:tab pos="628650" algn="l"/>
                <a:tab pos="688340" algn="l"/>
              </a:tabLst>
            </a:pPr>
            <a:r>
              <a:rPr lang="fr-FR" sz="2200" dirty="0">
                <a:latin typeface="Times New Roman" panose="02020603050405020304" pitchFamily="18" charset="0"/>
                <a:ea typeface="SimSun" panose="02010600030101010101" pitchFamily="2" charset="-122"/>
              </a:rPr>
              <a:t>Le devis quantitatif et estimatif suivant le lien figurant à la section V du DAO (Enoncé des travaux)</a:t>
            </a:r>
          </a:p>
          <a:p>
            <a:pPr marL="457200" lvl="0" indent="-457200">
              <a:spcBef>
                <a:spcPts val="300"/>
              </a:spcBef>
              <a:spcAft>
                <a:spcPts val="300"/>
              </a:spcAft>
              <a:buFont typeface="+mj-lt"/>
              <a:buAutoNum type="arabicPeriod"/>
              <a:tabLst>
                <a:tab pos="628650" algn="l"/>
                <a:tab pos="628650" algn="l"/>
                <a:tab pos="688340" algn="l"/>
              </a:tabLst>
            </a:pPr>
            <a:r>
              <a:rPr lang="fr-FR" sz="2200" dirty="0">
                <a:latin typeface="Times New Roman" panose="02020603050405020304" pitchFamily="18" charset="0"/>
                <a:ea typeface="SimSun" panose="02010600030101010101" pitchFamily="2" charset="-122"/>
              </a:rPr>
              <a:t>L’offre technique ( le programme décrivant les rôles et responsabilité du personnel, méthode de travail et calendrier, ainsi que la structure de gestion des activités, les ressources, </a:t>
            </a:r>
            <a:r>
              <a:rPr lang="fr-FR" sz="2200" dirty="0" err="1">
                <a:latin typeface="Times New Roman" panose="02020603050405020304" pitchFamily="18" charset="0"/>
                <a:ea typeface="SimSun" panose="02010600030101010101" pitchFamily="2" charset="-122"/>
              </a:rPr>
              <a:t>ect</a:t>
            </a:r>
            <a:r>
              <a:rPr lang="fr-FR" sz="2200" dirty="0">
                <a:latin typeface="Times New Roman" panose="02020603050405020304" pitchFamily="18" charset="0"/>
                <a:ea typeface="SimSun" panose="02010600030101010101" pitchFamily="2" charset="-122"/>
              </a:rPr>
              <a:t> </a:t>
            </a:r>
            <a:r>
              <a:rPr lang="fr-FR" sz="2200" dirty="0">
                <a:latin typeface="Times New Roman" panose="02020603050405020304" pitchFamily="18" charset="0"/>
                <a:ea typeface="Times New Roman" panose="02020603050405020304" pitchFamily="18" charset="0"/>
              </a:rPr>
              <a:t>) et les formulaires renseignés de la section IV du DAO</a:t>
            </a:r>
          </a:p>
          <a:p>
            <a:pPr marL="457200" lvl="0" indent="-457200">
              <a:spcBef>
                <a:spcPts val="300"/>
              </a:spcBef>
              <a:spcAft>
                <a:spcPts val="300"/>
              </a:spcAft>
              <a:buFont typeface="+mj-lt"/>
              <a:buAutoNum type="arabicPeriod"/>
              <a:tabLst>
                <a:tab pos="628650" algn="l"/>
                <a:tab pos="628650" algn="l"/>
                <a:tab pos="688340" algn="l"/>
              </a:tabLst>
            </a:pPr>
            <a:r>
              <a:rPr lang="fr-FR" sz="2200" dirty="0">
                <a:latin typeface="Times New Roman" panose="02020603050405020304" pitchFamily="18" charset="0"/>
                <a:ea typeface="SimSun" panose="02010600030101010101" pitchFamily="2" charset="-122"/>
              </a:rPr>
              <a:t>La confirmation écrite de l’habilitation du signataire de l’Offre à engager le Soumissionnaire, conformément clause 21.2 des IS ; </a:t>
            </a:r>
          </a:p>
          <a:p>
            <a:pPr marL="457200" lvl="0" indent="-457200">
              <a:spcBef>
                <a:spcPts val="300"/>
              </a:spcBef>
              <a:spcAft>
                <a:spcPts val="300"/>
              </a:spcAft>
              <a:buFont typeface="+mj-lt"/>
              <a:buAutoNum type="arabicPeriod"/>
              <a:tabLst>
                <a:tab pos="628650" algn="l"/>
                <a:tab pos="628650" algn="l"/>
                <a:tab pos="688340" algn="l"/>
              </a:tabLst>
            </a:pPr>
            <a:r>
              <a:rPr lang="fr-FR" sz="2200" dirty="0">
                <a:latin typeface="Times New Roman" panose="02020603050405020304" pitchFamily="18" charset="0"/>
                <a:ea typeface="SimSun" panose="02010600030101010101" pitchFamily="2" charset="-122"/>
              </a:rPr>
              <a:t>Tous les documents justificatifs attestant que le Soumissionnaire possède les qualifications requises pour exécuter le Contrat si son Offre est acceptée;</a:t>
            </a:r>
          </a:p>
          <a:p>
            <a:pPr marL="457200" lvl="0" indent="-457200">
              <a:spcBef>
                <a:spcPts val="300"/>
              </a:spcBef>
              <a:spcAft>
                <a:spcPts val="300"/>
              </a:spcAft>
              <a:buFont typeface="+mj-lt"/>
              <a:buAutoNum type="arabicPeriod"/>
              <a:tabLst>
                <a:tab pos="628650" algn="l"/>
                <a:tab pos="628650" algn="l"/>
                <a:tab pos="688340" algn="l"/>
              </a:tabLst>
            </a:pPr>
            <a:r>
              <a:rPr lang="fr-FR" sz="2200" dirty="0">
                <a:latin typeface="Times New Roman" panose="02020603050405020304" pitchFamily="18" charset="0"/>
                <a:ea typeface="SimSun" panose="02010600030101010101" pitchFamily="2" charset="-122"/>
              </a:rPr>
              <a:t> </a:t>
            </a:r>
            <a:r>
              <a:rPr lang="fr-FR" sz="2000" dirty="0">
                <a:solidFill>
                  <a:srgbClr val="FF0000"/>
                </a:solidFill>
                <a:latin typeface="Times New Roman" panose="02020603050405020304" pitchFamily="18" charset="0"/>
              </a:rPr>
              <a:t>Offre exclusivement électronique </a:t>
            </a:r>
            <a:r>
              <a:rPr lang="fr-FR" sz="2200" dirty="0">
                <a:latin typeface="Times New Roman" panose="02020603050405020304" pitchFamily="18" charset="0"/>
                <a:ea typeface="SimSun" panose="02010600030101010101" pitchFamily="2" charset="-122"/>
              </a:rPr>
              <a:t>(bordereau des prix estimatifs nécessairement au </a:t>
            </a:r>
            <a:r>
              <a:rPr lang="fr-FR" sz="2000" dirty="0">
                <a:solidFill>
                  <a:srgbClr val="FF0000"/>
                </a:solidFill>
                <a:latin typeface="Times New Roman" panose="02020603050405020304" pitchFamily="18" charset="0"/>
              </a:rPr>
              <a:t>format Excel</a:t>
            </a:r>
            <a:r>
              <a:rPr lang="fr-FR" sz="2200" dirty="0">
                <a:latin typeface="Times New Roman" panose="02020603050405020304" pitchFamily="18" charset="0"/>
                <a:ea typeface="SimSun" panose="02010600030101010101" pitchFamily="2" charset="-122"/>
              </a:rPr>
              <a:t>)</a:t>
            </a:r>
          </a:p>
        </p:txBody>
      </p:sp>
      <p:sp>
        <p:nvSpPr>
          <p:cNvPr id="3" name="Rectangle 2"/>
          <p:cNvSpPr/>
          <p:nvPr/>
        </p:nvSpPr>
        <p:spPr>
          <a:xfrm>
            <a:off x="287383" y="823862"/>
            <a:ext cx="11547565" cy="59790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402386091"/>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62</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Offres</a:t>
            </a:r>
          </a:p>
        </p:txBody>
      </p:sp>
      <p:sp>
        <p:nvSpPr>
          <p:cNvPr id="9" name="Content Placeholder 2"/>
          <p:cNvSpPr txBox="1">
            <a:spLocks/>
          </p:cNvSpPr>
          <p:nvPr/>
        </p:nvSpPr>
        <p:spPr>
          <a:xfrm>
            <a:off x="1033670" y="858311"/>
            <a:ext cx="10243930" cy="574920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lvl="0">
              <a:spcBef>
                <a:spcPts val="300"/>
              </a:spcBef>
              <a:spcAft>
                <a:spcPts val="300"/>
              </a:spcAft>
              <a:tabLst>
                <a:tab pos="628650" algn="l"/>
                <a:tab pos="628650" algn="l"/>
                <a:tab pos="688340" algn="l"/>
              </a:tabLst>
            </a:pPr>
            <a:r>
              <a:rPr lang="fr-FR" sz="2000" dirty="0">
                <a:solidFill>
                  <a:srgbClr val="FF0000"/>
                </a:solidFill>
                <a:latin typeface="Times New Roman" panose="02020603050405020304" pitchFamily="18" charset="0"/>
                <a:ea typeface="SimSun" panose="02010600030101010101" pitchFamily="2" charset="-122"/>
              </a:rPr>
              <a:t>Autres précisions </a:t>
            </a:r>
            <a:r>
              <a:rPr lang="fr-FR" sz="2000" dirty="0">
                <a:latin typeface="Times New Roman" panose="02020603050405020304" pitchFamily="18" charset="0"/>
                <a:ea typeface="SimSun" panose="02010600030101010101" pitchFamily="2" charset="-122"/>
              </a:rPr>
              <a:t>:</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rabais ne sont pas acceptées 15.1</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La validité des offres est de 120 jours à partir de la date d’ouverture des plis – 19.1</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prix ne sont pas ajustables 19.3 (a)</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prix ne sont pas révisables ( CGC 49.1)</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La monnaie de l’offre est le Dirham et/ou le Dollar américain (USD)</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monnaies de paiement sont le MAD pour les entreprises marocaines et étrangères disposant de registre de commerce établi au Maroc et le USD pour les entreprises étrangères</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offres ne peuvent pas être soumises au format papier</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La langue de travail est le Français</a:t>
            </a:r>
          </a:p>
        </p:txBody>
      </p:sp>
      <p:sp>
        <p:nvSpPr>
          <p:cNvPr id="3" name="Rectangle 2"/>
          <p:cNvSpPr/>
          <p:nvPr/>
        </p:nvSpPr>
        <p:spPr>
          <a:xfrm>
            <a:off x="738484" y="823862"/>
            <a:ext cx="10539116" cy="59790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124893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9194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E</a:t>
            </a:r>
            <a:r>
              <a:rPr lang="fr-FR" sz="2902" b="1" dirty="0" err="1">
                <a:solidFill>
                  <a:srgbClr val="FFC000"/>
                </a:solidFill>
                <a:latin typeface="Tw Cen MT" panose="020B0602020104020603"/>
              </a:rPr>
              <a:t>xamen</a:t>
            </a:r>
            <a:r>
              <a:rPr lang="fr-FR" sz="2902" b="1" dirty="0">
                <a:solidFill>
                  <a:srgbClr val="FFC000"/>
                </a:solidFill>
                <a:latin typeface="Tw Cen MT" panose="020B0602020104020603"/>
              </a:rPr>
              <a:t> des Offres, Critères d’</a:t>
            </a:r>
            <a:r>
              <a:rPr lang="fr-FR" sz="2902" b="1" dirty="0">
                <a:solidFill>
                  <a:srgbClr val="FFC000"/>
                </a:solidFill>
              </a:rPr>
              <a:t>Évaluation et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Qualification</a:t>
            </a:r>
          </a:p>
        </p:txBody>
      </p:sp>
      <p:sp>
        <p:nvSpPr>
          <p:cNvPr id="6" name="Content Placeholder 2"/>
          <p:cNvSpPr txBox="1">
            <a:spLocks/>
          </p:cNvSpPr>
          <p:nvPr/>
        </p:nvSpPr>
        <p:spPr>
          <a:xfrm>
            <a:off x="612003" y="1700575"/>
            <a:ext cx="10926617" cy="4750018"/>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Examen des Offres</a:t>
            </a:r>
          </a:p>
          <a:p>
            <a:pPr marL="457200" lvl="0" indent="-457200">
              <a:lnSpc>
                <a:spcPct val="90000"/>
              </a:lnSpc>
              <a:spcBef>
                <a:spcPts val="1000"/>
              </a:spcBef>
              <a:buFont typeface="+mj-lt"/>
              <a:buAutoNum type="arabicPeriod"/>
            </a:pPr>
            <a:r>
              <a:rPr lang="fr-FR" sz="2000" dirty="0">
                <a:latin typeface="Times New Roman" panose="02020603050405020304" pitchFamily="18" charset="0"/>
                <a:ea typeface="Times New Roman" panose="02020603050405020304" pitchFamily="18" charset="0"/>
                <a:cs typeface="+mn-cs"/>
              </a:rPr>
              <a:t>Examen préliminaire ( </a:t>
            </a:r>
            <a:r>
              <a:rPr lang="fr-FR" sz="2000" dirty="0">
                <a:solidFill>
                  <a:srgbClr val="FF0000"/>
                </a:solidFill>
                <a:latin typeface="Times New Roman" panose="02020603050405020304" pitchFamily="18" charset="0"/>
                <a:ea typeface="Times New Roman" panose="02020603050405020304" pitchFamily="18" charset="0"/>
                <a:cs typeface="+mn-cs"/>
              </a:rPr>
              <a:t>respect des IS 21, éligibilité du soumissionnaire, certificat GoE complété et signé et tous les formulaires requis dûment complétés</a:t>
            </a:r>
            <a:r>
              <a:rPr lang="fr-FR" sz="2000" dirty="0">
                <a:latin typeface="Times New Roman" panose="02020603050405020304" pitchFamily="18" charset="0"/>
                <a:cs typeface="+mn-cs"/>
              </a:rPr>
              <a:t>)</a:t>
            </a:r>
          </a:p>
          <a:p>
            <a:pPr marL="457200" lvl="0" indent="-457200">
              <a:lnSpc>
                <a:spcPct val="90000"/>
              </a:lnSpc>
              <a:spcBef>
                <a:spcPts val="1000"/>
              </a:spcBef>
              <a:buFont typeface="+mj-lt"/>
              <a:buAutoNum type="arabicPeriod"/>
            </a:pPr>
            <a:endParaRPr lang="fr-FR" sz="2000" dirty="0">
              <a:latin typeface="Times New Roman" panose="02020603050405020304" pitchFamily="18" charset="0"/>
              <a:ea typeface="Times New Roman" panose="02020603050405020304" pitchFamily="18" charset="0"/>
              <a:cs typeface="+mn-cs"/>
            </a:endParaRPr>
          </a:p>
          <a:p>
            <a:pPr marL="457200" lvl="0" indent="-457200" algn="just">
              <a:buFont typeface="+mj-lt"/>
              <a:buAutoNum type="arabicPeriod"/>
              <a:defRPr/>
            </a:pPr>
            <a:r>
              <a:rPr lang="fr-FR" sz="2000" dirty="0">
                <a:latin typeface="Times New Roman" panose="02020603050405020304" pitchFamily="18" charset="0"/>
                <a:ea typeface="Times New Roman" panose="02020603050405020304" pitchFamily="18" charset="0"/>
                <a:cs typeface="+mn-cs"/>
              </a:rPr>
              <a:t>Analyse de la Conformité de l’Offre (</a:t>
            </a:r>
            <a:r>
              <a:rPr lang="fr-FR" sz="2000" dirty="0">
                <a:solidFill>
                  <a:srgbClr val="FF0000"/>
                </a:solidFill>
                <a:latin typeface="Times New Roman" panose="02020603050405020304" pitchFamily="18" charset="0"/>
                <a:ea typeface="Times New Roman" panose="02020603050405020304" pitchFamily="18" charset="0"/>
                <a:cs typeface="+mn-cs"/>
              </a:rPr>
              <a:t>détermination de la conformité de l’offre pour l’essentiel conformément aux IS 31 sans réserves ni omissions</a:t>
            </a:r>
            <a:r>
              <a:rPr lang="fr-FR" sz="2000" dirty="0">
                <a:latin typeface="Times New Roman" panose="02020603050405020304" pitchFamily="18" charset="0"/>
                <a:ea typeface="Times New Roman" panose="02020603050405020304" pitchFamily="18" charset="0"/>
                <a:cs typeface="+mn-cs"/>
              </a:rPr>
              <a:t>)</a:t>
            </a:r>
          </a:p>
          <a:p>
            <a:pPr marL="457200" lvl="0" indent="-457200" algn="just">
              <a:buFont typeface="+mj-lt"/>
              <a:buAutoNum type="arabicPeriod"/>
              <a:defRPr/>
            </a:pPr>
            <a:endParaRPr lang="fr-FR" sz="2000" dirty="0">
              <a:latin typeface="Times New Roman" panose="02020603050405020304" pitchFamily="18" charset="0"/>
              <a:ea typeface="Times New Roman" panose="02020603050405020304" pitchFamily="18" charset="0"/>
              <a:cs typeface="+mn-cs"/>
            </a:endParaRPr>
          </a:p>
          <a:p>
            <a:pPr marL="457200" lvl="0" indent="-457200" algn="just">
              <a:buFont typeface="+mj-lt"/>
              <a:buAutoNum type="arabicPeriod"/>
              <a:defRPr/>
            </a:pPr>
            <a:r>
              <a:rPr lang="fr-FR" sz="2000" dirty="0">
                <a:latin typeface="Times New Roman" panose="02020603050405020304" pitchFamily="18" charset="0"/>
                <a:ea typeface="Times New Roman" panose="02020603050405020304" pitchFamily="18" charset="0"/>
                <a:cs typeface="+mn-cs"/>
              </a:rPr>
              <a:t>Examen Technique pour la détermination de la conformité.</a:t>
            </a:r>
          </a:p>
          <a:p>
            <a:pPr lvl="0" algn="just">
              <a:defRPr/>
            </a:pPr>
            <a:r>
              <a:rPr lang="fr-FR" sz="2000" dirty="0">
                <a:latin typeface="Times New Roman" panose="02020603050405020304" pitchFamily="18" charset="0"/>
                <a:ea typeface="Times New Roman" panose="02020603050405020304" pitchFamily="18" charset="0"/>
                <a:cs typeface="+mn-cs"/>
              </a:rPr>
              <a:t>     3.1 Documents constituant l’offre technique (</a:t>
            </a:r>
            <a:r>
              <a:rPr lang="fr-FR" sz="2000" dirty="0">
                <a:solidFill>
                  <a:srgbClr val="FF0000"/>
                </a:solidFill>
                <a:latin typeface="Times New Roman" panose="02020603050405020304" pitchFamily="18" charset="0"/>
                <a:ea typeface="Times New Roman" panose="02020603050405020304" pitchFamily="18" charset="0"/>
                <a:cs typeface="+mn-cs"/>
              </a:rPr>
              <a:t>Formulaires de soumission de façon suffisamment détaillée pour démontrer la conformité de l’Offre du Soumissionnaire à l’énoncé des travaux et au délai d’achèvement des travaux</a:t>
            </a:r>
            <a:r>
              <a:rPr lang="fr-FR" sz="2000" dirty="0">
                <a:latin typeface="Times New Roman" panose="02020603050405020304" pitchFamily="18" charset="0"/>
                <a:ea typeface="Times New Roman" panose="02020603050405020304" pitchFamily="18" charset="0"/>
                <a:cs typeface="+mn-cs"/>
              </a:rPr>
              <a:t>)</a:t>
            </a:r>
          </a:p>
          <a:p>
            <a:pPr lvl="0" algn="just">
              <a:defRPr/>
            </a:pPr>
            <a:endParaRPr lang="fr-FR" sz="2000" dirty="0">
              <a:latin typeface="Times New Roman" panose="02020603050405020304" pitchFamily="18" charset="0"/>
              <a:ea typeface="Times New Roman" panose="02020603050405020304" pitchFamily="18" charset="0"/>
              <a:cs typeface="+mn-cs"/>
            </a:endParaRPr>
          </a:p>
          <a:p>
            <a:pPr lvl="0" algn="just">
              <a:defRPr/>
            </a:pPr>
            <a:r>
              <a:rPr lang="fr-FR" sz="2000" dirty="0">
                <a:latin typeface="Times New Roman" panose="02020603050405020304" pitchFamily="18" charset="0"/>
                <a:ea typeface="Times New Roman" panose="02020603050405020304" pitchFamily="18" charset="0"/>
                <a:cs typeface="+mn-cs"/>
              </a:rPr>
              <a:t>      3.2 Évaluation de la conformité de l’offre technique ( </a:t>
            </a:r>
            <a:r>
              <a:rPr lang="fr-FR" sz="2000" dirty="0">
                <a:solidFill>
                  <a:srgbClr val="FF0000"/>
                </a:solidFill>
                <a:latin typeface="Times New Roman" panose="02020603050405020304" pitchFamily="18" charset="0"/>
                <a:ea typeface="Times New Roman" panose="02020603050405020304" pitchFamily="18" charset="0"/>
                <a:cs typeface="+mn-cs"/>
              </a:rPr>
              <a:t>approche et méthode techniques, personnel , méthodologie pour satisfaire les exigences environnementales, égalités des genres à la santé et la sécurité, risque lié à la traite des personnes</a:t>
            </a:r>
            <a:r>
              <a:rPr lang="fr-FR" sz="2000" dirty="0">
                <a:latin typeface="Times New Roman" panose="02020603050405020304" pitchFamily="18" charset="0"/>
                <a:ea typeface="Times New Roman" panose="02020603050405020304" pitchFamily="18" charset="0"/>
                <a:cs typeface="+mn-cs"/>
              </a:rPr>
              <a:t>)</a:t>
            </a: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405762"/>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Examen des Offres</a:t>
            </a:r>
          </a:p>
        </p:txBody>
      </p:sp>
    </p:spTree>
    <p:extLst>
      <p:ext uri="{BB962C8B-B14F-4D97-AF65-F5344CB8AC3E}">
        <p14:creationId xmlns:p14="http://schemas.microsoft.com/office/powerpoint/2010/main" val="819092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9194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E</a:t>
            </a:r>
            <a:r>
              <a:rPr lang="fr-FR" sz="2902" b="1" dirty="0" err="1">
                <a:solidFill>
                  <a:srgbClr val="FFC000"/>
                </a:solidFill>
                <a:latin typeface="Tw Cen MT" panose="020B0602020104020603"/>
              </a:rPr>
              <a:t>xamen</a:t>
            </a:r>
            <a:r>
              <a:rPr lang="fr-FR" sz="2902" b="1" dirty="0">
                <a:solidFill>
                  <a:srgbClr val="FFC000"/>
                </a:solidFill>
                <a:latin typeface="Tw Cen MT" panose="020B0602020104020603"/>
              </a:rPr>
              <a:t> des Offres, Critères d’</a:t>
            </a:r>
            <a:r>
              <a:rPr lang="fr-FR" sz="2902" b="1" dirty="0">
                <a:solidFill>
                  <a:srgbClr val="FFC000"/>
                </a:solidFill>
              </a:rPr>
              <a:t>Évaluation et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Qualification</a:t>
            </a:r>
          </a:p>
        </p:txBody>
      </p:sp>
      <p:sp>
        <p:nvSpPr>
          <p:cNvPr id="6" name="Content Placeholder 2"/>
          <p:cNvSpPr txBox="1">
            <a:spLocks/>
          </p:cNvSpPr>
          <p:nvPr/>
        </p:nvSpPr>
        <p:spPr>
          <a:xfrm>
            <a:off x="332509" y="1483552"/>
            <a:ext cx="11554691" cy="5109091"/>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 Evaluation financière des Offres</a:t>
            </a:r>
          </a:p>
          <a:p>
            <a:pPr marL="457200" lvl="0" indent="-457200">
              <a:lnSpc>
                <a:spcPct val="90000"/>
              </a:lnSpc>
              <a:spcBef>
                <a:spcPts val="1000"/>
              </a:spcBef>
              <a:buFont typeface="+mj-lt"/>
              <a:buAutoNum type="arabicPeriod"/>
            </a:pPr>
            <a:r>
              <a:rPr lang="fr-FR" sz="2000" dirty="0">
                <a:latin typeface="Times New Roman" panose="02020603050405020304" pitchFamily="18" charset="0"/>
                <a:ea typeface="Times New Roman" panose="02020603050405020304" pitchFamily="18" charset="0"/>
                <a:cs typeface="+mn-cs"/>
              </a:rPr>
              <a:t>Examen  du Prix pour déterminer l’Offre la mieux disant.</a:t>
            </a:r>
          </a:p>
          <a:p>
            <a:pPr lvl="0">
              <a:lnSpc>
                <a:spcPct val="90000"/>
              </a:lnSpc>
              <a:spcBef>
                <a:spcPts val="1000"/>
              </a:spcBef>
            </a:pPr>
            <a:r>
              <a:rPr lang="fr-FR" sz="2000" dirty="0">
                <a:latin typeface="Times New Roman" panose="02020603050405020304" pitchFamily="18" charset="0"/>
                <a:ea typeface="Times New Roman" panose="02020603050405020304" pitchFamily="18" charset="0"/>
                <a:cs typeface="+mn-cs"/>
              </a:rPr>
              <a:t>    </a:t>
            </a:r>
            <a:r>
              <a:rPr lang="fr-FR" sz="2000" dirty="0">
                <a:solidFill>
                  <a:srgbClr val="3366FF"/>
                </a:solidFill>
                <a:latin typeface="Times New Roman" panose="02020603050405020304" pitchFamily="18" charset="0"/>
                <a:ea typeface="Times New Roman" panose="02020603050405020304" pitchFamily="18" charset="0"/>
                <a:cs typeface="+mn-cs"/>
              </a:rPr>
              <a:t>« Le Prix de l’Offre évaluée » comprendra</a:t>
            </a:r>
          </a:p>
          <a:p>
            <a:pPr lvl="0">
              <a:lnSpc>
                <a:spcPct val="90000"/>
              </a:lnSpc>
              <a:spcBef>
                <a:spcPts val="1000"/>
              </a:spcBef>
            </a:pPr>
            <a:r>
              <a:rPr lang="fr-FR" sz="2000" dirty="0">
                <a:solidFill>
                  <a:srgbClr val="FF0000"/>
                </a:solidFill>
                <a:latin typeface="Times New Roman" panose="02020603050405020304" pitchFamily="18" charset="0"/>
                <a:ea typeface="Times New Roman" panose="02020603050405020304" pitchFamily="18" charset="0"/>
                <a:cs typeface="+mn-cs"/>
              </a:rPr>
              <a:t>	la correction  des erreurs arithmétiques et des omissions, etc., conformément à la clause 32.1 des 	IS.</a:t>
            </a:r>
          </a:p>
          <a:p>
            <a:pPr lvl="0">
              <a:lnSpc>
                <a:spcPct val="90000"/>
              </a:lnSpc>
              <a:spcBef>
                <a:spcPts val="1000"/>
              </a:spcBef>
            </a:pPr>
            <a:r>
              <a:rPr lang="fr-FR" sz="2000" dirty="0">
                <a:solidFill>
                  <a:srgbClr val="FF0000"/>
                </a:solidFill>
                <a:latin typeface="Times New Roman" panose="02020603050405020304" pitchFamily="18" charset="0"/>
                <a:ea typeface="Times New Roman" panose="02020603050405020304" pitchFamily="18" charset="0"/>
                <a:cs typeface="+mn-cs"/>
              </a:rPr>
              <a:t>	la rectification des non conformités mineurs qui affectent le prix suivant la méthode présentée à la 	section III du DAO</a:t>
            </a:r>
          </a:p>
          <a:p>
            <a:pPr lvl="0">
              <a:lnSpc>
                <a:spcPct val="90000"/>
              </a:lnSpc>
              <a:spcBef>
                <a:spcPts val="1000"/>
              </a:spcBef>
            </a:pPr>
            <a:r>
              <a:rPr lang="fr-FR" sz="2000" dirty="0">
                <a:solidFill>
                  <a:srgbClr val="FF0000"/>
                </a:solidFill>
                <a:latin typeface="Times New Roman" panose="02020603050405020304" pitchFamily="18" charset="0"/>
                <a:ea typeface="Times New Roman" panose="02020603050405020304" pitchFamily="18" charset="0"/>
                <a:cs typeface="+mn-cs"/>
              </a:rPr>
              <a:t>	la conversion en une monnaie (MAD ou USD) aux fins de comparaison 31.7 des IS</a:t>
            </a:r>
          </a:p>
          <a:p>
            <a:pPr lvl="0">
              <a:lnSpc>
                <a:spcPct val="90000"/>
              </a:lnSpc>
              <a:spcBef>
                <a:spcPts val="1000"/>
              </a:spcBef>
            </a:pPr>
            <a:endParaRPr lang="fr-FR" sz="2000" dirty="0">
              <a:latin typeface="Times New Roman" panose="02020603050405020304" pitchFamily="18" charset="0"/>
              <a:ea typeface="Times New Roman" panose="02020603050405020304" pitchFamily="18" charset="0"/>
              <a:cs typeface="+mn-cs"/>
            </a:endParaRPr>
          </a:p>
          <a:p>
            <a:pPr marL="457200" indent="-457200" algn="just">
              <a:buFontTx/>
              <a:buAutoNum type="arabicPeriod" startAt="2"/>
              <a:defRPr/>
            </a:pPr>
            <a:r>
              <a:rPr lang="fr-FR" sz="2000" dirty="0">
                <a:latin typeface="Times New Roman" panose="02020603050405020304" pitchFamily="18" charset="0"/>
                <a:ea typeface="Times New Roman" panose="02020603050405020304" pitchFamily="18" charset="0"/>
                <a:cs typeface="+mn-cs"/>
              </a:rPr>
              <a:t>Comparaison des montants corrigés afin d’en déterminer le moins disant </a:t>
            </a:r>
          </a:p>
          <a:p>
            <a:pPr marL="457200" indent="-457200" algn="just">
              <a:buFontTx/>
              <a:buAutoNum type="arabicPeriod" startAt="2"/>
              <a:defRPr/>
            </a:pPr>
            <a:endParaRPr lang="fr-FR" sz="2000" dirty="0">
              <a:solidFill>
                <a:srgbClr val="FF0000"/>
              </a:solidFill>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r>
              <a:rPr lang="fr-FR" sz="2000" dirty="0">
                <a:latin typeface="Times New Roman" panose="02020603050405020304" pitchFamily="18" charset="0"/>
                <a:cs typeface="+mn-cs"/>
              </a:rPr>
              <a:t>Analyse du caractère raisonnable du Prix (Equilibre des prix – Montant pas trop élevé pas trop bas IS 34.2). </a:t>
            </a: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405762"/>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Critères d’évaluation</a:t>
            </a:r>
          </a:p>
        </p:txBody>
      </p:sp>
    </p:spTree>
    <p:extLst>
      <p:ext uri="{BB962C8B-B14F-4D97-AF65-F5344CB8AC3E}">
        <p14:creationId xmlns:p14="http://schemas.microsoft.com/office/powerpoint/2010/main" val="1600780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9194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E</a:t>
            </a:r>
            <a:r>
              <a:rPr lang="fr-FR" sz="2902" b="1" dirty="0" err="1">
                <a:solidFill>
                  <a:srgbClr val="FFC000"/>
                </a:solidFill>
                <a:latin typeface="Tw Cen MT" panose="020B0602020104020603"/>
              </a:rPr>
              <a:t>xamen</a:t>
            </a:r>
            <a:r>
              <a:rPr lang="fr-FR" sz="2902" b="1" dirty="0">
                <a:solidFill>
                  <a:srgbClr val="FFC000"/>
                </a:solidFill>
                <a:latin typeface="Tw Cen MT" panose="020B0602020104020603"/>
              </a:rPr>
              <a:t> des Offres, Critères d’</a:t>
            </a:r>
            <a:r>
              <a:rPr lang="fr-FR" sz="2902" b="1" dirty="0">
                <a:solidFill>
                  <a:srgbClr val="FFC000"/>
                </a:solidFill>
              </a:rPr>
              <a:t>Évaluation et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Qualification</a:t>
            </a:r>
          </a:p>
        </p:txBody>
      </p:sp>
      <p:sp>
        <p:nvSpPr>
          <p:cNvPr id="6" name="Content Placeholder 2"/>
          <p:cNvSpPr txBox="1">
            <a:spLocks/>
          </p:cNvSpPr>
          <p:nvPr/>
        </p:nvSpPr>
        <p:spPr>
          <a:xfrm>
            <a:off x="397165" y="1550410"/>
            <a:ext cx="11612306" cy="5042406"/>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 Qualification du Soumissionnaire</a:t>
            </a:r>
          </a:p>
          <a:p>
            <a:pPr marL="457200" lvl="0" indent="-457200">
              <a:lnSpc>
                <a:spcPct val="90000"/>
              </a:lnSpc>
              <a:spcBef>
                <a:spcPts val="1000"/>
              </a:spcBef>
              <a:buFont typeface="+mj-lt"/>
              <a:buAutoNum type="arabicPeriod"/>
            </a:pPr>
            <a:r>
              <a:rPr lang="fr-FR" sz="2000" dirty="0">
                <a:latin typeface="Times New Roman" panose="02020603050405020304" pitchFamily="18" charset="0"/>
                <a:ea typeface="Times New Roman" panose="02020603050405020304" pitchFamily="18" charset="0"/>
                <a:cs typeface="+mn-cs"/>
              </a:rPr>
              <a:t>Examen  de la Qualification du soumissionnaire :</a:t>
            </a:r>
          </a:p>
          <a:p>
            <a:pPr lvl="0">
              <a:lnSpc>
                <a:spcPct val="90000"/>
              </a:lnSpc>
              <a:spcBef>
                <a:spcPts val="1000"/>
              </a:spcBef>
            </a:pPr>
            <a:r>
              <a:rPr lang="fr-FR" sz="2000" dirty="0">
                <a:latin typeface="Times New Roman" panose="02020603050405020304" pitchFamily="18" charset="0"/>
                <a:ea typeface="Times New Roman" panose="02020603050405020304" pitchFamily="18" charset="0"/>
                <a:cs typeface="+mn-cs"/>
              </a:rPr>
              <a:t>       </a:t>
            </a:r>
            <a:r>
              <a:rPr lang="fr-FR" sz="2000" dirty="0">
                <a:solidFill>
                  <a:srgbClr val="FF0000"/>
                </a:solidFill>
                <a:latin typeface="Times New Roman" panose="02020603050405020304" pitchFamily="18" charset="0"/>
                <a:ea typeface="Times New Roman" panose="02020603050405020304" pitchFamily="18" charset="0"/>
                <a:cs typeface="+mn-cs"/>
              </a:rPr>
              <a:t>1.1</a:t>
            </a:r>
            <a:r>
              <a:rPr lang="fr-FR" sz="2000" dirty="0">
                <a:latin typeface="Times New Roman" panose="02020603050405020304" pitchFamily="18" charset="0"/>
                <a:ea typeface="Times New Roman" panose="02020603050405020304" pitchFamily="18" charset="0"/>
                <a:cs typeface="+mn-cs"/>
              </a:rPr>
              <a:t> </a:t>
            </a:r>
            <a:r>
              <a:rPr lang="fr-FR" sz="2000" dirty="0">
                <a:solidFill>
                  <a:srgbClr val="FF0000"/>
                </a:solidFill>
                <a:latin typeface="Times New Roman" panose="02020603050405020304" pitchFamily="18" charset="0"/>
                <a:ea typeface="Times New Roman" panose="02020603050405020304" pitchFamily="18" charset="0"/>
                <a:cs typeface="+mn-cs"/>
              </a:rPr>
              <a:t>Examen des pièces produites pour vérifier les qualifications minimales exigées (Formulaires de la   	section IV).</a:t>
            </a:r>
          </a:p>
          <a:p>
            <a:pPr lvl="0">
              <a:lnSpc>
                <a:spcPct val="90000"/>
              </a:lnSpc>
              <a:spcBef>
                <a:spcPts val="1000"/>
              </a:spcBef>
            </a:pPr>
            <a:r>
              <a:rPr lang="fr-FR" sz="2000" dirty="0">
                <a:solidFill>
                  <a:srgbClr val="FF0000"/>
                </a:solidFill>
                <a:latin typeface="Times New Roman" panose="02020603050405020304" pitchFamily="18" charset="0"/>
                <a:ea typeface="Times New Roman" panose="02020603050405020304" pitchFamily="18" charset="0"/>
                <a:cs typeface="+mn-cs"/>
              </a:rPr>
              <a:t>        1.2 Contrôle des performances passées du Soumissionnaire et de ses références 	(IS 36) </a:t>
            </a:r>
          </a:p>
          <a:p>
            <a:pPr lvl="0">
              <a:lnSpc>
                <a:spcPct val="90000"/>
              </a:lnSpc>
              <a:spcBef>
                <a:spcPts val="1000"/>
              </a:spcBef>
            </a:pPr>
            <a:r>
              <a:rPr lang="fr-FR" sz="2000" dirty="0">
                <a:solidFill>
                  <a:srgbClr val="FF0000"/>
                </a:solidFill>
                <a:latin typeface="Times New Roman" panose="02020603050405020304" pitchFamily="18" charset="0"/>
                <a:ea typeface="Times New Roman" panose="02020603050405020304" pitchFamily="18" charset="0"/>
                <a:cs typeface="+mn-cs"/>
              </a:rPr>
              <a:t>        </a:t>
            </a:r>
            <a:r>
              <a:rPr lang="fr-FR" sz="2000" u="sng" dirty="0">
                <a:solidFill>
                  <a:srgbClr val="FF0000"/>
                </a:solidFill>
                <a:latin typeface="Times New Roman" panose="02020603050405020304" pitchFamily="18" charset="0"/>
                <a:ea typeface="Times New Roman" panose="02020603050405020304" pitchFamily="18" charset="0"/>
                <a:cs typeface="+mn-cs"/>
              </a:rPr>
              <a:t>Loi du tout ou rien : les qualifications seront jugées satisfaites ou non satisfaites</a:t>
            </a:r>
          </a:p>
          <a:p>
            <a:pPr lvl="0">
              <a:lnSpc>
                <a:spcPct val="90000"/>
              </a:lnSpc>
              <a:spcBef>
                <a:spcPts val="1000"/>
              </a:spcBef>
            </a:pPr>
            <a:endParaRPr lang="fr-FR" sz="2000" u="sng" dirty="0">
              <a:solidFill>
                <a:srgbClr val="FF0000"/>
              </a:solidFill>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r>
              <a:rPr lang="fr-FR" sz="2000" dirty="0">
                <a:latin typeface="Times New Roman" panose="02020603050405020304" pitchFamily="18" charset="0"/>
                <a:ea typeface="Times New Roman" panose="02020603050405020304" pitchFamily="18" charset="0"/>
                <a:cs typeface="+mn-cs"/>
              </a:rPr>
              <a:t>Références et examen des performances passées.</a:t>
            </a: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r>
              <a:rPr lang="fr-FR" sz="2000" dirty="0" err="1">
                <a:latin typeface="Times New Roman" panose="02020603050405020304" pitchFamily="18" charset="0"/>
                <a:ea typeface="Times New Roman" panose="02020603050405020304" pitchFamily="18" charset="0"/>
                <a:cs typeface="+mn-cs"/>
              </a:rPr>
              <a:t>CPPRs</a:t>
            </a:r>
            <a:endParaRPr lang="fr-FR" sz="2000" dirty="0">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457200" lvl="0" indent="-457200">
              <a:buAutoNum type="arabicPeriod" startAt="2"/>
              <a:defRPr/>
            </a:pPr>
            <a:r>
              <a:rPr lang="fr-FR" sz="2000" dirty="0">
                <a:latin typeface="Times New Roman" panose="02020603050405020304" pitchFamily="18" charset="0"/>
                <a:ea typeface="Times New Roman" panose="02020603050405020304" pitchFamily="18" charset="0"/>
                <a:cs typeface="+mn-cs"/>
              </a:rPr>
              <a:t>Système de contestation disponible sur le site : </a:t>
            </a:r>
            <a:r>
              <a:rPr lang="fr-FR" sz="2000" u="sng" dirty="0">
                <a:solidFill>
                  <a:srgbClr val="0000FF"/>
                </a:solidFill>
                <a:latin typeface="Times New Roman" panose="02020603050405020304" pitchFamily="18" charset="0"/>
                <a:ea typeface="Times New Roman" panose="02020603050405020304" pitchFamily="18" charset="0"/>
                <a:hlinkClick r:id="rId2"/>
              </a:rPr>
              <a:t>http://www.mcamorocco.ma/fr/systeme-de-contestation-bid-challenge-system-bcs</a:t>
            </a:r>
            <a:r>
              <a:rPr lang="fr-FR" sz="2000" u="sng" dirty="0">
                <a:solidFill>
                  <a:srgbClr val="0000FF"/>
                </a:solidFill>
                <a:latin typeface="Times New Roman" panose="02020603050405020304" pitchFamily="18"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405762"/>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Critères de Qualification</a:t>
            </a:r>
          </a:p>
        </p:txBody>
      </p:sp>
    </p:spTree>
    <p:extLst>
      <p:ext uri="{BB962C8B-B14F-4D97-AF65-F5344CB8AC3E}">
        <p14:creationId xmlns:p14="http://schemas.microsoft.com/office/powerpoint/2010/main" val="2291126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7474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lang="fr-FR" sz="2902" b="1" dirty="0">
                <a:solidFill>
                  <a:srgbClr val="FFC000"/>
                </a:solidFill>
                <a:latin typeface="Tw Cen MT" panose="020B0602020104020603"/>
              </a:rPr>
              <a:t>Contrat</a:t>
            </a:r>
            <a:endPar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endParaRPr>
          </a:p>
        </p:txBody>
      </p:sp>
      <p:sp>
        <p:nvSpPr>
          <p:cNvPr id="6" name="Content Placeholder 2"/>
          <p:cNvSpPr txBox="1">
            <a:spLocks/>
          </p:cNvSpPr>
          <p:nvPr/>
        </p:nvSpPr>
        <p:spPr>
          <a:xfrm>
            <a:off x="300785" y="1475601"/>
            <a:ext cx="11590430" cy="5229637"/>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457200" lvl="0" indent="-457200">
              <a:lnSpc>
                <a:spcPct val="90000"/>
              </a:lnSpc>
              <a:spcBef>
                <a:spcPts val="1000"/>
              </a:spcBef>
              <a:buFont typeface="+mj-lt"/>
              <a:buAutoNum type="arabicPeriod"/>
            </a:pPr>
            <a:r>
              <a:rPr lang="fr-FR" sz="1900" dirty="0">
                <a:latin typeface="Times New Roman" panose="02020603050405020304" pitchFamily="18" charset="0"/>
                <a:ea typeface="Times New Roman" panose="02020603050405020304" pitchFamily="18" charset="0"/>
                <a:cs typeface="+mn-cs"/>
              </a:rPr>
              <a:t>Délai d’exécution : 15 mois </a:t>
            </a:r>
          </a:p>
          <a:p>
            <a:pPr marL="457200" lvl="0" indent="-457200">
              <a:lnSpc>
                <a:spcPct val="90000"/>
              </a:lnSpc>
              <a:spcBef>
                <a:spcPts val="1000"/>
              </a:spcBef>
              <a:buFont typeface="+mj-lt"/>
              <a:buAutoNum type="arabicPeriod"/>
            </a:pPr>
            <a:r>
              <a:rPr lang="fr-FR" sz="1900" dirty="0">
                <a:solidFill>
                  <a:srgbClr val="C00000"/>
                </a:solidFill>
                <a:latin typeface="Times New Roman" panose="02020603050405020304" pitchFamily="18" charset="0"/>
                <a:ea typeface="Times New Roman" panose="02020603050405020304" pitchFamily="18" charset="0"/>
                <a:cs typeface="+mn-cs"/>
              </a:rPr>
              <a:t>Date de démarrage fixée par Ordre de Service</a:t>
            </a:r>
          </a:p>
          <a:p>
            <a:pPr marL="457200" indent="-457200">
              <a:lnSpc>
                <a:spcPct val="90000"/>
              </a:lnSpc>
              <a:spcBef>
                <a:spcPts val="1000"/>
              </a:spcBef>
              <a:buFont typeface="+mj-lt"/>
              <a:buAutoNum type="arabicPeriod"/>
              <a:defRPr/>
            </a:pPr>
            <a:r>
              <a:rPr lang="fr-FR" sz="1900" dirty="0">
                <a:latin typeface="Times New Roman" panose="02020603050405020304" pitchFamily="18" charset="0"/>
                <a:ea typeface="Times New Roman" panose="02020603050405020304" pitchFamily="18" charset="0"/>
                <a:cs typeface="+mn-cs"/>
              </a:rPr>
              <a:t>Contrat établi en langue française.</a:t>
            </a:r>
          </a:p>
          <a:p>
            <a:pPr marL="457200" indent="-457200">
              <a:lnSpc>
                <a:spcPct val="90000"/>
              </a:lnSpc>
              <a:spcBef>
                <a:spcPts val="1000"/>
              </a:spcBef>
              <a:buFont typeface="+mj-lt"/>
              <a:buAutoNum type="arabicPeriod"/>
              <a:defRPr/>
            </a:pPr>
            <a:r>
              <a:rPr lang="fr-FR" sz="1900" dirty="0">
                <a:solidFill>
                  <a:srgbClr val="C00000"/>
                </a:solidFill>
                <a:latin typeface="Times New Roman" panose="02020603050405020304" pitchFamily="18" charset="0"/>
                <a:ea typeface="Times New Roman" panose="02020603050405020304" pitchFamily="18" charset="0"/>
                <a:cs typeface="+mn-cs"/>
              </a:rPr>
              <a:t>La Garantie de Bonne exécution est 5% du montant final du contrat</a:t>
            </a:r>
          </a:p>
          <a:p>
            <a:pPr marL="457200" lvl="0" indent="-457200">
              <a:lnSpc>
                <a:spcPct val="90000"/>
              </a:lnSpc>
              <a:spcBef>
                <a:spcPts val="1000"/>
              </a:spcBef>
              <a:buFont typeface="+mj-lt"/>
              <a:buAutoNum type="arabicPeriod"/>
              <a:defRPr/>
            </a:pPr>
            <a:r>
              <a:rPr lang="fr-FR" sz="1900" dirty="0">
                <a:latin typeface="Times New Roman" panose="02020603050405020304" pitchFamily="18" charset="0"/>
                <a:ea typeface="Times New Roman" panose="02020603050405020304" pitchFamily="18" charset="0"/>
                <a:cs typeface="+mn-cs"/>
              </a:rPr>
              <a:t>Autorité chargée de désigner le Conciliateur : CIMAC</a:t>
            </a:r>
          </a:p>
          <a:p>
            <a:pPr marL="457200" lvl="0" indent="-457200">
              <a:lnSpc>
                <a:spcPct val="90000"/>
              </a:lnSpc>
              <a:spcBef>
                <a:spcPts val="1000"/>
              </a:spcBef>
              <a:buFont typeface="+mj-lt"/>
              <a:buAutoNum type="arabicPeriod"/>
              <a:defRPr/>
            </a:pPr>
            <a:r>
              <a:rPr lang="fr-FR" sz="1900" dirty="0">
                <a:solidFill>
                  <a:srgbClr val="C00000"/>
                </a:solidFill>
                <a:latin typeface="Times New Roman" panose="02020603050405020304" pitchFamily="18" charset="0"/>
                <a:ea typeface="Times New Roman" panose="02020603050405020304" pitchFamily="18" charset="0"/>
                <a:cs typeface="+mn-cs"/>
              </a:rPr>
              <a:t>Arbitrage : Règles CIMAC ou Règles d’arbitrage de la Commission des Nations Unies pour le Droit commercial international (CNUDCI) ou de la Chambre de commerce internationale (CCI) , ou de Stockholm ou de la Cour internationale d’arbitrage de Londres</a:t>
            </a:r>
          </a:p>
          <a:p>
            <a:pPr marL="457200" indent="-457200">
              <a:lnSpc>
                <a:spcPct val="90000"/>
              </a:lnSpc>
              <a:spcBef>
                <a:spcPts val="1000"/>
              </a:spcBef>
              <a:buFont typeface="+mj-lt"/>
              <a:buAutoNum type="arabicPeriod"/>
              <a:defRPr/>
            </a:pPr>
            <a:r>
              <a:rPr lang="fr-FR" sz="1900" dirty="0">
                <a:latin typeface="Times New Roman" panose="02020603050405020304" pitchFamily="18" charset="0"/>
                <a:ea typeface="Times New Roman" panose="02020603050405020304" pitchFamily="18" charset="0"/>
                <a:cs typeface="+mn-cs"/>
              </a:rPr>
              <a:t>Programme de travaux à présenter 15 jours après réception de la lettre d’acceptation et à actualiser au moins une fois tous les 30 jours</a:t>
            </a:r>
          </a:p>
          <a:p>
            <a:pPr marL="457200" lvl="0" indent="-457200">
              <a:lnSpc>
                <a:spcPct val="90000"/>
              </a:lnSpc>
              <a:spcBef>
                <a:spcPts val="1000"/>
              </a:spcBef>
              <a:buFont typeface="+mj-lt"/>
              <a:buAutoNum type="arabicPeriod"/>
              <a:defRPr/>
            </a:pPr>
            <a:r>
              <a:rPr lang="fr-FR" sz="1900" dirty="0">
                <a:solidFill>
                  <a:srgbClr val="C00000"/>
                </a:solidFill>
                <a:latin typeface="Times New Roman" panose="02020603050405020304" pitchFamily="18" charset="0"/>
                <a:ea typeface="Times New Roman" panose="02020603050405020304" pitchFamily="18" charset="0"/>
                <a:cs typeface="+mn-cs"/>
              </a:rPr>
              <a:t>Délai de garantie : 365 jours</a:t>
            </a:r>
          </a:p>
          <a:p>
            <a:pPr marL="457200" lvl="0" indent="-457200">
              <a:lnSpc>
                <a:spcPct val="90000"/>
              </a:lnSpc>
              <a:spcBef>
                <a:spcPts val="1000"/>
              </a:spcBef>
              <a:buFont typeface="+mj-lt"/>
              <a:buAutoNum type="arabicPeriod"/>
              <a:defRPr/>
            </a:pPr>
            <a:r>
              <a:rPr lang="fr-FR" sz="1900" dirty="0">
                <a:latin typeface="Times New Roman" panose="02020603050405020304" pitchFamily="18" charset="0"/>
                <a:ea typeface="Times New Roman" panose="02020603050405020304" pitchFamily="18" charset="0"/>
                <a:cs typeface="+mn-cs"/>
              </a:rPr>
              <a:t>Retenue de Garantie 10%. Remboursement des 50% à la réception provisoire.</a:t>
            </a:r>
          </a:p>
          <a:p>
            <a:pPr marL="457200" indent="-457200">
              <a:lnSpc>
                <a:spcPct val="90000"/>
              </a:lnSpc>
              <a:spcBef>
                <a:spcPts val="1000"/>
              </a:spcBef>
              <a:buFont typeface="+mj-lt"/>
              <a:buAutoNum type="arabicPeriod"/>
              <a:defRPr/>
            </a:pPr>
            <a:r>
              <a:rPr lang="fr-FR" sz="1900" dirty="0">
                <a:solidFill>
                  <a:srgbClr val="C00000"/>
                </a:solidFill>
                <a:latin typeface="Times New Roman" panose="02020603050405020304" pitchFamily="18" charset="0"/>
                <a:ea typeface="Times New Roman" panose="02020603050405020304" pitchFamily="18" charset="0"/>
                <a:cs typeface="+mn-cs"/>
              </a:rPr>
              <a:t>Pénalités de retard 2,5</a:t>
            </a:r>
            <a:r>
              <a:rPr lang="fr-FR" sz="1900" dirty="0">
                <a:solidFill>
                  <a:srgbClr val="C00000"/>
                </a:solidFill>
                <a:latin typeface="Times New Roman" panose="02020603050405020304" pitchFamily="18" charset="0"/>
                <a:cs typeface="+mn-cs"/>
              </a:rPr>
              <a:t>‰</a:t>
            </a:r>
            <a:r>
              <a:rPr lang="fr-FR" sz="1900" dirty="0">
                <a:solidFill>
                  <a:srgbClr val="C00000"/>
                </a:solidFill>
                <a:latin typeface="Times New Roman" panose="02020603050405020304" pitchFamily="18" charset="0"/>
                <a:ea typeface="Times New Roman" panose="02020603050405020304" pitchFamily="18" charset="0"/>
                <a:cs typeface="+mn-cs"/>
              </a:rPr>
              <a:t> du montant contractuel majoré des avenants par jour de retard plafonnées à 10%.</a:t>
            </a:r>
          </a:p>
          <a:p>
            <a:pPr marL="457200" indent="-457200">
              <a:lnSpc>
                <a:spcPct val="90000"/>
              </a:lnSpc>
              <a:spcBef>
                <a:spcPts val="1000"/>
              </a:spcBef>
              <a:buFont typeface="+mj-lt"/>
              <a:buAutoNum type="arabicPeriod"/>
              <a:defRPr/>
            </a:pPr>
            <a:r>
              <a:rPr lang="fr-FR" sz="1900" dirty="0">
                <a:latin typeface="Times New Roman" panose="02020603050405020304" pitchFamily="18" charset="0"/>
                <a:ea typeface="Times New Roman" panose="02020603050405020304" pitchFamily="18" charset="0"/>
                <a:cs typeface="+mn-cs"/>
              </a:rPr>
              <a:t>Possibilité d’avance de démarrage de 15% contre caution du même montant – Remboursable à partir de  20% d’avancement et totalement à 70% </a:t>
            </a:r>
          </a:p>
        </p:txBody>
      </p:sp>
      <p:sp>
        <p:nvSpPr>
          <p:cNvPr id="7" name="Chevron 6"/>
          <p:cNvSpPr/>
          <p:nvPr/>
        </p:nvSpPr>
        <p:spPr>
          <a:xfrm>
            <a:off x="1970856" y="984069"/>
            <a:ext cx="8208912" cy="341148"/>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Dispositions contractuelles</a:t>
            </a:r>
          </a:p>
        </p:txBody>
      </p:sp>
    </p:spTree>
    <p:extLst>
      <p:ext uri="{BB962C8B-B14F-4D97-AF65-F5344CB8AC3E}">
        <p14:creationId xmlns:p14="http://schemas.microsoft.com/office/powerpoint/2010/main" val="2015961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67</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cs typeface="Arial" panose="020B0604020202020204" pitchFamily="34" charset="0"/>
              </a:rPr>
              <a:t>Présentation des termes de référence : contexte, objectif et étendue de la mission</a:t>
            </a:r>
            <a:r>
              <a:rPr lang="fr-MA" sz="1632" b="1" kern="0" dirty="0">
                <a:cs typeface="Arial" panose="020B0604020202020204" pitchFamily="34" charset="0"/>
              </a:rPr>
              <a:t>.</a:t>
            </a:r>
            <a:endParaRPr lang="en-US" sz="1632" b="1" dirty="0"/>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68</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Dispositions fiscales / TVA et DD</a:t>
            </a:r>
          </a:p>
        </p:txBody>
      </p:sp>
      <p:sp>
        <p:nvSpPr>
          <p:cNvPr id="3" name="Rectangle 2"/>
          <p:cNvSpPr/>
          <p:nvPr/>
        </p:nvSpPr>
        <p:spPr>
          <a:xfrm>
            <a:off x="1120927" y="1209675"/>
            <a:ext cx="10187661" cy="5078313"/>
          </a:xfrm>
          <a:prstGeom prst="rect">
            <a:avLst/>
          </a:prstGeom>
        </p:spPr>
        <p:txBody>
          <a:bodyPr wrap="square">
            <a:spAutoFit/>
          </a:bodyPr>
          <a:lstStyle/>
          <a:p>
            <a:pPr marL="221852" lvl="1" algn="ctr">
              <a:lnSpc>
                <a:spcPct val="150000"/>
              </a:lnSpc>
              <a:buClr>
                <a:schemeClr val="accent5">
                  <a:lumMod val="75000"/>
                </a:schemeClr>
              </a:buClr>
            </a:pPr>
            <a:r>
              <a:rPr lang="fr-FR" sz="2800" b="1" dirty="0">
                <a:solidFill>
                  <a:srgbClr val="C00000"/>
                </a:solidFill>
                <a:latin typeface="Corbel" panose="020B0503020204020204" pitchFamily="34" charset="0"/>
              </a:rPr>
              <a:t>Taxe sur la valeur ajoutée / droits et taxes à l’importation </a:t>
            </a: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Les prestations financées dans le cadre de l’Accord du Compact sont exonérées de la taxe sur la valeur ajoutée et les droits à l’importation.</a:t>
            </a:r>
          </a:p>
          <a:p>
            <a:pPr marL="507602" lvl="1" indent="-285750" algn="just">
              <a:lnSpc>
                <a:spcPct val="150000"/>
              </a:lnSpc>
              <a:buClr>
                <a:schemeClr val="accent5">
                  <a:lumMod val="75000"/>
                </a:schemeClr>
              </a:buClr>
              <a:buFont typeface="Wingdings" panose="05000000000000000000" pitchFamily="2" charset="2"/>
              <a:buChar char="v"/>
            </a:pPr>
            <a:r>
              <a:rPr lang="fr-MA" sz="2800" dirty="0">
                <a:latin typeface="Corbel" panose="020B0503020204020204" pitchFamily="34" charset="0"/>
              </a:rPr>
              <a:t>Pour pouvoir facturer en Hors-Taxes, la demande d’achat en exonération de la TVA </a:t>
            </a:r>
            <a:r>
              <a:rPr lang="fr-FR" sz="2800" dirty="0">
                <a:latin typeface="Corbel" panose="020B0503020204020204" pitchFamily="34" charset="0"/>
              </a:rPr>
              <a:t>/franchise douanière </a:t>
            </a:r>
            <a:r>
              <a:rPr lang="fr-MA" sz="2800" dirty="0">
                <a:latin typeface="Corbel" panose="020B0503020204020204" pitchFamily="34" charset="0"/>
              </a:rPr>
              <a:t>est déposée par l’Agence MCA-Morocco </a:t>
            </a:r>
            <a:r>
              <a:rPr lang="fr-FR" sz="2800" dirty="0">
                <a:latin typeface="Corbel" panose="020B0503020204020204" pitchFamily="34" charset="0"/>
              </a:rPr>
              <a:t>auprès de l’administration compétente</a:t>
            </a:r>
            <a:r>
              <a:rPr lang="fr-MA" sz="2800" dirty="0">
                <a:latin typeface="Corbel" panose="020B0503020204020204" pitchFamily="34" charset="0"/>
              </a:rPr>
              <a:t>.</a:t>
            </a:r>
            <a:endParaRPr lang="fr-FR" sz="2800" dirty="0">
              <a:latin typeface="Corbel" panose="020B0503020204020204" pitchFamily="34" charset="0"/>
            </a:endParaRPr>
          </a:p>
          <a:p>
            <a:pPr marL="507602" lvl="1" indent="-285750" algn="just">
              <a:lnSpc>
                <a:spcPct val="150000"/>
              </a:lnSpc>
              <a:buClr>
                <a:schemeClr val="accent5">
                  <a:lumMod val="75000"/>
                </a:schemeClr>
              </a:buClr>
              <a:buFont typeface="Wingdings" panose="05000000000000000000" pitchFamily="2" charset="2"/>
              <a:buChar char="v"/>
            </a:pPr>
            <a:endParaRPr lang="fr-FR" sz="2000" dirty="0"/>
          </a:p>
        </p:txBody>
      </p:sp>
      <p:sp>
        <p:nvSpPr>
          <p:cNvPr id="6" name="Rectangle 5"/>
          <p:cNvSpPr/>
          <p:nvPr/>
        </p:nvSpPr>
        <p:spPr>
          <a:xfrm>
            <a:off x="1120927" y="1299596"/>
            <a:ext cx="10387901" cy="53079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454353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69</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Dispositions fiscales / TVA et DD</a:t>
            </a:r>
          </a:p>
        </p:txBody>
      </p:sp>
      <p:grpSp>
        <p:nvGrpSpPr>
          <p:cNvPr id="4" name="Groupe 3"/>
          <p:cNvGrpSpPr/>
          <p:nvPr/>
        </p:nvGrpSpPr>
        <p:grpSpPr>
          <a:xfrm>
            <a:off x="1165612" y="1266825"/>
            <a:ext cx="10356077" cy="5210175"/>
            <a:chOff x="1235869" y="-42997"/>
            <a:chExt cx="11420452" cy="5745665"/>
          </a:xfrm>
        </p:grpSpPr>
        <p:sp>
          <p:nvSpPr>
            <p:cNvPr id="3" name="Rectangle 2"/>
            <p:cNvSpPr/>
            <p:nvPr/>
          </p:nvSpPr>
          <p:spPr>
            <a:xfrm>
              <a:off x="1421596" y="1643043"/>
              <a:ext cx="11049000" cy="556277"/>
            </a:xfrm>
            <a:prstGeom prst="rect">
              <a:avLst/>
            </a:prstGeom>
          </p:spPr>
          <p:txBody>
            <a:bodyPr wrap="square">
              <a:spAutoFit/>
            </a:bodyPr>
            <a:lstStyle/>
            <a:p>
              <a:pPr marL="564759" lvl="1" indent="-342906" algn="just">
                <a:lnSpc>
                  <a:spcPct val="150000"/>
                </a:lnSpc>
                <a:buClr>
                  <a:schemeClr val="accent5">
                    <a:lumMod val="75000"/>
                  </a:schemeClr>
                </a:buClr>
                <a:buFont typeface="Wingdings" panose="05000000000000000000" pitchFamily="2" charset="2"/>
                <a:buChar char="v"/>
              </a:pPr>
              <a:endParaRPr lang="fr-FR" sz="2000" dirty="0"/>
            </a:p>
          </p:txBody>
        </p:sp>
        <p:sp>
          <p:nvSpPr>
            <p:cNvPr id="6" name="Rectangle 5"/>
            <p:cNvSpPr/>
            <p:nvPr/>
          </p:nvSpPr>
          <p:spPr>
            <a:xfrm>
              <a:off x="1235869" y="-42997"/>
              <a:ext cx="11420452" cy="57456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9" name="Rectangle 8">
            <a:extLst>
              <a:ext uri="{FF2B5EF4-FFF2-40B4-BE49-F238E27FC236}">
                <a16:creationId xmlns:a16="http://schemas.microsoft.com/office/drawing/2014/main" id="{74D2C774-D098-45B3-AC5F-F5D278A022AF}"/>
              </a:ext>
            </a:extLst>
          </p:cNvPr>
          <p:cNvSpPr/>
          <p:nvPr/>
        </p:nvSpPr>
        <p:spPr>
          <a:xfrm>
            <a:off x="1254900" y="1711304"/>
            <a:ext cx="10098373" cy="4616648"/>
          </a:xfrm>
          <a:prstGeom prst="rect">
            <a:avLst/>
          </a:prstGeom>
        </p:spPr>
        <p:txBody>
          <a:bodyPr wrap="square">
            <a:spAutoFit/>
          </a:bodyPr>
          <a:lstStyle/>
          <a:p>
            <a:pPr marL="507602" lvl="1" indent="-285750" algn="just">
              <a:lnSpc>
                <a:spcPct val="150000"/>
              </a:lnSpc>
              <a:buClr>
                <a:schemeClr val="accent5">
                  <a:lumMod val="75000"/>
                </a:schemeClr>
              </a:buClr>
              <a:buFont typeface="Wingdings" panose="05000000000000000000" pitchFamily="2" charset="2"/>
              <a:buChar char="v"/>
            </a:pPr>
            <a:r>
              <a:rPr lang="fr-MA" sz="2800" dirty="0">
                <a:latin typeface="Corbel" panose="020B0503020204020204" pitchFamily="34" charset="0"/>
              </a:rPr>
              <a:t>La demande d’exonération de la TVA/franchise douanière se fait sur la base des factures pro-forma fournies par le fournisseur à l’Agence MCA-Morocco, après la signature du contrat. </a:t>
            </a: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Une attestation d’achat en exonération de la TVA/ franchise douanière est fournie par l’administration compétente.</a:t>
            </a:r>
          </a:p>
          <a:p>
            <a:pPr marL="221852" lvl="1" algn="just">
              <a:lnSpc>
                <a:spcPct val="150000"/>
              </a:lnSpc>
              <a:buClr>
                <a:schemeClr val="accent5">
                  <a:lumMod val="75000"/>
                </a:schemeClr>
              </a:buClr>
            </a:pPr>
            <a:endParaRPr lang="fr-FR" sz="2800" dirty="0">
              <a:latin typeface="Corbel" panose="020B0503020204020204" pitchFamily="34" charset="0"/>
            </a:endParaRPr>
          </a:p>
          <a:p>
            <a:pPr marL="221852" lvl="1" algn="just">
              <a:lnSpc>
                <a:spcPct val="150000"/>
              </a:lnSpc>
              <a:buClr>
                <a:schemeClr val="accent5">
                  <a:lumMod val="75000"/>
                </a:schemeClr>
              </a:buClr>
            </a:pPr>
            <a:endParaRPr lang="fr-FR" sz="2800" dirty="0">
              <a:latin typeface="Corbel" panose="020B0503020204020204" pitchFamily="34" charset="0"/>
            </a:endParaRPr>
          </a:p>
        </p:txBody>
      </p:sp>
    </p:spTree>
    <p:extLst>
      <p:ext uri="{BB962C8B-B14F-4D97-AF65-F5344CB8AC3E}">
        <p14:creationId xmlns:p14="http://schemas.microsoft.com/office/powerpoint/2010/main" val="385271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ous-titre 6">
            <a:extLst>
              <a:ext uri="{FF2B5EF4-FFF2-40B4-BE49-F238E27FC236}">
                <a16:creationId xmlns:a16="http://schemas.microsoft.com/office/drawing/2014/main" id="{CA2DF810-BCB9-4332-BB88-A0089FB0EEEF}"/>
              </a:ext>
            </a:extLst>
          </p:cNvPr>
          <p:cNvSpPr txBox="1">
            <a:spLocks/>
          </p:cNvSpPr>
          <p:nvPr/>
        </p:nvSpPr>
        <p:spPr bwMode="auto">
          <a:xfrm>
            <a:off x="1860550" y="690563"/>
            <a:ext cx="89154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Tx/>
              <a:buNone/>
              <a:tabLst/>
              <a:defRPr/>
            </a:pPr>
            <a:r>
              <a:rPr kumimoji="0" lang="fr-FR"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BASSIN</a:t>
            </a:r>
            <a:r>
              <a:rPr kumimoji="0" lang="es-ES"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 DE </a:t>
            </a:r>
            <a:r>
              <a:rPr kumimoji="0" lang="fr-FR"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RÉTENTION</a:t>
            </a:r>
          </a:p>
        </p:txBody>
      </p:sp>
      <p:sp>
        <p:nvSpPr>
          <p:cNvPr id="6" name="Titre 1">
            <a:extLst>
              <a:ext uri="{FF2B5EF4-FFF2-40B4-BE49-F238E27FC236}">
                <a16:creationId xmlns:a16="http://schemas.microsoft.com/office/drawing/2014/main" id="{D7065803-E673-4B5A-845C-C55B861576B9}"/>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24580" name="Image 6">
            <a:extLst>
              <a:ext uri="{FF2B5EF4-FFF2-40B4-BE49-F238E27FC236}">
                <a16:creationId xmlns:a16="http://schemas.microsoft.com/office/drawing/2014/main" id="{F0243B30-E825-4F23-AE37-7AEA05B8A7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Espace réservé du contenu 10">
            <a:extLst>
              <a:ext uri="{FF2B5EF4-FFF2-40B4-BE49-F238E27FC236}">
                <a16:creationId xmlns:a16="http://schemas.microsoft.com/office/drawing/2014/main" id="{6DC88417-6D3C-43D6-BA42-9E89A497F891}"/>
              </a:ext>
            </a:extLst>
          </p:cNvPr>
          <p:cNvSpPr>
            <a:spLocks noGrp="1"/>
          </p:cNvSpPr>
          <p:nvPr>
            <p:ph idx="1"/>
          </p:nvPr>
        </p:nvSpPr>
        <p:spPr>
          <a:xfrm>
            <a:off x="682625" y="1778000"/>
            <a:ext cx="4387850" cy="2117725"/>
          </a:xfrm>
          <a:solidFill>
            <a:schemeClr val="bg1"/>
          </a:solidFill>
        </p:spPr>
        <p:txBody>
          <a:bodyPr/>
          <a:lstStyle/>
          <a:p>
            <a:pPr eaLnBrk="1" hangingPunct="1">
              <a:defRPr/>
            </a:pPr>
            <a:r>
              <a:rPr lang="fr-FR" altLang="fr-FR" sz="1600" dirty="0"/>
              <a:t>Construction du bassin de rétention des eaux pluviales</a:t>
            </a:r>
          </a:p>
          <a:p>
            <a:pPr eaLnBrk="1" hangingPunct="1">
              <a:buFont typeface="Wingdings" panose="05000000000000000000" pitchFamily="2" charset="2"/>
              <a:buChar char="§"/>
              <a:defRPr/>
            </a:pPr>
            <a:r>
              <a:rPr lang="fr-FR" altLang="fr-FR" sz="1600" dirty="0"/>
              <a:t>Volume utile : 6500 m</a:t>
            </a:r>
            <a:r>
              <a:rPr lang="fr-FR" altLang="fr-FR" sz="1600" baseline="30000" dirty="0"/>
              <a:t>3</a:t>
            </a:r>
          </a:p>
          <a:p>
            <a:pPr eaLnBrk="1" hangingPunct="1">
              <a:buFont typeface="Wingdings" panose="05000000000000000000" pitchFamily="2" charset="2"/>
              <a:buChar char="§"/>
              <a:defRPr/>
            </a:pPr>
            <a:r>
              <a:rPr lang="fr-FR" altLang="fr-FR" sz="1600" dirty="0"/>
              <a:t>PHE : 125.30 m</a:t>
            </a:r>
          </a:p>
          <a:p>
            <a:pPr eaLnBrk="1" hangingPunct="1">
              <a:buFont typeface="Wingdings" panose="05000000000000000000" pitchFamily="2" charset="2"/>
              <a:buChar char="§"/>
              <a:defRPr/>
            </a:pPr>
            <a:r>
              <a:rPr lang="fr-FR" altLang="fr-FR" sz="1600" dirty="0"/>
              <a:t>Cote radier : 122.30 m</a:t>
            </a:r>
          </a:p>
          <a:p>
            <a:pPr eaLnBrk="1" hangingPunct="1">
              <a:buFont typeface="Wingdings" panose="05000000000000000000" pitchFamily="2" charset="2"/>
              <a:buChar char="§"/>
              <a:defRPr/>
            </a:pPr>
            <a:r>
              <a:rPr lang="fr-FR" altLang="fr-FR" sz="1600" dirty="0">
                <a:solidFill>
                  <a:schemeClr val="tx1"/>
                </a:solidFill>
              </a:rPr>
              <a:t>Surface évacuée dans le bassin: 15 ha</a:t>
            </a:r>
          </a:p>
          <a:p>
            <a:pPr eaLnBrk="1" hangingPunct="1">
              <a:buFont typeface="Wingdings" panose="05000000000000000000" pitchFamily="2" charset="2"/>
              <a:buChar char="§"/>
              <a:defRPr/>
            </a:pPr>
            <a:endParaRPr lang="fr-FR" altLang="fr-FR" sz="1600" dirty="0"/>
          </a:p>
          <a:p>
            <a:pPr marL="0" indent="0" eaLnBrk="1" hangingPunct="1">
              <a:buFont typeface="Wingdings 3" panose="05040102010807070707" pitchFamily="18" charset="2"/>
              <a:buNone/>
              <a:defRPr/>
            </a:pPr>
            <a:endParaRPr lang="fr-FR" altLang="fr-FR" sz="1600" dirty="0"/>
          </a:p>
          <a:p>
            <a:pPr eaLnBrk="1" hangingPunct="1">
              <a:buFont typeface="Wingdings 3" panose="05040102010807070707" pitchFamily="18" charset="2"/>
              <a:buNone/>
              <a:defRPr/>
            </a:pPr>
            <a:endParaRPr lang="fr-FR" altLang="fr-FR" sz="1800" dirty="0"/>
          </a:p>
        </p:txBody>
      </p:sp>
      <p:sp>
        <p:nvSpPr>
          <p:cNvPr id="24582" name="Espace réservé du numéro de diapositive 1">
            <a:extLst>
              <a:ext uri="{FF2B5EF4-FFF2-40B4-BE49-F238E27FC236}">
                <a16:creationId xmlns:a16="http://schemas.microsoft.com/office/drawing/2014/main" id="{771C0B12-4BE6-42F8-ADD5-F4C68E90CCF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5E59F1A-03B8-4EB9-A7AE-8BD8E81FE883}"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pic>
        <p:nvPicPr>
          <p:cNvPr id="24583" name="Picture 20">
            <a:extLst>
              <a:ext uri="{FF2B5EF4-FFF2-40B4-BE49-F238E27FC236}">
                <a16:creationId xmlns:a16="http://schemas.microsoft.com/office/drawing/2014/main" id="{AEAA9D46-079D-406C-B01A-2AC101E0C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050" r="523" b="4723"/>
          <a:stretch>
            <a:fillRect/>
          </a:stretch>
        </p:blipFill>
        <p:spPr bwMode="auto">
          <a:xfrm>
            <a:off x="5233988" y="2019300"/>
            <a:ext cx="6332537"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eau 22">
            <a:extLst>
              <a:ext uri="{FF2B5EF4-FFF2-40B4-BE49-F238E27FC236}">
                <a16:creationId xmlns:a16="http://schemas.microsoft.com/office/drawing/2014/main" id="{AC1A8BBD-6EE3-446C-A9C7-459DE9DE7953}"/>
              </a:ext>
            </a:extLst>
          </p:cNvPr>
          <p:cNvGraphicFramePr>
            <a:graphicFrameLocks noGrp="1"/>
          </p:cNvGraphicFramePr>
          <p:nvPr/>
        </p:nvGraphicFramePr>
        <p:xfrm>
          <a:off x="752475" y="4594225"/>
          <a:ext cx="3990975" cy="1822459"/>
        </p:xfrm>
        <a:graphic>
          <a:graphicData uri="http://schemas.openxmlformats.org/drawingml/2006/table">
            <a:tbl>
              <a:tblPr firstRow="1" firstCol="1" bandRow="1">
                <a:tableStyleId>{5C22544A-7EE6-4342-B048-85BDC9FD1C3A}</a:tableStyleId>
              </a:tblPr>
              <a:tblGrid>
                <a:gridCol w="1926146">
                  <a:extLst>
                    <a:ext uri="{9D8B030D-6E8A-4147-A177-3AD203B41FA5}">
                      <a16:colId xmlns:a16="http://schemas.microsoft.com/office/drawing/2014/main" val="20000"/>
                    </a:ext>
                  </a:extLst>
                </a:gridCol>
                <a:gridCol w="2064829">
                  <a:extLst>
                    <a:ext uri="{9D8B030D-6E8A-4147-A177-3AD203B41FA5}">
                      <a16:colId xmlns:a16="http://schemas.microsoft.com/office/drawing/2014/main" val="20001"/>
                    </a:ext>
                  </a:extLst>
                </a:gridCol>
              </a:tblGrid>
              <a:tr h="326611">
                <a:tc>
                  <a:txBody>
                    <a:bodyPr/>
                    <a:lstStyle/>
                    <a:p>
                      <a:pPr algn="ctr" rtl="0" fontAlgn="ctr"/>
                      <a:r>
                        <a:rPr lang="fr-FR" sz="1100" u="none" strike="noStrike" dirty="0">
                          <a:effectLst/>
                        </a:rPr>
                        <a:t>Désignation</a:t>
                      </a:r>
                      <a:endParaRPr lang="fr-FR" sz="1100" b="1" i="0" u="none" strike="noStrike" dirty="0">
                        <a:solidFill>
                          <a:srgbClr val="FFFFFF"/>
                        </a:solidFill>
                        <a:effectLst/>
                        <a:latin typeface="Century Gothic" panose="020B0502020202020204" pitchFamily="34" charset="0"/>
                      </a:endParaRPr>
                    </a:p>
                  </a:txBody>
                  <a:tcPr marL="9524" marR="9524" marT="9520" marB="0" anchor="ctr"/>
                </a:tc>
                <a:tc>
                  <a:txBody>
                    <a:bodyPr/>
                    <a:lstStyle/>
                    <a:p>
                      <a:pPr algn="ctr" rtl="0" fontAlgn="ctr"/>
                      <a:r>
                        <a:rPr lang="fr-FR" sz="1100" u="none" strike="noStrike" dirty="0">
                          <a:effectLst/>
                        </a:rPr>
                        <a:t>Quantité</a:t>
                      </a:r>
                      <a:endParaRPr lang="fr-FR" sz="1100" b="1" i="0" u="none" strike="noStrike" dirty="0">
                        <a:solidFill>
                          <a:srgbClr val="FFFFFF"/>
                        </a:solidFill>
                        <a:effectLst/>
                        <a:latin typeface="Century Gothic" panose="020B0502020202020204" pitchFamily="34" charset="0"/>
                      </a:endParaRPr>
                    </a:p>
                  </a:txBody>
                  <a:tcPr marL="9524" marR="9524" marT="9520" marB="0" anchor="ctr"/>
                </a:tc>
                <a:extLst>
                  <a:ext uri="{0D108BD9-81ED-4DB2-BD59-A6C34878D82A}">
                    <a16:rowId xmlns:a16="http://schemas.microsoft.com/office/drawing/2014/main" val="10000"/>
                  </a:ext>
                </a:extLst>
              </a:tr>
              <a:tr h="342164">
                <a:tc>
                  <a:txBody>
                    <a:bodyPr/>
                    <a:lstStyle/>
                    <a:p>
                      <a:pPr algn="ctr" rtl="0" fontAlgn="ctr"/>
                      <a:r>
                        <a:rPr lang="fr-FR" sz="1300" b="0" u="none" strike="noStrike" dirty="0">
                          <a:effectLst/>
                        </a:rPr>
                        <a:t>Déblai (m3)</a:t>
                      </a:r>
                      <a:endParaRPr lang="fr-FR" sz="1300" b="0" i="0" u="none" strike="noStrike" dirty="0">
                        <a:solidFill>
                          <a:srgbClr val="FFFFFF"/>
                        </a:solidFill>
                        <a:effectLst/>
                        <a:latin typeface="Century Gothic" panose="020B0502020202020204" pitchFamily="34" charset="0"/>
                      </a:endParaRPr>
                    </a:p>
                  </a:txBody>
                  <a:tcPr marL="9524" marR="9524" marT="9520"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13900</a:t>
                      </a:r>
                    </a:p>
                  </a:txBody>
                  <a:tcPr marL="9524" marR="9524" marT="9520" marB="0" anchor="ctr"/>
                </a:tc>
                <a:extLst>
                  <a:ext uri="{0D108BD9-81ED-4DB2-BD59-A6C34878D82A}">
                    <a16:rowId xmlns:a16="http://schemas.microsoft.com/office/drawing/2014/main" val="10001"/>
                  </a:ext>
                </a:extLst>
              </a:tr>
              <a:tr h="405755">
                <a:tc>
                  <a:txBody>
                    <a:bodyPr/>
                    <a:lstStyle/>
                    <a:p>
                      <a:pPr algn="ctr" rtl="0" fontAlgn="ctr"/>
                      <a:r>
                        <a:rPr lang="fr-FR" sz="1300" b="0" u="none" strike="noStrike" dirty="0">
                          <a:effectLst/>
                        </a:rPr>
                        <a:t>Béton hydrofuge B25(m3)</a:t>
                      </a:r>
                      <a:endParaRPr lang="fr-FR" sz="1300" b="0" i="0" u="none" strike="noStrike" dirty="0">
                        <a:solidFill>
                          <a:srgbClr val="FFFFFF"/>
                        </a:solidFill>
                        <a:effectLst/>
                        <a:latin typeface="Century Gothic" panose="020B0502020202020204" pitchFamily="34" charset="0"/>
                      </a:endParaRPr>
                    </a:p>
                  </a:txBody>
                  <a:tcPr marL="9524" marR="9524" marT="9520"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80</a:t>
                      </a:r>
                    </a:p>
                  </a:txBody>
                  <a:tcPr marL="9524" marR="9524" marT="9520" marB="0" anchor="ctr"/>
                </a:tc>
                <a:extLst>
                  <a:ext uri="{0D108BD9-81ED-4DB2-BD59-A6C34878D82A}">
                    <a16:rowId xmlns:a16="http://schemas.microsoft.com/office/drawing/2014/main" val="10002"/>
                  </a:ext>
                </a:extLst>
              </a:tr>
              <a:tr h="405755">
                <a:tc>
                  <a:txBody>
                    <a:bodyPr/>
                    <a:lstStyle/>
                    <a:p>
                      <a:pPr algn="ctr" rtl="0" fontAlgn="ctr"/>
                      <a:r>
                        <a:rPr lang="fr-FR" sz="1300" b="0" u="none" strike="noStrike" dirty="0">
                          <a:effectLst/>
                        </a:rPr>
                        <a:t>Béton de propreté  (m3)</a:t>
                      </a:r>
                      <a:endParaRPr lang="fr-FR" sz="1300" b="0" i="0" u="none" strike="noStrike" dirty="0">
                        <a:solidFill>
                          <a:srgbClr val="FFFFFF"/>
                        </a:solidFill>
                        <a:effectLst/>
                        <a:latin typeface="Century Gothic" panose="020B0502020202020204" pitchFamily="34" charset="0"/>
                      </a:endParaRPr>
                    </a:p>
                  </a:txBody>
                  <a:tcPr marL="9524" marR="9524" marT="9520"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15</a:t>
                      </a:r>
                    </a:p>
                  </a:txBody>
                  <a:tcPr marL="9524" marR="9524" marT="9520" marB="0" anchor="ctr"/>
                </a:tc>
                <a:extLst>
                  <a:ext uri="{0D108BD9-81ED-4DB2-BD59-A6C34878D82A}">
                    <a16:rowId xmlns:a16="http://schemas.microsoft.com/office/drawing/2014/main" val="10003"/>
                  </a:ext>
                </a:extLst>
              </a:tr>
              <a:tr h="342164">
                <a:tc>
                  <a:txBody>
                    <a:bodyPr/>
                    <a:lstStyle/>
                    <a:p>
                      <a:pPr algn="ctr" rtl="0" fontAlgn="ctr"/>
                      <a:r>
                        <a:rPr lang="fr-FR" sz="1300" b="0" u="none" strike="noStrike" dirty="0">
                          <a:effectLst/>
                        </a:rPr>
                        <a:t>Clôture grillagée (ml)</a:t>
                      </a:r>
                      <a:endParaRPr lang="fr-FR" sz="1300" b="0" i="0" u="none" strike="noStrike" dirty="0">
                        <a:solidFill>
                          <a:srgbClr val="FFFFFF"/>
                        </a:solidFill>
                        <a:effectLst/>
                        <a:latin typeface="Century Gothic" panose="020B0502020202020204" pitchFamily="34" charset="0"/>
                      </a:endParaRPr>
                    </a:p>
                  </a:txBody>
                  <a:tcPr marL="9524" marR="9524" marT="9520"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340</a:t>
                      </a:r>
                    </a:p>
                  </a:txBody>
                  <a:tcPr marL="9524" marR="9524" marT="9520" marB="0" anchor="ctr"/>
                </a:tc>
                <a:extLst>
                  <a:ext uri="{0D108BD9-81ED-4DB2-BD59-A6C34878D82A}">
                    <a16:rowId xmlns:a16="http://schemas.microsoft.com/office/drawing/2014/main" val="10004"/>
                  </a:ext>
                </a:extLst>
              </a:tr>
            </a:tbl>
          </a:graphicData>
        </a:graphic>
      </p:graphicFrame>
      <p:sp>
        <p:nvSpPr>
          <p:cNvPr id="24604" name="Rectangle 8">
            <a:extLst>
              <a:ext uri="{FF2B5EF4-FFF2-40B4-BE49-F238E27FC236}">
                <a16:creationId xmlns:a16="http://schemas.microsoft.com/office/drawing/2014/main" id="{90F532CC-F383-45E9-99EE-10723F9C1F94}"/>
              </a:ext>
            </a:extLst>
          </p:cNvPr>
          <p:cNvSpPr>
            <a:spLocks noChangeArrowheads="1"/>
          </p:cNvSpPr>
          <p:nvPr/>
        </p:nvSpPr>
        <p:spPr bwMode="auto">
          <a:xfrm>
            <a:off x="1616075" y="4146550"/>
            <a:ext cx="1985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Volume des travaux</a:t>
            </a:r>
          </a:p>
        </p:txBody>
      </p:sp>
      <p:sp>
        <p:nvSpPr>
          <p:cNvPr id="2" name="Rectangle 1">
            <a:extLst>
              <a:ext uri="{FF2B5EF4-FFF2-40B4-BE49-F238E27FC236}">
                <a16:creationId xmlns:a16="http://schemas.microsoft.com/office/drawing/2014/main" id="{1FAD3E41-E69C-4F5D-A0CF-EFD5F74B1FBA}"/>
              </a:ext>
            </a:extLst>
          </p:cNvPr>
          <p:cNvSpPr/>
          <p:nvPr/>
        </p:nvSpPr>
        <p:spPr>
          <a:xfrm>
            <a:off x="10331450" y="3646488"/>
            <a:ext cx="1182688" cy="199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4606" name="Rectangle 8">
            <a:extLst>
              <a:ext uri="{FF2B5EF4-FFF2-40B4-BE49-F238E27FC236}">
                <a16:creationId xmlns:a16="http://schemas.microsoft.com/office/drawing/2014/main" id="{A77B9E08-C99A-4481-B17E-63F6A9A93A51}"/>
              </a:ext>
            </a:extLst>
          </p:cNvPr>
          <p:cNvSpPr>
            <a:spLocks noChangeArrowheads="1"/>
          </p:cNvSpPr>
          <p:nvPr/>
        </p:nvSpPr>
        <p:spPr bwMode="auto">
          <a:xfrm>
            <a:off x="10390188" y="3727450"/>
            <a:ext cx="1517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Vers dalot jinja</a:t>
            </a:r>
          </a:p>
        </p:txBody>
      </p:sp>
      <p:sp>
        <p:nvSpPr>
          <p:cNvPr id="3" name="Flèche droite 2">
            <a:extLst>
              <a:ext uri="{FF2B5EF4-FFF2-40B4-BE49-F238E27FC236}">
                <a16:creationId xmlns:a16="http://schemas.microsoft.com/office/drawing/2014/main" id="{56A75817-FA1C-41AC-9B58-B518748333B8}"/>
              </a:ext>
            </a:extLst>
          </p:cNvPr>
          <p:cNvSpPr/>
          <p:nvPr/>
        </p:nvSpPr>
        <p:spPr>
          <a:xfrm>
            <a:off x="10925175" y="3538538"/>
            <a:ext cx="804863" cy="128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70</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Remboursement du crédit TVA en présence de chiffre d’affaires exonéré</a:t>
            </a:r>
          </a:p>
        </p:txBody>
      </p:sp>
      <p:grpSp>
        <p:nvGrpSpPr>
          <p:cNvPr id="4" name="Groupe 3"/>
          <p:cNvGrpSpPr/>
          <p:nvPr/>
        </p:nvGrpSpPr>
        <p:grpSpPr>
          <a:xfrm>
            <a:off x="917962" y="1085850"/>
            <a:ext cx="10356077" cy="5326231"/>
            <a:chOff x="1235869" y="192988"/>
            <a:chExt cx="11420452" cy="6365397"/>
          </a:xfrm>
        </p:grpSpPr>
        <p:sp>
          <p:nvSpPr>
            <p:cNvPr id="3" name="Rectangle 2"/>
            <p:cNvSpPr/>
            <p:nvPr/>
          </p:nvSpPr>
          <p:spPr>
            <a:xfrm>
              <a:off x="1235869" y="192988"/>
              <a:ext cx="11044227" cy="5517372"/>
            </a:xfrm>
            <a:prstGeom prst="rect">
              <a:avLst/>
            </a:prstGeom>
          </p:spPr>
          <p:txBody>
            <a:bodyPr wrap="square">
              <a:spAutoFit/>
            </a:bodyPr>
            <a:lstStyle/>
            <a:p>
              <a:pPr marL="221852" lvl="1" algn="just">
                <a:lnSpc>
                  <a:spcPct val="150000"/>
                </a:lnSpc>
              </a:pPr>
              <a:r>
                <a:rPr lang="fr-FR" sz="2800" dirty="0">
                  <a:latin typeface="Corbel" panose="020B0503020204020204" pitchFamily="34" charset="0"/>
                </a:rPr>
                <a:t>En application de l’article 103 du Code Général des  Impôts : les prestataires non-résidents ayant désigné un représentant fiscal au Maroc, ou prestataires établis au Maroc, ayant supporté la TVA au nom de leur sous-traitants, peuvent formuler une demande de remboursement du crédit de TVA, auprès du service local des Impôts à la fin de chaque trimestre de l’année civile au titre des opérations réalisées au cours du ou des trimestres écoulés.</a:t>
              </a:r>
            </a:p>
          </p:txBody>
        </p:sp>
        <p:sp>
          <p:nvSpPr>
            <p:cNvPr id="6" name="Rectangle 5"/>
            <p:cNvSpPr/>
            <p:nvPr/>
          </p:nvSpPr>
          <p:spPr>
            <a:xfrm>
              <a:off x="1235869" y="192988"/>
              <a:ext cx="11420452" cy="63653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12957039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71</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Dispositions fiscales/ IS </a:t>
            </a:r>
          </a:p>
        </p:txBody>
      </p:sp>
      <p:grpSp>
        <p:nvGrpSpPr>
          <p:cNvPr id="4" name="Groupe 3"/>
          <p:cNvGrpSpPr/>
          <p:nvPr/>
        </p:nvGrpSpPr>
        <p:grpSpPr>
          <a:xfrm>
            <a:off x="1165612" y="1266825"/>
            <a:ext cx="10356077" cy="5210175"/>
            <a:chOff x="1235869" y="-42997"/>
            <a:chExt cx="11420452" cy="5745665"/>
          </a:xfrm>
        </p:grpSpPr>
        <p:sp>
          <p:nvSpPr>
            <p:cNvPr id="3" name="Rectangle 2"/>
            <p:cNvSpPr/>
            <p:nvPr/>
          </p:nvSpPr>
          <p:spPr>
            <a:xfrm>
              <a:off x="1421596" y="1643043"/>
              <a:ext cx="11049000" cy="556277"/>
            </a:xfrm>
            <a:prstGeom prst="rect">
              <a:avLst/>
            </a:prstGeom>
          </p:spPr>
          <p:txBody>
            <a:bodyPr wrap="square">
              <a:spAutoFit/>
            </a:bodyPr>
            <a:lstStyle/>
            <a:p>
              <a:pPr marL="564759" lvl="1" indent="-342906" algn="just">
                <a:lnSpc>
                  <a:spcPct val="150000"/>
                </a:lnSpc>
                <a:buClr>
                  <a:schemeClr val="accent5">
                    <a:lumMod val="75000"/>
                  </a:schemeClr>
                </a:buClr>
                <a:buFont typeface="Wingdings" panose="05000000000000000000" pitchFamily="2" charset="2"/>
                <a:buChar char="v"/>
              </a:pPr>
              <a:endParaRPr lang="fr-FR" sz="2000" dirty="0"/>
            </a:p>
          </p:txBody>
        </p:sp>
        <p:sp>
          <p:nvSpPr>
            <p:cNvPr id="6" name="Rectangle 5"/>
            <p:cNvSpPr/>
            <p:nvPr/>
          </p:nvSpPr>
          <p:spPr>
            <a:xfrm>
              <a:off x="1235869" y="-42997"/>
              <a:ext cx="11420452" cy="57456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7" name="Rectangle 6">
            <a:extLst>
              <a:ext uri="{FF2B5EF4-FFF2-40B4-BE49-F238E27FC236}">
                <a16:creationId xmlns:a16="http://schemas.microsoft.com/office/drawing/2014/main" id="{E168EE42-412E-4BC7-BE09-8F2EAB2A5467}"/>
              </a:ext>
            </a:extLst>
          </p:cNvPr>
          <p:cNvSpPr/>
          <p:nvPr/>
        </p:nvSpPr>
        <p:spPr>
          <a:xfrm>
            <a:off x="1165612" y="1211782"/>
            <a:ext cx="10264389" cy="4980722"/>
          </a:xfrm>
          <a:prstGeom prst="rect">
            <a:avLst/>
          </a:prstGeom>
        </p:spPr>
        <p:txBody>
          <a:bodyPr wrap="square">
            <a:spAutoFit/>
          </a:bodyPr>
          <a:lstStyle/>
          <a:p>
            <a:pPr algn="ctr"/>
            <a:r>
              <a:rPr lang="fr-FR" sz="2800" b="1" dirty="0">
                <a:solidFill>
                  <a:srgbClr val="C00000"/>
                </a:solidFill>
                <a:latin typeface="Corbel" panose="020B0503020204020204" pitchFamily="34" charset="0"/>
              </a:rPr>
              <a:t>Impôt sur les bénéfices / revenus </a:t>
            </a: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L’Agence MCA-Morocco procèdera à la retenue à la source de l’impôt sur les sociétés (IS) de 10% sur tous les montants bruts réglés (HT), en contrepartie de prestations de services en faveur des non-résidents.</a:t>
            </a: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Pour tous les impôts sur les bénéfices prélevés, les non-résidents concernés recevront du gouvernement du Maroc, sur demande, la preuve de paiement pour leur éviter la double imposition.</a:t>
            </a:r>
          </a:p>
        </p:txBody>
      </p:sp>
    </p:spTree>
    <p:extLst>
      <p:ext uri="{BB962C8B-B14F-4D97-AF65-F5344CB8AC3E}">
        <p14:creationId xmlns:p14="http://schemas.microsoft.com/office/powerpoint/2010/main" val="36430600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72</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Proposition financière</a:t>
            </a:r>
          </a:p>
        </p:txBody>
      </p:sp>
      <p:grpSp>
        <p:nvGrpSpPr>
          <p:cNvPr id="4" name="Groupe 3"/>
          <p:cNvGrpSpPr/>
          <p:nvPr/>
        </p:nvGrpSpPr>
        <p:grpSpPr>
          <a:xfrm>
            <a:off x="1165612" y="962025"/>
            <a:ext cx="10356077" cy="5645494"/>
            <a:chOff x="1235869" y="1421287"/>
            <a:chExt cx="11420452" cy="5226476"/>
          </a:xfrm>
        </p:grpSpPr>
        <p:sp>
          <p:nvSpPr>
            <p:cNvPr id="3" name="Rectangle 2"/>
            <p:cNvSpPr/>
            <p:nvPr/>
          </p:nvSpPr>
          <p:spPr>
            <a:xfrm>
              <a:off x="1315973" y="1759023"/>
              <a:ext cx="11340348" cy="4810498"/>
            </a:xfrm>
            <a:prstGeom prst="rect">
              <a:avLst/>
            </a:prstGeom>
          </p:spPr>
          <p:txBody>
            <a:bodyPr wrap="square">
              <a:spAutoFit/>
            </a:bodyPr>
            <a:lstStyle/>
            <a:p>
              <a:pPr marL="564759" lvl="1" indent="-342906"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Elle doit inclure tous les coûts, les prix, les frais, y compris toutes les taxes payées au Maroc ainsi que tous les droits et taxes payés dans le pays d’origine, y compris les droits de douane et autres prélèvements  que le consultant est susceptible de subir. </a:t>
              </a:r>
            </a:p>
            <a:p>
              <a:pPr marL="563567" lvl="1" indent="-34290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Cette proposition ne devra pas inclure les montants de la TVA ainsi que les droits de douanes au Maroc, quand ils existent, et pour lesquels les fournisseurs recevront des attestations d’exonération et des franchises douanières.</a:t>
              </a:r>
            </a:p>
          </p:txBody>
        </p:sp>
        <p:sp>
          <p:nvSpPr>
            <p:cNvPr id="6" name="Rectangle 5"/>
            <p:cNvSpPr/>
            <p:nvPr/>
          </p:nvSpPr>
          <p:spPr>
            <a:xfrm>
              <a:off x="1235869" y="1421287"/>
              <a:ext cx="11420452" cy="52264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938621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746798"/>
            <a:ext cx="12192000" cy="4986365"/>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1814" b="1" dirty="0">
              <a:latin typeface="Corbel" panose="020B0503020204020204" pitchFamily="34" charset="0"/>
            </a:endParaRPr>
          </a:p>
          <a:p>
            <a:pPr algn="ctr"/>
            <a:r>
              <a:rPr lang="fr-FR" sz="2400" b="1" dirty="0">
                <a:latin typeface="Corbel" panose="020B0503020204020204" pitchFamily="34" charset="0"/>
              </a:rPr>
              <a:t>			</a:t>
            </a:r>
          </a:p>
          <a:p>
            <a:pPr lvl="2" algn="ctr"/>
            <a:r>
              <a:rPr lang="fr-FR" sz="2400" b="1" dirty="0">
                <a:latin typeface="Corbel" panose="020B0503020204020204" pitchFamily="34" charset="0"/>
              </a:rPr>
              <a:t>		</a:t>
            </a:r>
          </a:p>
          <a:p>
            <a:pPr lvl="2" algn="ctr"/>
            <a:r>
              <a:rPr lang="fr-FR" sz="2400" b="1" dirty="0">
                <a:latin typeface="Corbel" panose="020B0503020204020204" pitchFamily="34" charset="0"/>
              </a:rPr>
              <a:t>		</a:t>
            </a:r>
          </a:p>
          <a:p>
            <a:pPr lvl="2" algn="ctr"/>
            <a:r>
              <a:rPr lang="fr-FR" sz="3200" b="1" dirty="0">
                <a:latin typeface="Corbel" panose="020B0503020204020204" pitchFamily="34" charset="0"/>
              </a:rPr>
              <a:t>		</a:t>
            </a:r>
            <a:r>
              <a:rPr lang="fr-FR" sz="3200" b="1" dirty="0">
                <a:solidFill>
                  <a:srgbClr val="3494BA">
                    <a:lumMod val="50000"/>
                  </a:srgbClr>
                </a:solidFill>
                <a:latin typeface="Corbel" panose="020B0503020204020204" pitchFamily="34" charset="0"/>
              </a:rPr>
              <a:t>		</a:t>
            </a:r>
            <a:r>
              <a:rPr lang="fr-FR" sz="1632" b="1" dirty="0">
                <a:latin typeface="Corbel" panose="020B0503020204020204" pitchFamily="34" charset="0"/>
              </a:rPr>
              <a:t>						</a:t>
            </a: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
        <p:nvSpPr>
          <p:cNvPr id="4" name="Rectangle à coins arrondis 12">
            <a:extLst>
              <a:ext uri="{FF2B5EF4-FFF2-40B4-BE49-F238E27FC236}">
                <a16:creationId xmlns:a16="http://schemas.microsoft.com/office/drawing/2014/main" id="{5C88F96D-36CC-4BF7-AAC4-3DB40E6EA14C}"/>
              </a:ext>
            </a:extLst>
          </p:cNvPr>
          <p:cNvSpPr/>
          <p:nvPr/>
        </p:nvSpPr>
        <p:spPr>
          <a:xfrm>
            <a:off x="2436234" y="3164541"/>
            <a:ext cx="7319532" cy="1044269"/>
          </a:xfrm>
          <a:prstGeom prst="round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64" b="1" dirty="0">
                <a:solidFill>
                  <a:prstClr val="white"/>
                </a:solidFill>
              </a:rPr>
              <a:t>Merci de votre attention</a:t>
            </a:r>
            <a:endParaRPr lang="fr-FR" sz="1632" dirty="0"/>
          </a:p>
        </p:txBody>
      </p:sp>
    </p:spTree>
    <p:extLst>
      <p:ext uri="{BB962C8B-B14F-4D97-AF65-F5344CB8AC3E}">
        <p14:creationId xmlns:p14="http://schemas.microsoft.com/office/powerpoint/2010/main" val="94365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ous-titre 6">
            <a:extLst>
              <a:ext uri="{FF2B5EF4-FFF2-40B4-BE49-F238E27FC236}">
                <a16:creationId xmlns:a16="http://schemas.microsoft.com/office/drawing/2014/main" id="{045AA633-7D6D-4991-8DD3-1F19369EF2F5}"/>
              </a:ext>
            </a:extLst>
          </p:cNvPr>
          <p:cNvSpPr txBox="1">
            <a:spLocks/>
          </p:cNvSpPr>
          <p:nvPr/>
        </p:nvSpPr>
        <p:spPr bwMode="auto">
          <a:xfrm>
            <a:off x="1860550" y="690563"/>
            <a:ext cx="89154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Tx/>
              <a:buNone/>
              <a:tabLst/>
              <a:defRPr/>
            </a:pPr>
            <a:r>
              <a:rPr kumimoji="0" lang="fr-FR"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EXTENSION DE LA ZI HAD SOUALEM - BASSIN</a:t>
            </a:r>
            <a:r>
              <a:rPr kumimoji="0" lang="es-ES"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 DE </a:t>
            </a:r>
            <a:r>
              <a:rPr kumimoji="0" lang="fr-FR"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RÉTENTION</a:t>
            </a:r>
          </a:p>
        </p:txBody>
      </p:sp>
      <p:sp>
        <p:nvSpPr>
          <p:cNvPr id="6" name="Titre 1">
            <a:extLst>
              <a:ext uri="{FF2B5EF4-FFF2-40B4-BE49-F238E27FC236}">
                <a16:creationId xmlns:a16="http://schemas.microsoft.com/office/drawing/2014/main" id="{BD1A762F-742D-4189-AECB-1968FDE80BB8}"/>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25604" name="Image 6">
            <a:extLst>
              <a:ext uri="{FF2B5EF4-FFF2-40B4-BE49-F238E27FC236}">
                <a16:creationId xmlns:a16="http://schemas.microsoft.com/office/drawing/2014/main" id="{65652316-BEF4-431E-AD4C-35EDF7A937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Espace réservé du contenu 10">
            <a:extLst>
              <a:ext uri="{FF2B5EF4-FFF2-40B4-BE49-F238E27FC236}">
                <a16:creationId xmlns:a16="http://schemas.microsoft.com/office/drawing/2014/main" id="{84D51DD1-1AC3-43F1-B98B-D8A8BB7C7F3A}"/>
              </a:ext>
            </a:extLst>
          </p:cNvPr>
          <p:cNvSpPr>
            <a:spLocks noGrp="1"/>
          </p:cNvSpPr>
          <p:nvPr>
            <p:ph idx="1"/>
          </p:nvPr>
        </p:nvSpPr>
        <p:spPr>
          <a:xfrm>
            <a:off x="723900" y="2097088"/>
            <a:ext cx="4637088" cy="1366837"/>
          </a:xfrm>
          <a:solidFill>
            <a:schemeClr val="bg1"/>
          </a:solidFill>
        </p:spPr>
        <p:txBody>
          <a:bodyPr/>
          <a:lstStyle/>
          <a:p>
            <a:pPr eaLnBrk="1" hangingPunct="1"/>
            <a:r>
              <a:rPr lang="fr-FR" altLang="fr-FR" sz="1600"/>
              <a:t>Construction d’une station de pompage</a:t>
            </a:r>
          </a:p>
          <a:p>
            <a:pPr eaLnBrk="1" hangingPunct="1">
              <a:buFont typeface="Wingdings" panose="05000000000000000000" pitchFamily="2" charset="2"/>
              <a:buChar char="§"/>
            </a:pPr>
            <a:r>
              <a:rPr lang="fr-FR" altLang="fr-FR" sz="1600"/>
              <a:t>Débit refoulé :   30 l/s ; 2 pompes</a:t>
            </a:r>
          </a:p>
          <a:p>
            <a:pPr eaLnBrk="1" hangingPunct="1">
              <a:buFont typeface="Wingdings" panose="05000000000000000000" pitchFamily="2" charset="2"/>
              <a:buChar char="§"/>
            </a:pPr>
            <a:r>
              <a:rPr lang="fr-FR" altLang="fr-FR" sz="1600"/>
              <a:t>Hmt :  15 mce</a:t>
            </a:r>
          </a:p>
          <a:p>
            <a:pPr eaLnBrk="1" hangingPunct="1">
              <a:buFont typeface="Wingdings 3" panose="05040102010807070707" pitchFamily="18" charset="2"/>
              <a:buNone/>
            </a:pPr>
            <a:endParaRPr lang="fr-FR" altLang="fr-FR" sz="1800"/>
          </a:p>
        </p:txBody>
      </p:sp>
      <p:sp>
        <p:nvSpPr>
          <p:cNvPr id="25606" name="Espace réservé du numéro de diapositive 1">
            <a:extLst>
              <a:ext uri="{FF2B5EF4-FFF2-40B4-BE49-F238E27FC236}">
                <a16:creationId xmlns:a16="http://schemas.microsoft.com/office/drawing/2014/main" id="{9CE886DD-2725-4874-ABE8-24DD8EFB9DF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A064749-264A-4536-8E71-1D59763D0533}"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graphicFrame>
        <p:nvGraphicFramePr>
          <p:cNvPr id="23" name="Tableau 22">
            <a:extLst>
              <a:ext uri="{FF2B5EF4-FFF2-40B4-BE49-F238E27FC236}">
                <a16:creationId xmlns:a16="http://schemas.microsoft.com/office/drawing/2014/main" id="{7B57B329-73A1-4D9C-9054-8D99D06AA14D}"/>
              </a:ext>
            </a:extLst>
          </p:cNvPr>
          <p:cNvGraphicFramePr>
            <a:graphicFrameLocks noGrp="1"/>
          </p:cNvGraphicFramePr>
          <p:nvPr/>
        </p:nvGraphicFramePr>
        <p:xfrm>
          <a:off x="752475" y="4403725"/>
          <a:ext cx="3990975" cy="1481138"/>
        </p:xfrm>
        <a:graphic>
          <a:graphicData uri="http://schemas.openxmlformats.org/drawingml/2006/table">
            <a:tbl>
              <a:tblPr firstRow="1" firstCol="1" bandRow="1">
                <a:tableStyleId>{5C22544A-7EE6-4342-B048-85BDC9FD1C3A}</a:tableStyleId>
              </a:tblPr>
              <a:tblGrid>
                <a:gridCol w="1926146">
                  <a:extLst>
                    <a:ext uri="{9D8B030D-6E8A-4147-A177-3AD203B41FA5}">
                      <a16:colId xmlns:a16="http://schemas.microsoft.com/office/drawing/2014/main" val="20000"/>
                    </a:ext>
                  </a:extLst>
                </a:gridCol>
                <a:gridCol w="2064829">
                  <a:extLst>
                    <a:ext uri="{9D8B030D-6E8A-4147-A177-3AD203B41FA5}">
                      <a16:colId xmlns:a16="http://schemas.microsoft.com/office/drawing/2014/main" val="20001"/>
                    </a:ext>
                  </a:extLst>
                </a:gridCol>
              </a:tblGrid>
              <a:tr h="326894">
                <a:tc>
                  <a:txBody>
                    <a:bodyPr/>
                    <a:lstStyle/>
                    <a:p>
                      <a:pPr algn="ctr" rtl="0" fontAlgn="ctr"/>
                      <a:r>
                        <a:rPr lang="fr-FR" sz="1100" u="none" strike="noStrike" dirty="0">
                          <a:effectLst/>
                        </a:rPr>
                        <a:t>Désignation</a:t>
                      </a:r>
                      <a:endParaRPr lang="fr-FR" sz="1100" b="1" i="0" u="none" strike="noStrike" dirty="0">
                        <a:solidFill>
                          <a:srgbClr val="FFFFFF"/>
                        </a:solidFill>
                        <a:effectLst/>
                        <a:latin typeface="Century Gothic" panose="020B0502020202020204" pitchFamily="34" charset="0"/>
                      </a:endParaRPr>
                    </a:p>
                  </a:txBody>
                  <a:tcPr marL="9524" marR="9524" marT="9528" marB="0" anchor="ctr"/>
                </a:tc>
                <a:tc>
                  <a:txBody>
                    <a:bodyPr/>
                    <a:lstStyle/>
                    <a:p>
                      <a:pPr algn="ctr" rtl="0" fontAlgn="ctr"/>
                      <a:r>
                        <a:rPr lang="fr-FR" sz="1100" u="none" strike="noStrike" dirty="0">
                          <a:effectLst/>
                        </a:rPr>
                        <a:t>Quantité</a:t>
                      </a:r>
                      <a:endParaRPr lang="fr-FR" sz="1100" b="1" i="0" u="none" strike="noStrike" dirty="0">
                        <a:solidFill>
                          <a:srgbClr val="FFFFFF"/>
                        </a:solidFill>
                        <a:effectLst/>
                        <a:latin typeface="Century Gothic" panose="020B0502020202020204" pitchFamily="34" charset="0"/>
                      </a:endParaRPr>
                    </a:p>
                  </a:txBody>
                  <a:tcPr marL="9524" marR="9524" marT="9528" marB="0" anchor="ctr"/>
                </a:tc>
                <a:extLst>
                  <a:ext uri="{0D108BD9-81ED-4DB2-BD59-A6C34878D82A}">
                    <a16:rowId xmlns:a16="http://schemas.microsoft.com/office/drawing/2014/main" val="10000"/>
                  </a:ext>
                </a:extLst>
              </a:tr>
              <a:tr h="342460">
                <a:tc>
                  <a:txBody>
                    <a:bodyPr/>
                    <a:lstStyle/>
                    <a:p>
                      <a:pPr algn="ctr" rtl="0" fontAlgn="ctr"/>
                      <a:r>
                        <a:rPr lang="fr-FR" sz="1300" b="0" u="none" strike="noStrike" dirty="0">
                          <a:effectLst/>
                        </a:rPr>
                        <a:t>Déblai (m3)</a:t>
                      </a:r>
                      <a:endParaRPr lang="fr-FR" sz="1300" b="0" i="0" u="none" strike="noStrike" dirty="0">
                        <a:solidFill>
                          <a:srgbClr val="FFFFFF"/>
                        </a:solidFill>
                        <a:effectLst/>
                        <a:latin typeface="Century Gothic" panose="020B0502020202020204" pitchFamily="34" charset="0"/>
                      </a:endParaRPr>
                    </a:p>
                  </a:txBody>
                  <a:tcPr marL="9524" marR="9524" marT="9528"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400</a:t>
                      </a:r>
                    </a:p>
                  </a:txBody>
                  <a:tcPr marL="9524" marR="9524" marT="9528" marB="0" anchor="ctr"/>
                </a:tc>
                <a:extLst>
                  <a:ext uri="{0D108BD9-81ED-4DB2-BD59-A6C34878D82A}">
                    <a16:rowId xmlns:a16="http://schemas.microsoft.com/office/drawing/2014/main" val="10001"/>
                  </a:ext>
                </a:extLst>
              </a:tr>
              <a:tr h="405892">
                <a:tc>
                  <a:txBody>
                    <a:bodyPr/>
                    <a:lstStyle/>
                    <a:p>
                      <a:pPr algn="ctr" rtl="0" fontAlgn="ctr"/>
                      <a:r>
                        <a:rPr lang="fr-FR" sz="1300" b="0" u="none" strike="noStrike" dirty="0">
                          <a:effectLst/>
                        </a:rPr>
                        <a:t>Béton hydrofuge B25 (m3)</a:t>
                      </a:r>
                      <a:endParaRPr lang="fr-FR" sz="1300" b="0" i="0" u="none" strike="noStrike" dirty="0">
                        <a:solidFill>
                          <a:srgbClr val="FFFFFF"/>
                        </a:solidFill>
                        <a:effectLst/>
                        <a:latin typeface="Century Gothic" panose="020B0502020202020204" pitchFamily="34" charset="0"/>
                      </a:endParaRPr>
                    </a:p>
                  </a:txBody>
                  <a:tcPr marL="9524" marR="9524" marT="9528"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90</a:t>
                      </a:r>
                    </a:p>
                  </a:txBody>
                  <a:tcPr marL="9524" marR="9524" marT="9528" marB="0" anchor="ctr"/>
                </a:tc>
                <a:extLst>
                  <a:ext uri="{0D108BD9-81ED-4DB2-BD59-A6C34878D82A}">
                    <a16:rowId xmlns:a16="http://schemas.microsoft.com/office/drawing/2014/main" val="10002"/>
                  </a:ext>
                </a:extLst>
              </a:tr>
              <a:tr h="405892">
                <a:tc>
                  <a:txBody>
                    <a:bodyPr/>
                    <a:lstStyle/>
                    <a:p>
                      <a:pPr algn="ctr" rtl="0" fontAlgn="ctr"/>
                      <a:r>
                        <a:rPr lang="fr-FR" sz="1300" b="0" u="none" strike="noStrike" dirty="0">
                          <a:effectLst/>
                        </a:rPr>
                        <a:t>Béton de propreté  (m3)</a:t>
                      </a:r>
                      <a:endParaRPr lang="fr-FR" sz="1300" b="0" i="0" u="none" strike="noStrike" dirty="0">
                        <a:solidFill>
                          <a:srgbClr val="FFFFFF"/>
                        </a:solidFill>
                        <a:effectLst/>
                        <a:latin typeface="Century Gothic" panose="020B0502020202020204" pitchFamily="34" charset="0"/>
                      </a:endParaRPr>
                    </a:p>
                  </a:txBody>
                  <a:tcPr marL="9524" marR="9524" marT="9528"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20</a:t>
                      </a:r>
                    </a:p>
                  </a:txBody>
                  <a:tcPr marL="9524" marR="9524" marT="9528" marB="0" anchor="ctr"/>
                </a:tc>
                <a:extLst>
                  <a:ext uri="{0D108BD9-81ED-4DB2-BD59-A6C34878D82A}">
                    <a16:rowId xmlns:a16="http://schemas.microsoft.com/office/drawing/2014/main" val="10003"/>
                  </a:ext>
                </a:extLst>
              </a:tr>
            </a:tbl>
          </a:graphicData>
        </a:graphic>
      </p:graphicFrame>
      <p:sp>
        <p:nvSpPr>
          <p:cNvPr id="25624" name="Rectangle 8">
            <a:extLst>
              <a:ext uri="{FF2B5EF4-FFF2-40B4-BE49-F238E27FC236}">
                <a16:creationId xmlns:a16="http://schemas.microsoft.com/office/drawing/2014/main" id="{F250057D-8829-4ACE-AF26-0A03D2484795}"/>
              </a:ext>
            </a:extLst>
          </p:cNvPr>
          <p:cNvSpPr>
            <a:spLocks noChangeArrowheads="1"/>
          </p:cNvSpPr>
          <p:nvPr/>
        </p:nvSpPr>
        <p:spPr bwMode="auto">
          <a:xfrm>
            <a:off x="1616075" y="3867150"/>
            <a:ext cx="1985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Volume des travaux</a:t>
            </a:r>
          </a:p>
        </p:txBody>
      </p:sp>
      <p:pic>
        <p:nvPicPr>
          <p:cNvPr id="25625" name="Picture 2">
            <a:extLst>
              <a:ext uri="{FF2B5EF4-FFF2-40B4-BE49-F238E27FC236}">
                <a16:creationId xmlns:a16="http://schemas.microsoft.com/office/drawing/2014/main" id="{74DDDCE1-0C8A-4FEC-923B-4BC0EF1A0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463" y="1676400"/>
            <a:ext cx="5703887"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ous-titre 6">
            <a:extLst>
              <a:ext uri="{FF2B5EF4-FFF2-40B4-BE49-F238E27FC236}">
                <a16:creationId xmlns:a16="http://schemas.microsoft.com/office/drawing/2014/main" id="{909A3DD4-84CF-422D-BEE3-DAE292B108C7}"/>
              </a:ext>
            </a:extLst>
          </p:cNvPr>
          <p:cNvSpPr txBox="1">
            <a:spLocks/>
          </p:cNvSpPr>
          <p:nvPr/>
        </p:nvSpPr>
        <p:spPr bwMode="auto">
          <a:xfrm>
            <a:off x="1860550" y="690563"/>
            <a:ext cx="89154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A53010"/>
              </a:buClr>
              <a:buSzTx/>
              <a:buFontTx/>
              <a:buNone/>
              <a:tabLst/>
              <a:defRPr/>
            </a:pPr>
            <a:r>
              <a:rPr kumimoji="0" lang="fr-FR"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NOUVELLE ZI DE SAHEL LAKHYAYTA - BASSIN</a:t>
            </a:r>
            <a:r>
              <a:rPr kumimoji="0" lang="es-ES"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 DE </a:t>
            </a:r>
            <a:r>
              <a:rPr kumimoji="0" lang="fr-FR" altLang="fr-FR" sz="2400" b="1" i="0" u="none" strike="noStrike" kern="1200" cap="none" spc="0" normalizeH="0" baseline="0" noProof="0">
                <a:ln>
                  <a:noFill/>
                </a:ln>
                <a:solidFill>
                  <a:srgbClr val="C00000"/>
                </a:solidFill>
                <a:effectLst/>
                <a:uLnTx/>
                <a:uFillTx/>
                <a:latin typeface="Century Gothic" panose="020B0502020202020204" pitchFamily="34" charset="0"/>
                <a:ea typeface="+mn-ea"/>
                <a:cs typeface="Arial" panose="020B0604020202020204" pitchFamily="34" charset="0"/>
              </a:rPr>
              <a:t>RÉTENTION</a:t>
            </a:r>
          </a:p>
        </p:txBody>
      </p:sp>
      <p:sp>
        <p:nvSpPr>
          <p:cNvPr id="6" name="Titre 1">
            <a:extLst>
              <a:ext uri="{FF2B5EF4-FFF2-40B4-BE49-F238E27FC236}">
                <a16:creationId xmlns:a16="http://schemas.microsoft.com/office/drawing/2014/main" id="{96C9D464-08F3-4EA1-992F-1FD460F620C8}"/>
              </a:ext>
            </a:extLst>
          </p:cNvPr>
          <p:cNvSpPr txBox="1">
            <a:spLocks/>
          </p:cNvSpPr>
          <p:nvPr/>
        </p:nvSpPr>
        <p:spPr>
          <a:xfrm>
            <a:off x="1158875" y="271463"/>
            <a:ext cx="10355263" cy="415925"/>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800" b="1" i="0" u="none" strike="noStrike" kern="1200" cap="none" spc="0" normalizeH="0" baseline="0" noProof="0" dirty="0">
                <a:ln>
                  <a:noFill/>
                </a:ln>
                <a:solidFill>
                  <a:prstClr val="black">
                    <a:lumMod val="85000"/>
                    <a:lumOff val="15000"/>
                  </a:prstClr>
                </a:solidFill>
                <a:effectLst/>
                <a:uLnTx/>
                <a:uFillTx/>
                <a:latin typeface="Century Gothic"/>
                <a:ea typeface="+mj-ea"/>
                <a:cs typeface="+mj-cs"/>
              </a:rPr>
              <a:t>LA MAITRISE D’ŒUVRE DE LA REVITALISATION DES ZONES INDUSTRIELLES DE BOUZNIKA ET HAD SOUALEM ET LEURS EXTENSIONS ET LE DEVELOPPEMENT D’UNE NOUVELLE ZONE INDUSTRIELLE A SAHEL LAKHYAYTA</a:t>
            </a:r>
          </a:p>
        </p:txBody>
      </p:sp>
      <p:pic>
        <p:nvPicPr>
          <p:cNvPr id="26628" name="Image 6">
            <a:extLst>
              <a:ext uri="{FF2B5EF4-FFF2-40B4-BE49-F238E27FC236}">
                <a16:creationId xmlns:a16="http://schemas.microsoft.com/office/drawing/2014/main" id="{0332D9FC-76E4-476D-81E2-155DBBCAC8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600" y="234950"/>
            <a:ext cx="411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Espace réservé du contenu 10">
            <a:extLst>
              <a:ext uri="{FF2B5EF4-FFF2-40B4-BE49-F238E27FC236}">
                <a16:creationId xmlns:a16="http://schemas.microsoft.com/office/drawing/2014/main" id="{56E091B0-1D70-4AE3-AE06-5DAF37E83EF1}"/>
              </a:ext>
            </a:extLst>
          </p:cNvPr>
          <p:cNvSpPr>
            <a:spLocks noGrp="1"/>
          </p:cNvSpPr>
          <p:nvPr>
            <p:ph idx="1"/>
          </p:nvPr>
        </p:nvSpPr>
        <p:spPr>
          <a:xfrm>
            <a:off x="752475" y="1695450"/>
            <a:ext cx="4198938" cy="1906588"/>
          </a:xfrm>
          <a:solidFill>
            <a:schemeClr val="bg1"/>
          </a:solidFill>
        </p:spPr>
        <p:txBody>
          <a:bodyPr/>
          <a:lstStyle/>
          <a:p>
            <a:pPr eaLnBrk="1" hangingPunct="1"/>
            <a:r>
              <a:rPr lang="fr-FR" altLang="fr-FR" sz="1600"/>
              <a:t>Construction du bassin de rétention</a:t>
            </a:r>
          </a:p>
          <a:p>
            <a:pPr eaLnBrk="1" hangingPunct="1">
              <a:buFont typeface="Wingdings" panose="05000000000000000000" pitchFamily="2" charset="2"/>
              <a:buChar char="§"/>
            </a:pPr>
            <a:r>
              <a:rPr lang="fr-FR" altLang="fr-FR" sz="1600"/>
              <a:t>Volume utile : 18 500 m</a:t>
            </a:r>
            <a:r>
              <a:rPr lang="fr-FR" altLang="fr-FR" sz="1600" baseline="30000"/>
              <a:t>3</a:t>
            </a:r>
          </a:p>
          <a:p>
            <a:pPr eaLnBrk="1" hangingPunct="1">
              <a:buFont typeface="Wingdings" panose="05000000000000000000" pitchFamily="2" charset="2"/>
              <a:buChar char="§"/>
            </a:pPr>
            <a:r>
              <a:rPr lang="fr-FR" altLang="fr-FR" sz="1600"/>
              <a:t>PHE : 135.30</a:t>
            </a:r>
          </a:p>
          <a:p>
            <a:pPr eaLnBrk="1" hangingPunct="1">
              <a:buFont typeface="Wingdings" panose="05000000000000000000" pitchFamily="2" charset="2"/>
              <a:buChar char="§"/>
            </a:pPr>
            <a:r>
              <a:rPr lang="fr-FR" altLang="fr-FR" sz="1600"/>
              <a:t>Cote radier : 132.30</a:t>
            </a:r>
          </a:p>
          <a:p>
            <a:pPr eaLnBrk="1" hangingPunct="1">
              <a:buFont typeface="Wingdings" panose="05000000000000000000" pitchFamily="2" charset="2"/>
              <a:buChar char="§"/>
            </a:pPr>
            <a:r>
              <a:rPr lang="fr-FR" altLang="fr-FR" sz="1600">
                <a:solidFill>
                  <a:schemeClr val="tx1"/>
                </a:solidFill>
              </a:rPr>
              <a:t>Surface évacué dans le bassin: 60 ha</a:t>
            </a:r>
          </a:p>
          <a:p>
            <a:pPr eaLnBrk="1" hangingPunct="1">
              <a:buFont typeface="Wingdings 3" panose="05040102010807070707" pitchFamily="18" charset="2"/>
              <a:buNone/>
            </a:pPr>
            <a:endParaRPr lang="fr-FR" altLang="fr-FR" sz="1600"/>
          </a:p>
          <a:p>
            <a:pPr eaLnBrk="1" hangingPunct="1">
              <a:buFont typeface="Wingdings 3" panose="05040102010807070707" pitchFamily="18" charset="2"/>
              <a:buNone/>
            </a:pPr>
            <a:endParaRPr lang="fr-FR" altLang="fr-FR" sz="1800"/>
          </a:p>
        </p:txBody>
      </p:sp>
      <p:sp>
        <p:nvSpPr>
          <p:cNvPr id="26630" name="Espace réservé du numéro de diapositive 1">
            <a:extLst>
              <a:ext uri="{FF2B5EF4-FFF2-40B4-BE49-F238E27FC236}">
                <a16:creationId xmlns:a16="http://schemas.microsoft.com/office/drawing/2014/main" id="{4C6C6AA4-1115-42EC-B20B-B4A7B059D0B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58A052F-0A4F-45B1-8AD3-9122B959FC77}" type="slidenum">
              <a:rPr kumimoji="0" lang="en-US" altLang="fr-FR" sz="2000" b="0" i="0" u="none" strike="noStrike" kern="1200" cap="none" spc="0" normalizeH="0" baseline="0" noProof="0" smtClean="0">
                <a:ln>
                  <a:noFill/>
                </a:ln>
                <a:solidFill>
                  <a:srgbClr val="FEFFFF"/>
                </a:solidFill>
                <a:effectLst/>
                <a:uLnTx/>
                <a:uFillTx/>
                <a:latin typeface="Century Gothic" panose="020B0502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fr-FR" sz="2000" b="0" i="0" u="none" strike="noStrike" kern="1200" cap="none" spc="0" normalizeH="0" baseline="0" noProof="0">
              <a:ln>
                <a:noFill/>
              </a:ln>
              <a:solidFill>
                <a:srgbClr val="FEFFFF"/>
              </a:solidFill>
              <a:effectLst/>
              <a:uLnTx/>
              <a:uFillTx/>
              <a:latin typeface="Century Gothic" panose="020B0502020202020204" pitchFamily="34" charset="0"/>
              <a:ea typeface="+mn-ea"/>
              <a:cs typeface="Arial" panose="020B0604020202020204" pitchFamily="34" charset="0"/>
            </a:endParaRPr>
          </a:p>
        </p:txBody>
      </p:sp>
      <p:pic>
        <p:nvPicPr>
          <p:cNvPr id="26631" name="Picture 2">
            <a:extLst>
              <a:ext uri="{FF2B5EF4-FFF2-40B4-BE49-F238E27FC236}">
                <a16:creationId xmlns:a16="http://schemas.microsoft.com/office/drawing/2014/main" id="{59AFCBA5-6931-4F38-B9AF-B15FBA127F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563" y="1662113"/>
            <a:ext cx="58054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au 7">
            <a:extLst>
              <a:ext uri="{FF2B5EF4-FFF2-40B4-BE49-F238E27FC236}">
                <a16:creationId xmlns:a16="http://schemas.microsoft.com/office/drawing/2014/main" id="{145AB70A-FA19-4A3A-A652-C504B3A90AF0}"/>
              </a:ext>
            </a:extLst>
          </p:cNvPr>
          <p:cNvGraphicFramePr>
            <a:graphicFrameLocks noGrp="1"/>
          </p:cNvGraphicFramePr>
          <p:nvPr/>
        </p:nvGraphicFramePr>
        <p:xfrm>
          <a:off x="752475" y="4084638"/>
          <a:ext cx="3990975" cy="1822459"/>
        </p:xfrm>
        <a:graphic>
          <a:graphicData uri="http://schemas.openxmlformats.org/drawingml/2006/table">
            <a:tbl>
              <a:tblPr firstRow="1" firstCol="1" bandRow="1">
                <a:tableStyleId>{5C22544A-7EE6-4342-B048-85BDC9FD1C3A}</a:tableStyleId>
              </a:tblPr>
              <a:tblGrid>
                <a:gridCol w="1926146">
                  <a:extLst>
                    <a:ext uri="{9D8B030D-6E8A-4147-A177-3AD203B41FA5}">
                      <a16:colId xmlns:a16="http://schemas.microsoft.com/office/drawing/2014/main" val="20000"/>
                    </a:ext>
                  </a:extLst>
                </a:gridCol>
                <a:gridCol w="2064829">
                  <a:extLst>
                    <a:ext uri="{9D8B030D-6E8A-4147-A177-3AD203B41FA5}">
                      <a16:colId xmlns:a16="http://schemas.microsoft.com/office/drawing/2014/main" val="20001"/>
                    </a:ext>
                  </a:extLst>
                </a:gridCol>
              </a:tblGrid>
              <a:tr h="326611">
                <a:tc>
                  <a:txBody>
                    <a:bodyPr/>
                    <a:lstStyle/>
                    <a:p>
                      <a:pPr algn="ctr" rtl="0" fontAlgn="ctr"/>
                      <a:r>
                        <a:rPr lang="fr-FR" sz="1100" u="none" strike="noStrike" dirty="0">
                          <a:effectLst/>
                        </a:rPr>
                        <a:t>Désignation</a:t>
                      </a:r>
                      <a:endParaRPr lang="fr-FR" sz="1100" b="1" i="0" u="none" strike="noStrike" dirty="0">
                        <a:solidFill>
                          <a:srgbClr val="FFFFFF"/>
                        </a:solidFill>
                        <a:effectLst/>
                        <a:latin typeface="Century Gothic" panose="020B0502020202020204" pitchFamily="34" charset="0"/>
                      </a:endParaRPr>
                    </a:p>
                  </a:txBody>
                  <a:tcPr marL="9524" marR="9524" marT="9520" marB="0" anchor="ctr"/>
                </a:tc>
                <a:tc>
                  <a:txBody>
                    <a:bodyPr/>
                    <a:lstStyle/>
                    <a:p>
                      <a:pPr algn="ctr" rtl="0" fontAlgn="ctr"/>
                      <a:r>
                        <a:rPr lang="fr-FR" sz="1100" u="none" strike="noStrike" dirty="0">
                          <a:effectLst/>
                        </a:rPr>
                        <a:t>Quantité</a:t>
                      </a:r>
                      <a:endParaRPr lang="fr-FR" sz="1100" b="1" i="0" u="none" strike="noStrike" dirty="0">
                        <a:solidFill>
                          <a:srgbClr val="FFFFFF"/>
                        </a:solidFill>
                        <a:effectLst/>
                        <a:latin typeface="Century Gothic" panose="020B0502020202020204" pitchFamily="34" charset="0"/>
                      </a:endParaRPr>
                    </a:p>
                  </a:txBody>
                  <a:tcPr marL="9524" marR="9524" marT="9520" marB="0" anchor="ctr"/>
                </a:tc>
                <a:extLst>
                  <a:ext uri="{0D108BD9-81ED-4DB2-BD59-A6C34878D82A}">
                    <a16:rowId xmlns:a16="http://schemas.microsoft.com/office/drawing/2014/main" val="10000"/>
                  </a:ext>
                </a:extLst>
              </a:tr>
              <a:tr h="342164">
                <a:tc>
                  <a:txBody>
                    <a:bodyPr/>
                    <a:lstStyle/>
                    <a:p>
                      <a:pPr algn="ctr" rtl="0" fontAlgn="ctr"/>
                      <a:r>
                        <a:rPr lang="fr-FR" sz="1300" b="0" u="none" strike="noStrike" dirty="0">
                          <a:effectLst/>
                        </a:rPr>
                        <a:t>Déblai (m3)</a:t>
                      </a:r>
                      <a:endParaRPr lang="fr-FR" sz="1300" b="0" i="0" u="none" strike="noStrike" dirty="0">
                        <a:solidFill>
                          <a:srgbClr val="FFFFFF"/>
                        </a:solidFill>
                        <a:effectLst/>
                        <a:latin typeface="Century Gothic" panose="020B0502020202020204" pitchFamily="34" charset="0"/>
                      </a:endParaRPr>
                    </a:p>
                  </a:txBody>
                  <a:tcPr marL="9524" marR="9524" marT="9520"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48</a:t>
                      </a:r>
                      <a:r>
                        <a:rPr lang="fr-FR" sz="1600" b="0" i="0" u="none" strike="noStrike" baseline="0" dirty="0">
                          <a:solidFill>
                            <a:srgbClr val="000000"/>
                          </a:solidFill>
                          <a:effectLst/>
                          <a:latin typeface="Century Gothic" panose="020B0502020202020204" pitchFamily="34" charset="0"/>
                        </a:rPr>
                        <a:t> </a:t>
                      </a:r>
                      <a:r>
                        <a:rPr lang="fr-FR" sz="1600" b="0" i="0" u="none" strike="noStrike" dirty="0">
                          <a:solidFill>
                            <a:srgbClr val="000000"/>
                          </a:solidFill>
                          <a:effectLst/>
                          <a:latin typeface="Century Gothic" panose="020B0502020202020204" pitchFamily="34" charset="0"/>
                        </a:rPr>
                        <a:t>100</a:t>
                      </a:r>
                    </a:p>
                  </a:txBody>
                  <a:tcPr marL="9524" marR="9524" marT="9520" marB="0" anchor="ctr"/>
                </a:tc>
                <a:extLst>
                  <a:ext uri="{0D108BD9-81ED-4DB2-BD59-A6C34878D82A}">
                    <a16:rowId xmlns:a16="http://schemas.microsoft.com/office/drawing/2014/main" val="10001"/>
                  </a:ext>
                </a:extLst>
              </a:tr>
              <a:tr h="405755">
                <a:tc>
                  <a:txBody>
                    <a:bodyPr/>
                    <a:lstStyle/>
                    <a:p>
                      <a:pPr algn="ctr" rtl="0" fontAlgn="ctr"/>
                      <a:r>
                        <a:rPr lang="fr-FR" sz="1300" b="0" u="none" strike="noStrike" dirty="0">
                          <a:effectLst/>
                        </a:rPr>
                        <a:t>Béton hydrofuge B25(m3)</a:t>
                      </a:r>
                      <a:endParaRPr lang="fr-FR" sz="1300" b="0" i="0" u="none" strike="noStrike" dirty="0">
                        <a:solidFill>
                          <a:srgbClr val="FFFFFF"/>
                        </a:solidFill>
                        <a:effectLst/>
                        <a:latin typeface="Century Gothic" panose="020B0502020202020204" pitchFamily="34" charset="0"/>
                      </a:endParaRPr>
                    </a:p>
                  </a:txBody>
                  <a:tcPr marL="9524" marR="9524" marT="9520"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110</a:t>
                      </a:r>
                    </a:p>
                  </a:txBody>
                  <a:tcPr marL="9524" marR="9524" marT="9520" marB="0" anchor="ctr"/>
                </a:tc>
                <a:extLst>
                  <a:ext uri="{0D108BD9-81ED-4DB2-BD59-A6C34878D82A}">
                    <a16:rowId xmlns:a16="http://schemas.microsoft.com/office/drawing/2014/main" val="10002"/>
                  </a:ext>
                </a:extLst>
              </a:tr>
              <a:tr h="405755">
                <a:tc>
                  <a:txBody>
                    <a:bodyPr/>
                    <a:lstStyle/>
                    <a:p>
                      <a:pPr algn="ctr" rtl="0" fontAlgn="ctr"/>
                      <a:r>
                        <a:rPr lang="fr-FR" sz="1300" b="0" u="none" strike="noStrike" dirty="0">
                          <a:effectLst/>
                        </a:rPr>
                        <a:t>Béton de propreté  (m3)</a:t>
                      </a:r>
                      <a:endParaRPr lang="fr-FR" sz="1300" b="0" i="0" u="none" strike="noStrike" dirty="0">
                        <a:solidFill>
                          <a:srgbClr val="FFFFFF"/>
                        </a:solidFill>
                        <a:effectLst/>
                        <a:latin typeface="Century Gothic" panose="020B0502020202020204" pitchFamily="34" charset="0"/>
                      </a:endParaRPr>
                    </a:p>
                  </a:txBody>
                  <a:tcPr marL="9524" marR="9524" marT="9520"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35</a:t>
                      </a:r>
                    </a:p>
                  </a:txBody>
                  <a:tcPr marL="9524" marR="9524" marT="9520" marB="0" anchor="ctr"/>
                </a:tc>
                <a:extLst>
                  <a:ext uri="{0D108BD9-81ED-4DB2-BD59-A6C34878D82A}">
                    <a16:rowId xmlns:a16="http://schemas.microsoft.com/office/drawing/2014/main" val="10003"/>
                  </a:ext>
                </a:extLst>
              </a:tr>
              <a:tr h="342164">
                <a:tc>
                  <a:txBody>
                    <a:bodyPr/>
                    <a:lstStyle/>
                    <a:p>
                      <a:pPr algn="ctr" rtl="0" fontAlgn="ctr"/>
                      <a:r>
                        <a:rPr lang="fr-FR" sz="1300" b="0" u="none" strike="noStrike" dirty="0">
                          <a:effectLst/>
                        </a:rPr>
                        <a:t>Clôture grillagée (ml)</a:t>
                      </a:r>
                      <a:endParaRPr lang="fr-FR" sz="1300" b="0" i="0" u="none" strike="noStrike" dirty="0">
                        <a:solidFill>
                          <a:srgbClr val="FFFFFF"/>
                        </a:solidFill>
                        <a:effectLst/>
                        <a:latin typeface="Century Gothic" panose="020B0502020202020204" pitchFamily="34" charset="0"/>
                      </a:endParaRPr>
                    </a:p>
                  </a:txBody>
                  <a:tcPr marL="9524" marR="9524" marT="9520" marB="0" anchor="ctr"/>
                </a:tc>
                <a:tc>
                  <a:txBody>
                    <a:bodyPr/>
                    <a:lstStyle/>
                    <a:p>
                      <a:pPr algn="ctr" rtl="0" fontAlgn="ctr"/>
                      <a:r>
                        <a:rPr lang="fr-FR" sz="1600" b="0" i="0" u="none" strike="noStrike" dirty="0">
                          <a:solidFill>
                            <a:srgbClr val="000000"/>
                          </a:solidFill>
                          <a:effectLst/>
                          <a:latin typeface="Century Gothic" panose="020B0502020202020204" pitchFamily="34" charset="0"/>
                        </a:rPr>
                        <a:t>500</a:t>
                      </a:r>
                    </a:p>
                  </a:txBody>
                  <a:tcPr marL="9524" marR="9524" marT="9520" marB="0" anchor="ctr"/>
                </a:tc>
                <a:extLst>
                  <a:ext uri="{0D108BD9-81ED-4DB2-BD59-A6C34878D82A}">
                    <a16:rowId xmlns:a16="http://schemas.microsoft.com/office/drawing/2014/main" val="10004"/>
                  </a:ext>
                </a:extLst>
              </a:tr>
            </a:tbl>
          </a:graphicData>
        </a:graphic>
      </p:graphicFrame>
      <p:sp>
        <p:nvSpPr>
          <p:cNvPr id="26652" name="Rectangle 8">
            <a:extLst>
              <a:ext uri="{FF2B5EF4-FFF2-40B4-BE49-F238E27FC236}">
                <a16:creationId xmlns:a16="http://schemas.microsoft.com/office/drawing/2014/main" id="{E895BA5A-3423-42FB-98F4-5C7B429685E8}"/>
              </a:ext>
            </a:extLst>
          </p:cNvPr>
          <p:cNvSpPr>
            <a:spLocks noChangeArrowheads="1"/>
          </p:cNvSpPr>
          <p:nvPr/>
        </p:nvSpPr>
        <p:spPr bwMode="auto">
          <a:xfrm>
            <a:off x="1587500" y="3617913"/>
            <a:ext cx="1987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6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Volume des travaux</a:t>
            </a: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6009</TotalTime>
  <Words>7298</Words>
  <Application>Microsoft Office PowerPoint</Application>
  <PresentationFormat>Grand écran</PresentationFormat>
  <Paragraphs>1267</Paragraphs>
  <Slides>73</Slides>
  <Notes>8</Notes>
  <HiddenSlides>0</HiddenSlides>
  <MMClips>0</MMClips>
  <ScaleCrop>false</ScaleCrop>
  <HeadingPairs>
    <vt:vector size="6" baseType="variant">
      <vt:variant>
        <vt:lpstr>Polices utilisées</vt:lpstr>
      </vt:variant>
      <vt:variant>
        <vt:i4>14</vt:i4>
      </vt:variant>
      <vt:variant>
        <vt:lpstr>Thème</vt:lpstr>
      </vt:variant>
      <vt:variant>
        <vt:i4>4</vt:i4>
      </vt:variant>
      <vt:variant>
        <vt:lpstr>Titres des diapositives</vt:lpstr>
      </vt:variant>
      <vt:variant>
        <vt:i4>73</vt:i4>
      </vt:variant>
    </vt:vector>
  </HeadingPairs>
  <TitlesOfParts>
    <vt:vector size="91" baseType="lpstr">
      <vt:lpstr>Arial</vt:lpstr>
      <vt:lpstr>Berlin Sans FB Demi</vt:lpstr>
      <vt:lpstr>Calibri</vt:lpstr>
      <vt:lpstr>Calibri Light</vt:lpstr>
      <vt:lpstr>Century Gothic</vt:lpstr>
      <vt:lpstr>Corbel</vt:lpstr>
      <vt:lpstr>Roboto</vt:lpstr>
      <vt:lpstr>Sakkal Majalla</vt:lpstr>
      <vt:lpstr>Times New Roman</vt:lpstr>
      <vt:lpstr>Trebuchet MS</vt:lpstr>
      <vt:lpstr>Tw Cen MT</vt:lpstr>
      <vt:lpstr>Tw Cen MT Condensed</vt:lpstr>
      <vt:lpstr>Wingdings</vt:lpstr>
      <vt:lpstr>Wingdings 3</vt:lpstr>
      <vt:lpstr>1_Custom Design - Showeet</vt:lpstr>
      <vt:lpstr>TITLES</vt:lpstr>
      <vt:lpstr>Integral</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Commentaires et Discussion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Salaheddine Belhassane</cp:lastModifiedBy>
  <cp:revision>414</cp:revision>
  <cp:lastPrinted>2019-01-22T17:51:58Z</cp:lastPrinted>
  <dcterms:created xsi:type="dcterms:W3CDTF">2018-11-07T12:00:03Z</dcterms:created>
  <dcterms:modified xsi:type="dcterms:W3CDTF">2020-08-13T10:08:02Z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2748388</vt:lpwstr>
  </property>
  <property fmtid="{D5CDD505-2E9C-101B-9397-08002B2CF9AE}" name="NXPowerLiteSettings" pid="3">
    <vt:lpwstr>C7000400038000</vt:lpwstr>
  </property>
  <property fmtid="{D5CDD505-2E9C-101B-9397-08002B2CF9AE}" name="NXPowerLiteVersion" pid="4">
    <vt:lpwstr>S9.0.1</vt:lpwstr>
  </property>
</Properties>
</file>