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37"/>
  </p:notesMasterIdLst>
  <p:sldIdLst>
    <p:sldId id="303" r:id="rId4"/>
    <p:sldId id="626" r:id="rId5"/>
    <p:sldId id="627" r:id="rId6"/>
    <p:sldId id="633" r:id="rId7"/>
    <p:sldId id="634" r:id="rId8"/>
    <p:sldId id="659" r:id="rId9"/>
    <p:sldId id="494" r:id="rId10"/>
    <p:sldId id="754" r:id="rId11"/>
    <p:sldId id="756" r:id="rId12"/>
    <p:sldId id="704" r:id="rId13"/>
    <p:sldId id="706" r:id="rId14"/>
    <p:sldId id="755" r:id="rId15"/>
    <p:sldId id="707" r:id="rId16"/>
    <p:sldId id="757" r:id="rId17"/>
    <p:sldId id="708" r:id="rId18"/>
    <p:sldId id="373" r:id="rId19"/>
    <p:sldId id="758" r:id="rId20"/>
    <p:sldId id="761" r:id="rId21"/>
    <p:sldId id="762" r:id="rId22"/>
    <p:sldId id="763" r:id="rId23"/>
    <p:sldId id="765" r:id="rId24"/>
    <p:sldId id="766" r:id="rId25"/>
    <p:sldId id="767" r:id="rId26"/>
    <p:sldId id="768" r:id="rId27"/>
    <p:sldId id="769" r:id="rId28"/>
    <p:sldId id="770" r:id="rId29"/>
    <p:sldId id="771" r:id="rId30"/>
    <p:sldId id="772" r:id="rId31"/>
    <p:sldId id="773" r:id="rId32"/>
    <p:sldId id="774" r:id="rId33"/>
    <p:sldId id="374" r:id="rId34"/>
    <p:sldId id="653" r:id="rId35"/>
    <p:sldId id="372" r:id="rId36"/>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2"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3613" autoAdjust="0"/>
  </p:normalViewPr>
  <p:slideViewPr>
    <p:cSldViewPr snapToGrid="0">
      <p:cViewPr varScale="1">
        <p:scale>
          <a:sx n="54" d="100"/>
          <a:sy n="54" d="100"/>
        </p:scale>
        <p:origin x="1056" y="40"/>
      </p:cViewPr>
      <p:guideLst/>
    </p:cSldViewPr>
  </p:slideViewPr>
  <p:notesTextViewPr>
    <p:cViewPr>
      <p:scale>
        <a:sx n="1" d="1"/>
        <a:sy n="1" d="1"/>
      </p:scale>
      <p:origin x="0" y="0"/>
    </p:cViewPr>
  </p:notesTextViewPr>
  <p:sorterViewPr>
    <p:cViewPr>
      <p:scale>
        <a:sx n="100" d="100"/>
        <a:sy n="100" d="100"/>
      </p:scale>
      <p:origin x="0" y="-2152"/>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03/02/2022</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91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5</a:t>
            </a:fld>
            <a:endParaRPr lang="fr-MA"/>
          </a:p>
        </p:txBody>
      </p:sp>
    </p:spTree>
    <p:extLst>
      <p:ext uri="{BB962C8B-B14F-4D97-AF65-F5344CB8AC3E}">
        <p14:creationId xmlns:p14="http://schemas.microsoft.com/office/powerpoint/2010/main" val="32259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6</a:t>
            </a:fld>
            <a:endParaRPr lang="fr-MA"/>
          </a:p>
        </p:txBody>
      </p:sp>
    </p:spTree>
    <p:extLst>
      <p:ext uri="{BB962C8B-B14F-4D97-AF65-F5344CB8AC3E}">
        <p14:creationId xmlns:p14="http://schemas.microsoft.com/office/powerpoint/2010/main" val="36027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7</a:t>
            </a:fld>
            <a:endParaRPr lang="fr-MA"/>
          </a:p>
        </p:txBody>
      </p:sp>
    </p:spTree>
    <p:extLst>
      <p:ext uri="{BB962C8B-B14F-4D97-AF65-F5344CB8AC3E}">
        <p14:creationId xmlns:p14="http://schemas.microsoft.com/office/powerpoint/2010/main" val="9415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5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91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4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4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8"/>
            <a:ext cx="9578280" cy="892552"/>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1"/>
            <a:ext cx="1297360" cy="553998"/>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1"/>
            <a:ext cx="6914724" cy="276999"/>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9" y="6354248"/>
            <a:ext cx="865312" cy="369332"/>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1"/>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0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hyperlink" Target="http://www.mcamorocco.ma/fr/appels-d-offre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1460922"/>
            <a:ext cx="12192000" cy="940180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l’appel d’offres n°</a:t>
            </a:r>
          </a:p>
          <a:p>
            <a:pPr algn="ctr"/>
            <a:r>
              <a:rPr lang="fr-FR" sz="1800" b="1" dirty="0">
                <a:effectLst/>
                <a:latin typeface="Calibri" panose="020F0502020204030204" pitchFamily="34" charset="0"/>
                <a:ea typeface="Times New Roman" panose="02020603050405020304" pitchFamily="18" charset="0"/>
              </a:rPr>
              <a:t>DAO/CB/MCA-M/EW-39-L/</a:t>
            </a:r>
            <a:r>
              <a:rPr lang="fr-FR" sz="1800" b="1" dirty="0" err="1">
                <a:effectLst/>
                <a:latin typeface="Calibri" panose="020F0502020204030204" pitchFamily="34" charset="0"/>
                <a:ea typeface="Times New Roman" panose="02020603050405020304" pitchFamily="18" charset="0"/>
              </a:rPr>
              <a:t>GovM</a:t>
            </a:r>
            <a:r>
              <a:rPr lang="fr-FR" sz="1800" b="1" dirty="0">
                <a:effectLst/>
                <a:latin typeface="Calibri" panose="020F0502020204030204" pitchFamily="34" charset="0"/>
                <a:ea typeface="Times New Roman" panose="02020603050405020304" pitchFamily="18" charset="0"/>
              </a:rPr>
              <a:t> </a:t>
            </a:r>
          </a:p>
          <a:p>
            <a:pPr algn="ctr"/>
            <a:r>
              <a:rPr lang="fr-FR" b="1" dirty="0">
                <a:latin typeface="Corbel" panose="020B0503020204020204" pitchFamily="34" charset="0"/>
              </a:rPr>
              <a:t>Méthode: </a:t>
            </a:r>
            <a:r>
              <a:rPr lang="fr-FR" b="1" dirty="0" err="1">
                <a:latin typeface="Corbel" panose="020B0503020204020204" pitchFamily="34" charset="0"/>
              </a:rPr>
              <a:t>Competitive</a:t>
            </a:r>
            <a:r>
              <a:rPr lang="fr-FR" b="1" dirty="0">
                <a:latin typeface="Corbel" panose="020B0503020204020204" pitchFamily="34" charset="0"/>
              </a:rPr>
              <a:t> </a:t>
            </a:r>
            <a:r>
              <a:rPr lang="fr-FR" b="1" dirty="0" err="1">
                <a:latin typeface="Corbel" panose="020B0503020204020204" pitchFamily="34" charset="0"/>
              </a:rPr>
              <a:t>Bidding</a:t>
            </a:r>
            <a:endParaRPr lang="es-ES" sz="1814" b="1" dirty="0">
              <a:latin typeface="Corbel" panose="020B0503020204020204" pitchFamily="34" charset="0"/>
            </a:endParaRPr>
          </a:p>
          <a:p>
            <a:pPr algn="ctr"/>
            <a:r>
              <a:rPr lang="fr-FR" sz="2400" b="1" dirty="0">
                <a:latin typeface="Corbel" panose="020B0503020204020204" pitchFamily="34" charset="0"/>
              </a:rPr>
              <a:t>			</a:t>
            </a:r>
          </a:p>
          <a:p>
            <a:pPr algn="ctr"/>
            <a:r>
              <a:rPr lang="fr-FR" sz="2400" b="1" dirty="0">
                <a:latin typeface="Corbel" panose="020B0503020204020204" pitchFamily="34" charset="0"/>
              </a:rPr>
              <a:t> Acquisition, Livraison, Installation et Mise en marche des équipements technico-pédagogiques destinés à l’Institut de Formation dans les Métiers du Transport et de la Logistique (IFMTL Nouaceur) bénéficiant de l’appui financier du Fonds Charaka en lot unique :</a:t>
            </a:r>
          </a:p>
          <a:p>
            <a:pPr algn="ctr"/>
            <a:r>
              <a:rPr lang="fr-FR" sz="2400" b="1" dirty="0">
                <a:latin typeface="Corbel" panose="020B0503020204020204" pitchFamily="34" charset="0"/>
              </a:rPr>
              <a:t>Lot L1 : Bancs didactiques et maquettes pédagogiques par la mécanique et la motorisation automobile</a:t>
            </a:r>
          </a:p>
          <a:p>
            <a:pPr algn="ctr"/>
            <a:r>
              <a:rPr lang="fr-FR" sz="2400" b="1" dirty="0">
                <a:latin typeface="Corbel" panose="020B0503020204020204" pitchFamily="34" charset="0"/>
              </a:rPr>
              <a:t>						</a:t>
            </a:r>
          </a:p>
          <a:p>
            <a:pPr lvl="0" algn="ctr"/>
            <a:r>
              <a:rPr lang="fr-FR" sz="2400" b="1" dirty="0">
                <a:latin typeface="Corbel" panose="020B0503020204020204" pitchFamily="34" charset="0"/>
              </a:rPr>
              <a:t>Le 03 février 2022</a:t>
            </a:r>
            <a:endParaRPr lang="fr-FR" sz="28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641683" y="2037346"/>
            <a:ext cx="10379243" cy="3416320"/>
          </a:xfrm>
          <a:prstGeom prst="rect">
            <a:avLst/>
          </a:prstGeom>
          <a:noFill/>
        </p:spPr>
        <p:txBody>
          <a:bodyPr wrap="square" rtlCol="0">
            <a:spAutoFit/>
          </a:bodyPr>
          <a:lstStyle/>
          <a:p>
            <a:r>
              <a:rPr lang="fr-FR" sz="3600" dirty="0"/>
              <a:t>Consistance des projets :</a:t>
            </a:r>
          </a:p>
          <a:p>
            <a:pPr marL="1028700" lvl="1" indent="-571500">
              <a:buFont typeface="Wingdings" panose="05000000000000000000" pitchFamily="2" charset="2"/>
              <a:buChar char="§"/>
            </a:pPr>
            <a:r>
              <a:rPr lang="fr-FR" sz="3600" dirty="0"/>
              <a:t>Etudes architecturales et techniques liées à la construction</a:t>
            </a:r>
          </a:p>
          <a:p>
            <a:pPr marL="1028700" lvl="1" indent="-571500">
              <a:buFont typeface="Wingdings" panose="05000000000000000000" pitchFamily="2" charset="2"/>
              <a:buChar char="§"/>
            </a:pPr>
            <a:r>
              <a:rPr lang="fr-FR" sz="3600" dirty="0"/>
              <a:t>Travaux de construction</a:t>
            </a:r>
          </a:p>
          <a:p>
            <a:pPr marL="1028700" lvl="1" indent="-571500">
              <a:buFont typeface="Wingdings" panose="05000000000000000000" pitchFamily="2" charset="2"/>
              <a:buChar char="§"/>
            </a:pPr>
            <a:r>
              <a:rPr lang="fr-FR" sz="3600" dirty="0"/>
              <a:t>Assistance technique </a:t>
            </a:r>
          </a:p>
          <a:p>
            <a:pPr marL="1028700" lvl="1" indent="-571500">
              <a:buFont typeface="Wingdings" panose="05000000000000000000" pitchFamily="2" charset="2"/>
              <a:buChar char="§"/>
            </a:pPr>
            <a:r>
              <a:rPr lang="fr-FR" sz="3600" dirty="0"/>
              <a:t>Acquisition des équipements </a:t>
            </a:r>
          </a:p>
        </p:txBody>
      </p:sp>
    </p:spTree>
    <p:extLst>
      <p:ext uri="{BB962C8B-B14F-4D97-AF65-F5344CB8AC3E}">
        <p14:creationId xmlns:p14="http://schemas.microsoft.com/office/powerpoint/2010/main" val="41841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 de la prestation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457200" y="2449052"/>
            <a:ext cx="11277600" cy="3416320"/>
          </a:xfrm>
          <a:prstGeom prst="rect">
            <a:avLst/>
          </a:prstGeom>
          <a:noFill/>
        </p:spPr>
        <p:txBody>
          <a:bodyPr wrap="square" rtlCol="0">
            <a:spAutoFit/>
          </a:bodyPr>
          <a:lstStyle/>
          <a:p>
            <a:pPr algn="just"/>
            <a:r>
              <a:rPr lang="fr-FR" sz="3600" dirty="0"/>
              <a:t>Acquisition des équipements technico-pédagogiques pour l’institut de formation dans les métiers du transport et de la logistique IFMTL - Nouaceur, en lot unique :</a:t>
            </a:r>
          </a:p>
          <a:p>
            <a:pPr marL="571500" indent="-571500" algn="just">
              <a:buFont typeface="Wingdings" panose="05000000000000000000" pitchFamily="2" charset="2"/>
              <a:buChar char="§"/>
            </a:pPr>
            <a:r>
              <a:rPr lang="fr-FR" sz="3600" dirty="0"/>
              <a:t>Bancs didactiques et maquettes pédagogiques par la mécanique et la motorisation automobile;</a:t>
            </a:r>
          </a:p>
          <a:p>
            <a:pPr marL="571500" indent="-571500" algn="just">
              <a:buFont typeface="Wingdings" panose="05000000000000000000" pitchFamily="2" charset="2"/>
              <a:buChar char="§"/>
            </a:pPr>
            <a:r>
              <a:rPr lang="fr-FR" sz="3600" dirty="0"/>
              <a:t>19 Articles.</a:t>
            </a:r>
          </a:p>
        </p:txBody>
      </p:sp>
    </p:spTree>
    <p:extLst>
      <p:ext uri="{BB962C8B-B14F-4D97-AF65-F5344CB8AC3E}">
        <p14:creationId xmlns:p14="http://schemas.microsoft.com/office/powerpoint/2010/main" val="233536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Chevron 4">
            <a:extLst>
              <a:ext uri="{FF2B5EF4-FFF2-40B4-BE49-F238E27FC236}">
                <a16:creationId xmlns:a16="http://schemas.microsoft.com/office/drawing/2014/main" id="{861CD39B-5FCF-45BF-AD1C-F019B8A280F5}"/>
              </a:ext>
            </a:extLst>
          </p:cNvPr>
          <p:cNvSpPr/>
          <p:nvPr/>
        </p:nvSpPr>
        <p:spPr>
          <a:xfrm>
            <a:off x="1991544" y="125131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Planification de la livraison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CE047AA6-1FF3-4BB2-AE1A-3E3A04787EB7}"/>
              </a:ext>
            </a:extLst>
          </p:cNvPr>
          <p:cNvSpPr txBox="1"/>
          <p:nvPr/>
        </p:nvSpPr>
        <p:spPr>
          <a:xfrm>
            <a:off x="962526" y="2342147"/>
            <a:ext cx="10507579"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Notification de démarrage de prestation de livraison des équipements, dès signature du contrat;</a:t>
            </a:r>
          </a:p>
          <a:p>
            <a:pPr marL="571500" indent="-571500" algn="just">
              <a:buFont typeface="Arial" panose="020B0604020202020204" pitchFamily="34" charset="0"/>
              <a:buChar char="•"/>
            </a:pPr>
            <a:r>
              <a:rPr lang="fr-FR" sz="4000" dirty="0"/>
              <a:t>Planification de la livraison en concertation avec GOPA et le bénéficiaire du projet.</a:t>
            </a:r>
          </a:p>
        </p:txBody>
      </p:sp>
    </p:spTree>
    <p:extLst>
      <p:ext uri="{BB962C8B-B14F-4D97-AF65-F5344CB8AC3E}">
        <p14:creationId xmlns:p14="http://schemas.microsoft.com/office/powerpoint/2010/main" val="201358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Délai d’exécution et modalité de livraison</a:t>
            </a:r>
          </a:p>
        </p:txBody>
      </p:sp>
      <p:sp>
        <p:nvSpPr>
          <p:cNvPr id="3" name="ZoneTexte 2">
            <a:extLst>
              <a:ext uri="{FF2B5EF4-FFF2-40B4-BE49-F238E27FC236}">
                <a16:creationId xmlns:a16="http://schemas.microsoft.com/office/drawing/2014/main" id="{13785AAC-1397-45D4-8DC5-99A252DF2101}"/>
              </a:ext>
            </a:extLst>
          </p:cNvPr>
          <p:cNvSpPr txBox="1"/>
          <p:nvPr/>
        </p:nvSpPr>
        <p:spPr>
          <a:xfrm>
            <a:off x="1006834" y="2038427"/>
            <a:ext cx="10804165" cy="3785652"/>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Le délai d’exécution de cette prestation est de </a:t>
            </a:r>
            <a:r>
              <a:rPr lang="fr-FR" sz="4000" b="1" dirty="0"/>
              <a:t>6 mois </a:t>
            </a:r>
            <a:r>
              <a:rPr lang="fr-FR" sz="4000" dirty="0"/>
              <a:t>qui commence à courir partir de la notification de l’ordre de service par le MO;</a:t>
            </a:r>
          </a:p>
          <a:p>
            <a:pPr marL="571500" indent="-571500" algn="just">
              <a:buFont typeface="Arial" panose="020B0604020202020204" pitchFamily="34" charset="0"/>
              <a:buChar char="•"/>
            </a:pPr>
            <a:r>
              <a:rPr lang="fr-FR" sz="4000" dirty="0"/>
              <a:t>Ce délai couvre la livraison, l’installation, la mise en marche et la formation des utilisateurs des équipements. </a:t>
            </a:r>
          </a:p>
        </p:txBody>
      </p:sp>
    </p:spTree>
    <p:extLst>
      <p:ext uri="{BB962C8B-B14F-4D97-AF65-F5344CB8AC3E}">
        <p14:creationId xmlns:p14="http://schemas.microsoft.com/office/powerpoint/2010/main" val="268854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Réception des équipements</a:t>
            </a:r>
          </a:p>
        </p:txBody>
      </p:sp>
      <p:sp>
        <p:nvSpPr>
          <p:cNvPr id="3" name="ZoneTexte 2">
            <a:extLst>
              <a:ext uri="{FF2B5EF4-FFF2-40B4-BE49-F238E27FC236}">
                <a16:creationId xmlns:a16="http://schemas.microsoft.com/office/drawing/2014/main" id="{13785AAC-1397-45D4-8DC5-99A252DF2101}"/>
              </a:ext>
            </a:extLst>
          </p:cNvPr>
          <p:cNvSpPr txBox="1"/>
          <p:nvPr/>
        </p:nvSpPr>
        <p:spPr>
          <a:xfrm>
            <a:off x="693917" y="2381529"/>
            <a:ext cx="10804165"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La réception sera organisée par lot après la livraison totale des équipements du lot concerné;</a:t>
            </a:r>
          </a:p>
          <a:p>
            <a:pPr marL="571500" indent="-571500" algn="just">
              <a:buFont typeface="Arial" panose="020B0604020202020204" pitchFamily="34" charset="0"/>
              <a:buChar char="•"/>
            </a:pPr>
            <a:r>
              <a:rPr lang="fr-FR" sz="4000" dirty="0"/>
              <a:t>La réception sera prononcée par une commission composée du représentant du MO (GOPA) et le bénéficiaire du projet. </a:t>
            </a:r>
          </a:p>
        </p:txBody>
      </p:sp>
    </p:spTree>
    <p:extLst>
      <p:ext uri="{BB962C8B-B14F-4D97-AF65-F5344CB8AC3E}">
        <p14:creationId xmlns:p14="http://schemas.microsoft.com/office/powerpoint/2010/main" val="155164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Lieu de livraison</a:t>
            </a:r>
          </a:p>
        </p:txBody>
      </p:sp>
      <p:graphicFrame>
        <p:nvGraphicFramePr>
          <p:cNvPr id="4" name="Tableau 3">
            <a:extLst>
              <a:ext uri="{FF2B5EF4-FFF2-40B4-BE49-F238E27FC236}">
                <a16:creationId xmlns:a16="http://schemas.microsoft.com/office/drawing/2014/main" id="{0A518934-DD48-4064-8831-32C622BB06C3}"/>
              </a:ext>
            </a:extLst>
          </p:cNvPr>
          <p:cNvGraphicFramePr>
            <a:graphicFrameLocks noGrp="1"/>
          </p:cNvGraphicFramePr>
          <p:nvPr>
            <p:extLst>
              <p:ext uri="{D42A27DB-BD31-4B8C-83A1-F6EECF244321}">
                <p14:modId xmlns:p14="http://schemas.microsoft.com/office/powerpoint/2010/main" val="1742070562"/>
              </p:ext>
            </p:extLst>
          </p:nvPr>
        </p:nvGraphicFramePr>
        <p:xfrm>
          <a:off x="1451811" y="2560873"/>
          <a:ext cx="9288378" cy="1622902"/>
        </p:xfrm>
        <a:graphic>
          <a:graphicData uri="http://schemas.openxmlformats.org/drawingml/2006/table">
            <a:tbl>
              <a:tblPr firstRow="1" firstCol="1" bandRow="1">
                <a:tableStyleId>{5C22544A-7EE6-4342-B048-85BDC9FD1C3A}</a:tableStyleId>
              </a:tblPr>
              <a:tblGrid>
                <a:gridCol w="2034597">
                  <a:extLst>
                    <a:ext uri="{9D8B030D-6E8A-4147-A177-3AD203B41FA5}">
                      <a16:colId xmlns:a16="http://schemas.microsoft.com/office/drawing/2014/main" val="2200669234"/>
                    </a:ext>
                  </a:extLst>
                </a:gridCol>
                <a:gridCol w="4037798">
                  <a:extLst>
                    <a:ext uri="{9D8B030D-6E8A-4147-A177-3AD203B41FA5}">
                      <a16:colId xmlns:a16="http://schemas.microsoft.com/office/drawing/2014/main" val="4090296528"/>
                    </a:ext>
                  </a:extLst>
                </a:gridCol>
                <a:gridCol w="3215983">
                  <a:extLst>
                    <a:ext uri="{9D8B030D-6E8A-4147-A177-3AD203B41FA5}">
                      <a16:colId xmlns:a16="http://schemas.microsoft.com/office/drawing/2014/main" val="141315539"/>
                    </a:ext>
                  </a:extLst>
                </a:gridCol>
              </a:tblGrid>
              <a:tr h="708502">
                <a:tc>
                  <a:txBody>
                    <a:bodyPr/>
                    <a:lstStyle/>
                    <a:p>
                      <a:pPr algn="ctr"/>
                      <a:r>
                        <a:rPr lang="fr-FR" sz="2000" dirty="0">
                          <a:effectLst/>
                        </a:rPr>
                        <a:t>N° du Projet </a:t>
                      </a:r>
                      <a:endParaRPr lang="fr-FR"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2000">
                          <a:effectLst/>
                        </a:rPr>
                        <a:t>Intitulé </a:t>
                      </a:r>
                      <a:endParaRPr lang="fr-FR"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2000">
                          <a:effectLst/>
                        </a:rPr>
                        <a:t>Adresse</a:t>
                      </a:r>
                      <a:endParaRPr lang="fr-FR"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458868295"/>
                  </a:ext>
                </a:extLst>
              </a:tr>
              <a:tr h="776298">
                <a:tc>
                  <a:txBody>
                    <a:bodyPr/>
                    <a:lstStyle/>
                    <a:p>
                      <a:pPr algn="l"/>
                      <a:r>
                        <a:rPr lang="fr-FR" sz="2000" dirty="0">
                          <a:effectLst/>
                        </a:rPr>
                        <a:t>56</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2000" dirty="0">
                          <a:effectLst/>
                          <a:latin typeface="Times New Roman" panose="02020603050405020304" pitchFamily="18" charset="0"/>
                          <a:ea typeface="Times New Roman" panose="02020603050405020304" pitchFamily="18" charset="0"/>
                        </a:rPr>
                        <a:t>Institut de Formation dans les Métiers du Transport et de la Logistique (IFMTL – Nouaceur)</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2000" dirty="0">
                          <a:effectLst/>
                        </a:rPr>
                        <a:t> Nouaceur - Casablanca</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5889441"/>
                  </a:ext>
                </a:extLst>
              </a:tr>
            </a:tbl>
          </a:graphicData>
        </a:graphic>
      </p:graphicFrame>
    </p:spTree>
    <p:extLst>
      <p:ext uri="{BB962C8B-B14F-4D97-AF65-F5344CB8AC3E}">
        <p14:creationId xmlns:p14="http://schemas.microsoft.com/office/powerpoint/2010/main" val="410286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87E20-DC78-4AB0-8F4E-7BE9E6B74AB1}"/>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BFC1E103-863B-4CA9-B397-B74F4547E23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16D1F3-093A-495E-BCF4-8FEE8A329262}"/>
              </a:ext>
            </a:extLst>
          </p:cNvPr>
          <p:cNvSpPr>
            <a:spLocks noGrp="1"/>
          </p:cNvSpPr>
          <p:nvPr>
            <p:ph type="sldNum" sz="quarter" idx="12"/>
          </p:nvPr>
        </p:nvSpPr>
        <p:spPr/>
        <p:txBody>
          <a:bodyPr/>
          <a:lstStyle/>
          <a:p>
            <a:fld id="{B6F15528-21DE-4FAA-801E-634DDDAF4B2B}" type="slidenum">
              <a:rPr lang="fr-FR" smtClean="0"/>
              <a:t>17</a:t>
            </a:fld>
            <a:endParaRPr lang="fr-FR"/>
          </a:p>
        </p:txBody>
      </p:sp>
      <p:sp>
        <p:nvSpPr>
          <p:cNvPr id="6" name="Rectangle 5">
            <a:extLst>
              <a:ext uri="{FF2B5EF4-FFF2-40B4-BE49-F238E27FC236}">
                <a16:creationId xmlns:a16="http://schemas.microsoft.com/office/drawing/2014/main" id="{D9736D5B-6096-4E8F-B6FD-E194E56B4AD7}"/>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7" name="Chevron 6">
            <a:extLst>
              <a:ext uri="{FF2B5EF4-FFF2-40B4-BE49-F238E27FC236}">
                <a16:creationId xmlns:a16="http://schemas.microsoft.com/office/drawing/2014/main" id="{85E817FC-C8A9-4436-A913-71A2AEF1EC76}"/>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E7352EC7-7FCE-4D99-81DB-91C749EC66A0}"/>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Le présent appel d’offres consiste en la fourniture des équipements technico-pédagogiques et les services y afférents destinés au centre de formation cité en un lot unique: </a:t>
            </a:r>
            <a:r>
              <a:rPr lang="fr-FR" sz="2400" b="1" dirty="0"/>
              <a:t>Lot L1 : Bancs didactiques et maquettes pédagogiques par la mécanique et la motorisation automobile.</a:t>
            </a:r>
          </a:p>
          <a:p>
            <a:pPr marL="0" indent="0">
              <a:buNone/>
            </a:pPr>
            <a:r>
              <a:rPr lang="fr-FR" sz="2400" dirty="0"/>
              <a:t>Durée : six (6) mois.</a:t>
            </a:r>
          </a:p>
          <a:p>
            <a:pPr marL="0" indent="0">
              <a:buNone/>
            </a:pPr>
            <a:r>
              <a:rPr lang="fr-FR" sz="2400" dirty="0"/>
              <a:t>Critères d’évaluation : conformément aux IS, FDAO, Section III et critères d’évaluation et de qualification.</a:t>
            </a:r>
          </a:p>
          <a:p>
            <a:endParaRPr lang="fr-MA" sz="1800" dirty="0"/>
          </a:p>
        </p:txBody>
      </p:sp>
    </p:spTree>
    <p:extLst>
      <p:ext uri="{BB962C8B-B14F-4D97-AF65-F5344CB8AC3E}">
        <p14:creationId xmlns:p14="http://schemas.microsoft.com/office/powerpoint/2010/main" val="41907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B2479-9A9E-4A9E-A1C4-9A2153E5C0CA}"/>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DA7CB038-644A-4F76-B316-2392D8BA25C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F328BC4-0CAA-427B-BA5F-19D32ADCA7AA}"/>
              </a:ext>
            </a:extLst>
          </p:cNvPr>
          <p:cNvSpPr>
            <a:spLocks noGrp="1"/>
          </p:cNvSpPr>
          <p:nvPr>
            <p:ph type="sldNum" sz="quarter" idx="12"/>
          </p:nvPr>
        </p:nvSpPr>
        <p:spPr/>
        <p:txBody>
          <a:bodyPr/>
          <a:lstStyle/>
          <a:p>
            <a:fld id="{B6F15528-21DE-4FAA-801E-634DDDAF4B2B}" type="slidenum">
              <a:rPr lang="fr-FR" smtClean="0"/>
              <a:t>18</a:t>
            </a:fld>
            <a:endParaRPr lang="fr-FR"/>
          </a:p>
        </p:txBody>
      </p:sp>
      <p:sp>
        <p:nvSpPr>
          <p:cNvPr id="5" name="Rectangle 4">
            <a:extLst>
              <a:ext uri="{FF2B5EF4-FFF2-40B4-BE49-F238E27FC236}">
                <a16:creationId xmlns:a16="http://schemas.microsoft.com/office/drawing/2014/main" id="{8E792452-2DD9-41F6-B065-C247D6C03F26}"/>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hevron 6">
            <a:extLst>
              <a:ext uri="{FF2B5EF4-FFF2-40B4-BE49-F238E27FC236}">
                <a16:creationId xmlns:a16="http://schemas.microsoft.com/office/drawing/2014/main" id="{40B5ACCB-83EE-4729-8198-75E7485ACD8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Procédure de passation du marché</a:t>
            </a:r>
            <a:endParaRPr lang="fr-FR" sz="2800" dirty="0">
              <a:solidFill>
                <a:srgbClr val="C00000"/>
              </a:solidFill>
              <a:latin typeface="Corbel" panose="020B0503020204020204" pitchFamily="34" charset="0"/>
            </a:endParaRPr>
          </a:p>
        </p:txBody>
      </p:sp>
      <p:sp>
        <p:nvSpPr>
          <p:cNvPr id="7" name="Espace réservé du contenu 2">
            <a:extLst>
              <a:ext uri="{FF2B5EF4-FFF2-40B4-BE49-F238E27FC236}">
                <a16:creationId xmlns:a16="http://schemas.microsoft.com/office/drawing/2014/main" id="{E7B0892A-20C0-429D-B2C6-82FA97BE6C43}"/>
              </a:ext>
            </a:extLst>
          </p:cNvPr>
          <p:cNvSpPr txBox="1">
            <a:spLocks/>
          </p:cNvSpPr>
          <p:nvPr/>
        </p:nvSpPr>
        <p:spPr>
          <a:xfrm>
            <a:off x="1451579" y="2015732"/>
            <a:ext cx="9603275" cy="44549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La passation de marchés se fera conformément aux procédures de MCC.</a:t>
            </a:r>
          </a:p>
          <a:p>
            <a:pPr>
              <a:lnSpc>
                <a:spcPct val="100000"/>
              </a:lnSpc>
              <a:buFont typeface="Wingdings" pitchFamily="2" charset="2"/>
              <a:buChar char="Ø"/>
            </a:pPr>
            <a:r>
              <a:rPr lang="fr-FR" sz="2400" dirty="0"/>
              <a:t>Equité</a:t>
            </a:r>
          </a:p>
          <a:p>
            <a:pPr>
              <a:lnSpc>
                <a:spcPct val="100000"/>
              </a:lnSpc>
              <a:buFont typeface="Wingdings" pitchFamily="2" charset="2"/>
              <a:buChar char="Ø"/>
            </a:pPr>
            <a:r>
              <a:rPr lang="fr-FR" sz="2400" dirty="0"/>
              <a:t>Compétition</a:t>
            </a:r>
          </a:p>
          <a:p>
            <a:pPr>
              <a:lnSpc>
                <a:spcPct val="100000"/>
              </a:lnSpc>
              <a:buFont typeface="Wingdings" pitchFamily="2" charset="2"/>
              <a:buChar char="Ø"/>
            </a:pPr>
            <a:r>
              <a:rPr lang="fr-FR" sz="2400" dirty="0"/>
              <a:t>Transparence</a:t>
            </a:r>
          </a:p>
          <a:p>
            <a:pPr marL="0" indent="0" algn="just">
              <a:lnSpc>
                <a:spcPct val="100000"/>
              </a:lnSpc>
              <a:buFont typeface="Tw Cen MT" panose="020B0602020104020603" pitchFamily="34" charset="0"/>
              <a:buNone/>
            </a:pPr>
            <a:r>
              <a:rPr lang="fr-FR" sz="2400" dirty="0"/>
              <a:t>Le Candidat dont l’offre conforme techniquement évaluée la moins </a:t>
            </a:r>
            <a:r>
              <a:rPr lang="fr-FR" sz="2400" dirty="0" err="1"/>
              <a:t>disante</a:t>
            </a:r>
            <a:r>
              <a:rPr lang="fr-FR" sz="2400" dirty="0"/>
              <a:t> (qualité/prix) sera sélectionnée conformément aux clauses sises dans le DAO.</a:t>
            </a:r>
          </a:p>
          <a:p>
            <a:pPr marL="0" indent="0">
              <a:lnSpc>
                <a:spcPct val="100000"/>
              </a:lnSpc>
              <a:spcBef>
                <a:spcPts val="0"/>
              </a:spcBef>
              <a:spcAft>
                <a:spcPts val="0"/>
              </a:spcAft>
              <a:buFont typeface="Tw Cen MT" panose="020B0602020104020603" pitchFamily="34" charset="0"/>
              <a:buNone/>
            </a:pPr>
            <a:r>
              <a:rPr lang="fr-FR" sz="2400" u="sng" dirty="0"/>
              <a:t>NB</a:t>
            </a:r>
            <a:r>
              <a:rPr lang="fr-FR" sz="2400" dirty="0"/>
              <a:t> : . Aucune préférence nationale n’est applicable.</a:t>
            </a:r>
          </a:p>
          <a:p>
            <a:pPr marL="0" indent="0">
              <a:lnSpc>
                <a:spcPct val="100000"/>
              </a:lnSpc>
              <a:spcBef>
                <a:spcPts val="0"/>
              </a:spcBef>
              <a:spcAft>
                <a:spcPts val="0"/>
              </a:spcAft>
              <a:buFont typeface="Tw Cen MT" panose="020B0602020104020603" pitchFamily="34" charset="0"/>
              <a:buNone/>
            </a:pPr>
            <a:r>
              <a:rPr lang="fr-FR" sz="2400" dirty="0"/>
              <a:t>       . Sont exclues de la compétition les firmes blacklistées </a:t>
            </a:r>
            <a:r>
              <a:rPr lang="fr-FR" altLang="fr-FR" sz="2400" dirty="0"/>
              <a:t>en vertu des lois ou des  politiques des États-Unis: liste disponible dans le site de MCC.</a:t>
            </a:r>
            <a:endParaRPr lang="fr-FR" sz="2400" dirty="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350695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19</a:t>
            </a:fld>
            <a:r>
              <a:rPr lang="fr-FR" sz="1270" b="1" dirty="0">
                <a:solidFill>
                  <a:schemeClr val="accent2">
                    <a:lumMod val="50000"/>
                  </a:schemeClr>
                </a:solidFill>
              </a:rPr>
              <a:t>-</a:t>
            </a: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74D748C5-1618-432A-97A9-118013792B84}"/>
              </a:ext>
            </a:extLst>
          </p:cNvPr>
          <p:cNvSpPr txBox="1">
            <a:spLocks/>
          </p:cNvSpPr>
          <p:nvPr/>
        </p:nvSpPr>
        <p:spPr>
          <a:xfrm>
            <a:off x="1451579" y="1698170"/>
            <a:ext cx="9603275" cy="485430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Le DAO comprend au total 8 sections organisées en 3 parties.</a:t>
            </a:r>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1</a:t>
            </a:r>
            <a:r>
              <a:rPr lang="en-US" sz="2800" u="sng" baseline="30000" dirty="0">
                <a:solidFill>
                  <a:srgbClr val="5B9BD5"/>
                </a:solidFill>
                <a:latin typeface="Corbel" panose="020B0503020204020204" pitchFamily="34" charset="0"/>
              </a:rPr>
              <a:t>ère</a:t>
            </a:r>
            <a:r>
              <a:rPr lang="en-US" sz="2800" u="sng" dirty="0">
                <a:solidFill>
                  <a:srgbClr val="5B9BD5"/>
                </a:solidFill>
                <a:latin typeface="Corbel" panose="020B0503020204020204" pitchFamily="34" charset="0"/>
              </a:rPr>
              <a:t> </a:t>
            </a:r>
            <a:r>
              <a:rPr lang="fr-FR" sz="2800" u="sng" dirty="0">
                <a:solidFill>
                  <a:srgbClr val="5B9BD5"/>
                </a:solidFill>
                <a:latin typeface="Corbel" panose="020B0503020204020204" pitchFamily="34" charset="0"/>
              </a:rPr>
              <a:t>Partie: Procédures d’appel d’offres et de sélection</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I : Instructions aux soumissionnaires</a:t>
            </a:r>
          </a:p>
          <a:p>
            <a:pPr marL="0" indent="0" algn="just">
              <a:lnSpc>
                <a:spcPct val="100000"/>
              </a:lnSpc>
              <a:spcBef>
                <a:spcPts val="0"/>
              </a:spcBef>
              <a:spcAft>
                <a:spcPts val="0"/>
              </a:spcAft>
              <a:buFont typeface="Tw Cen MT" panose="020B0602020104020603" pitchFamily="34" charset="0"/>
              <a:buNone/>
            </a:pPr>
            <a:r>
              <a:rPr lang="fr-FR" sz="2800" dirty="0"/>
              <a:t>Section II : Fiches de données de l’appel d’offres</a:t>
            </a:r>
          </a:p>
          <a:p>
            <a:pPr marL="0" indent="0" algn="just">
              <a:lnSpc>
                <a:spcPct val="100000"/>
              </a:lnSpc>
              <a:spcBef>
                <a:spcPts val="0"/>
              </a:spcBef>
              <a:spcAft>
                <a:spcPts val="0"/>
              </a:spcAft>
              <a:buFont typeface="Tw Cen MT" panose="020B0602020104020603" pitchFamily="34" charset="0"/>
              <a:buNone/>
            </a:pPr>
            <a:r>
              <a:rPr lang="fr-FR" sz="2800" dirty="0"/>
              <a:t>Section III : Qualification et critères d’évaluation</a:t>
            </a:r>
          </a:p>
          <a:p>
            <a:pPr marL="0" indent="0" algn="just">
              <a:lnSpc>
                <a:spcPct val="100000"/>
              </a:lnSpc>
              <a:spcBef>
                <a:spcPts val="0"/>
              </a:spcBef>
              <a:spcAft>
                <a:spcPts val="0"/>
              </a:spcAft>
              <a:buFont typeface="Tw Cen MT" panose="020B0602020104020603" pitchFamily="34" charset="0"/>
              <a:buNone/>
            </a:pPr>
            <a:r>
              <a:rPr lang="fr-FR" sz="2800" dirty="0"/>
              <a:t>Section IV : Formulaires de soumission</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B7770694-12A6-4300-A2E6-7B2AB4788BC4}"/>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18397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18857-941F-4153-B828-000F281AB782}"/>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3C4D7493-D0F4-49A3-AB43-9F90F04FE26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8BBDF0B-F9C3-4D78-BCA2-910C60D01322}"/>
              </a:ext>
            </a:extLst>
          </p:cNvPr>
          <p:cNvSpPr>
            <a:spLocks noGrp="1"/>
          </p:cNvSpPr>
          <p:nvPr>
            <p:ph type="sldNum" sz="quarter" idx="12"/>
          </p:nvPr>
        </p:nvSpPr>
        <p:spPr/>
        <p:txBody>
          <a:bodyPr/>
          <a:lstStyle/>
          <a:p>
            <a:fld id="{B6F15528-21DE-4FAA-801E-634DDDAF4B2B}" type="slidenum">
              <a:rPr lang="fr-FR" smtClean="0"/>
              <a:t>20</a:t>
            </a:fld>
            <a:endParaRPr lang="fr-FR"/>
          </a:p>
        </p:txBody>
      </p:sp>
      <p:sp>
        <p:nvSpPr>
          <p:cNvPr id="8" name="Chevron 6">
            <a:extLst>
              <a:ext uri="{FF2B5EF4-FFF2-40B4-BE49-F238E27FC236}">
                <a16:creationId xmlns:a16="http://schemas.microsoft.com/office/drawing/2014/main" id="{C039ADFF-703F-4064-9CDD-01ABE80C83CA}"/>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5E097CDC-8F3E-4171-A397-11DE9A06420A}"/>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2ème </a:t>
            </a:r>
            <a:r>
              <a:rPr lang="fr-FR" sz="2800" u="sng" dirty="0">
                <a:solidFill>
                  <a:srgbClr val="5B9BD5"/>
                </a:solidFill>
                <a:latin typeface="Corbel" panose="020B0503020204020204" pitchFamily="34" charset="0"/>
              </a:rPr>
              <a:t>Partie: Conditions de fourniture (Volume II)</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V : Spécification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Liste détaillée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Calendriers de livraison et d’Achèvement</a:t>
            </a:r>
          </a:p>
          <a:p>
            <a:pPr marL="621883" lvl="1" indent="-207294">
              <a:lnSpc>
                <a:spcPct val="90000"/>
              </a:lnSpc>
              <a:spcBef>
                <a:spcPts val="0"/>
              </a:spcBef>
              <a:spcAft>
                <a:spcPts val="0"/>
              </a:spcAft>
              <a:buFont typeface="Arial" panose="020B0604020202020204" pitchFamily="34" charset="0"/>
              <a:buChar char="•"/>
              <a:defRPr/>
            </a:pPr>
            <a:r>
              <a:rPr lang="fr-FR" sz="2800" dirty="0"/>
              <a:t>Spécifications et Plans et Dessins Techniques</a:t>
            </a:r>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3ème </a:t>
            </a:r>
            <a:r>
              <a:rPr lang="fr-FR" sz="2800" u="sng" dirty="0">
                <a:solidFill>
                  <a:srgbClr val="5B9BD5"/>
                </a:solidFill>
                <a:latin typeface="Corbel" panose="020B0503020204020204" pitchFamily="34" charset="0"/>
              </a:rPr>
              <a:t>Partie: Conditions du contrat et formulaires contractuels</a:t>
            </a:r>
          </a:p>
          <a:p>
            <a:pPr marL="0" indent="0" algn="just">
              <a:lnSpc>
                <a:spcPct val="100000"/>
              </a:lnSpc>
              <a:spcBef>
                <a:spcPts val="0"/>
              </a:spcBef>
              <a:spcAft>
                <a:spcPts val="0"/>
              </a:spcAft>
              <a:buFont typeface="Tw Cen MT" panose="020B0602020104020603" pitchFamily="34" charset="0"/>
              <a:buNone/>
            </a:pPr>
            <a:r>
              <a:rPr lang="fr-FR" sz="2800" dirty="0"/>
              <a:t>Section VI : Conditions générales du contrat (CGC)</a:t>
            </a:r>
          </a:p>
          <a:p>
            <a:pPr marL="0" indent="0" algn="just">
              <a:lnSpc>
                <a:spcPct val="100000"/>
              </a:lnSpc>
              <a:spcBef>
                <a:spcPts val="0"/>
              </a:spcBef>
              <a:spcAft>
                <a:spcPts val="0"/>
              </a:spcAft>
              <a:buFont typeface="Tw Cen MT" panose="020B0602020104020603" pitchFamily="34" charset="0"/>
              <a:buNone/>
            </a:pPr>
            <a:r>
              <a:rPr lang="fr-FR" sz="2800" dirty="0"/>
              <a:t>Section VII Conditions particulières du contrat (CPC)</a:t>
            </a:r>
          </a:p>
          <a:p>
            <a:pPr marL="0" indent="0" algn="just">
              <a:lnSpc>
                <a:spcPct val="100000"/>
              </a:lnSpc>
              <a:spcBef>
                <a:spcPts val="0"/>
              </a:spcBef>
              <a:spcAft>
                <a:spcPts val="0"/>
              </a:spcAft>
              <a:buFont typeface="Tw Cen MT" panose="020B0602020104020603" pitchFamily="34" charset="0"/>
              <a:buNone/>
            </a:pPr>
            <a:r>
              <a:rPr lang="fr-FR" sz="2800" dirty="0"/>
              <a:t>Section VIII : Formulaires contractuels et annexes</a:t>
            </a:r>
          </a:p>
          <a:p>
            <a:pPr marL="0" indent="0" algn="just">
              <a:lnSpc>
                <a:spcPct val="100000"/>
              </a:lnSpc>
              <a:spcBef>
                <a:spcPts val="0"/>
              </a:spcBef>
              <a:spcAft>
                <a:spcPts val="0"/>
              </a:spcAft>
              <a:buFont typeface="Tw Cen MT" panose="020B0602020104020603" pitchFamily="34" charset="0"/>
              <a:buNone/>
            </a:pPr>
            <a:endParaRPr lang="fr-FR" sz="2800" dirty="0"/>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Font typeface="Tw Cen MT" panose="020B0602020104020603" pitchFamily="34" charset="0"/>
              <a:buNone/>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7095E77F-3AFD-4499-BF1F-461CB1A77C8D}"/>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94148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DA9A-3B2C-4B90-96D9-EBA0A3897872}"/>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64F55C98-E920-46D3-96C3-83406FE2FB0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E362F28-659B-4AB1-BE07-9D314F02129F}"/>
              </a:ext>
            </a:extLst>
          </p:cNvPr>
          <p:cNvSpPr>
            <a:spLocks noGrp="1"/>
          </p:cNvSpPr>
          <p:nvPr>
            <p:ph type="sldNum" sz="quarter" idx="12"/>
          </p:nvPr>
        </p:nvSpPr>
        <p:spPr/>
        <p:txBody>
          <a:bodyPr/>
          <a:lstStyle/>
          <a:p>
            <a:fld id="{B6F15528-21DE-4FAA-801E-634DDDAF4B2B}" type="slidenum">
              <a:rPr lang="fr-FR" smtClean="0"/>
              <a:t>21</a:t>
            </a:fld>
            <a:endParaRPr lang="fr-FR"/>
          </a:p>
        </p:txBody>
      </p:sp>
      <p:sp>
        <p:nvSpPr>
          <p:cNvPr id="7" name="Chevron 6">
            <a:extLst>
              <a:ext uri="{FF2B5EF4-FFF2-40B4-BE49-F238E27FC236}">
                <a16:creationId xmlns:a16="http://schemas.microsoft.com/office/drawing/2014/main" id="{D06F211A-F17D-4C93-A902-976C324B696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C66CC506-11D9-4223-B60C-92E7A3590288}"/>
              </a:ext>
            </a:extLst>
          </p:cNvPr>
          <p:cNvSpPr txBox="1">
            <a:spLocks/>
          </p:cNvSpPr>
          <p:nvPr/>
        </p:nvSpPr>
        <p:spPr>
          <a:xfrm>
            <a:off x="604157" y="1698171"/>
            <a:ext cx="10989129" cy="47254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Une bonne appropriation du DAO permet de faire une bonne soumission :</a:t>
            </a:r>
          </a:p>
          <a:p>
            <a:pPr marL="0" indent="0" algn="just">
              <a:lnSpc>
                <a:spcPct val="100000"/>
              </a:lnSpc>
              <a:spcBef>
                <a:spcPts val="0"/>
              </a:spcBef>
              <a:spcAft>
                <a:spcPts val="0"/>
              </a:spcAft>
              <a:buFont typeface="Tw Cen MT" panose="020B0602020104020603" pitchFamily="34" charset="0"/>
              <a:buNone/>
            </a:pPr>
            <a:endParaRPr lang="fr-FR" sz="2800" dirty="0"/>
          </a:p>
          <a:p>
            <a:pPr marL="514350" indent="-514350" algn="just">
              <a:lnSpc>
                <a:spcPct val="100000"/>
              </a:lnSpc>
              <a:spcBef>
                <a:spcPts val="0"/>
              </a:spcBef>
              <a:spcAft>
                <a:spcPts val="0"/>
              </a:spcAft>
              <a:buFont typeface="+mj-lt"/>
              <a:buAutoNum type="arabicPeriod"/>
            </a:pPr>
            <a:r>
              <a:rPr lang="fr-FR" sz="2800" dirty="0"/>
              <a:t>Les IS permettent de comprendre les exigences de MCC en matière de soumission.</a:t>
            </a:r>
          </a:p>
          <a:p>
            <a:pPr marL="514350" indent="-514350" algn="just">
              <a:lnSpc>
                <a:spcPct val="100000"/>
              </a:lnSpc>
              <a:spcBef>
                <a:spcPts val="0"/>
              </a:spcBef>
              <a:spcAft>
                <a:spcPts val="0"/>
              </a:spcAft>
              <a:buFont typeface="+mj-lt"/>
              <a:buAutoNum type="arabicPeriod"/>
            </a:pPr>
            <a:r>
              <a:rPr lang="fr-FR" sz="2800" dirty="0"/>
              <a:t> Les FDAO permettent d’amender ou de préciser les IS.</a:t>
            </a:r>
          </a:p>
          <a:p>
            <a:pPr marL="514350" indent="-514350" algn="just">
              <a:lnSpc>
                <a:spcPct val="100000"/>
              </a:lnSpc>
              <a:spcBef>
                <a:spcPts val="0"/>
              </a:spcBef>
              <a:spcAft>
                <a:spcPts val="0"/>
              </a:spcAft>
              <a:buFont typeface="+mj-lt"/>
              <a:buAutoNum type="arabicPeriod"/>
            </a:pPr>
            <a:r>
              <a:rPr lang="fr-FR" sz="2800" dirty="0"/>
              <a:t>La Qualification et les Critères d’évaluation (Section III) informent le Soumissionnaire de comment son offre sera évaluée par MCA.</a:t>
            </a:r>
          </a:p>
          <a:p>
            <a:pPr marL="514350" indent="-514350" algn="just">
              <a:lnSpc>
                <a:spcPct val="100000"/>
              </a:lnSpc>
              <a:spcBef>
                <a:spcPts val="0"/>
              </a:spcBef>
              <a:spcAft>
                <a:spcPts val="0"/>
              </a:spcAft>
              <a:buFont typeface="+mj-lt"/>
              <a:buAutoNum type="arabicPeriod"/>
            </a:pPr>
            <a:r>
              <a:rPr lang="fr-FR" sz="2800" dirty="0"/>
              <a:t>Les formulaires de soumission présentent un cadre pour votre soumission.</a:t>
            </a:r>
          </a:p>
          <a:p>
            <a:pPr marL="514350" indent="-514350" algn="just">
              <a:lnSpc>
                <a:spcPct val="100000"/>
              </a:lnSpc>
              <a:spcBef>
                <a:spcPts val="0"/>
              </a:spcBef>
              <a:spcAft>
                <a:spcPts val="0"/>
              </a:spcAft>
              <a:buFont typeface="+mj-lt"/>
              <a:buAutoNum type="arabicPeriod"/>
            </a:pPr>
            <a:r>
              <a:rPr lang="fr-FR" sz="2800" dirty="0"/>
              <a:t>Les CGC présentent les dispositions contractuelles que MCA va utiliser pour la gestion du contrat.</a:t>
            </a:r>
          </a:p>
          <a:p>
            <a:pPr marL="514350" indent="-514350" algn="just">
              <a:lnSpc>
                <a:spcPct val="100000"/>
              </a:lnSpc>
              <a:spcBef>
                <a:spcPts val="0"/>
              </a:spcBef>
              <a:spcAft>
                <a:spcPts val="0"/>
              </a:spcAft>
              <a:buFont typeface="+mj-lt"/>
              <a:buAutoNum type="arabicPeriod"/>
            </a:pPr>
            <a:r>
              <a:rPr lang="fr-FR" sz="2800" dirty="0"/>
              <a:t>Les CPC permettent d’amender ou de préciser les CGC de EW-39-L.</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9" name="Rectangle 8">
            <a:extLst>
              <a:ext uri="{FF2B5EF4-FFF2-40B4-BE49-F238E27FC236}">
                <a16:creationId xmlns:a16="http://schemas.microsoft.com/office/drawing/2014/main" id="{1E9FFE1E-E1D5-4271-9C52-A3FC71057C02}"/>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85596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clés</a:t>
            </a:r>
          </a:p>
        </p:txBody>
      </p:sp>
      <p:sp>
        <p:nvSpPr>
          <p:cNvPr id="9" name="Espace réservé du contenu 2">
            <a:extLst>
              <a:ext uri="{FF2B5EF4-FFF2-40B4-BE49-F238E27FC236}">
                <a16:creationId xmlns:a16="http://schemas.microsoft.com/office/drawing/2014/main" id="{3F4BFF45-A834-4F7C-8A5D-5EE3C3379C58}"/>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Tout Soumissionnaire éventuel désireux d’obtenir des éclaircissements sur le présent Dossier d’Appel d’Offres doit prendre contact avec MCA-Morocco par écrit à </a:t>
            </a:r>
            <a:r>
              <a:rPr lang="fr-FR" sz="2400" u="sng" dirty="0">
                <a:solidFill>
                  <a:schemeClr val="accent2">
                    <a:lumMod val="75000"/>
                  </a:schemeClr>
                </a:solidFill>
              </a:rPr>
              <a:t>procurement@mcamorocco.ma </a:t>
            </a:r>
          </a:p>
          <a:p>
            <a:pPr algn="just">
              <a:spcBef>
                <a:spcPts val="500"/>
              </a:spcBef>
              <a:spcAft>
                <a:spcPts val="500"/>
              </a:spcAft>
              <a:buFont typeface="Wingdings" panose="05000000000000000000" pitchFamily="2" charset="2"/>
              <a:buChar char="Ø"/>
            </a:pPr>
            <a:r>
              <a:rPr lang="fr-FR" sz="2400" dirty="0"/>
              <a:t>Des éclaircissements peuvent être demandés par courrier électronique au plus tard le 07 février 2022. Les réponses seront également postées sur le site de MCA-Morocco </a:t>
            </a:r>
            <a:r>
              <a:rPr lang="fr-FR" sz="2400" dirty="0">
                <a:solidFill>
                  <a:schemeClr val="accent2">
                    <a:lumMod val="75000"/>
                  </a:schemeClr>
                </a:solidFill>
                <a:hlinkClick r:id="rId3">
                  <a:extLst>
                    <a:ext uri="{A12FA001-AC4F-418D-AE19-62706E023703}">
                      <ahyp:hlinkClr xmlns:ahyp="http://schemas.microsoft.com/office/drawing/2018/hyperlinkcolor" val="tx"/>
                    </a:ext>
                  </a:extLst>
                </a:hlinkClick>
              </a:rPr>
              <a:t>http://www.mcamorocco.ma/fr/appels-d-offres</a:t>
            </a:r>
            <a:r>
              <a:rPr lang="fr-FR" sz="2400" dirty="0">
                <a:solidFill>
                  <a:schemeClr val="accent2">
                    <a:lumMod val="75000"/>
                  </a:schemeClr>
                </a:solidFill>
              </a:rPr>
              <a:t> </a:t>
            </a:r>
          </a:p>
          <a:p>
            <a:pPr algn="just">
              <a:spcBef>
                <a:spcPts val="500"/>
              </a:spcBef>
              <a:spcAft>
                <a:spcPts val="500"/>
              </a:spcAft>
              <a:buFont typeface="Wingdings" panose="05000000000000000000" pitchFamily="2" charset="2"/>
              <a:buChar char="Ø"/>
            </a:pPr>
            <a:r>
              <a:rPr lang="fr-FR" sz="2400" dirty="0"/>
              <a:t>Les réponses seront envoyées au plus tard le 14/02/22 à tous les Soumissionnaires qui se sont inscrits à travers l’adresse : </a:t>
            </a:r>
            <a:r>
              <a:rPr lang="fr-FR" sz="2400" u="sng" dirty="0">
                <a:solidFill>
                  <a:schemeClr val="accent2">
                    <a:lumMod val="75000"/>
                  </a:schemeClr>
                </a:solidFill>
              </a:rPr>
              <a:t>procurement@mcamorocco.ma</a:t>
            </a:r>
            <a:r>
              <a:rPr lang="fr-FR" sz="2400" dirty="0"/>
              <a:t>.</a:t>
            </a:r>
          </a:p>
          <a:p>
            <a:pPr algn="just">
              <a:spcBef>
                <a:spcPts val="500"/>
              </a:spcBef>
              <a:spcAft>
                <a:spcPts val="500"/>
              </a:spcAft>
              <a:buFont typeface="Wingdings" panose="05000000000000000000" pitchFamily="2" charset="2"/>
              <a:buChar char="Ø"/>
            </a:pPr>
            <a:r>
              <a:rPr lang="fr-FR" sz="2400" dirty="0">
                <a:solidFill>
                  <a:schemeClr val="tx1"/>
                </a:solidFill>
                <a:ea typeface="Times New Roman" panose="02020603050405020304" pitchFamily="18" charset="0"/>
              </a:rPr>
              <a:t>La date limite de dépôt des offres est le </a:t>
            </a:r>
            <a:r>
              <a:rPr lang="fr-FR" sz="2400" dirty="0"/>
              <a:t>25 Février 2022 à 15h00mn  </a:t>
            </a:r>
            <a:r>
              <a:rPr lang="fr-FR" sz="2400" dirty="0">
                <a:solidFill>
                  <a:schemeClr val="tx1"/>
                </a:solidFill>
              </a:rPr>
              <a:t>(heure locale de Rabat, Maroc) via le(s) lien(s) Dropbox dans le DAO</a:t>
            </a:r>
            <a:endParaRPr lang="fr-FR" sz="1800" u="sng" dirty="0">
              <a:solidFill>
                <a:schemeClr val="accent2">
                  <a:lumMod val="75000"/>
                </a:schemeClr>
              </a:solidFill>
              <a:effectLst/>
              <a:ea typeface="Times New Roman" panose="02020603050405020304" pitchFamily="18" charset="0"/>
            </a:endParaRPr>
          </a:p>
        </p:txBody>
      </p:sp>
      <p:sp>
        <p:nvSpPr>
          <p:cNvPr id="10" name="Rectangle 9">
            <a:extLst>
              <a:ext uri="{FF2B5EF4-FFF2-40B4-BE49-F238E27FC236}">
                <a16:creationId xmlns:a16="http://schemas.microsoft.com/office/drawing/2014/main" id="{110A5F4C-DED3-461B-9E0A-64B2D60A6554}"/>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212557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0530-C962-4178-A0ED-3E897902F8F4}"/>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B28875BD-F4C1-4F5A-BDF4-050D0449963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6B44C54-3BCE-419A-A7FB-EB4E91250640}"/>
              </a:ext>
            </a:extLst>
          </p:cNvPr>
          <p:cNvSpPr>
            <a:spLocks noGrp="1"/>
          </p:cNvSpPr>
          <p:nvPr>
            <p:ph type="sldNum" sz="quarter" idx="12"/>
          </p:nvPr>
        </p:nvSpPr>
        <p:spPr/>
        <p:txBody>
          <a:bodyPr/>
          <a:lstStyle/>
          <a:p>
            <a:fld id="{B6F15528-21DE-4FAA-801E-634DDDAF4B2B}" type="slidenum">
              <a:rPr lang="fr-FR" smtClean="0"/>
              <a:t>23</a:t>
            </a:fld>
            <a:endParaRPr lang="fr-FR"/>
          </a:p>
        </p:txBody>
      </p:sp>
      <p:sp>
        <p:nvSpPr>
          <p:cNvPr id="8" name="Chevron 6">
            <a:extLst>
              <a:ext uri="{FF2B5EF4-FFF2-40B4-BE49-F238E27FC236}">
                <a16:creationId xmlns:a16="http://schemas.microsoft.com/office/drawing/2014/main" id="{EBBB3D84-175D-4B1F-AAD2-7060F86597A2}"/>
              </a:ext>
            </a:extLst>
          </p:cNvPr>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a:t>
            </a:r>
            <a:r>
              <a:rPr lang="fr-FR" sz="2800" b="1" dirty="0" err="1">
                <a:solidFill>
                  <a:srgbClr val="C00000"/>
                </a:solidFill>
                <a:latin typeface="Corbel" panose="020B0503020204020204" pitchFamily="34" charset="0"/>
              </a:rPr>
              <a:t>clées</a:t>
            </a:r>
            <a:endParaRPr lang="fr-FR" sz="2800" b="1"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A7D52D37-82E0-424F-8B0F-9D956C683A74}"/>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Les garanties d’offre doivent être soumises, </a:t>
            </a:r>
            <a:r>
              <a:rPr lang="fr-FR" sz="2400" b="1" dirty="0"/>
              <a:t>électroniquement avec l’offre le 25 Février 2022 à 15h00mn</a:t>
            </a:r>
            <a:r>
              <a:rPr lang="fr-FR" sz="2400" dirty="0"/>
              <a:t> et physiquement au plus tard le 27 Février 2022  à 15h00mn, heure de Rabat-Maroc, à l’Agence MCA-Morocco.</a:t>
            </a:r>
          </a:p>
          <a:p>
            <a:pPr algn="just">
              <a:spcBef>
                <a:spcPts val="500"/>
              </a:spcBef>
              <a:spcAft>
                <a:spcPts val="500"/>
              </a:spcAft>
              <a:buFont typeface="Wingdings" panose="05000000000000000000" pitchFamily="2" charset="2"/>
              <a:buChar char="Ø"/>
            </a:pPr>
            <a:r>
              <a:rPr lang="fr-FR" sz="2400" dirty="0"/>
              <a:t>L’ouverture des offres se déroulera en ligne (webinaire) sur la plateforme zoom: </a:t>
            </a:r>
            <a:r>
              <a:rPr lang="fr-FR" sz="2400" dirty="0">
                <a:solidFill>
                  <a:schemeClr val="accent1">
                    <a:lumMod val="75000"/>
                  </a:schemeClr>
                </a:solidFill>
              </a:rPr>
              <a:t>https://us02web.zoom.us/j/87133890203 </a:t>
            </a:r>
            <a:r>
              <a:rPr lang="fr-FR" sz="2400" u="none" strike="noStrike" dirty="0">
                <a:solidFill>
                  <a:schemeClr val="accent1">
                    <a:lumMod val="75000"/>
                  </a:schemeClr>
                </a:solidFill>
                <a:ea typeface="Times New Roman" panose="02020603050405020304" pitchFamily="18" charset="0"/>
              </a:rPr>
              <a:t> </a:t>
            </a:r>
            <a:r>
              <a:rPr lang="fr-FR" sz="2400" dirty="0"/>
              <a:t>, le </a:t>
            </a:r>
            <a:r>
              <a:rPr lang="fr-FR" sz="2400" b="1" dirty="0"/>
              <a:t>25 Février 2022 </a:t>
            </a:r>
            <a:r>
              <a:rPr lang="fr-FR" sz="2400" dirty="0"/>
              <a:t>à 16h00mn  (heure de Rabat, Maroc). </a:t>
            </a:r>
          </a:p>
          <a:p>
            <a:pPr algn="just">
              <a:spcBef>
                <a:spcPts val="500"/>
              </a:spcBef>
              <a:spcAft>
                <a:spcPts val="500"/>
              </a:spcAft>
              <a:buFont typeface="Wingdings" panose="05000000000000000000" pitchFamily="2" charset="2"/>
              <a:buChar char="Ø"/>
            </a:pPr>
            <a:r>
              <a:rPr lang="fr-FR" sz="2400" dirty="0"/>
              <a:t>La date du taux de change, aux fins d’évaluation, est le 1er jour ouvrable précédant les  28 jours avant la date de l’ouverture des offres.</a:t>
            </a:r>
          </a:p>
          <a:p>
            <a:pPr algn="just">
              <a:spcBef>
                <a:spcPts val="500"/>
              </a:spcBef>
              <a:spcAft>
                <a:spcPts val="500"/>
              </a:spcAft>
              <a:buFont typeface="Wingdings" panose="05000000000000000000" pitchFamily="2" charset="2"/>
              <a:buChar char="Ø"/>
            </a:pPr>
            <a:r>
              <a:rPr lang="fr-FR" sz="2400" dirty="0"/>
              <a:t>La garantie de soumission est de </a:t>
            </a:r>
            <a:r>
              <a:rPr lang="fr-FR" sz="2400" b="1" dirty="0"/>
              <a:t>soixante mille (60 000) MAD ou son équivalent en dollar américain (USD).</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A48C12CD-D169-475C-9744-73D66CDC6938}"/>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95284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ATTENTION / Soumission</a:t>
            </a:r>
          </a:p>
        </p:txBody>
      </p:sp>
      <p:sp>
        <p:nvSpPr>
          <p:cNvPr id="9" name="Espace réservé du contenu 2">
            <a:extLst>
              <a:ext uri="{FF2B5EF4-FFF2-40B4-BE49-F238E27FC236}">
                <a16:creationId xmlns:a16="http://schemas.microsoft.com/office/drawing/2014/main" id="{15254DB9-B5A5-43FB-8544-5B3CECBC05BC}"/>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spcBef>
                <a:spcPts val="0"/>
              </a:spcBef>
              <a:spcAft>
                <a:spcPts val="600"/>
              </a:spcAft>
              <a:buFont typeface="Arial" panose="020B0604020202020204" pitchFamily="34" charset="0"/>
              <a:buChar char="•"/>
            </a:pPr>
            <a:r>
              <a:rPr lang="fr-FR" sz="2400" dirty="0"/>
              <a:t>Le téléchargement de l’offre peut prendre du temps, il est recommandé aux Soumissionnaires de s’y prendre à temps.</a:t>
            </a:r>
          </a:p>
          <a:p>
            <a:pPr algn="just">
              <a:lnSpc>
                <a:spcPct val="100000"/>
              </a:lnSpc>
              <a:spcBef>
                <a:spcPts val="0"/>
              </a:spcBef>
              <a:spcAft>
                <a:spcPts val="600"/>
              </a:spcAft>
              <a:buFont typeface="Arial" panose="020B0604020202020204" pitchFamily="34" charset="0"/>
              <a:buChar char="•"/>
            </a:pPr>
            <a:r>
              <a:rPr lang="fr-FR" sz="2400" dirty="0"/>
              <a:t>Lorsque vous téléchargez une nouvelle offre en vue de remplacer une première, il faudra préciser que la nouvelle remplace la première (</a:t>
            </a:r>
            <a:r>
              <a:rPr lang="fr-FR" sz="2400" b="1" dirty="0">
                <a:solidFill>
                  <a:srgbClr val="FF0000"/>
                </a:solidFill>
              </a:rPr>
              <a:t>Note</a:t>
            </a:r>
            <a:r>
              <a:rPr lang="fr-FR" sz="2400" dirty="0"/>
              <a:t>).</a:t>
            </a:r>
          </a:p>
          <a:p>
            <a:pPr algn="just">
              <a:lnSpc>
                <a:spcPct val="100000"/>
              </a:lnSpc>
              <a:spcBef>
                <a:spcPts val="0"/>
              </a:spcBef>
              <a:spcAft>
                <a:spcPts val="600"/>
              </a:spcAft>
              <a:buFont typeface="Arial" panose="020B0604020202020204" pitchFamily="34" charset="0"/>
              <a:buChar char="•"/>
            </a:pPr>
            <a:r>
              <a:rPr lang="fr-FR" sz="2400" dirty="0"/>
              <a:t>Le site de téléchargement est désactivé à la minute qui suit l’heure butoir. </a:t>
            </a:r>
          </a:p>
          <a:p>
            <a:pPr>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Les offres peuvent être protégées par un mot de passe. Dans ce cas, le mot de passe doit être transmis 15 minutes avant la date et heure limite des offres à l’adresse: procurement@mcamorocco.ma</a:t>
            </a:r>
          </a:p>
          <a:p>
            <a:pPr algn="just">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Joindre un sommaire de tous les documents à la première page de chaque offre</a:t>
            </a:r>
          </a:p>
          <a:p>
            <a:pPr marL="0" indent="0" algn="just">
              <a:spcBef>
                <a:spcPts val="600"/>
              </a:spcBef>
              <a:spcAft>
                <a:spcPts val="0"/>
              </a:spcAft>
              <a:buNone/>
            </a:pPr>
            <a:endParaRPr lang="fr-FR" sz="2800" b="1" dirty="0">
              <a:solidFill>
                <a:srgbClr val="FF0000"/>
              </a:solidFill>
            </a:endParaRPr>
          </a:p>
          <a:p>
            <a:pPr>
              <a:spcBef>
                <a:spcPts val="600"/>
              </a:spcBef>
              <a:spcAft>
                <a:spcPts val="0"/>
              </a:spcAft>
              <a:buFont typeface="Wingdings" panose="05000000000000000000" pitchFamily="2" charset="2"/>
              <a:buChar char="Ø"/>
            </a:pPr>
            <a:endParaRPr lang="fr-FR" sz="2400" dirty="0"/>
          </a:p>
          <a:p>
            <a:pPr marL="0" indent="0">
              <a:buFont typeface="Tw Cen MT" panose="020B0602020104020603" pitchFamily="34" charset="0"/>
              <a:buNone/>
            </a:pPr>
            <a:endParaRPr lang="fr-FR" dirty="0"/>
          </a:p>
        </p:txBody>
      </p:sp>
      <p:sp>
        <p:nvSpPr>
          <p:cNvPr id="11" name="Rectangle 10">
            <a:extLst>
              <a:ext uri="{FF2B5EF4-FFF2-40B4-BE49-F238E27FC236}">
                <a16:creationId xmlns:a16="http://schemas.microsoft.com/office/drawing/2014/main" id="{A0717B77-3BC1-4F5E-8340-2AB17D7A3BAC}"/>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327739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25</a:t>
            </a:fld>
            <a:endParaRPr lang="fr-FR" sz="2000" dirty="0"/>
          </a:p>
        </p:txBody>
      </p:sp>
      <p:graphicFrame>
        <p:nvGraphicFramePr>
          <p:cNvPr id="2" name="Table 2">
            <a:extLst>
              <a:ext uri="{FF2B5EF4-FFF2-40B4-BE49-F238E27FC236}">
                <a16:creationId xmlns:a16="http://schemas.microsoft.com/office/drawing/2014/main" id="{9B2BD93B-C2B5-4BAA-BF98-D279EE810AC5}"/>
              </a:ext>
            </a:extLst>
          </p:cNvPr>
          <p:cNvGraphicFramePr>
            <a:graphicFrameLocks noGrp="1"/>
          </p:cNvGraphicFramePr>
          <p:nvPr>
            <p:extLst>
              <p:ext uri="{D42A27DB-BD31-4B8C-83A1-F6EECF244321}">
                <p14:modId xmlns:p14="http://schemas.microsoft.com/office/powerpoint/2010/main" val="1421903263"/>
              </p:ext>
            </p:extLst>
          </p:nvPr>
        </p:nvGraphicFramePr>
        <p:xfrm>
          <a:off x="1240972" y="1119716"/>
          <a:ext cx="9911937" cy="4942840"/>
        </p:xfrm>
        <a:graphic>
          <a:graphicData uri="http://schemas.openxmlformats.org/drawingml/2006/table">
            <a:tbl>
              <a:tblPr firstRow="1" bandRow="1">
                <a:tableStyleId>{5C22544A-7EE6-4342-B048-85BDC9FD1C3A}</a:tableStyleId>
              </a:tblPr>
              <a:tblGrid>
                <a:gridCol w="3303979">
                  <a:extLst>
                    <a:ext uri="{9D8B030D-6E8A-4147-A177-3AD203B41FA5}">
                      <a16:colId xmlns:a16="http://schemas.microsoft.com/office/drawing/2014/main" val="3458190786"/>
                    </a:ext>
                  </a:extLst>
                </a:gridCol>
                <a:gridCol w="3303979">
                  <a:extLst>
                    <a:ext uri="{9D8B030D-6E8A-4147-A177-3AD203B41FA5}">
                      <a16:colId xmlns:a16="http://schemas.microsoft.com/office/drawing/2014/main" val="2529662286"/>
                    </a:ext>
                  </a:extLst>
                </a:gridCol>
                <a:gridCol w="3303979">
                  <a:extLst>
                    <a:ext uri="{9D8B030D-6E8A-4147-A177-3AD203B41FA5}">
                      <a16:colId xmlns:a16="http://schemas.microsoft.com/office/drawing/2014/main" val="215932914"/>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3880547605"/>
                  </a:ext>
                </a:extLst>
              </a:tr>
              <a:tr h="370840">
                <a:tc>
                  <a:txBody>
                    <a:bodyPr/>
                    <a:lstStyle/>
                    <a:p>
                      <a:r>
                        <a:rPr lang="fr-FR" dirty="0"/>
                        <a:t>Lettre de soumission</a:t>
                      </a:r>
                    </a:p>
                  </a:txBody>
                  <a:tcPr/>
                </a:tc>
                <a:tc>
                  <a:txBody>
                    <a:bodyPr/>
                    <a:lstStyle/>
                    <a:p>
                      <a:pPr algn="ctr"/>
                      <a:r>
                        <a:rPr lang="fr-FR" dirty="0"/>
                        <a:t>BSF 1</a:t>
                      </a:r>
                    </a:p>
                  </a:txBody>
                  <a:tcPr/>
                </a:tc>
                <a:tc>
                  <a:txBody>
                    <a:bodyPr/>
                    <a:lstStyle/>
                    <a:p>
                      <a:pPr marL="285750" indent="-285750">
                        <a:buFontTx/>
                        <a:buChar char="-"/>
                      </a:pPr>
                      <a:r>
                        <a:rPr lang="fr-FR" dirty="0"/>
                        <a:t>Aucune altération du formulaire type n’est autorisée</a:t>
                      </a:r>
                    </a:p>
                    <a:p>
                      <a:pPr marL="285750" indent="-285750">
                        <a:buFontTx/>
                        <a:buChar char="-"/>
                      </a:pPr>
                      <a:r>
                        <a:rPr lang="fr-FR" dirty="0"/>
                        <a:t>A faire signer et cacheter</a:t>
                      </a:r>
                    </a:p>
                  </a:txBody>
                  <a:tcPr/>
                </a:tc>
                <a:extLst>
                  <a:ext uri="{0D108BD9-81ED-4DB2-BD59-A6C34878D82A}">
                    <a16:rowId xmlns:a16="http://schemas.microsoft.com/office/drawing/2014/main" val="4206941825"/>
                  </a:ext>
                </a:extLst>
              </a:tr>
              <a:tr h="370840">
                <a:tc>
                  <a:txBody>
                    <a:bodyPr/>
                    <a:lstStyle/>
                    <a:p>
                      <a:r>
                        <a:rPr lang="fr-FR" dirty="0"/>
                        <a:t>Garantie d’offre</a:t>
                      </a:r>
                    </a:p>
                  </a:txBody>
                  <a:tcPr/>
                </a:tc>
                <a:tc>
                  <a:txBody>
                    <a:bodyPr/>
                    <a:lstStyle/>
                    <a:p>
                      <a:pPr algn="ctr"/>
                      <a:r>
                        <a:rPr lang="fr-FR" dirty="0"/>
                        <a:t>BSF 6</a:t>
                      </a:r>
                    </a:p>
                  </a:txBody>
                  <a:tcPr/>
                </a:tc>
                <a:tc>
                  <a:txBody>
                    <a:bodyPr/>
                    <a:lstStyle/>
                    <a:p>
                      <a:pPr marL="285750" indent="-285750">
                        <a:buFontTx/>
                        <a:buChar char="-"/>
                      </a:pPr>
                      <a:r>
                        <a:rPr lang="fr-FR" dirty="0"/>
                        <a:t>Version scannée dans l’offre globale</a:t>
                      </a:r>
                    </a:p>
                    <a:p>
                      <a:pPr marL="285750" indent="-285750">
                        <a:buFontTx/>
                        <a:buChar char="-"/>
                      </a:pPr>
                      <a:r>
                        <a:rPr lang="fr-FR" dirty="0"/>
                        <a:t>Version originale à déposer comme indiqué</a:t>
                      </a:r>
                    </a:p>
                  </a:txBody>
                  <a:tcPr/>
                </a:tc>
                <a:extLst>
                  <a:ext uri="{0D108BD9-81ED-4DB2-BD59-A6C34878D82A}">
                    <a16:rowId xmlns:a16="http://schemas.microsoft.com/office/drawing/2014/main" val="1873938805"/>
                  </a:ext>
                </a:extLst>
              </a:tr>
              <a:tr h="370840">
                <a:tc>
                  <a:txBody>
                    <a:bodyPr/>
                    <a:lstStyle/>
                    <a:p>
                      <a:r>
                        <a:rPr lang="fr-FR" dirty="0"/>
                        <a:t>Description des biens</a:t>
                      </a:r>
                    </a:p>
                  </a:txBody>
                  <a:tcPr/>
                </a:tc>
                <a:tc>
                  <a:txBody>
                    <a:bodyPr/>
                    <a:lstStyle/>
                    <a:p>
                      <a:pPr algn="ctr"/>
                      <a:r>
                        <a:rPr lang="fr-FR" dirty="0"/>
                        <a:t>-</a:t>
                      </a:r>
                    </a:p>
                  </a:txBody>
                  <a:tcPr/>
                </a:tc>
                <a:tc>
                  <a:txBody>
                    <a:bodyPr/>
                    <a:lstStyle/>
                    <a:p>
                      <a:r>
                        <a:rPr lang="fr-FR" dirty="0"/>
                        <a:t>Donner toutes les informations utiles</a:t>
                      </a:r>
                    </a:p>
                  </a:txBody>
                  <a:tcPr/>
                </a:tc>
                <a:extLst>
                  <a:ext uri="{0D108BD9-81ED-4DB2-BD59-A6C34878D82A}">
                    <a16:rowId xmlns:a16="http://schemas.microsoft.com/office/drawing/2014/main" val="2846983554"/>
                  </a:ext>
                </a:extLst>
              </a:tr>
              <a:tr h="370840">
                <a:tc>
                  <a:txBody>
                    <a:bodyPr/>
                    <a:lstStyle/>
                    <a:p>
                      <a:r>
                        <a:rPr lang="fr-FR" sz="1800" kern="1200" dirty="0">
                          <a:solidFill>
                            <a:schemeClr val="dk1"/>
                          </a:solidFill>
                          <a:effectLst/>
                          <a:latin typeface="+mn-lt"/>
                          <a:ea typeface="+mn-ea"/>
                          <a:cs typeface="+mn-cs"/>
                        </a:rPr>
                        <a:t>Formulaire de certification d’Entreprise publique </a:t>
                      </a:r>
                      <a:endParaRPr lang="fr-FR" dirty="0"/>
                    </a:p>
                  </a:txBody>
                  <a:tcPr/>
                </a:tc>
                <a:tc>
                  <a:txBody>
                    <a:bodyPr/>
                    <a:lstStyle/>
                    <a:p>
                      <a:pPr algn="ctr"/>
                      <a:r>
                        <a:rPr lang="fr-FR" dirty="0"/>
                        <a:t>BSF 1.1</a:t>
                      </a:r>
                    </a:p>
                  </a:txBody>
                  <a:tcPr/>
                </a:tc>
                <a:tc>
                  <a:txBody>
                    <a:bodyPr/>
                    <a:lstStyle/>
                    <a:p>
                      <a:r>
                        <a:rPr lang="fr-FR" dirty="0"/>
                        <a:t>Bien lire les questions avant de renseigner les cases relatives aux réponses</a:t>
                      </a:r>
                    </a:p>
                  </a:txBody>
                  <a:tcPr/>
                </a:tc>
                <a:extLst>
                  <a:ext uri="{0D108BD9-81ED-4DB2-BD59-A6C34878D82A}">
                    <a16:rowId xmlns:a16="http://schemas.microsoft.com/office/drawing/2014/main" val="1310894057"/>
                  </a:ext>
                </a:extLst>
              </a:tr>
              <a:tr h="370840">
                <a:tc>
                  <a:txBody>
                    <a:bodyPr/>
                    <a:lstStyle/>
                    <a:p>
                      <a:r>
                        <a:rPr lang="fr-FR" sz="1800" kern="1200" dirty="0">
                          <a:solidFill>
                            <a:schemeClr val="dk1"/>
                          </a:solidFill>
                          <a:effectLst/>
                          <a:latin typeface="+mn-lt"/>
                          <a:ea typeface="+mn-ea"/>
                          <a:cs typeface="+mn-cs"/>
                        </a:rPr>
                        <a:t>Fiche de renseignements sur le Soumissionnaire </a:t>
                      </a:r>
                      <a:endParaRPr lang="fr-FR" dirty="0"/>
                    </a:p>
                  </a:txBody>
                  <a:tcPr/>
                </a:tc>
                <a:tc>
                  <a:txBody>
                    <a:bodyPr/>
                    <a:lstStyle/>
                    <a:p>
                      <a:pPr algn="ctr"/>
                      <a:r>
                        <a:rPr lang="fr-FR" dirty="0"/>
                        <a:t>BSF 4</a:t>
                      </a:r>
                    </a:p>
                  </a:txBody>
                  <a:tcPr/>
                </a:tc>
                <a:tc>
                  <a:txBody>
                    <a:bodyPr/>
                    <a:lstStyle/>
                    <a:p>
                      <a:r>
                        <a:rPr lang="fr-FR" dirty="0"/>
                        <a:t>En cas de groupement, donner les renseignements sur chaque membre</a:t>
                      </a:r>
                    </a:p>
                  </a:txBody>
                  <a:tcPr/>
                </a:tc>
                <a:extLst>
                  <a:ext uri="{0D108BD9-81ED-4DB2-BD59-A6C34878D82A}">
                    <a16:rowId xmlns:a16="http://schemas.microsoft.com/office/drawing/2014/main" val="829721822"/>
                  </a:ext>
                </a:extLst>
              </a:tr>
            </a:tbl>
          </a:graphicData>
        </a:graphic>
      </p:graphicFrame>
    </p:spTree>
    <p:extLst>
      <p:ext uri="{BB962C8B-B14F-4D97-AF65-F5344CB8AC3E}">
        <p14:creationId xmlns:p14="http://schemas.microsoft.com/office/powerpoint/2010/main" val="380796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EF152-7D6E-42AE-A2F4-791C8EEEBFEF}"/>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28471475-A1E2-458E-BD5F-78D0251DE7F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E62A2F4-50E8-4613-BD22-0377826E289E}"/>
              </a:ext>
            </a:extLst>
          </p:cNvPr>
          <p:cNvSpPr>
            <a:spLocks noGrp="1"/>
          </p:cNvSpPr>
          <p:nvPr>
            <p:ph type="sldNum" sz="quarter" idx="12"/>
          </p:nvPr>
        </p:nvSpPr>
        <p:spPr/>
        <p:txBody>
          <a:bodyPr/>
          <a:lstStyle/>
          <a:p>
            <a:fld id="{B6F15528-21DE-4FAA-801E-634DDDAF4B2B}" type="slidenum">
              <a:rPr lang="fr-FR" smtClean="0"/>
              <a:t>26</a:t>
            </a:fld>
            <a:endParaRPr lang="fr-FR"/>
          </a:p>
        </p:txBody>
      </p:sp>
      <p:sp>
        <p:nvSpPr>
          <p:cNvPr id="6" name="Rectangle 5">
            <a:extLst>
              <a:ext uri="{FF2B5EF4-FFF2-40B4-BE49-F238E27FC236}">
                <a16:creationId xmlns:a16="http://schemas.microsoft.com/office/drawing/2014/main" id="{D6CA14D4-E1EF-427B-8F11-C37826DCBC6E}"/>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9" name="Table 9">
            <a:extLst>
              <a:ext uri="{FF2B5EF4-FFF2-40B4-BE49-F238E27FC236}">
                <a16:creationId xmlns:a16="http://schemas.microsoft.com/office/drawing/2014/main" id="{DF699346-46DE-4155-9AFA-B723D5E59DFA}"/>
              </a:ext>
            </a:extLst>
          </p:cNvPr>
          <p:cNvGraphicFramePr>
            <a:graphicFrameLocks noGrp="1"/>
          </p:cNvGraphicFramePr>
          <p:nvPr>
            <p:extLst>
              <p:ext uri="{D42A27DB-BD31-4B8C-83A1-F6EECF244321}">
                <p14:modId xmlns:p14="http://schemas.microsoft.com/office/powerpoint/2010/main" val="2497642787"/>
              </p:ext>
            </p:extLst>
          </p:nvPr>
        </p:nvGraphicFramePr>
        <p:xfrm>
          <a:off x="1951990" y="1130301"/>
          <a:ext cx="8127999" cy="56264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0387759"/>
                    </a:ext>
                  </a:extLst>
                </a:gridCol>
                <a:gridCol w="2709333">
                  <a:extLst>
                    <a:ext uri="{9D8B030D-6E8A-4147-A177-3AD203B41FA5}">
                      <a16:colId xmlns:a16="http://schemas.microsoft.com/office/drawing/2014/main" val="3458196129"/>
                    </a:ext>
                  </a:extLst>
                </a:gridCol>
                <a:gridCol w="2709333">
                  <a:extLst>
                    <a:ext uri="{9D8B030D-6E8A-4147-A177-3AD203B41FA5}">
                      <a16:colId xmlns:a16="http://schemas.microsoft.com/office/drawing/2014/main" val="2939938600"/>
                    </a:ext>
                  </a:extLst>
                </a:gridCol>
              </a:tblGrid>
              <a:tr h="346639">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2928897476"/>
                  </a:ext>
                </a:extLst>
              </a:tr>
              <a:tr h="795626">
                <a:tc>
                  <a:txBody>
                    <a:bodyPr/>
                    <a:lstStyle/>
                    <a:p>
                      <a:r>
                        <a:rPr lang="fr-FR" sz="1800" kern="1200" dirty="0">
                          <a:solidFill>
                            <a:schemeClr val="dk1"/>
                          </a:solidFill>
                          <a:effectLst/>
                          <a:latin typeface="+mn-lt"/>
                          <a:ea typeface="+mn-ea"/>
                          <a:cs typeface="+mn-cs"/>
                        </a:rPr>
                        <a:t>Renseignements sur les parties à une coentreprise </a:t>
                      </a:r>
                      <a:endParaRPr lang="fr-FR" dirty="0"/>
                    </a:p>
                  </a:txBody>
                  <a:tcPr/>
                </a:tc>
                <a:tc>
                  <a:txBody>
                    <a:bodyPr/>
                    <a:lstStyle/>
                    <a:p>
                      <a:pPr algn="ctr"/>
                      <a:r>
                        <a:rPr lang="fr-FR" dirty="0"/>
                        <a:t>BSF 5</a:t>
                      </a:r>
                    </a:p>
                  </a:txBody>
                  <a:tcPr/>
                </a:tc>
                <a:tc>
                  <a:txBody>
                    <a:bodyPr/>
                    <a:lstStyle/>
                    <a:p>
                      <a:pPr marL="285750" indent="-285750">
                        <a:buFontTx/>
                        <a:buChar char="-"/>
                      </a:pPr>
                      <a:r>
                        <a:rPr lang="fr-FR" dirty="0"/>
                        <a:t>Renseigner et joindre l’accord signé du groupement</a:t>
                      </a:r>
                    </a:p>
                  </a:txBody>
                  <a:tcPr/>
                </a:tc>
                <a:extLst>
                  <a:ext uri="{0D108BD9-81ED-4DB2-BD59-A6C34878D82A}">
                    <a16:rowId xmlns:a16="http://schemas.microsoft.com/office/drawing/2014/main" val="839105914"/>
                  </a:ext>
                </a:extLst>
              </a:tr>
              <a:tr h="1126576">
                <a:tc>
                  <a:txBody>
                    <a:bodyPr/>
                    <a:lstStyle/>
                    <a:p>
                      <a:r>
                        <a:rPr lang="fr-FR" sz="1800" kern="1200" dirty="0">
                          <a:solidFill>
                            <a:schemeClr val="dk1"/>
                          </a:solidFill>
                          <a:effectLst/>
                          <a:latin typeface="+mn-lt"/>
                          <a:ea typeface="+mn-ea"/>
                          <a:cs typeface="+mn-cs"/>
                        </a:rPr>
                        <a:t>Renseignements sur les conditions en matière environnementale, sanitaire et sécuritaire </a:t>
                      </a:r>
                      <a:endParaRPr lang="fr-FR" dirty="0"/>
                    </a:p>
                  </a:txBody>
                  <a:tcPr/>
                </a:tc>
                <a:tc>
                  <a:txBody>
                    <a:bodyPr/>
                    <a:lstStyle/>
                    <a:p>
                      <a:pPr algn="ctr"/>
                      <a:r>
                        <a:rPr lang="fr-FR" b="0" dirty="0"/>
                        <a:t>BSF 7</a:t>
                      </a:r>
                    </a:p>
                  </a:txBody>
                  <a:tcPr/>
                </a:tc>
                <a:tc>
                  <a:txBody>
                    <a:bodyPr/>
                    <a:lstStyle/>
                    <a:p>
                      <a:pPr marL="285750" indent="-285750">
                        <a:buFontTx/>
                        <a:buChar char="-"/>
                      </a:pPr>
                      <a:endParaRPr lang="fr-FR" dirty="0"/>
                    </a:p>
                  </a:txBody>
                  <a:tcPr/>
                </a:tc>
                <a:extLst>
                  <a:ext uri="{0D108BD9-81ED-4DB2-BD59-A6C34878D82A}">
                    <a16:rowId xmlns:a16="http://schemas.microsoft.com/office/drawing/2014/main" val="4092958901"/>
                  </a:ext>
                </a:extLst>
              </a:tr>
              <a:tr h="606618">
                <a:tc>
                  <a:txBody>
                    <a:bodyPr/>
                    <a:lstStyle/>
                    <a:p>
                      <a:r>
                        <a:rPr lang="fr-FR" sz="1800" kern="1200" dirty="0">
                          <a:solidFill>
                            <a:schemeClr val="dk1"/>
                          </a:solidFill>
                          <a:effectLst/>
                          <a:latin typeface="+mn-lt"/>
                          <a:ea typeface="+mn-ea"/>
                          <a:cs typeface="+mn-cs"/>
                        </a:rPr>
                        <a:t>Autorisation du fabricant </a:t>
                      </a:r>
                      <a:endParaRPr lang="fr-FR" dirty="0"/>
                    </a:p>
                  </a:txBody>
                  <a:tcPr/>
                </a:tc>
                <a:tc>
                  <a:txBody>
                    <a:bodyPr/>
                    <a:lstStyle/>
                    <a:p>
                      <a:pPr algn="ctr"/>
                      <a:r>
                        <a:rPr lang="fr-FR" dirty="0"/>
                        <a:t>BSF 8</a:t>
                      </a:r>
                    </a:p>
                  </a:txBody>
                  <a:tcPr/>
                </a:tc>
                <a:tc>
                  <a:txBody>
                    <a:bodyPr/>
                    <a:lstStyle/>
                    <a:p>
                      <a:r>
                        <a:rPr lang="fr-FR" dirty="0"/>
                        <a:t>Attestation de représentation</a:t>
                      </a:r>
                    </a:p>
                  </a:txBody>
                  <a:tcPr/>
                </a:tc>
                <a:extLst>
                  <a:ext uri="{0D108BD9-81ED-4DB2-BD59-A6C34878D82A}">
                    <a16:rowId xmlns:a16="http://schemas.microsoft.com/office/drawing/2014/main" val="3556305999"/>
                  </a:ext>
                </a:extLst>
              </a:tr>
              <a:tr h="346639">
                <a:tc>
                  <a:txBody>
                    <a:bodyPr/>
                    <a:lstStyle/>
                    <a:p>
                      <a:r>
                        <a:rPr lang="fr-FR" sz="1800" kern="1200" dirty="0">
                          <a:solidFill>
                            <a:schemeClr val="dk1"/>
                          </a:solidFill>
                          <a:effectLst/>
                          <a:latin typeface="+mn-lt"/>
                          <a:ea typeface="+mn-ea"/>
                          <a:cs typeface="+mn-cs"/>
                        </a:rPr>
                        <a:t>Capacité financière </a:t>
                      </a:r>
                      <a:endParaRPr lang="fr-FR" dirty="0"/>
                    </a:p>
                  </a:txBody>
                  <a:tcPr/>
                </a:tc>
                <a:tc>
                  <a:txBody>
                    <a:bodyPr/>
                    <a:lstStyle/>
                    <a:p>
                      <a:pPr algn="ctr"/>
                      <a:r>
                        <a:rPr lang="fr-FR" dirty="0"/>
                        <a:t>BSF 9</a:t>
                      </a:r>
                    </a:p>
                  </a:txBody>
                  <a:tcPr/>
                </a:tc>
                <a:tc>
                  <a:txBody>
                    <a:bodyPr/>
                    <a:lstStyle/>
                    <a:p>
                      <a:endParaRPr lang="fr-FR" dirty="0"/>
                    </a:p>
                  </a:txBody>
                  <a:tcPr/>
                </a:tc>
                <a:extLst>
                  <a:ext uri="{0D108BD9-81ED-4DB2-BD59-A6C34878D82A}">
                    <a16:rowId xmlns:a16="http://schemas.microsoft.com/office/drawing/2014/main" val="733163706"/>
                  </a:ext>
                </a:extLst>
              </a:tr>
              <a:tr h="606618">
                <a:tc>
                  <a:txBody>
                    <a:bodyPr/>
                    <a:lstStyle/>
                    <a:p>
                      <a:r>
                        <a:rPr lang="fr-FR" dirty="0"/>
                        <a:t>Facilité de ligne de crédit</a:t>
                      </a:r>
                    </a:p>
                  </a:txBody>
                  <a:tcPr/>
                </a:tc>
                <a:tc>
                  <a:txBody>
                    <a:bodyPr/>
                    <a:lstStyle/>
                    <a:p>
                      <a:pPr algn="ctr"/>
                      <a:endParaRPr lang="fr-FR" dirty="0"/>
                    </a:p>
                  </a:txBody>
                  <a:tcPr/>
                </a:tc>
                <a:tc>
                  <a:txBody>
                    <a:bodyPr/>
                    <a:lstStyle/>
                    <a:p>
                      <a:r>
                        <a:rPr lang="fr-FR" dirty="0"/>
                        <a:t>Chaque lot avec son montant demandé</a:t>
                      </a:r>
                    </a:p>
                  </a:txBody>
                  <a:tcPr/>
                </a:tc>
                <a:extLst>
                  <a:ext uri="{0D108BD9-81ED-4DB2-BD59-A6C34878D82A}">
                    <a16:rowId xmlns:a16="http://schemas.microsoft.com/office/drawing/2014/main" val="3303331694"/>
                  </a:ext>
                </a:extLst>
              </a:tr>
              <a:tr h="1511689">
                <a:tc>
                  <a:txBody>
                    <a:bodyPr/>
                    <a:lstStyle/>
                    <a:p>
                      <a:r>
                        <a:rPr lang="fr-FR" sz="1800" kern="1200" dirty="0">
                          <a:solidFill>
                            <a:schemeClr val="dk1"/>
                          </a:solidFill>
                          <a:effectLst/>
                          <a:latin typeface="+mn-lt"/>
                          <a:ea typeface="+mn-ea"/>
                          <a:cs typeface="+mn-cs"/>
                        </a:rPr>
                        <a:t>Procès, litiges, arbitrages, actions en justice, plaintes, enquêtes et différends actuels ou passés</a:t>
                      </a:r>
                      <a:endParaRPr lang="fr-FR" dirty="0"/>
                    </a:p>
                  </a:txBody>
                  <a:tcPr/>
                </a:tc>
                <a:tc>
                  <a:txBody>
                    <a:bodyPr/>
                    <a:lstStyle/>
                    <a:p>
                      <a:pPr algn="ctr"/>
                      <a:r>
                        <a:rPr lang="fr-FR" dirty="0"/>
                        <a:t>BSF 10</a:t>
                      </a:r>
                    </a:p>
                  </a:txBody>
                  <a:tcPr/>
                </a:tc>
                <a:tc>
                  <a:txBody>
                    <a:bodyPr/>
                    <a:lstStyle/>
                    <a:p>
                      <a:r>
                        <a:rPr lang="fr-FR" dirty="0"/>
                        <a:t>La non mention des précédents litiges de l’entreprise est un motif de rejet.</a:t>
                      </a:r>
                    </a:p>
                  </a:txBody>
                  <a:tcPr/>
                </a:tc>
                <a:extLst>
                  <a:ext uri="{0D108BD9-81ED-4DB2-BD59-A6C34878D82A}">
                    <a16:rowId xmlns:a16="http://schemas.microsoft.com/office/drawing/2014/main" val="1412457863"/>
                  </a:ext>
                </a:extLst>
              </a:tr>
            </a:tbl>
          </a:graphicData>
        </a:graphic>
      </p:graphicFrame>
    </p:spTree>
    <p:extLst>
      <p:ext uri="{BB962C8B-B14F-4D97-AF65-F5344CB8AC3E}">
        <p14:creationId xmlns:p14="http://schemas.microsoft.com/office/powerpoint/2010/main" val="60045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B5AA9-1B59-4C45-BDFF-5BBE7E7C53C6}"/>
              </a:ext>
            </a:extLst>
          </p:cNvPr>
          <p:cNvSpPr>
            <a:spLocks noGrp="1"/>
          </p:cNvSpPr>
          <p:nvPr>
            <p:ph type="dt" sz="half" idx="10"/>
          </p:nvPr>
        </p:nvSpPr>
        <p:spPr/>
        <p:txBody>
          <a:bodyPr/>
          <a:lstStyle/>
          <a:p>
            <a:fld id="{B19459A9-BF71-4869-8140-0A694E4B773B}" type="datetime1">
              <a:rPr lang="en-US" smtClean="0"/>
              <a:t>2/3/2022</a:t>
            </a:fld>
            <a:endParaRPr lang="en-US"/>
          </a:p>
        </p:txBody>
      </p:sp>
      <p:sp>
        <p:nvSpPr>
          <p:cNvPr id="3" name="Footer Placeholder 2">
            <a:extLst>
              <a:ext uri="{FF2B5EF4-FFF2-40B4-BE49-F238E27FC236}">
                <a16:creationId xmlns:a16="http://schemas.microsoft.com/office/drawing/2014/main" id="{0271AAFD-4BA8-4E7A-947F-0156C18CBF3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78DAA05-D785-4062-A33B-170109927FDD}"/>
              </a:ext>
            </a:extLst>
          </p:cNvPr>
          <p:cNvSpPr>
            <a:spLocks noGrp="1"/>
          </p:cNvSpPr>
          <p:nvPr>
            <p:ph type="sldNum" sz="quarter" idx="12"/>
          </p:nvPr>
        </p:nvSpPr>
        <p:spPr/>
        <p:txBody>
          <a:bodyPr/>
          <a:lstStyle/>
          <a:p>
            <a:fld id="{B6F15528-21DE-4FAA-801E-634DDDAF4B2B}" type="slidenum">
              <a:rPr lang="fr-FR" smtClean="0"/>
              <a:t>27</a:t>
            </a:fld>
            <a:endParaRPr lang="fr-FR"/>
          </a:p>
        </p:txBody>
      </p:sp>
      <p:sp>
        <p:nvSpPr>
          <p:cNvPr id="5" name="Rectangle 4">
            <a:extLst>
              <a:ext uri="{FF2B5EF4-FFF2-40B4-BE49-F238E27FC236}">
                <a16:creationId xmlns:a16="http://schemas.microsoft.com/office/drawing/2014/main" id="{467EAFED-C90A-4405-9B3B-6E53ACD12DCB}"/>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8" name="Table 8">
            <a:extLst>
              <a:ext uri="{FF2B5EF4-FFF2-40B4-BE49-F238E27FC236}">
                <a16:creationId xmlns:a16="http://schemas.microsoft.com/office/drawing/2014/main" id="{19B1E672-243A-4A64-93FC-71FEC6BB3E3C}"/>
              </a:ext>
            </a:extLst>
          </p:cNvPr>
          <p:cNvGraphicFramePr>
            <a:graphicFrameLocks noGrp="1"/>
          </p:cNvGraphicFramePr>
          <p:nvPr>
            <p:extLst>
              <p:ext uri="{D42A27DB-BD31-4B8C-83A1-F6EECF244321}">
                <p14:modId xmlns:p14="http://schemas.microsoft.com/office/powerpoint/2010/main" val="3360997512"/>
              </p:ext>
            </p:extLst>
          </p:nvPr>
        </p:nvGraphicFramePr>
        <p:xfrm>
          <a:off x="881743" y="1039706"/>
          <a:ext cx="10450286" cy="4947920"/>
        </p:xfrm>
        <a:graphic>
          <a:graphicData uri="http://schemas.openxmlformats.org/drawingml/2006/table">
            <a:tbl>
              <a:tblPr firstRow="1" bandRow="1">
                <a:tableStyleId>{5C22544A-7EE6-4342-B048-85BDC9FD1C3A}</a:tableStyleId>
              </a:tblPr>
              <a:tblGrid>
                <a:gridCol w="4178511">
                  <a:extLst>
                    <a:ext uri="{9D8B030D-6E8A-4147-A177-3AD203B41FA5}">
                      <a16:colId xmlns:a16="http://schemas.microsoft.com/office/drawing/2014/main" val="2497031675"/>
                    </a:ext>
                  </a:extLst>
                </a:gridCol>
                <a:gridCol w="2787257">
                  <a:extLst>
                    <a:ext uri="{9D8B030D-6E8A-4147-A177-3AD203B41FA5}">
                      <a16:colId xmlns:a16="http://schemas.microsoft.com/office/drawing/2014/main" val="2361400598"/>
                    </a:ext>
                  </a:extLst>
                </a:gridCol>
                <a:gridCol w="3484518">
                  <a:extLst>
                    <a:ext uri="{9D8B030D-6E8A-4147-A177-3AD203B41FA5}">
                      <a16:colId xmlns:a16="http://schemas.microsoft.com/office/drawing/2014/main" val="2762630895"/>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1227065491"/>
                  </a:ext>
                </a:extLst>
              </a:tr>
              <a:tr h="370840">
                <a:tc>
                  <a:txBody>
                    <a:bodyPr/>
                    <a:lstStyle/>
                    <a:p>
                      <a:r>
                        <a:rPr lang="fr-FR" sz="1800" kern="1200" dirty="0">
                          <a:solidFill>
                            <a:schemeClr val="dk1"/>
                          </a:solidFill>
                          <a:effectLst/>
                          <a:latin typeface="+mn-lt"/>
                          <a:ea typeface="+mn-ea"/>
                          <a:cs typeface="+mn-cs"/>
                        </a:rPr>
                        <a:t>Références des contrats passés </a:t>
                      </a:r>
                      <a:endParaRPr lang="fr-FR" dirty="0"/>
                    </a:p>
                  </a:txBody>
                  <a:tcPr/>
                </a:tc>
                <a:tc>
                  <a:txBody>
                    <a:bodyPr/>
                    <a:lstStyle/>
                    <a:p>
                      <a:pPr algn="ctr"/>
                      <a:r>
                        <a:rPr lang="fr-FR" dirty="0"/>
                        <a:t>BSF 11</a:t>
                      </a:r>
                    </a:p>
                  </a:txBody>
                  <a:tcPr/>
                </a:tc>
                <a:tc>
                  <a:txBody>
                    <a:bodyPr/>
                    <a:lstStyle/>
                    <a:p>
                      <a:pPr marL="285750" indent="-285750" algn="just">
                        <a:buFontTx/>
                        <a:buChar char="-"/>
                      </a:pPr>
                      <a:r>
                        <a:rPr lang="fr-FR" dirty="0"/>
                        <a:t>Toute référence de contrat d’envergure similaire est utile</a:t>
                      </a:r>
                    </a:p>
                    <a:p>
                      <a:pPr marL="285750" indent="-285750" algn="just">
                        <a:buFontTx/>
                        <a:buChar char="-"/>
                      </a:pPr>
                      <a:r>
                        <a:rPr lang="fr-FR" sz="1800" kern="1200" dirty="0">
                          <a:solidFill>
                            <a:schemeClr val="dk1"/>
                          </a:solidFill>
                          <a:effectLst/>
                          <a:latin typeface="+mn-lt"/>
                          <a:ea typeface="+mn-ea"/>
                          <a:cs typeface="+mn-cs"/>
                        </a:rPr>
                        <a:t>Deux attestations délivrées par les acheteurs publics  indispensables</a:t>
                      </a:r>
                      <a:endParaRPr lang="fr-FR" dirty="0"/>
                    </a:p>
                  </a:txBody>
                  <a:tcPr/>
                </a:tc>
                <a:extLst>
                  <a:ext uri="{0D108BD9-81ED-4DB2-BD59-A6C34878D82A}">
                    <a16:rowId xmlns:a16="http://schemas.microsoft.com/office/drawing/2014/main" val="602651474"/>
                  </a:ext>
                </a:extLst>
              </a:tr>
              <a:tr h="370840">
                <a:tc>
                  <a:txBody>
                    <a:bodyPr/>
                    <a:lstStyle/>
                    <a:p>
                      <a:r>
                        <a:rPr lang="fr-FR" sz="1800" kern="1200" dirty="0">
                          <a:solidFill>
                            <a:schemeClr val="dk1"/>
                          </a:solidFill>
                          <a:effectLst/>
                          <a:latin typeface="+mn-lt"/>
                          <a:ea typeface="+mn-ea"/>
                          <a:cs typeface="+mn-cs"/>
                        </a:rPr>
                        <a:t>Liste des Biens et Calendrier de livraison </a:t>
                      </a:r>
                      <a:endParaRPr lang="fr-FR" dirty="0"/>
                    </a:p>
                  </a:txBody>
                  <a:tcPr/>
                </a:tc>
                <a:tc>
                  <a:txBody>
                    <a:bodyPr/>
                    <a:lstStyle/>
                    <a:p>
                      <a:pPr algn="ctr"/>
                      <a:r>
                        <a:rPr lang="fr-FR" dirty="0"/>
                        <a:t>SR 1</a:t>
                      </a:r>
                    </a:p>
                  </a:txBody>
                  <a:tcPr/>
                </a:tc>
                <a:tc>
                  <a:txBody>
                    <a:bodyPr/>
                    <a:lstStyle/>
                    <a:p>
                      <a:endParaRPr lang="fr-FR"/>
                    </a:p>
                  </a:txBody>
                  <a:tcPr/>
                </a:tc>
                <a:extLst>
                  <a:ext uri="{0D108BD9-81ED-4DB2-BD59-A6C34878D82A}">
                    <a16:rowId xmlns:a16="http://schemas.microsoft.com/office/drawing/2014/main" val="3327735766"/>
                  </a:ext>
                </a:extLst>
              </a:tr>
              <a:tr h="370840">
                <a:tc>
                  <a:txBody>
                    <a:bodyPr/>
                    <a:lstStyle/>
                    <a:p>
                      <a:r>
                        <a:rPr lang="fr-FR" sz="1800" kern="1200" dirty="0">
                          <a:solidFill>
                            <a:schemeClr val="dk1"/>
                          </a:solidFill>
                          <a:effectLst/>
                          <a:latin typeface="+mn-lt"/>
                          <a:ea typeface="+mn-ea"/>
                          <a:cs typeface="+mn-cs"/>
                        </a:rPr>
                        <a:t>Liste des Services Connexes et calendrier d’achèvement </a:t>
                      </a:r>
                      <a:endParaRPr lang="fr-FR" dirty="0"/>
                    </a:p>
                  </a:txBody>
                  <a:tcPr/>
                </a:tc>
                <a:tc>
                  <a:txBody>
                    <a:bodyPr/>
                    <a:lstStyle/>
                    <a:p>
                      <a:pPr algn="ctr"/>
                      <a:r>
                        <a:rPr lang="fr-FR" dirty="0"/>
                        <a:t>SR 2</a:t>
                      </a:r>
                    </a:p>
                  </a:txBody>
                  <a:tcPr/>
                </a:tc>
                <a:tc>
                  <a:txBody>
                    <a:bodyPr/>
                    <a:lstStyle/>
                    <a:p>
                      <a:endParaRPr lang="fr-FR"/>
                    </a:p>
                  </a:txBody>
                  <a:tcPr/>
                </a:tc>
                <a:extLst>
                  <a:ext uri="{0D108BD9-81ED-4DB2-BD59-A6C34878D82A}">
                    <a16:rowId xmlns:a16="http://schemas.microsoft.com/office/drawing/2014/main" val="2222121075"/>
                  </a:ext>
                </a:extLst>
              </a:tr>
              <a:tr h="370840">
                <a:tc>
                  <a:txBody>
                    <a:bodyPr/>
                    <a:lstStyle/>
                    <a:p>
                      <a:r>
                        <a:rPr lang="fr-FR" dirty="0"/>
                        <a:t>Besoins, attentes, plan de masse, plannings, moyens matériels et humains, et tout document jugé utile</a:t>
                      </a:r>
                    </a:p>
                  </a:txBody>
                  <a:tcPr/>
                </a:tc>
                <a:tc>
                  <a:txBody>
                    <a:bodyPr/>
                    <a:lstStyle/>
                    <a:p>
                      <a:pPr algn="ctr"/>
                      <a:r>
                        <a:rPr lang="fr-FR" dirty="0"/>
                        <a:t>-</a:t>
                      </a:r>
                    </a:p>
                  </a:txBody>
                  <a:tcPr/>
                </a:tc>
                <a:tc>
                  <a:txBody>
                    <a:bodyPr/>
                    <a:lstStyle/>
                    <a:p>
                      <a:r>
                        <a:rPr lang="fr-FR" dirty="0"/>
                        <a:t>- Toujours présenter les documents en formulaires types sur papier entêté de l’entreprise</a:t>
                      </a:r>
                    </a:p>
                  </a:txBody>
                  <a:tcPr/>
                </a:tc>
                <a:extLst>
                  <a:ext uri="{0D108BD9-81ED-4DB2-BD59-A6C34878D82A}">
                    <a16:rowId xmlns:a16="http://schemas.microsoft.com/office/drawing/2014/main" val="450209178"/>
                  </a:ext>
                </a:extLst>
              </a:tr>
              <a:tr h="370840">
                <a:tc>
                  <a:txBody>
                    <a:bodyPr/>
                    <a:lstStyle/>
                    <a:p>
                      <a:r>
                        <a:rPr lang="fr-FR" dirty="0"/>
                        <a:t>Plan de mise en place pour SST (Santé et Sécurité au Travail)</a:t>
                      </a:r>
                    </a:p>
                    <a:p>
                      <a:endParaRPr lang="fr-FR" dirty="0"/>
                    </a:p>
                    <a:p>
                      <a:r>
                        <a:rPr lang="fr-FR" sz="1800" kern="1200" dirty="0">
                          <a:solidFill>
                            <a:schemeClr val="dk1"/>
                          </a:solidFill>
                          <a:effectLst/>
                          <a:latin typeface="+mn-lt"/>
                          <a:ea typeface="+mn-ea"/>
                          <a:cs typeface="+mn-cs"/>
                        </a:rPr>
                        <a:t>Inspections et essais</a:t>
                      </a:r>
                      <a:endParaRPr lang="fr-FR" dirty="0"/>
                    </a:p>
                  </a:txBody>
                  <a:tcPr/>
                </a:tc>
                <a:tc>
                  <a:txBody>
                    <a:bodyPr/>
                    <a:lstStyle/>
                    <a:p>
                      <a:pPr algn="ctr"/>
                      <a:r>
                        <a:rPr lang="fr-FR" dirty="0"/>
                        <a:t>SR 6</a:t>
                      </a:r>
                    </a:p>
                    <a:p>
                      <a:pPr algn="ctr"/>
                      <a:endParaRPr lang="fr-FR" dirty="0"/>
                    </a:p>
                    <a:p>
                      <a:pPr algn="ctr"/>
                      <a:endParaRPr lang="fr-FR" dirty="0"/>
                    </a:p>
                    <a:p>
                      <a:pPr algn="ctr"/>
                      <a:r>
                        <a:rPr lang="fr-FR" dirty="0"/>
                        <a:t>SR 5</a:t>
                      </a:r>
                    </a:p>
                  </a:txBody>
                  <a:tcPr/>
                </a:tc>
                <a:tc>
                  <a:txBody>
                    <a:bodyPr/>
                    <a:lstStyle/>
                    <a:p>
                      <a:endParaRPr lang="fr-FR" dirty="0"/>
                    </a:p>
                  </a:txBody>
                  <a:tcPr/>
                </a:tc>
                <a:extLst>
                  <a:ext uri="{0D108BD9-81ED-4DB2-BD59-A6C34878D82A}">
                    <a16:rowId xmlns:a16="http://schemas.microsoft.com/office/drawing/2014/main" val="1340644224"/>
                  </a:ext>
                </a:extLst>
              </a:tr>
            </a:tbl>
          </a:graphicData>
        </a:graphic>
      </p:graphicFrame>
    </p:spTree>
    <p:extLst>
      <p:ext uri="{BB962C8B-B14F-4D97-AF65-F5344CB8AC3E}">
        <p14:creationId xmlns:p14="http://schemas.microsoft.com/office/powerpoint/2010/main" val="269567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9" name="TextBox 8">
            <a:extLst>
              <a:ext uri="{FF2B5EF4-FFF2-40B4-BE49-F238E27FC236}">
                <a16:creationId xmlns:a16="http://schemas.microsoft.com/office/drawing/2014/main" id="{F3B14E8B-2D2C-4B47-9E47-ECAC6AE09997}"/>
              </a:ext>
            </a:extLst>
          </p:cNvPr>
          <p:cNvSpPr txBox="1"/>
          <p:nvPr/>
        </p:nvSpPr>
        <p:spPr>
          <a:xfrm>
            <a:off x="1451610" y="1087110"/>
            <a:ext cx="9852660" cy="5643596"/>
          </a:xfrm>
          <a:prstGeom prst="rect">
            <a:avLst/>
          </a:prstGeom>
          <a:noFill/>
        </p:spPr>
        <p:txBody>
          <a:bodyPr wrap="square">
            <a:spAutoFit/>
          </a:bodyPr>
          <a:lstStyle/>
          <a:p>
            <a:pPr algn="just">
              <a:lnSpc>
                <a:spcPct val="90000"/>
              </a:lnSpc>
              <a:spcBef>
                <a:spcPts val="500"/>
              </a:spcBef>
              <a:spcAft>
                <a:spcPts val="500"/>
              </a:spcAft>
              <a:buClr>
                <a:schemeClr val="accent1"/>
              </a:buClr>
              <a:buSzPct val="100000"/>
              <a:tabLst>
                <a:tab pos="570060" algn="l"/>
                <a:tab pos="570060" algn="l"/>
                <a:tab pos="624187" algn="l"/>
              </a:tabLst>
            </a:pPr>
            <a:r>
              <a:rPr lang="fr-FR" sz="2400" u="sng" dirty="0"/>
              <a:t>Autres précisions :</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langue de travail est le français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variantes ne sont pas acceptées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prix proposés par le Soumissionnaire seront fixes pour la durée du Contrat</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monnaie de l’offre est le Dirham et/ou le Dollar américain (USD)</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monnaies de paiement sont le MAD pour les entreprises marocaines et étrangères disposant de registre de commerce établi au Maroc et le USD pour les entreprises étrangères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période de validité de l’offre est de 120 jours après la date limite de soumission des offres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   Système de contestation disponible sur le site : </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http://www.mcamorocco.ma/fr/systeme-de- contestation-</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bid</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-challenge-system-</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bcs</a:t>
            </a:r>
            <a:r>
              <a:rPr lang="fr-FR" sz="2400" dirty="0">
                <a:solidFill>
                  <a:schemeClr val="accent1">
                    <a:lumMod val="75000"/>
                  </a:schemeClr>
                </a:solidFill>
              </a:rPr>
              <a:t> </a:t>
            </a:r>
          </a:p>
        </p:txBody>
      </p:sp>
    </p:spTree>
    <p:extLst>
      <p:ext uri="{BB962C8B-B14F-4D97-AF65-F5344CB8AC3E}">
        <p14:creationId xmlns:p14="http://schemas.microsoft.com/office/powerpoint/2010/main" val="94135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29</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Evaluation</a:t>
            </a:r>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5470728"/>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u="sng" dirty="0">
                <a:ea typeface="SimSun" panose="02010600030101010101" pitchFamily="2" charset="-122"/>
              </a:rPr>
              <a:t>Examen des offres</a:t>
            </a:r>
          </a:p>
          <a:p>
            <a:pPr marL="414589" indent="-414589">
              <a:lnSpc>
                <a:spcPct val="90000"/>
              </a:lnSpc>
              <a:spcBef>
                <a:spcPts val="907"/>
              </a:spcBef>
              <a:buFont typeface="+mj-lt"/>
              <a:buAutoNum type="arabicPeriod"/>
            </a:pPr>
            <a:r>
              <a:rPr lang="fr-FR" sz="2000" dirty="0">
                <a:ea typeface="Times New Roman" panose="02020603050405020304" pitchFamily="18" charset="0"/>
              </a:rPr>
              <a:t>Vérification des références:</a:t>
            </a:r>
          </a:p>
          <a:p>
            <a:pPr marL="414589" indent="-414589">
              <a:lnSpc>
                <a:spcPct val="90000"/>
              </a:lnSpc>
              <a:spcBef>
                <a:spcPts val="907"/>
              </a:spcBef>
              <a:buFont typeface="+mj-lt"/>
              <a:buAutoNum type="arabicPeriod"/>
            </a:pPr>
            <a:r>
              <a:rPr lang="fr-FR" sz="2000" dirty="0">
                <a:ea typeface="Times New Roman" panose="02020603050405020304" pitchFamily="18" charset="0"/>
              </a:rPr>
              <a:t>Examen préliminaire </a:t>
            </a:r>
            <a:r>
              <a:rPr lang="fr-FR" sz="2000" dirty="0"/>
              <a:t>(éligibilité </a:t>
            </a:r>
            <a:r>
              <a:rPr lang="fr-FR" sz="2000" dirty="0">
                <a:ea typeface="Times New Roman" panose="02020603050405020304" pitchFamily="18" charset="0"/>
              </a:rPr>
              <a:t>du soumissionnaire / certificat et formulaires requis dûment complétés / validité de l’offre / garantie de l’offre)</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de l’Offre (informations/documents fournis)</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pour l’essentiel (aspect technique)</a:t>
            </a:r>
          </a:p>
          <a:p>
            <a:pPr marL="414589" indent="-414589" algn="just">
              <a:buFont typeface="+mj-lt"/>
              <a:buAutoNum type="arabicPeriod"/>
              <a:defRPr/>
            </a:pPr>
            <a:r>
              <a:rPr lang="fr-FR" sz="2000" dirty="0">
                <a:highlight>
                  <a:srgbClr val="FFFFFF"/>
                </a:highlight>
                <a:ea typeface="Times New Roman" panose="02020603050405020304" pitchFamily="18" charset="0"/>
              </a:rPr>
              <a:t>Correction des erreurs arithmétiques (bordereau des prix)</a:t>
            </a:r>
          </a:p>
          <a:p>
            <a:pPr marL="414589" indent="-414589" algn="just">
              <a:buFont typeface="+mj-lt"/>
              <a:buAutoNum type="arabicPeriod"/>
              <a:defRPr/>
            </a:pPr>
            <a:r>
              <a:rPr lang="fr-FR" sz="2000" dirty="0">
                <a:highlight>
                  <a:srgbClr val="FFFFFF"/>
                </a:highlight>
              </a:rPr>
              <a:t>Examen des termes et conditions: si le soumissionnaire a accepté tous les termes et conditions prévus dans les CGC et </a:t>
            </a:r>
            <a:r>
              <a:rPr lang="fr-FR" sz="2000">
                <a:highlight>
                  <a:srgbClr val="FFFFFF"/>
                </a:highlight>
              </a:rPr>
              <a:t>les CPC </a:t>
            </a:r>
            <a:r>
              <a:rPr lang="fr-FR" sz="2000" dirty="0">
                <a:highlight>
                  <a:srgbClr val="FFFFFF"/>
                </a:highlight>
              </a:rPr>
              <a:t>sans divergence ou réserve importante</a:t>
            </a:r>
          </a:p>
          <a:p>
            <a:pPr marL="414589" indent="-414589" algn="just">
              <a:buFont typeface="+mj-lt"/>
              <a:buAutoNum type="arabicPeriod"/>
              <a:defRPr/>
            </a:pPr>
            <a:r>
              <a:rPr lang="fr-FR" sz="2000" dirty="0">
                <a:highlight>
                  <a:srgbClr val="FFFFFF"/>
                </a:highlight>
              </a:rPr>
              <a:t>Evaluation technique: aspects techniques de l'offre pour confirmer que toutes les exigences spécifiées dans les spécifications techniques ont été respectées sans divergence ou réserve importante</a:t>
            </a:r>
          </a:p>
          <a:p>
            <a:pPr marL="414589" indent="-414589" algn="just">
              <a:buFont typeface="+mj-lt"/>
              <a:buAutoNum type="arabicPeriod"/>
              <a:defRPr/>
            </a:pPr>
            <a:r>
              <a:rPr lang="fr-FR" sz="2000" dirty="0">
                <a:highlight>
                  <a:srgbClr val="FFFFFF"/>
                </a:highlight>
              </a:rPr>
              <a:t>Conversion en une monnaie unique</a:t>
            </a:r>
          </a:p>
          <a:p>
            <a:pPr marL="414589" indent="-414589" algn="just">
              <a:buFont typeface="+mj-lt"/>
              <a:buAutoNum type="arabicPeriod"/>
              <a:defRPr/>
            </a:pPr>
            <a:r>
              <a:rPr lang="fr-FR" sz="2000" dirty="0">
                <a:highlight>
                  <a:srgbClr val="FFFFFF"/>
                </a:highlight>
              </a:rPr>
              <a:t>Analyse de la raisonnabilité de l’offre financière</a:t>
            </a:r>
          </a:p>
          <a:p>
            <a:pPr marL="414589" indent="-414589" algn="just">
              <a:buFont typeface="+mj-lt"/>
              <a:buAutoNum type="arabicPeriod"/>
              <a:defRPr/>
            </a:pPr>
            <a:r>
              <a:rPr lang="fr-FR" sz="2000" dirty="0">
                <a:highlight>
                  <a:srgbClr val="FFFFFF"/>
                </a:highlight>
              </a:rPr>
              <a:t>Post-qualification</a:t>
            </a:r>
          </a:p>
        </p:txBody>
      </p:sp>
    </p:spTree>
    <p:extLst>
      <p:ext uri="{BB962C8B-B14F-4D97-AF65-F5344CB8AC3E}">
        <p14:creationId xmlns:p14="http://schemas.microsoft.com/office/powerpoint/2010/main" val="361871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a:extLst>
              <a:ext uri="{FF2B5EF4-FFF2-40B4-BE49-F238E27FC236}">
                <a16:creationId xmlns:a16="http://schemas.microsoft.com/office/drawing/2014/main" id="{A8111470-6E98-4282-8AFF-7308508300EA}"/>
              </a:ext>
            </a:extLst>
          </p:cNvPr>
          <p:cNvSpPr/>
          <p:nvPr/>
        </p:nvSpPr>
        <p:spPr>
          <a:xfrm>
            <a:off x="1289266" y="1101308"/>
            <a:ext cx="10226541" cy="5765681"/>
          </a:xfrm>
          <a:prstGeom prst="rect">
            <a:avLst/>
          </a:prstGeom>
        </p:spPr>
        <p:txBody>
          <a:bodyPr wrap="square">
            <a:spAutoFit/>
          </a:bodyPr>
          <a:lstStyle/>
          <a:p>
            <a:pPr algn="just"/>
            <a:r>
              <a:rPr lang="fr-FR" sz="2400" dirty="0">
                <a:highlight>
                  <a:srgbClr val="FFFFFF"/>
                </a:highlight>
              </a:rPr>
              <a:t>Modalités et conditions applicables au paiement à effectuer au Prestataire de services :</a:t>
            </a:r>
          </a:p>
          <a:p>
            <a:pPr lvl="0" algn="just"/>
            <a:r>
              <a:rPr lang="fr-FR" sz="2400" u="sng" dirty="0">
                <a:highlight>
                  <a:srgbClr val="FFFFFF"/>
                </a:highlight>
              </a:rPr>
              <a:t>Avance à la demande du Fournisseur</a:t>
            </a:r>
            <a:r>
              <a:rPr lang="fr-FR" sz="2400" dirty="0">
                <a:highlight>
                  <a:srgbClr val="FFFFFF"/>
                </a:highlight>
              </a:rPr>
              <a:t>: une avance de 10 % cautionnée à 100%</a:t>
            </a:r>
          </a:p>
          <a:p>
            <a:pPr marL="621883" indent="-621883" algn="just">
              <a:buFontTx/>
              <a:buChar char="-"/>
            </a:pPr>
            <a:endParaRPr lang="fr-FR" sz="2400" dirty="0">
              <a:highlight>
                <a:srgbClr val="FFFFFF"/>
              </a:highlight>
            </a:endParaRPr>
          </a:p>
          <a:p>
            <a:pPr algn="just"/>
            <a:r>
              <a:rPr lang="fr-FR" sz="2400" u="sng" dirty="0">
                <a:highlight>
                  <a:srgbClr val="FFFFFF"/>
                </a:highlight>
              </a:rPr>
              <a:t>Les conditions et modalités de paiement du Fournisseur sont les suivants</a:t>
            </a:r>
            <a:r>
              <a:rPr lang="fr-FR" sz="2400" dirty="0">
                <a:highlight>
                  <a:srgbClr val="FFFFFF"/>
                </a:highlight>
              </a:rPr>
              <a:t> :</a:t>
            </a:r>
          </a:p>
          <a:p>
            <a:pPr marL="342900" indent="-342900" algn="just">
              <a:buFont typeface="Arial" panose="020B0604020202020204" pitchFamily="34" charset="0"/>
              <a:buChar char="•"/>
            </a:pPr>
            <a:r>
              <a:rPr lang="fr-FR" sz="2400" dirty="0">
                <a:highlight>
                  <a:srgbClr val="FFFFFF"/>
                </a:highlight>
              </a:rPr>
              <a:t>A la livraison sur les sites après installation et services connexes y afférents effectivement réalisés. Sur présentation du certificat de Réception provisoire et de la note d’acceptation: cent</a:t>
            </a:r>
            <a:r>
              <a:rPr lang="fr-FR" sz="2400" dirty="0"/>
              <a:t> pour cent (100%)</a:t>
            </a:r>
          </a:p>
          <a:p>
            <a:pPr marL="342900" indent="-342900" algn="just">
              <a:spcBef>
                <a:spcPts val="500"/>
              </a:spcBef>
              <a:spcAft>
                <a:spcPts val="500"/>
              </a:spcAft>
              <a:buFont typeface="Arial" panose="020B0604020202020204" pitchFamily="34" charset="0"/>
              <a:buChar char="•"/>
            </a:pPr>
            <a:r>
              <a:rPr lang="fr-FR" sz="2400" dirty="0">
                <a:highlight>
                  <a:srgbClr val="FFFFFF"/>
                </a:highlight>
              </a:rPr>
              <a:t>Garantie d’Exécution: 5%</a:t>
            </a:r>
            <a:endParaRPr lang="fr-FR" sz="2400" dirty="0">
              <a:effectLst/>
              <a:latin typeface="Times New Roman" panose="02020603050405020304" pitchFamily="18" charset="0"/>
              <a:ea typeface="Times New Roman" panose="02020603050405020304" pitchFamily="18" charset="0"/>
            </a:endParaRPr>
          </a:p>
          <a:p>
            <a:pPr marL="342900" indent="-342900" algn="just">
              <a:spcBef>
                <a:spcPts val="500"/>
              </a:spcBef>
              <a:spcAft>
                <a:spcPts val="500"/>
              </a:spcAft>
              <a:buFont typeface="Arial" panose="020B0604020202020204" pitchFamily="34" charset="0"/>
              <a:buChar char="•"/>
            </a:pPr>
            <a:r>
              <a:rPr lang="fr-FR" sz="2400" dirty="0">
                <a:highlight>
                  <a:srgbClr val="FFFFFF"/>
                </a:highlight>
              </a:rPr>
              <a:t>Les pénalités sont de 8 pour mille du Prix du Contrat par semaine de retard.</a:t>
            </a:r>
          </a:p>
          <a:p>
            <a:pPr marL="342900" indent="-342900">
              <a:buFont typeface="Arial" panose="020B0604020202020204" pitchFamily="34" charset="0"/>
              <a:buChar char="•"/>
            </a:pPr>
            <a:r>
              <a:rPr lang="fr-FR" sz="2400" dirty="0">
                <a:highlight>
                  <a:srgbClr val="FFFFFF"/>
                </a:highlight>
              </a:rPr>
              <a:t>Le montant maximum des pénalités de retard est de 10 pour cent du Prix du Contrat.</a:t>
            </a:r>
          </a:p>
          <a:p>
            <a:pPr algn="just"/>
            <a:endParaRPr lang="fr-FR" sz="2400" dirty="0">
              <a:highlight>
                <a:srgbClr val="FFFFFF"/>
              </a:highlight>
            </a:endParaRPr>
          </a:p>
          <a:p>
            <a:pPr algn="just"/>
            <a:endParaRPr lang="fr-FR" sz="2000" dirty="0">
              <a:highlight>
                <a:srgbClr val="FFFFFF"/>
              </a:highlight>
            </a:endParaRPr>
          </a:p>
          <a:p>
            <a:pPr algn="just"/>
            <a:r>
              <a:rPr lang="fr-FR" sz="2000" dirty="0">
                <a:highlight>
                  <a:srgbClr val="FFFFFF"/>
                </a:highlight>
              </a:rPr>
              <a:t> </a:t>
            </a:r>
          </a:p>
        </p:txBody>
      </p:sp>
    </p:spTree>
    <p:extLst>
      <p:ext uri="{BB962C8B-B14F-4D97-AF65-F5344CB8AC3E}">
        <p14:creationId xmlns:p14="http://schemas.microsoft.com/office/powerpoint/2010/main" val="471897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10837146" y="6470585"/>
            <a:ext cx="973629" cy="274309"/>
          </a:xfrm>
          <a:prstGeom prst="rect">
            <a:avLst/>
          </a:prstGeom>
        </p:spPr>
        <p:txBody>
          <a:bodyPr vert="horz" lIns="91436" tIns="45718" rIns="91436" bIns="45718" rtlCol="0" anchor="ctr"/>
          <a:lstStyle>
            <a:defPPr>
              <a:defRPr lang="fr-FR"/>
            </a:defPPr>
            <a:lvl1pPr marL="0" algn="l" defTabSz="914335" rtl="0" eaLnBrk="1" latinLnBrk="0" hangingPunct="1">
              <a:defRPr sz="1000" kern="1200">
                <a:solidFill>
                  <a:schemeClr val="tx1">
                    <a:lumMod val="95000"/>
                    <a:lumOff val="5000"/>
                  </a:schemeClr>
                </a:solidFill>
                <a:latin typeface="+mj-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32</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Dispositions fiscales / TVA et DD</a:t>
            </a:r>
          </a:p>
        </p:txBody>
      </p:sp>
      <p:sp>
        <p:nvSpPr>
          <p:cNvPr id="3" name="Rectangle 2"/>
          <p:cNvSpPr/>
          <p:nvPr/>
        </p:nvSpPr>
        <p:spPr>
          <a:xfrm>
            <a:off x="323655" y="857802"/>
            <a:ext cx="11487120" cy="5748625"/>
          </a:xfrm>
          <a:prstGeom prst="rect">
            <a:avLst/>
          </a:prstGeom>
        </p:spPr>
        <p:txBody>
          <a:bodyPr wrap="square">
            <a:spAutoFit/>
          </a:bodyPr>
          <a:lstStyle/>
          <a:p>
            <a:pPr marL="221836" lvl="1" algn="ctr" defTabSz="914335">
              <a:lnSpc>
                <a:spcPct val="150000"/>
              </a:lnSpc>
              <a:buClr>
                <a:srgbClr val="3E8853">
                  <a:lumMod val="75000"/>
                </a:srgbClr>
              </a:buClr>
              <a:defRPr/>
            </a:pPr>
            <a:r>
              <a:rPr lang="fr-FR" sz="2800" b="1" dirty="0">
                <a:solidFill>
                  <a:srgbClr val="C00000"/>
                </a:solidFill>
                <a:latin typeface="Corbel" panose="020B0503020204020204" pitchFamily="34" charset="0"/>
              </a:rPr>
              <a:t>Taxe sur la valeur ajoutée / droits et taxes à l’importation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Le présent contrat est soumis aux règles fiscales applicables en vigueur au moment de la signature de ce dernier.</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L’offre doit inclure tous les coûts, les prix, les frais (frais de déplacement, transports…), y compris toutes les taxes que l’entrepreneur est susceptible de subir dans son pays d’origine. Cette offre devra également inclure les montants de la TVA ainsi que les droits de douanes au Maroc quand ils existent.</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Il n'y aura pas d'ajustement de prix contenu dans l’offre pour retirer ou incorporer les Taxes après la date limite de réception des offres.</a:t>
            </a:r>
          </a:p>
          <a:p>
            <a:pPr marL="221836" lvl="1" algn="just" defTabSz="914335">
              <a:lnSpc>
                <a:spcPct val="150000"/>
              </a:lnSpc>
              <a:buClr>
                <a:srgbClr val="3E8853">
                  <a:lumMod val="75000"/>
                </a:srgbClr>
              </a:buClr>
              <a:defRPr/>
            </a:pP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41206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140958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0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18" name="Chevron 4">
            <a:extLst>
              <a:ext uri="{FF2B5EF4-FFF2-40B4-BE49-F238E27FC236}">
                <a16:creationId xmlns:a16="http://schemas.microsoft.com/office/drawing/2014/main" id="{752F3F63-B39F-43B2-B422-22D392BB8D22}"/>
              </a:ext>
            </a:extLst>
          </p:cNvPr>
          <p:cNvSpPr/>
          <p:nvPr/>
        </p:nvSpPr>
        <p:spPr>
          <a:xfrm>
            <a:off x="1958749" y="90553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2625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145278"/>
              </p:ext>
            </p:extLst>
          </p:nvPr>
        </p:nvGraphicFramePr>
        <p:xfrm>
          <a:off x="420740" y="1748133"/>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386015" y="1273868"/>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329389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89924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32228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408186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408186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408345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70124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408186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431485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42429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43080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41834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507327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56625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56644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56625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4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44" name="Chevron 4">
            <a:extLst>
              <a:ext uri="{FF2B5EF4-FFF2-40B4-BE49-F238E27FC236}">
                <a16:creationId xmlns:a16="http://schemas.microsoft.com/office/drawing/2014/main" id="{54A744CC-CB82-4ABE-9D2D-F0FE8FACD2C9}"/>
              </a:ext>
            </a:extLst>
          </p:cNvPr>
          <p:cNvSpPr/>
          <p:nvPr/>
        </p:nvSpPr>
        <p:spPr>
          <a:xfrm>
            <a:off x="2289484" y="794658"/>
            <a:ext cx="7971309" cy="37943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15564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5"/>
          <p:cNvSpPr txBox="1"/>
          <p:nvPr/>
        </p:nvSpPr>
        <p:spPr>
          <a:xfrm>
            <a:off x="2986748" y="2984300"/>
            <a:ext cx="2986670"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Mettre en place une FP tirée par la demande du secteur privé</a:t>
            </a:r>
          </a:p>
        </p:txBody>
      </p:sp>
      <p:sp>
        <p:nvSpPr>
          <p:cNvPr id="40" name="Shape 2604"/>
          <p:cNvSpPr/>
          <p:nvPr/>
        </p:nvSpPr>
        <p:spPr>
          <a:xfrm>
            <a:off x="5876667" y="2813948"/>
            <a:ext cx="302106" cy="17035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pic>
        <p:nvPicPr>
          <p:cNvPr id="52" name="Image 51"/>
          <p:cNvPicPr>
            <a:picLocks noChangeAspect="1"/>
          </p:cNvPicPr>
          <p:nvPr/>
        </p:nvPicPr>
        <p:blipFill rotWithShape="1">
          <a:blip r:embed="rId3"/>
          <a:srcRect l="5818" t="8398" r="79661" b="79297"/>
          <a:stretch/>
        </p:blipFill>
        <p:spPr>
          <a:xfrm>
            <a:off x="323173" y="2079881"/>
            <a:ext cx="1884268" cy="2727464"/>
          </a:xfrm>
          <a:prstGeom prst="rect">
            <a:avLst/>
          </a:prstGeom>
        </p:spPr>
      </p:pic>
      <p:sp>
        <p:nvSpPr>
          <p:cNvPr id="57" name="Shape 1203"/>
          <p:cNvSpPr/>
          <p:nvPr/>
        </p:nvSpPr>
        <p:spPr>
          <a:xfrm rot="16200000">
            <a:off x="2289867" y="3135431"/>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pic>
        <p:nvPicPr>
          <p:cNvPr id="27" name="Picture 2" descr="Résultat de recherche d'images pour &quot;stratégie nationale de la formation professionnelle 2021&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892" y="2079881"/>
            <a:ext cx="1912922" cy="272746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329892" y="1337305"/>
            <a:ext cx="5483431" cy="369332"/>
          </a:xfrm>
          <a:prstGeom prst="rect">
            <a:avLst/>
          </a:prstGeom>
          <a:solidFill>
            <a:srgbClr val="002060"/>
          </a:solidFill>
        </p:spPr>
        <p:txBody>
          <a:bodyPr wrap="square" rtlCol="0">
            <a:spAutoFit/>
          </a:bodyPr>
          <a:lstStyle>
            <a:defPPr>
              <a:defRPr lang="fr-FR"/>
            </a:defPPr>
            <a:lvl1pPr>
              <a:defRPr sz="198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stratégique</a:t>
            </a:r>
          </a:p>
        </p:txBody>
      </p:sp>
      <p:sp>
        <p:nvSpPr>
          <p:cNvPr id="62" name="ZoneTexte 61"/>
          <p:cNvSpPr txBox="1"/>
          <p:nvPr/>
        </p:nvSpPr>
        <p:spPr>
          <a:xfrm>
            <a:off x="325648" y="1337305"/>
            <a:ext cx="5647770"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opérationnel</a:t>
            </a:r>
          </a:p>
        </p:txBody>
      </p:sp>
      <p:sp>
        <p:nvSpPr>
          <p:cNvPr id="41" name="TextBox 35"/>
          <p:cNvSpPr txBox="1"/>
          <p:nvPr/>
        </p:nvSpPr>
        <p:spPr>
          <a:xfrm>
            <a:off x="8939341" y="2906927"/>
            <a:ext cx="2873982"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Renforcer les capacités du SFP et améliorer sa gouvernance </a:t>
            </a:r>
          </a:p>
        </p:txBody>
      </p:sp>
      <p:sp>
        <p:nvSpPr>
          <p:cNvPr id="55" name="Rectangle 54"/>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30" name="Shape 2554"/>
          <p:cNvSpPr/>
          <p:nvPr/>
        </p:nvSpPr>
        <p:spPr>
          <a:xfrm>
            <a:off x="5744239" y="4901242"/>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1203"/>
          <p:cNvSpPr/>
          <p:nvPr/>
        </p:nvSpPr>
        <p:spPr>
          <a:xfrm rot="16200000">
            <a:off x="8245134" y="2948024"/>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sp>
        <p:nvSpPr>
          <p:cNvPr id="13" name="Chevron 4">
            <a:extLst>
              <a:ext uri="{FF2B5EF4-FFF2-40B4-BE49-F238E27FC236}">
                <a16:creationId xmlns:a16="http://schemas.microsoft.com/office/drawing/2014/main" id="{BFEF3582-A320-4178-BA6F-D6305995BFF0}"/>
              </a:ext>
            </a:extLst>
          </p:cNvPr>
          <p:cNvSpPr/>
          <p:nvPr/>
        </p:nvSpPr>
        <p:spPr>
          <a:xfrm>
            <a:off x="1772211" y="55824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14" name="ZoneTexte 13">
            <a:extLst>
              <a:ext uri="{FF2B5EF4-FFF2-40B4-BE49-F238E27FC236}">
                <a16:creationId xmlns:a16="http://schemas.microsoft.com/office/drawing/2014/main" id="{6226D6F5-1EE1-42CE-B121-CCBBDF23CEBA}"/>
              </a:ext>
            </a:extLst>
          </p:cNvPr>
          <p:cNvSpPr txBox="1"/>
          <p:nvPr/>
        </p:nvSpPr>
        <p:spPr>
          <a:xfrm>
            <a:off x="2355578" y="4333827"/>
            <a:ext cx="2771480" cy="369332"/>
          </a:xfrm>
          <a:prstGeom prst="rect">
            <a:avLst/>
          </a:prstGeom>
          <a:noFill/>
        </p:spPr>
        <p:txBody>
          <a:bodyPr wrap="square" rtlCol="0">
            <a:spAutoFit/>
          </a:bodyPr>
          <a:lstStyle/>
          <a:p>
            <a:r>
              <a:rPr lang="fr-FR" dirty="0"/>
              <a:t>103 Millions $</a:t>
            </a:r>
          </a:p>
        </p:txBody>
      </p:sp>
    </p:spTree>
    <p:extLst>
      <p:ext uri="{BB962C8B-B14F-4D97-AF65-F5344CB8AC3E}">
        <p14:creationId xmlns:p14="http://schemas.microsoft.com/office/powerpoint/2010/main" val="15465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579" y="1463609"/>
            <a:ext cx="11469341" cy="667463"/>
          </a:xfrm>
          <a:prstGeom prst="rect">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399" b="1" dirty="0">
                <a:solidFill>
                  <a:schemeClr val="accent1">
                    <a:lumMod val="50000"/>
                  </a:schemeClr>
                </a:solidFill>
                <a:latin typeface="Calibri (Corps)"/>
                <a:cs typeface="Sakkal Majalla" panose="02000000000000000000" pitchFamily="2" charset="-78"/>
              </a:rPr>
              <a:t>Objectif :</a:t>
            </a:r>
          </a:p>
          <a:p>
            <a:pPr algn="just"/>
            <a:endParaRPr lang="fr-FR" sz="997" b="1" dirty="0">
              <a:solidFill>
                <a:schemeClr val="accent1">
                  <a:lumMod val="50000"/>
                </a:schemeClr>
              </a:solidFill>
              <a:latin typeface="Calibri (Corps)"/>
              <a:cs typeface="Sakkal Majalla" panose="02000000000000000000" pitchFamily="2" charset="-78"/>
            </a:endParaRPr>
          </a:p>
          <a:p>
            <a:pPr algn="just"/>
            <a:r>
              <a:rPr lang="fr-FR" sz="1999" b="1" dirty="0">
                <a:solidFill>
                  <a:schemeClr val="accent1">
                    <a:lumMod val="50000"/>
                  </a:schemeClr>
                </a:solidFill>
                <a:latin typeface="Calibri (Corps)"/>
                <a:cs typeface="Sakkal Majalla" panose="02000000000000000000" pitchFamily="2" charset="-78"/>
              </a:rPr>
              <a:t>Mettre en place une offre de formation tirée par la demande du secteur privé à travers :</a:t>
            </a:r>
          </a:p>
          <a:p>
            <a:pPr algn="just"/>
            <a:r>
              <a:rPr lang="fr-FR" sz="1999" dirty="0">
                <a:solidFill>
                  <a:schemeClr val="accent1">
                    <a:lumMod val="50000"/>
                  </a:schemeClr>
                </a:solidFill>
                <a:latin typeface="Calibri (Corps)"/>
                <a:cs typeface="Sakkal Majalla" panose="02000000000000000000" pitchFamily="2" charset="-78"/>
              </a:rPr>
              <a:t> </a:t>
            </a:r>
          </a:p>
        </p:txBody>
      </p:sp>
      <p:sp>
        <p:nvSpPr>
          <p:cNvPr id="9" name="Rectangle 8"/>
          <p:cNvSpPr/>
          <p:nvPr/>
        </p:nvSpPr>
        <p:spPr>
          <a:xfrm>
            <a:off x="3332071" y="2556470"/>
            <a:ext cx="5004596" cy="399981"/>
          </a:xfrm>
          <a:prstGeom prst="rect">
            <a:avLst/>
          </a:prstGeom>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999" b="1" dirty="0" err="1">
                <a:solidFill>
                  <a:schemeClr val="bg1"/>
                </a:solidFill>
                <a:latin typeface="+mj-lt"/>
                <a:cs typeface="Sakkal Majalla" panose="02000000000000000000" pitchFamily="2" charset="-78"/>
              </a:rPr>
              <a:t>Appuyer</a:t>
            </a:r>
            <a:r>
              <a:rPr lang="en-US" sz="1999" b="1" dirty="0">
                <a:solidFill>
                  <a:schemeClr val="bg1"/>
                </a:solidFill>
                <a:latin typeface="+mj-lt"/>
                <a:cs typeface="Sakkal Majalla" panose="02000000000000000000" pitchFamily="2" charset="-78"/>
              </a:rPr>
              <a:t> les </a:t>
            </a:r>
            <a:r>
              <a:rPr lang="en-US" sz="1999" b="1" dirty="0" err="1">
                <a:solidFill>
                  <a:schemeClr val="bg1"/>
                </a:solidFill>
                <a:latin typeface="+mj-lt"/>
                <a:cs typeface="Sakkal Majalla" panose="02000000000000000000" pitchFamily="2" charset="-78"/>
              </a:rPr>
              <a:t>projets</a:t>
            </a:r>
            <a:r>
              <a:rPr lang="en-US" sz="1999" b="1" dirty="0">
                <a:solidFill>
                  <a:schemeClr val="bg1"/>
                </a:solidFill>
                <a:latin typeface="+mj-lt"/>
                <a:cs typeface="Sakkal Majalla" panose="02000000000000000000" pitchFamily="2" charset="-78"/>
              </a:rPr>
              <a:t> de </a:t>
            </a:r>
          </a:p>
        </p:txBody>
      </p:sp>
      <p:sp>
        <p:nvSpPr>
          <p:cNvPr id="10" name="Rectangle 9"/>
          <p:cNvSpPr/>
          <p:nvPr/>
        </p:nvSpPr>
        <p:spPr>
          <a:xfrm>
            <a:off x="267647" y="3830132"/>
            <a:ext cx="5207064"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Création ou l’extension de centres de formation professionnelle gérés dans le cadre de partenariats public-privé (PPP)</a:t>
            </a:r>
          </a:p>
          <a:p>
            <a:pPr algn="just"/>
            <a:endParaRPr lang="fr-FR" dirty="0">
              <a:solidFill>
                <a:schemeClr val="accent1">
                  <a:lumMod val="50000"/>
                </a:schemeClr>
              </a:solidFill>
              <a:latin typeface="Calibri (Corps)"/>
              <a:cs typeface="Sakkal Majalla" panose="02000000000000000000" pitchFamily="2" charset="-78"/>
            </a:endParaRPr>
          </a:p>
        </p:txBody>
      </p:sp>
      <p:cxnSp>
        <p:nvCxnSpPr>
          <p:cNvPr id="12" name="Connecteur droit avec flèche 11"/>
          <p:cNvCxnSpPr/>
          <p:nvPr/>
        </p:nvCxnSpPr>
        <p:spPr>
          <a:xfrm flipH="1">
            <a:off x="2078397" y="2943197"/>
            <a:ext cx="3535098" cy="76487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613496" y="2947896"/>
            <a:ext cx="2987068" cy="760175"/>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34369" y="3793245"/>
            <a:ext cx="5961179"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Réhabilitation de centres publics de formation professionnelle et leur reconversion d’un modèle de gestion classique en un modèle de gestion en PPP orienté vers la satisfaction de la demande du secteur privé</a:t>
            </a:r>
          </a:p>
        </p:txBody>
      </p:sp>
      <p:sp>
        <p:nvSpPr>
          <p:cNvPr id="2" name="Rectangle 1"/>
          <p:cNvSpPr/>
          <p:nvPr/>
        </p:nvSpPr>
        <p:spPr>
          <a:xfrm>
            <a:off x="267647" y="2556470"/>
            <a:ext cx="1051378" cy="461537"/>
          </a:xfrm>
          <a:prstGeom prst="rect">
            <a:avLst/>
          </a:prstGeom>
        </p:spPr>
        <p:txBody>
          <a:bodyPr wrap="none">
            <a:spAutoFit/>
          </a:bodyPr>
          <a:lstStyle/>
          <a:p>
            <a:pPr algn="just"/>
            <a:r>
              <a:rPr lang="fr-FR" sz="2399" b="1" dirty="0">
                <a:solidFill>
                  <a:schemeClr val="accent1">
                    <a:lumMod val="50000"/>
                  </a:schemeClr>
                </a:solidFill>
                <a:latin typeface="Calibri (Corps)"/>
                <a:cs typeface="Sakkal Majalla" panose="02000000000000000000" pitchFamily="2" charset="-78"/>
              </a:rPr>
              <a:t>Objet :</a:t>
            </a:r>
          </a:p>
        </p:txBody>
      </p:sp>
      <p:sp>
        <p:nvSpPr>
          <p:cNvPr id="17" name="Rectangle 16">
            <a:extLst>
              <a:ext uri="{FF2B5EF4-FFF2-40B4-BE49-F238E27FC236}">
                <a16:creationId xmlns:a16="http://schemas.microsoft.com/office/drawing/2014/main" id="{D88B61F3-F4F6-4536-997C-A8FCE9168D90}"/>
              </a:ext>
            </a:extLst>
          </p:cNvPr>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Sous-Activité «Fonds Charaka de la FP»</a:t>
            </a:r>
          </a:p>
        </p:txBody>
      </p:sp>
      <p:sp>
        <p:nvSpPr>
          <p:cNvPr id="18" name="Chevron 4">
            <a:extLst>
              <a:ext uri="{FF2B5EF4-FFF2-40B4-BE49-F238E27FC236}">
                <a16:creationId xmlns:a16="http://schemas.microsoft.com/office/drawing/2014/main" id="{D3CC8BEC-0673-4DB3-A552-3F58373200A3}"/>
              </a:ext>
            </a:extLst>
          </p:cNvPr>
          <p:cNvSpPr/>
          <p:nvPr/>
        </p:nvSpPr>
        <p:spPr>
          <a:xfrm>
            <a:off x="1772211" y="67053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83825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81" y="136"/>
            <a:ext cx="12191041" cy="773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lnSpc>
                <a:spcPct val="90000"/>
              </a:lnSpc>
              <a:spcBef>
                <a:spcPct val="0"/>
              </a:spcBef>
              <a:defRPr/>
            </a:pPr>
            <a:r>
              <a:rPr lang="fr-FR" sz="2539" b="1" dirty="0">
                <a:solidFill>
                  <a:srgbClr val="FFFFFF"/>
                </a:solidFill>
                <a:latin typeface="Calibri "/>
              </a:rPr>
              <a:t>Projets retenus pour le financement du Fonds </a:t>
            </a:r>
            <a:r>
              <a:rPr lang="fr-FR" sz="2539" b="1" dirty="0" err="1">
                <a:solidFill>
                  <a:srgbClr val="FFFFFF"/>
                </a:solidFill>
                <a:latin typeface="Calibri "/>
              </a:rPr>
              <a:t>Charaka</a:t>
            </a:r>
            <a:endParaRPr lang="fr-FR" sz="2539" b="1" dirty="0">
              <a:solidFill>
                <a:srgbClr val="292934"/>
              </a:solidFill>
              <a:latin typeface="Calibri "/>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6" y="1742860"/>
            <a:ext cx="6214635" cy="46573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472" y="1672036"/>
            <a:ext cx="4715313" cy="4728188"/>
          </a:xfrm>
          <a:prstGeom prst="rect">
            <a:avLst/>
          </a:prstGeom>
        </p:spPr>
      </p:pic>
      <p:sp>
        <p:nvSpPr>
          <p:cNvPr id="6" name="ZoneTexte 5"/>
          <p:cNvSpPr txBox="1"/>
          <p:nvPr/>
        </p:nvSpPr>
        <p:spPr>
          <a:xfrm>
            <a:off x="304972" y="1020345"/>
            <a:ext cx="11542813" cy="584775"/>
          </a:xfrm>
          <a:prstGeom prst="rect">
            <a:avLst/>
          </a:prstGeom>
          <a:noFill/>
        </p:spPr>
        <p:txBody>
          <a:bodyPr wrap="square" rtlCol="0">
            <a:spAutoFit/>
          </a:bodyPr>
          <a:lstStyle/>
          <a:p>
            <a:pPr defTabSz="829178">
              <a:defRPr/>
            </a:pPr>
            <a:r>
              <a:rPr lang="fr-MA" sz="1600" b="1" dirty="0">
                <a:solidFill>
                  <a:srgbClr val="292934"/>
                </a:solidFill>
                <a:latin typeface="Times New Roman"/>
                <a:cs typeface="Arial" panose="020B0604020202020204" pitchFamily="34" charset="0"/>
              </a:rPr>
              <a:t>Secteurs </a:t>
            </a:r>
            <a:r>
              <a:rPr lang="fr-MA" sz="1600" dirty="0">
                <a:solidFill>
                  <a:srgbClr val="292934"/>
                </a:solidFill>
                <a:latin typeface="Times New Roman"/>
                <a:cs typeface="Arial" panose="020B0604020202020204" pitchFamily="34" charset="0"/>
              </a:rPr>
              <a:t>: </a:t>
            </a:r>
            <a:r>
              <a:rPr lang="fr-FR" sz="1600" dirty="0">
                <a:solidFill>
                  <a:srgbClr val="292934"/>
                </a:solidFill>
                <a:latin typeface="Times New Roman"/>
                <a:cs typeface="Arial" panose="020B0604020202020204" pitchFamily="34" charset="0"/>
              </a:rPr>
              <a:t>Agriculture (1 projet), Boulangerie / Pâtisserie (1 projet), Artisanat (2 projets), Tourisme (2 projets), Santé (3 projets),</a:t>
            </a:r>
          </a:p>
          <a:p>
            <a:pPr defTabSz="829178">
              <a:defRPr/>
            </a:pPr>
            <a:r>
              <a:rPr lang="fr-FR" sz="1600" dirty="0">
                <a:solidFill>
                  <a:srgbClr val="292934"/>
                </a:solidFill>
                <a:latin typeface="Times New Roman"/>
                <a:cs typeface="Arial" panose="020B0604020202020204" pitchFamily="34" charset="0"/>
              </a:rPr>
              <a:t>                   Industrie (3 projets), Transports /logistique (1 projet), et Bâtiment / Travaux publics (2 projets)</a:t>
            </a:r>
          </a:p>
        </p:txBody>
      </p:sp>
    </p:spTree>
    <p:extLst>
      <p:ext uri="{BB962C8B-B14F-4D97-AF65-F5344CB8AC3E}">
        <p14:creationId xmlns:p14="http://schemas.microsoft.com/office/powerpoint/2010/main" val="35115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458090" y="2280541"/>
            <a:ext cx="10379243" cy="3416320"/>
          </a:xfrm>
          <a:prstGeom prst="rect">
            <a:avLst/>
          </a:prstGeom>
          <a:noFill/>
        </p:spPr>
        <p:txBody>
          <a:bodyPr wrap="square" rtlCol="0">
            <a:spAutoFit/>
          </a:bodyPr>
          <a:lstStyle/>
          <a:p>
            <a:r>
              <a:rPr lang="fr-FR" sz="3600" dirty="0"/>
              <a:t>Gestion de la mise en œuvre des projets retenus pour le financement du Fonds Charaka :</a:t>
            </a:r>
          </a:p>
          <a:p>
            <a:pPr marL="723900" indent="-457200">
              <a:buFont typeface="Wingdings" panose="05000000000000000000" pitchFamily="2" charset="2"/>
              <a:buChar char="§"/>
            </a:pPr>
            <a:r>
              <a:rPr lang="fr-FR" sz="3600" dirty="0"/>
              <a:t>MCA- Morocco / Direction FP</a:t>
            </a:r>
          </a:p>
          <a:p>
            <a:pPr marL="723900" indent="-457200">
              <a:buFont typeface="Wingdings" panose="05000000000000000000" pitchFamily="2" charset="2"/>
              <a:buChar char="§"/>
            </a:pPr>
            <a:r>
              <a:rPr lang="fr-FR" sz="3600" dirty="0"/>
              <a:t>Gestionnaire du Fonds : cabinet GOPA</a:t>
            </a:r>
          </a:p>
          <a:p>
            <a:pPr marL="723900" indent="-457200">
              <a:buFont typeface="Wingdings" panose="05000000000000000000" pitchFamily="2" charset="2"/>
              <a:buChar char="§"/>
            </a:pPr>
            <a:r>
              <a:rPr lang="fr-FR" sz="3600" dirty="0"/>
              <a:t>Bénéficiaires des projets : partenaires publics et privés</a:t>
            </a:r>
          </a:p>
        </p:txBody>
      </p:sp>
    </p:spTree>
    <p:extLst>
      <p:ext uri="{BB962C8B-B14F-4D97-AF65-F5344CB8AC3E}">
        <p14:creationId xmlns:p14="http://schemas.microsoft.com/office/powerpoint/2010/main" val="33432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2577</Words>
  <Application>Microsoft Office PowerPoint</Application>
  <PresentationFormat>Widescreen</PresentationFormat>
  <Paragraphs>382</Paragraphs>
  <Slides>33</Slides>
  <Notes>13</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33</vt:i4>
      </vt:variant>
    </vt:vector>
  </HeadingPairs>
  <TitlesOfParts>
    <vt:vector size="56" baseType="lpstr">
      <vt:lpstr>Agency FB</vt:lpstr>
      <vt:lpstr>Arial</vt:lpstr>
      <vt:lpstr>Bell MT</vt:lpstr>
      <vt:lpstr>Berlin Sans FB Demi</vt:lpstr>
      <vt:lpstr>Calibri</vt:lpstr>
      <vt:lpstr>Calibri </vt:lpstr>
      <vt:lpstr>Calibri (Corps)</vt:lpstr>
      <vt:lpstr>Calibri Light</vt:lpstr>
      <vt:lpstr>Castellar</vt:lpstr>
      <vt:lpstr>Corbel</vt:lpstr>
      <vt:lpstr>Gill Sans</vt:lpstr>
      <vt:lpstr>Helvetica</vt:lpstr>
      <vt:lpstr>Roboto</vt:lpstr>
      <vt:lpstr>Sakkal Majalla</vt:lpstr>
      <vt:lpstr>Times New Roman</vt:lpstr>
      <vt:lpstr>Times New Roman Bold</vt:lpstr>
      <vt:lpstr>Tw Cen MT</vt:lpstr>
      <vt:lpstr>Tw Cen MT Condensed</vt:lpstr>
      <vt:lpstr>Wingdings</vt:lpstr>
      <vt:lpstr>Wingdings 3</vt:lpstr>
      <vt:lpstr>1_Custom Design - Showeet</vt:lpstr>
      <vt:lpstr>TITLES</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PA</cp:lastModifiedBy>
  <cp:revision>463</cp:revision>
  <cp:lastPrinted>2019-01-22T17:51:58Z</cp:lastPrinted>
  <dcterms:created xsi:type="dcterms:W3CDTF">2018-11-07T12:00:03Z</dcterms:created>
  <dcterms:modified xsi:type="dcterms:W3CDTF">2022-02-03T21:20:38Z</dcterms:modified>
</cp:coreProperties>
</file>