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comments/comment2.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92" r:id="rId2"/>
    <p:sldMasterId id="2147483747" r:id="rId3"/>
  </p:sldMasterIdLst>
  <p:notesMasterIdLst>
    <p:notesMasterId r:id="rId43"/>
  </p:notesMasterIdLst>
  <p:sldIdLst>
    <p:sldId id="303" r:id="rId4"/>
    <p:sldId id="626" r:id="rId5"/>
    <p:sldId id="627" r:id="rId6"/>
    <p:sldId id="778" r:id="rId7"/>
    <p:sldId id="634" r:id="rId8"/>
    <p:sldId id="659" r:id="rId9"/>
    <p:sldId id="494" r:id="rId10"/>
    <p:sldId id="754" r:id="rId11"/>
    <p:sldId id="756" r:id="rId12"/>
    <p:sldId id="704" r:id="rId13"/>
    <p:sldId id="706" r:id="rId14"/>
    <p:sldId id="779" r:id="rId15"/>
    <p:sldId id="755" r:id="rId16"/>
    <p:sldId id="707" r:id="rId17"/>
    <p:sldId id="757" r:id="rId18"/>
    <p:sldId id="708" r:id="rId19"/>
    <p:sldId id="373" r:id="rId20"/>
    <p:sldId id="758" r:id="rId21"/>
    <p:sldId id="759" r:id="rId22"/>
    <p:sldId id="776" r:id="rId23"/>
    <p:sldId id="760" r:id="rId24"/>
    <p:sldId id="761" r:id="rId25"/>
    <p:sldId id="762" r:id="rId26"/>
    <p:sldId id="763" r:id="rId27"/>
    <p:sldId id="765" r:id="rId28"/>
    <p:sldId id="766" r:id="rId29"/>
    <p:sldId id="767" r:id="rId30"/>
    <p:sldId id="768" r:id="rId31"/>
    <p:sldId id="769" r:id="rId32"/>
    <p:sldId id="770" r:id="rId33"/>
    <p:sldId id="771" r:id="rId34"/>
    <p:sldId id="772" r:id="rId35"/>
    <p:sldId id="773" r:id="rId36"/>
    <p:sldId id="774" r:id="rId37"/>
    <p:sldId id="775" r:id="rId38"/>
    <p:sldId id="374" r:id="rId39"/>
    <p:sldId id="699" r:id="rId40"/>
    <p:sldId id="777" r:id="rId41"/>
    <p:sldId id="372" r:id="rId42"/>
  </p:sldIdLst>
  <p:sldSz cx="12192000" cy="6858000"/>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derrafi Issami" initials="AI" lastIdx="1" clrIdx="0">
    <p:extLst>
      <p:ext uri="{19B8F6BF-5375-455C-9EA6-DF929625EA0E}">
        <p15:presenceInfo xmlns:p15="http://schemas.microsoft.com/office/powerpoint/2012/main" userId="S-1-5-21-1178779211-1430261201-1819217697-1134" providerId="AD"/>
      </p:ext>
    </p:extLst>
  </p:cmAuthor>
  <p:cmAuthor id="2" name="Said Haj Haddouch" initials="SHH" lastIdx="0" clrIdx="1">
    <p:extLst>
      <p:ext uri="{19B8F6BF-5375-455C-9EA6-DF929625EA0E}">
        <p15:presenceInfo xmlns:p15="http://schemas.microsoft.com/office/powerpoint/2012/main" userId="S-1-5-21-1178779211-1430261201-1819217697-1165" providerId="AD"/>
      </p:ext>
    </p:extLst>
  </p:cmAuthor>
  <p:cmAuthor id="3" name="youssef" initials="y" lastIdx="4" clrIdx="2">
    <p:extLst>
      <p:ext uri="{19B8F6BF-5375-455C-9EA6-DF929625EA0E}">
        <p15:presenceInfo xmlns:p15="http://schemas.microsoft.com/office/powerpoint/2012/main" userId="c247d5ec3987f8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FFFFFF"/>
    <a:srgbClr val="8B2F0F"/>
    <a:srgbClr val="3333CC"/>
    <a:srgbClr val="0066FF"/>
    <a:srgbClr val="006600"/>
    <a:srgbClr val="CCECFF"/>
    <a:srgbClr val="99CCFF"/>
    <a:srgbClr val="66CC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50" autoAdjust="0"/>
    <p:restoredTop sz="83613" autoAdjust="0"/>
  </p:normalViewPr>
  <p:slideViewPr>
    <p:cSldViewPr snapToGrid="0">
      <p:cViewPr varScale="1">
        <p:scale>
          <a:sx n="88" d="100"/>
          <a:sy n="88" d="100"/>
        </p:scale>
        <p:origin x="1248" y="78"/>
      </p:cViewPr>
      <p:guideLst/>
    </p:cSldViewPr>
  </p:slideViewPr>
  <p:notesTextViewPr>
    <p:cViewPr>
      <p:scale>
        <a:sx n="1" d="1"/>
        <a:sy n="1" d="1"/>
      </p:scale>
      <p:origin x="0" y="0"/>
    </p:cViewPr>
  </p:notesTextViewPr>
  <p:sorterViewPr>
    <p:cViewPr>
      <p:scale>
        <a:sx n="100" d="100"/>
        <a:sy n="100" d="100"/>
      </p:scale>
      <p:origin x="0" y="-2152"/>
    </p:cViewPr>
  </p:sorterViewPr>
  <p:notesViewPr>
    <p:cSldViewPr snapToGrid="0">
      <p:cViewPr>
        <p:scale>
          <a:sx n="124" d="100"/>
          <a:sy n="124" d="100"/>
        </p:scale>
        <p:origin x="1060" y="-58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1-04-21T15:26:52.288" idx="3">
    <p:pos x="10" y="10"/>
    <p:text/>
    <p:extLst>
      <p:ext uri="{C676402C-5697-4E1C-873F-D02D1690AC5C}">
        <p15:threadingInfo xmlns:p15="http://schemas.microsoft.com/office/powerpoint/2012/main" timeZoneBias="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1-04-21T15:26:52.288" idx="4">
    <p:pos x="10" y="10"/>
    <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fr-MA"/>
          </a:p>
        </p:txBody>
      </p:sp>
      <p:sp>
        <p:nvSpPr>
          <p:cNvPr id="3" name="Espace réservé de la date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BA25AB0-BA7C-42CE-B3F5-6BCAA75D25EA}" type="datetimeFigureOut">
              <a:rPr lang="fr-MA" smtClean="0"/>
              <a:t>10/12/2021</a:t>
            </a:fld>
            <a:endParaRPr lang="fr-MA"/>
          </a:p>
        </p:txBody>
      </p:sp>
      <p:sp>
        <p:nvSpPr>
          <p:cNvPr id="4" name="Espace réservé de l'image des diapositives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fr-MA"/>
          </a:p>
        </p:txBody>
      </p:sp>
      <p:sp>
        <p:nvSpPr>
          <p:cNvPr id="5" name="Espace réservé des not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A"/>
          </a:p>
        </p:txBody>
      </p:sp>
      <p:sp>
        <p:nvSpPr>
          <p:cNvPr id="6" name="Espace réservé du pied de page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fr-MA"/>
          </a:p>
        </p:txBody>
      </p:sp>
      <p:sp>
        <p:nvSpPr>
          <p:cNvPr id="7" name="Espace réservé du numéro de diapositive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B17F98D-AB3C-4143-8E94-332B1FCB73A3}" type="slidenum">
              <a:rPr lang="fr-MA" smtClean="0"/>
              <a:t>‹N°›</a:t>
            </a:fld>
            <a:endParaRPr lang="fr-MA"/>
          </a:p>
        </p:txBody>
      </p:sp>
    </p:spTree>
    <p:extLst>
      <p:ext uri="{BB962C8B-B14F-4D97-AF65-F5344CB8AC3E}">
        <p14:creationId xmlns:p14="http://schemas.microsoft.com/office/powerpoint/2010/main" val="3239054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9300" y="1182688"/>
            <a:ext cx="5667375" cy="3187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876998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500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9911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92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17F98D-AB3C-4143-8E94-332B1FCB73A3}" type="slidenum">
              <a:rPr kumimoji="0" lang="fr-M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r-M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7695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17F98D-AB3C-4143-8E94-332B1FCB73A3}" type="slidenum">
              <a:rPr kumimoji="0" lang="fr-M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r-M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0327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1263650"/>
            <a:ext cx="6049962" cy="3403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4096616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17F98D-AB3C-4143-8E94-332B1FCB73A3}" type="slidenum">
              <a:rPr lang="fr-MA" smtClean="0"/>
              <a:t>5</a:t>
            </a:fld>
            <a:endParaRPr lang="fr-MA"/>
          </a:p>
        </p:txBody>
      </p:sp>
    </p:spTree>
    <p:extLst>
      <p:ext uri="{BB962C8B-B14F-4D97-AF65-F5344CB8AC3E}">
        <p14:creationId xmlns:p14="http://schemas.microsoft.com/office/powerpoint/2010/main" val="322593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17F98D-AB3C-4143-8E94-332B1FCB73A3}" type="slidenum">
              <a:rPr lang="fr-MA" smtClean="0"/>
              <a:t>6</a:t>
            </a:fld>
            <a:endParaRPr lang="fr-MA"/>
          </a:p>
        </p:txBody>
      </p:sp>
    </p:spTree>
    <p:extLst>
      <p:ext uri="{BB962C8B-B14F-4D97-AF65-F5344CB8AC3E}">
        <p14:creationId xmlns:p14="http://schemas.microsoft.com/office/powerpoint/2010/main" val="3602755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17F98D-AB3C-4143-8E94-332B1FCB73A3}" type="slidenum">
              <a:rPr lang="fr-MA" smtClean="0"/>
              <a:t>7</a:t>
            </a:fld>
            <a:endParaRPr lang="fr-MA"/>
          </a:p>
        </p:txBody>
      </p:sp>
    </p:spTree>
    <p:extLst>
      <p:ext uri="{BB962C8B-B14F-4D97-AF65-F5344CB8AC3E}">
        <p14:creationId xmlns:p14="http://schemas.microsoft.com/office/powerpoint/2010/main" val="94151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2755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8918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0540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3525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347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howeet.com/" TargetMode="Externa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howeet.com/" TargetMode="Externa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7" name="Freeform: Shape 36"/>
          <p:cNvSpPr/>
          <p:nvPr userDrawn="1"/>
        </p:nvSpPr>
        <p:spPr>
          <a:xfrm>
            <a:off x="4064000" y="3200400"/>
            <a:ext cx="8128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4064000" y="5029200"/>
            <a:ext cx="4064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8128000" y="5029200"/>
            <a:ext cx="4064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064000" y="3225452"/>
            <a:ext cx="8128000" cy="1067644"/>
          </a:xfrm>
          <a:prstGeom prst="rect">
            <a:avLst/>
          </a:prstGeom>
        </p:spPr>
        <p:txBody>
          <a:bodyPr lIns="274320" rIns="457200" anchor="b">
            <a:noAutofit/>
          </a:bodyPr>
          <a:lstStyle>
            <a:lvl1pPr algn="l">
              <a:defRPr sz="4400" b="1">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bg2">
                    <a:lumMod val="50000"/>
                  </a:schemeClr>
                </a:solidFill>
              </a:defRPr>
            </a:lvl1pPr>
          </a:lstStyle>
          <a:p>
            <a:fld id="{FC1CF07D-8B3F-4D32-B059-0039CEA46DB1}" type="slidenum">
              <a:rPr lang="en-US" smtClean="0">
                <a:solidFill>
                  <a:srgbClr val="E9E5DC">
                    <a:lumMod val="50000"/>
                  </a:srgbClr>
                </a:solidFill>
              </a:rPr>
              <a:pPr/>
              <a:t>‹N°›</a:t>
            </a:fld>
            <a:endParaRPr lang="en-US">
              <a:solidFill>
                <a:srgbClr val="E9E5DC">
                  <a:lumMod val="50000"/>
                </a:srgbClr>
              </a:solidFill>
            </a:endParaRPr>
          </a:p>
        </p:txBody>
      </p:sp>
      <p:sp>
        <p:nvSpPr>
          <p:cNvPr id="3" name="Subtitle 2"/>
          <p:cNvSpPr>
            <a:spLocks noGrp="1"/>
          </p:cNvSpPr>
          <p:nvPr>
            <p:ph type="subTitle" idx="1"/>
          </p:nvPr>
        </p:nvSpPr>
        <p:spPr>
          <a:xfrm>
            <a:off x="4064000" y="4323604"/>
            <a:ext cx="8128000" cy="407890"/>
          </a:xfrm>
          <a:prstGeom prst="rect">
            <a:avLst/>
          </a:prstGeom>
        </p:spPr>
        <p:txBody>
          <a:bodyPr lIns="274320"/>
          <a:lstStyle>
            <a:lvl1pPr marL="0" indent="0" algn="l">
              <a:buNone/>
              <a:defRPr sz="24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47480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8">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16017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9">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80284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lide 10">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71564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 11">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solidFill>
                  <a:srgbClr val="E9E5DC">
                    <a:lumMod val="50000"/>
                  </a:srgbClr>
                </a:solidFill>
              </a:rPr>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solidFill>
                  <a:srgbClr val="E9E5DC">
                    <a:lumMod val="75000"/>
                  </a:srgbClr>
                </a:solidFill>
              </a:rPr>
              <a:pPr/>
              <a:t>‹N°›</a:t>
            </a:fld>
            <a:endParaRPr lang="en-US">
              <a:solidFill>
                <a:srgbClr val="E9E5DC">
                  <a:lumMod val="75000"/>
                </a:srgbClr>
              </a:solidFill>
            </a:endParaRPr>
          </a:p>
        </p:txBody>
      </p:sp>
    </p:spTree>
    <p:extLst>
      <p:ext uri="{BB962C8B-B14F-4D97-AF65-F5344CB8AC3E}">
        <p14:creationId xmlns:p14="http://schemas.microsoft.com/office/powerpoint/2010/main" val="4072719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accent3"/>
                </a:solidFill>
                <a:latin typeface="+mj-lt"/>
              </a:defRPr>
            </a:lvl1pPr>
            <a:lvl2pPr>
              <a:spcAft>
                <a:spcPts val="1200"/>
              </a:spcAft>
              <a:defRPr sz="3600">
                <a:solidFill>
                  <a:schemeClr val="accent3"/>
                </a:solidFill>
                <a:latin typeface="+mj-lt"/>
              </a:defRPr>
            </a:lvl2pPr>
            <a:lvl3pPr>
              <a:spcAft>
                <a:spcPts val="1200"/>
              </a:spcAft>
              <a:defRPr sz="3200">
                <a:solidFill>
                  <a:schemeClr val="accent3"/>
                </a:solidFill>
                <a:latin typeface="+mj-lt"/>
              </a:defRPr>
            </a:lvl3pPr>
            <a:lvl4pPr>
              <a:spcAft>
                <a:spcPts val="1200"/>
              </a:spcAft>
              <a:defRPr sz="2800">
                <a:solidFill>
                  <a:schemeClr val="accent3"/>
                </a:solidFill>
                <a:latin typeface="+mj-lt"/>
              </a:defRPr>
            </a:lvl4pPr>
            <a:lvl5pPr>
              <a:spcAft>
                <a:spcPts val="1200"/>
              </a:spcAft>
              <a:defRPr sz="28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‹N°›</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576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‹N°›</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883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Description">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‹N°›</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3" hasCustomPrompt="1"/>
          </p:nvPr>
        </p:nvSpPr>
        <p:spPr>
          <a:xfrm>
            <a:off x="838200" y="5589240"/>
            <a:ext cx="10515600" cy="626368"/>
          </a:xfrm>
          <a:prstGeom prst="rect">
            <a:avLst/>
          </a:prstGeom>
        </p:spPr>
        <p:txBody>
          <a:bodyPr anchor="b"/>
          <a:lstStyle>
            <a:lvl1pPr>
              <a:defRPr>
                <a:solidFill>
                  <a:schemeClr val="accent1"/>
                </a:solidFill>
              </a:defRPr>
            </a:lvl1pPr>
            <a:lvl2pPr>
              <a:defRPr>
                <a:solidFill>
                  <a:schemeClr val="tx1">
                    <a:lumMod val="65000"/>
                    <a:lumOff val="35000"/>
                  </a:schemeClr>
                </a:solidFill>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spcBef>
                <a:spcPts val="1200"/>
              </a:spcBef>
            </a:pPr>
            <a:r>
              <a:rPr lang="en-US"/>
              <a:t>Insert a short description here</a:t>
            </a:r>
          </a:p>
        </p:txBody>
      </p:sp>
    </p:spTree>
    <p:extLst>
      <p:ext uri="{BB962C8B-B14F-4D97-AF65-F5344CB8AC3E}">
        <p14:creationId xmlns:p14="http://schemas.microsoft.com/office/powerpoint/2010/main" val="4127019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‹N°›</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sz="half" idx="1"/>
          </p:nvPr>
        </p:nvSpPr>
        <p:spPr>
          <a:xfrm>
            <a:off x="838200"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312024"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9629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Dark">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bg1"/>
                </a:solidFill>
                <a:latin typeface="+mj-lt"/>
              </a:defRPr>
            </a:lvl1pPr>
            <a:lvl2pPr>
              <a:spcAft>
                <a:spcPts val="1200"/>
              </a:spcAft>
              <a:defRPr sz="3600">
                <a:solidFill>
                  <a:schemeClr val="bg1"/>
                </a:solidFill>
                <a:latin typeface="+mj-lt"/>
              </a:defRPr>
            </a:lvl2pPr>
            <a:lvl3pPr>
              <a:spcAft>
                <a:spcPts val="1200"/>
              </a:spcAft>
              <a:defRPr sz="3200">
                <a:solidFill>
                  <a:schemeClr val="bg1"/>
                </a:solidFill>
                <a:latin typeface="+mj-lt"/>
              </a:defRPr>
            </a:lvl3pPr>
            <a:lvl4pPr>
              <a:spcAft>
                <a:spcPts val="1200"/>
              </a:spcAft>
              <a:defRPr sz="2800">
                <a:solidFill>
                  <a:schemeClr val="bg1"/>
                </a:solidFill>
                <a:latin typeface="+mj-lt"/>
              </a:defRPr>
            </a:lvl4pPr>
            <a:lvl5pPr>
              <a:spcAft>
                <a:spcPts val="1200"/>
              </a:spcAft>
              <a:defRPr sz="28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‹N°›</a:t>
            </a:fld>
            <a:endParaRPr>
              <a:solidFill>
                <a:srgbClr val="696464">
                  <a:lumMod val="75000"/>
                  <a:lumOff val="25000"/>
                </a:srgbClr>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244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Dark">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‹N°›</a:t>
            </a:fld>
            <a:endParaRPr>
              <a:solidFill>
                <a:srgbClr val="696464">
                  <a:lumMod val="75000"/>
                  <a:lumOff val="25000"/>
                </a:srgbClr>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044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298084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 Dark">
    <p:spTree>
      <p:nvGrpSpPr>
        <p:cNvPr id="1" name=""/>
        <p:cNvGrpSpPr/>
        <p:nvPr/>
      </p:nvGrpSpPr>
      <p:grpSpPr>
        <a:xfrm>
          <a:off x="0" y="0"/>
          <a:ext cx="0" cy="0"/>
          <a:chOff x="0" y="0"/>
          <a:chExt cx="0" cy="0"/>
        </a:xfrm>
      </p:grpSpPr>
      <p:sp>
        <p:nvSpPr>
          <p:cNvPr id="9" name="Freeform: Shape 8"/>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Freeform: Shape 9"/>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Shape 10"/>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Content Placeholder 2"/>
          <p:cNvSpPr>
            <a:spLocks noGrp="1"/>
          </p:cNvSpPr>
          <p:nvPr>
            <p:ph idx="1" hasCustomPrompt="1"/>
          </p:nvPr>
        </p:nvSpPr>
        <p:spPr>
          <a:xfrm>
            <a:off x="838200" y="2036486"/>
            <a:ext cx="10515600" cy="3379551"/>
          </a:xfrm>
          <a:prstGeom prst="rect">
            <a:avLst/>
          </a:prstGeom>
        </p:spPr>
        <p:txBody>
          <a:bodyPr lIns="0" tIns="274320" rIns="0" bIns="0" anchor="ctr">
            <a:normAutofit/>
          </a:bodyPr>
          <a:lstStyle>
            <a:lvl1pPr marL="0" indent="0" algn="r">
              <a:spcBef>
                <a:spcPts val="1200"/>
              </a:spcBef>
              <a:buNone/>
              <a:defRPr sz="7200">
                <a:solidFill>
                  <a:schemeClr val="bg1"/>
                </a:solidFill>
                <a:latin typeface="+mn-lt"/>
                <a:ea typeface="Roboto" panose="02000000000000000000" pitchFamily="2" charset="0"/>
              </a:defRPr>
            </a:lvl1pPr>
            <a:lvl2pPr marL="457200" indent="0" algn="ctr">
              <a:spcBef>
                <a:spcPts val="1200"/>
              </a:spcBef>
              <a:buNone/>
              <a:defRPr sz="2800">
                <a:solidFill>
                  <a:schemeClr val="bg1"/>
                </a:solidFill>
                <a:latin typeface="Roboto" panose="02000000000000000000" pitchFamily="2" charset="0"/>
                <a:ea typeface="Roboto" panose="02000000000000000000" pitchFamily="2" charset="0"/>
              </a:defRPr>
            </a:lvl2pPr>
            <a:lvl3pPr marL="914400" indent="0" algn="ctr">
              <a:spcBef>
                <a:spcPts val="1200"/>
              </a:spcBef>
              <a:buNone/>
              <a:defRPr sz="2400">
                <a:solidFill>
                  <a:schemeClr val="bg1"/>
                </a:solidFill>
                <a:latin typeface="Roboto" panose="02000000000000000000" pitchFamily="2" charset="0"/>
                <a:ea typeface="Roboto" panose="02000000000000000000" pitchFamily="2" charset="0"/>
              </a:defRPr>
            </a:lvl3pPr>
            <a:lvl4pPr marL="1371600" indent="0" algn="ctr">
              <a:spcBef>
                <a:spcPts val="1200"/>
              </a:spcBef>
              <a:buNone/>
              <a:defRPr sz="2000">
                <a:solidFill>
                  <a:schemeClr val="bg1"/>
                </a:solidFill>
                <a:latin typeface="Roboto" panose="02000000000000000000" pitchFamily="2" charset="0"/>
                <a:ea typeface="Roboto" panose="02000000000000000000" pitchFamily="2" charset="0"/>
              </a:defRPr>
            </a:lvl4pPr>
            <a:lvl5pPr marL="1828800" indent="0" algn="ctr">
              <a:spcBef>
                <a:spcPts val="1200"/>
              </a:spcBef>
              <a:buNone/>
              <a:defRPr sz="2000">
                <a:solidFill>
                  <a:schemeClr val="bg1"/>
                </a:solidFill>
                <a:latin typeface="Roboto" panose="02000000000000000000" pitchFamily="2" charset="0"/>
                <a:ea typeface="Roboto" panose="02000000000000000000" pitchFamily="2" charset="0"/>
              </a:defRPr>
            </a:lvl5pPr>
          </a:lstStyle>
          <a:p>
            <a:pPr lvl="0"/>
            <a:r>
              <a:rPr lang="en-US"/>
              <a:t>Your Quote Goes Here</a:t>
            </a:r>
          </a:p>
        </p:txBody>
      </p:sp>
      <p:sp>
        <p:nvSpPr>
          <p:cNvPr id="7" name="Text Placeholder 8"/>
          <p:cNvSpPr>
            <a:spLocks noGrp="1"/>
          </p:cNvSpPr>
          <p:nvPr>
            <p:ph type="body" sz="quarter" idx="13" hasCustomPrompt="1"/>
          </p:nvPr>
        </p:nvSpPr>
        <p:spPr>
          <a:xfrm>
            <a:off x="838200" y="5416037"/>
            <a:ext cx="10515599" cy="504849"/>
          </a:xfrm>
          <a:prstGeom prst="rect">
            <a:avLst/>
          </a:prstGeom>
        </p:spPr>
        <p:txBody>
          <a:bodyPr anchor="b"/>
          <a:lstStyle>
            <a:lvl1pPr marL="0" indent="0" algn="r">
              <a:buNone/>
              <a:defRPr i="1">
                <a:solidFill>
                  <a:schemeClr val="tx1">
                    <a:lumMod val="50000"/>
                    <a:lumOff val="50000"/>
                  </a:schemeClr>
                </a:solidFill>
              </a:defRPr>
            </a:lvl1pPr>
          </a:lstStyle>
          <a:p>
            <a:pPr lvl="0"/>
            <a:r>
              <a:rPr lang="en-US"/>
              <a:t>Author</a:t>
            </a:r>
          </a:p>
        </p:txBody>
      </p:sp>
      <p:sp>
        <p:nvSpPr>
          <p:cNvPr id="14" name="Freeform: Shape 13"/>
          <p:cNvSpPr/>
          <p:nvPr userDrawn="1"/>
        </p:nvSpPr>
        <p:spPr>
          <a:xfrm>
            <a:off x="8820597" y="548680"/>
            <a:ext cx="2533203" cy="1745300"/>
          </a:xfrm>
          <a:custGeom>
            <a:avLst/>
            <a:gdLst>
              <a:gd name="connsiteX0" fmla="*/ 850180 w 1028774"/>
              <a:gd name="connsiteY0" fmla="*/ 0 h 708794"/>
              <a:gd name="connsiteX1" fmla="*/ 958081 w 1028774"/>
              <a:gd name="connsiteY1" fmla="*/ 89297 h 708794"/>
              <a:gd name="connsiteX2" fmla="*/ 820415 w 1028774"/>
              <a:gd name="connsiteY2" fmla="*/ 319981 h 708794"/>
              <a:gd name="connsiteX3" fmla="*/ 1028774 w 1028774"/>
              <a:gd name="connsiteY3" fmla="*/ 319981 h 708794"/>
              <a:gd name="connsiteX4" fmla="*/ 1028774 w 1028774"/>
              <a:gd name="connsiteY4" fmla="*/ 708794 h 708794"/>
              <a:gd name="connsiteX5" fmla="*/ 545083 w 1028774"/>
              <a:gd name="connsiteY5" fmla="*/ 708794 h 708794"/>
              <a:gd name="connsiteX6" fmla="*/ 545083 w 1028774"/>
              <a:gd name="connsiteY6" fmla="*/ 442764 h 708794"/>
              <a:gd name="connsiteX7" fmla="*/ 850180 w 1028774"/>
              <a:gd name="connsiteY7" fmla="*/ 0 h 708794"/>
              <a:gd name="connsiteX8" fmla="*/ 303731 w 1028774"/>
              <a:gd name="connsiteY8" fmla="*/ 0 h 708794"/>
              <a:gd name="connsiteX9" fmla="*/ 411137 w 1028774"/>
              <a:gd name="connsiteY9" fmla="*/ 89297 h 708794"/>
              <a:gd name="connsiteX10" fmla="*/ 275332 w 1028774"/>
              <a:gd name="connsiteY10" fmla="*/ 319981 h 708794"/>
              <a:gd name="connsiteX11" fmla="*/ 483691 w 1028774"/>
              <a:gd name="connsiteY11" fmla="*/ 319981 h 708794"/>
              <a:gd name="connsiteX12" fmla="*/ 483691 w 1028774"/>
              <a:gd name="connsiteY12" fmla="*/ 708794 h 708794"/>
              <a:gd name="connsiteX13" fmla="*/ 0 w 1028774"/>
              <a:gd name="connsiteY13" fmla="*/ 708794 h 708794"/>
              <a:gd name="connsiteX14" fmla="*/ 0 w 1028774"/>
              <a:gd name="connsiteY14" fmla="*/ 442764 h 708794"/>
              <a:gd name="connsiteX15" fmla="*/ 303731 w 1028774"/>
              <a:gd name="connsiteY15" fmla="*/ 0 h 70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8774" h="708794">
                <a:moveTo>
                  <a:pt x="850180" y="0"/>
                </a:moveTo>
                <a:lnTo>
                  <a:pt x="958081" y="89297"/>
                </a:lnTo>
                <a:cubicBezTo>
                  <a:pt x="873745" y="173633"/>
                  <a:pt x="827856" y="250527"/>
                  <a:pt x="820415" y="319981"/>
                </a:cubicBezTo>
                <a:lnTo>
                  <a:pt x="1028774" y="319981"/>
                </a:lnTo>
                <a:lnTo>
                  <a:pt x="1028774" y="708794"/>
                </a:lnTo>
                <a:lnTo>
                  <a:pt x="545083" y="708794"/>
                </a:lnTo>
                <a:lnTo>
                  <a:pt x="545083" y="442764"/>
                </a:lnTo>
                <a:cubicBezTo>
                  <a:pt x="545083" y="281533"/>
                  <a:pt x="646782" y="133945"/>
                  <a:pt x="850180" y="0"/>
                </a:cubicBezTo>
                <a:close/>
                <a:moveTo>
                  <a:pt x="303731" y="0"/>
                </a:moveTo>
                <a:lnTo>
                  <a:pt x="411137" y="89297"/>
                </a:lnTo>
                <a:cubicBezTo>
                  <a:pt x="327945" y="173633"/>
                  <a:pt x="282676" y="250527"/>
                  <a:pt x="275332" y="319981"/>
                </a:cubicBezTo>
                <a:lnTo>
                  <a:pt x="483691" y="319981"/>
                </a:lnTo>
                <a:lnTo>
                  <a:pt x="483691" y="708794"/>
                </a:lnTo>
                <a:lnTo>
                  <a:pt x="0" y="708794"/>
                </a:lnTo>
                <a:lnTo>
                  <a:pt x="0" y="442764"/>
                </a:lnTo>
                <a:cubicBezTo>
                  <a:pt x="0" y="281533"/>
                  <a:pt x="101244" y="133945"/>
                  <a:pt x="30373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 name="Straight Connector 11"/>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3"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1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1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‹N°›</a:t>
            </a:fld>
            <a:endParaRPr>
              <a:solidFill>
                <a:srgbClr val="696464">
                  <a:lumMod val="75000"/>
                  <a:lumOff val="25000"/>
                </a:srgbClr>
              </a:solidFill>
            </a:endParaRPr>
          </a:p>
        </p:txBody>
      </p:sp>
      <p:cxnSp>
        <p:nvCxnSpPr>
          <p:cNvPr id="17" name="Straight Connector 16"/>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145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 Dark">
    <p:spTree>
      <p:nvGrpSpPr>
        <p:cNvPr id="1" name=""/>
        <p:cNvGrpSpPr/>
        <p:nvPr/>
      </p:nvGrpSpPr>
      <p:grpSpPr>
        <a:xfrm>
          <a:off x="0" y="0"/>
          <a:ext cx="0" cy="0"/>
          <a:chOff x="0" y="0"/>
          <a:chExt cx="0" cy="0"/>
        </a:xfrm>
      </p:grpSpPr>
      <p:sp>
        <p:nvSpPr>
          <p:cNvPr id="12" name="Freeform: Shape 11"/>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Freeform: Shape 12"/>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Freeform: Shape 1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itle 1"/>
          <p:cNvSpPr>
            <a:spLocks noGrp="1"/>
          </p:cNvSpPr>
          <p:nvPr>
            <p:ph type="title" hasCustomPrompt="1"/>
          </p:nvPr>
        </p:nvSpPr>
        <p:spPr>
          <a:xfrm>
            <a:off x="2511525" y="2580"/>
            <a:ext cx="7168950" cy="5244513"/>
          </a:xfrm>
          <a:prstGeom prst="rect">
            <a:avLst/>
          </a:prstGeom>
          <a:noFill/>
        </p:spPr>
        <p:txBody>
          <a:bodyPr vert="horz" wrap="none" lIns="91440" tIns="45720" rIns="91440" bIns="45720" rtlCol="0" anchor="ctr">
            <a:spAutoFit/>
          </a:bodyPr>
          <a:lstStyle>
            <a:lvl1pPr>
              <a:defRPr lang="en-US" sz="37200" b="1">
                <a:solidFill>
                  <a:schemeClr val="bg1"/>
                </a:solidFill>
                <a:latin typeface="+mn-lt"/>
                <a:ea typeface="+mn-ea"/>
                <a:cs typeface="+mn-cs"/>
              </a:defRPr>
            </a:lvl1pPr>
          </a:lstStyle>
          <a:p>
            <a:pPr marL="0" lvl="0" algn="ctr" defTabSz="914354"/>
            <a:r>
              <a:rPr lang="en-US"/>
              <a:t>BIG</a:t>
            </a:r>
          </a:p>
        </p:txBody>
      </p:sp>
      <p:sp>
        <p:nvSpPr>
          <p:cNvPr id="10" name="Text Placeholder 2"/>
          <p:cNvSpPr>
            <a:spLocks noGrp="1"/>
          </p:cNvSpPr>
          <p:nvPr>
            <p:ph type="body" idx="1"/>
          </p:nvPr>
        </p:nvSpPr>
        <p:spPr>
          <a:xfrm>
            <a:off x="2809875" y="5565922"/>
            <a:ext cx="6572251" cy="790428"/>
          </a:xfrm>
          <a:prstGeom prst="rect">
            <a:avLst/>
          </a:prstGeom>
        </p:spPr>
        <p:txBody>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Text Placeholder 4"/>
          <p:cNvSpPr>
            <a:spLocks noGrp="1"/>
          </p:cNvSpPr>
          <p:nvPr>
            <p:ph type="body" sz="quarter" idx="13" hasCustomPrompt="1"/>
          </p:nvPr>
        </p:nvSpPr>
        <p:spPr>
          <a:xfrm>
            <a:off x="4032250" y="4381100"/>
            <a:ext cx="4127500" cy="977900"/>
          </a:xfrm>
          <a:prstGeom prst="rect">
            <a:avLst/>
          </a:prstGeom>
        </p:spPr>
        <p:txBody>
          <a:bodyPr>
            <a:noAutofit/>
          </a:bodyPr>
          <a:lstStyle>
            <a:lvl1pPr marL="0" indent="0" algn="ctr">
              <a:buNone/>
              <a:defRPr sz="5400" b="1">
                <a:solidFill>
                  <a:schemeClr val="accent1"/>
                </a:solidFill>
              </a:defRPr>
            </a:lvl1pPr>
            <a:lvl2pPr marL="457200" indent="0" algn="ctr">
              <a:buNone/>
              <a:defRPr sz="4800" b="1">
                <a:solidFill>
                  <a:schemeClr val="accent3"/>
                </a:solidFill>
              </a:defRPr>
            </a:lvl2pPr>
            <a:lvl3pPr marL="914400" indent="0" algn="ctr">
              <a:buNone/>
              <a:defRPr sz="4400" b="1">
                <a:solidFill>
                  <a:schemeClr val="accent3"/>
                </a:solidFill>
              </a:defRPr>
            </a:lvl3pPr>
            <a:lvl4pPr marL="1371600" indent="0" algn="ctr">
              <a:buNone/>
              <a:defRPr sz="4000" b="1">
                <a:solidFill>
                  <a:schemeClr val="accent3"/>
                </a:solidFill>
              </a:defRPr>
            </a:lvl4pPr>
            <a:lvl5pPr marL="1828800" indent="0" algn="ctr">
              <a:buNone/>
              <a:defRPr sz="4000" b="1">
                <a:solidFill>
                  <a:schemeClr val="accent3"/>
                </a:solidFill>
              </a:defRPr>
            </a:lvl5pPr>
          </a:lstStyle>
          <a:p>
            <a:pPr lvl="0"/>
            <a:r>
              <a:rPr lang="en-US"/>
              <a:t>…is beautiful</a:t>
            </a:r>
          </a:p>
        </p:txBody>
      </p:sp>
      <p:cxnSp>
        <p:nvCxnSpPr>
          <p:cNvPr id="16" name="Straight Connector 15"/>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7"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22"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23"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‹N°›</a:t>
            </a:fld>
            <a:endParaRPr>
              <a:solidFill>
                <a:srgbClr val="696464">
                  <a:lumMod val="75000"/>
                  <a:lumOff val="25000"/>
                </a:srgbClr>
              </a:solidFill>
            </a:endParaRPr>
          </a:p>
        </p:txBody>
      </p:sp>
      <p:cxnSp>
        <p:nvCxnSpPr>
          <p:cNvPr id="24" name="Straight Connector 23"/>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243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24" name="Picture Placeholder 23"/>
          <p:cNvSpPr>
            <a:spLocks noGrp="1"/>
          </p:cNvSpPr>
          <p:nvPr>
            <p:ph type="pic" sz="quarter" idx="13"/>
          </p:nvPr>
        </p:nvSpPr>
        <p:spPr>
          <a:xfrm>
            <a:off x="1" y="-1"/>
            <a:ext cx="12191999" cy="6858003"/>
          </a:xfrm>
          <a:custGeom>
            <a:avLst/>
            <a:gdLst>
              <a:gd name="connsiteX0" fmla="*/ 3629041 w 12191999"/>
              <a:gd name="connsiteY0" fmla="*/ 5213254 h 6858003"/>
              <a:gd name="connsiteX1" fmla="*/ 5902830 w 12191999"/>
              <a:gd name="connsiteY1" fmla="*/ 6858001 h 6858003"/>
              <a:gd name="connsiteX2" fmla="*/ 1423476 w 12191999"/>
              <a:gd name="connsiteY2" fmla="*/ 6858001 h 6858003"/>
              <a:gd name="connsiteX3" fmla="*/ 0 w 12191999"/>
              <a:gd name="connsiteY3" fmla="*/ 2588188 h 6858003"/>
              <a:gd name="connsiteX4" fmla="*/ 3295170 w 12191999"/>
              <a:gd name="connsiteY4" fmla="*/ 4971750 h 6858003"/>
              <a:gd name="connsiteX5" fmla="*/ 765751 w 12191999"/>
              <a:gd name="connsiteY5" fmla="*/ 6858003 h 6858003"/>
              <a:gd name="connsiteX6" fmla="*/ 0 w 12191999"/>
              <a:gd name="connsiteY6" fmla="*/ 6858003 h 6858003"/>
              <a:gd name="connsiteX7" fmla="*/ 0 w 12191999"/>
              <a:gd name="connsiteY7" fmla="*/ 1 h 6858003"/>
              <a:gd name="connsiteX8" fmla="*/ 9962165 w 12191999"/>
              <a:gd name="connsiteY8" fmla="*/ 1 h 6858003"/>
              <a:gd name="connsiteX9" fmla="*/ 3628293 w 12191999"/>
              <a:gd name="connsiteY9" fmla="*/ 4723332 h 6858003"/>
              <a:gd name="connsiteX10" fmla="*/ 0 w 12191999"/>
              <a:gd name="connsiteY10" fmla="*/ 2098807 h 6858003"/>
              <a:gd name="connsiteX11" fmla="*/ 10628317 w 12191999"/>
              <a:gd name="connsiteY11" fmla="*/ 0 h 6858003"/>
              <a:gd name="connsiteX12" fmla="*/ 12191999 w 12191999"/>
              <a:gd name="connsiteY12" fmla="*/ 0 h 6858003"/>
              <a:gd name="connsiteX13" fmla="*/ 12191999 w 12191999"/>
              <a:gd name="connsiteY13" fmla="*/ 6858002 h 6858003"/>
              <a:gd name="connsiteX14" fmla="*/ 6601008 w 12191999"/>
              <a:gd name="connsiteY14" fmla="*/ 6858002 h 6858003"/>
              <a:gd name="connsiteX15" fmla="*/ 3959920 w 12191999"/>
              <a:gd name="connsiteY15" fmla="*/ 4953147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6858003">
                <a:moveTo>
                  <a:pt x="3629041" y="5213254"/>
                </a:moveTo>
                <a:lnTo>
                  <a:pt x="5902830" y="6858001"/>
                </a:lnTo>
                <a:lnTo>
                  <a:pt x="1423476" y="6858001"/>
                </a:lnTo>
                <a:close/>
                <a:moveTo>
                  <a:pt x="0" y="2588188"/>
                </a:moveTo>
                <a:lnTo>
                  <a:pt x="3295170" y="4971750"/>
                </a:lnTo>
                <a:lnTo>
                  <a:pt x="765751" y="6858003"/>
                </a:lnTo>
                <a:lnTo>
                  <a:pt x="0" y="6858003"/>
                </a:lnTo>
                <a:close/>
                <a:moveTo>
                  <a:pt x="0" y="1"/>
                </a:moveTo>
                <a:lnTo>
                  <a:pt x="9962165" y="1"/>
                </a:lnTo>
                <a:lnTo>
                  <a:pt x="3628293" y="4723332"/>
                </a:lnTo>
                <a:lnTo>
                  <a:pt x="0" y="2098807"/>
                </a:lnTo>
                <a:close/>
                <a:moveTo>
                  <a:pt x="10628317" y="0"/>
                </a:moveTo>
                <a:lnTo>
                  <a:pt x="12191999" y="0"/>
                </a:lnTo>
                <a:lnTo>
                  <a:pt x="12191999" y="6858002"/>
                </a:lnTo>
                <a:lnTo>
                  <a:pt x="6601008" y="6858002"/>
                </a:lnTo>
                <a:lnTo>
                  <a:pt x="3959920" y="4953147"/>
                </a:lnTo>
                <a:close/>
              </a:path>
            </a:pathLst>
          </a:custGeom>
        </p:spPr>
        <p:txBody>
          <a:bodyPr wrap="square">
            <a:noAutofit/>
          </a:bodyPr>
          <a:lstStyle/>
          <a:p>
            <a:endParaRPr lang="en-US"/>
          </a:p>
        </p:txBody>
      </p:sp>
      <p:sp>
        <p:nvSpPr>
          <p:cNvPr id="25" name="Title 1"/>
          <p:cNvSpPr>
            <a:spLocks noGrp="1"/>
          </p:cNvSpPr>
          <p:nvPr>
            <p:ph type="ctrTitle"/>
          </p:nvPr>
        </p:nvSpPr>
        <p:spPr>
          <a:xfrm>
            <a:off x="5879976" y="4851128"/>
            <a:ext cx="5842171"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26" name="Subtitle 2"/>
          <p:cNvSpPr>
            <a:spLocks noGrp="1"/>
          </p:cNvSpPr>
          <p:nvPr>
            <p:ph type="subTitle" idx="1"/>
          </p:nvPr>
        </p:nvSpPr>
        <p:spPr>
          <a:xfrm>
            <a:off x="5879976" y="5949280"/>
            <a:ext cx="5842171"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74529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and Title">
    <p:spTree>
      <p:nvGrpSpPr>
        <p:cNvPr id="1" name=""/>
        <p:cNvGrpSpPr/>
        <p:nvPr/>
      </p:nvGrpSpPr>
      <p:grpSpPr>
        <a:xfrm>
          <a:off x="0" y="0"/>
          <a:ext cx="0" cy="0"/>
          <a:chOff x="0" y="0"/>
          <a:chExt cx="0" cy="0"/>
        </a:xfrm>
      </p:grpSpPr>
      <p:sp>
        <p:nvSpPr>
          <p:cNvPr id="37" name="Freeform: Shape 36"/>
          <p:cNvSpPr/>
          <p:nvPr userDrawn="1"/>
        </p:nvSpPr>
        <p:spPr>
          <a:xfrm>
            <a:off x="0" y="4293096"/>
            <a:ext cx="12192000" cy="2564904"/>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Picture Placeholder 7"/>
          <p:cNvSpPr>
            <a:spLocks noGrp="1"/>
          </p:cNvSpPr>
          <p:nvPr>
            <p:ph type="pic" sz="quarter" idx="13"/>
          </p:nvPr>
        </p:nvSpPr>
        <p:spPr>
          <a:xfrm>
            <a:off x="0" y="0"/>
            <a:ext cx="12192000" cy="5029201"/>
          </a:xfrm>
          <a:custGeom>
            <a:avLst/>
            <a:gdLst>
              <a:gd name="connsiteX0" fmla="*/ 0 w 12192000"/>
              <a:gd name="connsiteY0" fmla="*/ 0 h 5029201"/>
              <a:gd name="connsiteX1" fmla="*/ 12192000 w 12192000"/>
              <a:gd name="connsiteY1" fmla="*/ 0 h 5029201"/>
              <a:gd name="connsiteX2" fmla="*/ 12192000 w 12192000"/>
              <a:gd name="connsiteY2" fmla="*/ 2514601 h 5029201"/>
              <a:gd name="connsiteX3" fmla="*/ 12192000 w 12192000"/>
              <a:gd name="connsiteY3" fmla="*/ 5029201 h 5029201"/>
              <a:gd name="connsiteX4" fmla="*/ 6614601 w 12192000"/>
              <a:gd name="connsiteY4" fmla="*/ 5029201 h 5029201"/>
              <a:gd name="connsiteX5" fmla="*/ 6096000 w 12192000"/>
              <a:gd name="connsiteY5" fmla="*/ 4524815 h 5029201"/>
              <a:gd name="connsiteX6" fmla="*/ 5577400 w 12192000"/>
              <a:gd name="connsiteY6" fmla="*/ 5029201 h 5029201"/>
              <a:gd name="connsiteX7" fmla="*/ 0 w 12192000"/>
              <a:gd name="connsiteY7" fmla="*/ 5029201 h 502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029201">
                <a:moveTo>
                  <a:pt x="0" y="0"/>
                </a:moveTo>
                <a:lnTo>
                  <a:pt x="12192000" y="0"/>
                </a:lnTo>
                <a:lnTo>
                  <a:pt x="12192000" y="2514601"/>
                </a:lnTo>
                <a:lnTo>
                  <a:pt x="12192000" y="5029201"/>
                </a:lnTo>
                <a:lnTo>
                  <a:pt x="6614601" y="5029201"/>
                </a:lnTo>
                <a:lnTo>
                  <a:pt x="6096000" y="4524815"/>
                </a:lnTo>
                <a:lnTo>
                  <a:pt x="5577400" y="5029201"/>
                </a:lnTo>
                <a:lnTo>
                  <a:pt x="0" y="5029201"/>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407368" y="5207650"/>
            <a:ext cx="11377264" cy="1533717"/>
          </a:xfrm>
          <a:prstGeom prst="rect">
            <a:avLst/>
          </a:prstGeom>
        </p:spPr>
        <p:txBody>
          <a:bodyPr lIns="274320" rIns="274320" anchor="ctr">
            <a:noAutofit/>
          </a:bodyPr>
          <a:lstStyle>
            <a:lvl1pPr algn="ctr">
              <a:defRPr sz="4800" b="1" cap="all" baseline="0">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3558164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19459A9-BF71-4869-8140-0A694E4B773B}" type="datetime1">
              <a:rPr lang="en-US" smtClean="0"/>
              <a:t>12/10/2021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5756417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3"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3" y="5172814"/>
            <a:ext cx="6964465" cy="369391"/>
          </a:xfrm>
          <a:prstGeom prst="rect">
            <a:avLst/>
          </a:prstGeom>
        </p:spPr>
        <p:txBody>
          <a:bodyPr lIns="274320" rIns="0"/>
          <a:lstStyle>
            <a:lvl1pPr marL="0" indent="0" algn="l">
              <a:buNone/>
              <a:defRPr sz="2400">
                <a:solidFill>
                  <a:schemeClr val="accent3"/>
                </a:solidFill>
              </a:defRPr>
            </a:lvl1pPr>
            <a:lvl2pPr marL="457199" indent="0" algn="ctr">
              <a:buNone/>
              <a:defRPr sz="1999"/>
            </a:lvl2pPr>
            <a:lvl3pPr marL="914399" indent="0" algn="ctr">
              <a:buNone/>
              <a:defRPr sz="1800"/>
            </a:lvl3pPr>
            <a:lvl4pPr marL="1371598" indent="0" algn="ctr">
              <a:buNone/>
              <a:defRPr sz="1600"/>
            </a:lvl4pPr>
            <a:lvl5pPr marL="1828797" indent="0" algn="ctr">
              <a:buNone/>
              <a:defRPr sz="1600"/>
            </a:lvl5pPr>
            <a:lvl6pPr marL="2285998" indent="0" algn="ctr">
              <a:buNone/>
              <a:defRPr sz="1600"/>
            </a:lvl6pPr>
            <a:lvl7pPr marL="2743197" indent="0" algn="ctr">
              <a:buNone/>
              <a:defRPr sz="1600"/>
            </a:lvl7pPr>
            <a:lvl8pPr marL="3200396" indent="0" algn="ctr">
              <a:buNone/>
              <a:defRPr sz="1600"/>
            </a:lvl8pPr>
            <a:lvl9pPr marL="3657596" indent="0" algn="ctr">
              <a:buNone/>
              <a:defRPr sz="1600"/>
            </a:lvl9pPr>
          </a:lstStyle>
          <a:p>
            <a:r>
              <a:rPr lang="en-US"/>
              <a:t>Click to edit Master subtitle style</a:t>
            </a:r>
          </a:p>
        </p:txBody>
      </p:sp>
      <p:sp>
        <p:nvSpPr>
          <p:cNvPr id="31" name="Freeform: Shape 30"/>
          <p:cNvSpPr/>
          <p:nvPr userDrawn="1"/>
        </p:nvSpPr>
        <p:spPr>
          <a:xfrm rot="5400000">
            <a:off x="-487320" y="3075509"/>
            <a:ext cx="4269815" cy="3295171"/>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5" name="Picture Placeholder 24"/>
          <p:cNvSpPr>
            <a:spLocks noGrp="1"/>
          </p:cNvSpPr>
          <p:nvPr>
            <p:ph type="pic" sz="quarter" idx="13"/>
          </p:nvPr>
        </p:nvSpPr>
        <p:spPr>
          <a:xfrm>
            <a:off x="0" y="1"/>
            <a:ext cx="9962167"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8"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0" name="Date Placeholder 3"/>
          <p:cNvSpPr>
            <a:spLocks noGrp="1"/>
          </p:cNvSpPr>
          <p:nvPr>
            <p:ph type="dt" sz="half" idx="11"/>
          </p:nvPr>
        </p:nvSpPr>
        <p:spPr>
          <a:xfrm>
            <a:off x="2825808" y="6356351"/>
            <a:ext cx="1931877" cy="276999"/>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5" y="6356352"/>
            <a:ext cx="5647713" cy="276999"/>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41925240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ransition Slide 4">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4"/>
            <a:ext cx="8434459" cy="430907"/>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167" indent="0" algn="ctr">
              <a:buNone/>
              <a:defRPr sz="1999"/>
            </a:lvl2pPr>
            <a:lvl3pPr marL="914335" indent="0" algn="ctr">
              <a:buNone/>
              <a:defRPr sz="1800"/>
            </a:lvl3pPr>
            <a:lvl4pPr marL="1371501" indent="0" algn="ctr">
              <a:buNone/>
              <a:defRPr sz="1600"/>
            </a:lvl4pPr>
            <a:lvl5pPr marL="1828669" indent="0" algn="ctr">
              <a:buNone/>
              <a:defRPr sz="1600"/>
            </a:lvl5pPr>
            <a:lvl6pPr marL="2285836" indent="0" algn="ctr">
              <a:buNone/>
              <a:defRPr sz="1600"/>
            </a:lvl6pPr>
            <a:lvl7pPr marL="2743004" indent="0" algn="ctr">
              <a:buNone/>
              <a:defRPr sz="1600"/>
            </a:lvl7pPr>
            <a:lvl8pPr marL="3200171" indent="0" algn="ctr">
              <a:buNone/>
              <a:defRPr sz="1600"/>
            </a:lvl8pPr>
            <a:lvl9pPr marL="3657338" indent="0" algn="ctr">
              <a:buNone/>
              <a:defRPr sz="1600"/>
            </a:lvl9pPr>
          </a:lstStyle>
          <a:p>
            <a:r>
              <a:rPr lang="en-US"/>
              <a:t>Click to edit Master subtitle style</a:t>
            </a:r>
          </a:p>
        </p:txBody>
      </p:sp>
      <p:sp>
        <p:nvSpPr>
          <p:cNvPr id="12" name="Freeform: Shape 11"/>
          <p:cNvSpPr/>
          <p:nvPr userDrawn="1"/>
        </p:nvSpPr>
        <p:spPr>
          <a:xfrm rot="5400000">
            <a:off x="-267348"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Picture Placeholder 9"/>
          <p:cNvSpPr>
            <a:spLocks noGrp="1"/>
          </p:cNvSpPr>
          <p:nvPr>
            <p:ph type="pic" sz="quarter" idx="13"/>
          </p:nvPr>
        </p:nvSpPr>
        <p:spPr>
          <a:xfrm>
            <a:off x="2" y="1"/>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dirty="0"/>
          </a:p>
        </p:txBody>
      </p:sp>
      <p:sp>
        <p:nvSpPr>
          <p:cNvPr id="14" name="Freeform: Shape 13"/>
          <p:cNvSpPr/>
          <p:nvPr userDrawn="1"/>
        </p:nvSpPr>
        <p:spPr>
          <a:xfrm rot="10800000" flipV="1">
            <a:off x="1"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0" name="Date Placeholder 3"/>
          <p:cNvSpPr>
            <a:spLocks noGrp="1"/>
          </p:cNvSpPr>
          <p:nvPr>
            <p:ph type="dt" sz="half" idx="11"/>
          </p:nvPr>
        </p:nvSpPr>
        <p:spPr>
          <a:xfrm>
            <a:off x="569947" y="6356350"/>
            <a:ext cx="1931877" cy="276999"/>
          </a:xfrm>
          <a:prstGeom prst="rect">
            <a:avLst/>
          </a:prstGeom>
        </p:spPr>
        <p:txBody>
          <a:bodyPr lIns="0" rIns="0"/>
          <a:lstStyle>
            <a:lvl1pPr algn="ctr">
              <a:defRPr>
                <a:solidFill>
                  <a:schemeClr val="bg2">
                    <a:lumMod val="50000"/>
                  </a:schemeClr>
                </a:solidFill>
              </a:defRPr>
            </a:lvl1pPr>
          </a:lstStyle>
          <a:p>
            <a:r>
              <a:rPr lang="en-US" dirty="0"/>
              <a:t>Your Date Here</a:t>
            </a:r>
          </a:p>
        </p:txBody>
      </p:sp>
      <p:sp>
        <p:nvSpPr>
          <p:cNvPr id="41" name="Footer Placeholder 4"/>
          <p:cNvSpPr>
            <a:spLocks noGrp="1"/>
          </p:cNvSpPr>
          <p:nvPr>
            <p:ph type="ftr" sz="quarter" idx="12"/>
          </p:nvPr>
        </p:nvSpPr>
        <p:spPr>
          <a:xfrm>
            <a:off x="3747556" y="6356351"/>
            <a:ext cx="5647713" cy="276999"/>
          </a:xfrm>
          <a:prstGeom prst="rect">
            <a:avLst/>
          </a:prstGeom>
        </p:spPr>
        <p:txBody>
          <a:bodyPr/>
          <a:lstStyle>
            <a:lvl1pPr algn="l">
              <a:defRPr cap="none" baseline="0">
                <a:solidFill>
                  <a:schemeClr val="bg2">
                    <a:lumMod val="75000"/>
                  </a:schemeClr>
                </a:solidFill>
              </a:defRPr>
            </a:lvl1pPr>
          </a:lstStyle>
          <a:p>
            <a:r>
              <a:rPr lang="en-US" dirty="0"/>
              <a:t>Your Footer Here</a:t>
            </a:r>
          </a:p>
        </p:txBody>
      </p:sp>
      <p:sp>
        <p:nvSpPr>
          <p:cNvPr id="19" name="Freeform: Shape 18"/>
          <p:cNvSpPr/>
          <p:nvPr userDrawn="1"/>
        </p:nvSpPr>
        <p:spPr>
          <a:xfrm flipV="1">
            <a:off x="7333861" y="0"/>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ext Placeholder 7"/>
          <p:cNvSpPr>
            <a:spLocks noGrp="1"/>
          </p:cNvSpPr>
          <p:nvPr>
            <p:ph type="body" sz="quarter" idx="14" hasCustomPrompt="1"/>
          </p:nvPr>
        </p:nvSpPr>
        <p:spPr>
          <a:xfrm>
            <a:off x="8000323" y="235007"/>
            <a:ext cx="3528392" cy="1643438"/>
          </a:xfrm>
          <a:prstGeom prst="rect">
            <a:avLst/>
          </a:prstGeom>
        </p:spPr>
        <p:txBody>
          <a:bodyPr anchor="ctr">
            <a:noAutofit/>
          </a:bodyPr>
          <a:lstStyle>
            <a:lvl1pPr marL="0" indent="0" algn="ctr">
              <a:buNone/>
              <a:defRPr sz="8800" cap="all" baseline="0">
                <a:solidFill>
                  <a:schemeClr val="tx2"/>
                </a:solidFill>
              </a:defRPr>
            </a:lvl1pPr>
          </a:lstStyle>
          <a:p>
            <a:pPr lvl="0"/>
            <a:r>
              <a:rPr lang="en-US"/>
              <a:t>#00</a:t>
            </a:r>
          </a:p>
        </p:txBody>
      </p:sp>
      <p:sp>
        <p:nvSpPr>
          <p:cNvPr id="17" name="Slide Number Placeholder 5"/>
          <p:cNvSpPr>
            <a:spLocks noGrp="1"/>
          </p:cNvSpPr>
          <p:nvPr>
            <p:ph type="sldNum" sz="quarter" idx="15"/>
          </p:nvPr>
        </p:nvSpPr>
        <p:spPr>
          <a:xfrm>
            <a:off x="10856836" y="6356351"/>
            <a:ext cx="865312" cy="276999"/>
          </a:xfrm>
          <a:prstGeom prst="rect">
            <a:avLst/>
          </a:prstGeom>
        </p:spPr>
        <p:txBody>
          <a:bodyPr/>
          <a:lstStyle>
            <a:lvl1pPr>
              <a:defRPr>
                <a:solidFill>
                  <a:schemeClr val="bg2">
                    <a:lumMod val="75000"/>
                  </a:schemeClr>
                </a:solidFill>
              </a:defRPr>
            </a:lvl1pPr>
          </a:lstStyle>
          <a:p>
            <a:fld id="{FC1CF07D-8B3F-4D32-B059-0039CEA46DB1}" type="slidenum">
              <a:rPr lang="en-US" smtClean="0"/>
              <a:pPr/>
              <a:t>‹N°›</a:t>
            </a:fld>
            <a:endParaRPr lang="en-US" dirty="0"/>
          </a:p>
        </p:txBody>
      </p:sp>
    </p:spTree>
    <p:extLst>
      <p:ext uri="{BB962C8B-B14F-4D97-AF65-F5344CB8AC3E}">
        <p14:creationId xmlns:p14="http://schemas.microsoft.com/office/powerpoint/2010/main" val="3221098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2"/>
          </p:cNvPr>
          <p:cNvPicPr>
            <a:picLocks noChangeAspect="1"/>
          </p:cNvPicPr>
          <p:nvPr userDrawn="1"/>
        </p:nvPicPr>
        <p:blipFill>
          <a:blip r:embed="rId3"/>
          <a:stretch>
            <a:fillRect/>
          </a:stretch>
        </p:blipFill>
        <p:spPr>
          <a:xfrm>
            <a:off x="10200456" y="6214072"/>
            <a:ext cx="1627773" cy="451143"/>
          </a:xfrm>
          <a:prstGeom prst="rect">
            <a:avLst/>
          </a:prstGeom>
        </p:spPr>
      </p:pic>
    </p:spTree>
    <p:extLst>
      <p:ext uri="{BB962C8B-B14F-4D97-AF65-F5344CB8AC3E}">
        <p14:creationId xmlns:p14="http://schemas.microsoft.com/office/powerpoint/2010/main" val="31230787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Insert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356992"/>
            <a:ext cx="9144000" cy="2387600"/>
          </a:xfrm>
        </p:spPr>
        <p:txBody>
          <a:bodyPr anchor="t"/>
          <a:lstStyle>
            <a:lvl1pPr algn="ctr">
              <a:defRPr sz="60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1524000" y="2060848"/>
            <a:ext cx="9144000" cy="1072207"/>
          </a:xfrm>
        </p:spPr>
        <p:txBody>
          <a:bodyPr anchor="ctr">
            <a:normAutofit/>
          </a:bodyPr>
          <a:lstStyle>
            <a:lvl1pPr marL="0" indent="0" algn="ctr">
              <a:buNone/>
              <a:defRPr sz="280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647728" y="6356350"/>
            <a:ext cx="4896544" cy="365125"/>
          </a:xfrm>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‹N°›</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48" b="19440"/>
          <a:stretch/>
        </p:blipFill>
        <p:spPr>
          <a:xfrm>
            <a:off x="11099912" y="5777880"/>
            <a:ext cx="1092088" cy="1080120"/>
          </a:xfrm>
          <a:prstGeom prst="rect">
            <a:avLst/>
          </a:prstGeom>
        </p:spPr>
      </p:pic>
    </p:spTree>
    <p:extLst>
      <p:ext uri="{BB962C8B-B14F-4D97-AF65-F5344CB8AC3E}">
        <p14:creationId xmlns:p14="http://schemas.microsoft.com/office/powerpoint/2010/main" val="1638489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8754" y="317500"/>
            <a:ext cx="10625046" cy="1325563"/>
          </a:xfrm>
        </p:spPr>
        <p:txBody>
          <a:bodyPr/>
          <a:lstStyle>
            <a:lvl1pPr>
              <a:defRPr b="1"/>
            </a:lvl1pPr>
          </a:lstStyle>
          <a:p>
            <a:r>
              <a:rPr lang="en-US"/>
              <a:t>Click to edit Master title style</a:t>
            </a:r>
          </a:p>
        </p:txBody>
      </p:sp>
      <p:sp>
        <p:nvSpPr>
          <p:cNvPr id="4"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562521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4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solidFill>
                  <a:srgbClr val="E9E5DC">
                    <a:lumMod val="50000"/>
                  </a:srgbClr>
                </a:solidFill>
              </a:rPr>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accent3"/>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solidFill>
                  <a:srgbClr val="E9E5DC">
                    <a:lumMod val="75000"/>
                  </a:srgbClr>
                </a:solidFill>
              </a:rPr>
              <a:pPr/>
              <a:t>‹N°›</a:t>
            </a:fld>
            <a:endParaRPr lang="en-US">
              <a:solidFill>
                <a:srgbClr val="E9E5DC">
                  <a:lumMod val="75000"/>
                </a:srgbClr>
              </a:solidFill>
            </a:endParaRPr>
          </a:p>
        </p:txBody>
      </p:sp>
    </p:spTree>
    <p:extLst>
      <p:ext uri="{BB962C8B-B14F-4D97-AF65-F5344CB8AC3E}">
        <p14:creationId xmlns:p14="http://schemas.microsoft.com/office/powerpoint/2010/main" val="23051098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sic w content">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8754" y="317500"/>
            <a:ext cx="10625046" cy="1325563"/>
          </a:xfrm>
        </p:spPr>
        <p:txBody>
          <a:bodyPr/>
          <a:lstStyle>
            <a:lvl1pPr>
              <a:defRPr b="1"/>
            </a:lvl1pPr>
          </a:lstStyle>
          <a:p>
            <a:r>
              <a:rPr lang="en-US"/>
              <a:t>Click to edit Master title style</a:t>
            </a:r>
          </a:p>
        </p:txBody>
      </p:sp>
      <p:sp>
        <p:nvSpPr>
          <p:cNvPr id="4"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1" name="Content Placeholder 2"/>
          <p:cNvSpPr>
            <a:spLocks noGrp="1"/>
          </p:cNvSpPr>
          <p:nvPr>
            <p:ph idx="1"/>
          </p:nvPr>
        </p:nvSpPr>
        <p:spPr>
          <a:xfrm>
            <a:off x="728754" y="1825625"/>
            <a:ext cx="1062504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81253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List">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09800" y="317500"/>
            <a:ext cx="9144000" cy="1325563"/>
          </a:xfrm>
        </p:spPr>
        <p:txBody>
          <a:bodyPr/>
          <a:lstStyle>
            <a:lvl1pPr>
              <a:defRPr b="1"/>
            </a:lvl1pPr>
          </a:lstStyle>
          <a:p>
            <a:r>
              <a:rPr lang="en-US"/>
              <a:t>Click to edit Master title style</a:t>
            </a:r>
          </a:p>
        </p:txBody>
      </p:sp>
      <p:sp>
        <p:nvSpPr>
          <p:cNvPr id="4"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4" y="629415"/>
            <a:ext cx="1481046"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List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Tree>
    <p:extLst>
      <p:ext uri="{BB962C8B-B14F-4D97-AF65-F5344CB8AC3E}">
        <p14:creationId xmlns:p14="http://schemas.microsoft.com/office/powerpoint/2010/main" val="2803289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ycle">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62250" y="317500"/>
            <a:ext cx="8591549"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4" y="629415"/>
            <a:ext cx="2604996"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Cycle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30407609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Hierarchy">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43300" y="317500"/>
            <a:ext cx="7810499"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4" y="629415"/>
            <a:ext cx="3071722"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Hierarchy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vert="horz" wrap="square" lIns="91440" tIns="45720" rIns="91440" bIns="45720" rtlCol="0">
            <a:spAutoFit/>
          </a:bodyPr>
          <a:lstStyle>
            <a:lvl1pPr>
              <a:defRPr lang="en-US" sz="1800" dirty="0"/>
            </a:lvl1pPr>
          </a:lstStyle>
          <a:p>
            <a:pPr marL="0" lvl="0" indent="0">
              <a:buNone/>
            </a:pPr>
            <a:r>
              <a:rPr lang="en-US" dirty="0"/>
              <a:t>Click to edit Master text styles</a:t>
            </a:r>
          </a:p>
        </p:txBody>
      </p:sp>
      <p:sp>
        <p:nvSpPr>
          <p:cNvPr id="21" name="Footer Placeholder 3"/>
          <p:cNvSpPr>
            <a:spLocks noGrp="1"/>
          </p:cNvSpPr>
          <p:nvPr>
            <p:ph type="ftr" sz="quarter" idx="11"/>
          </p:nvPr>
        </p:nvSpPr>
        <p:spPr>
          <a:xfrm>
            <a:off x="1089506"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25356104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Relationship">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99467" y="317500"/>
            <a:ext cx="7154332"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3" y="629415"/>
            <a:ext cx="3597713"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Relationship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16365688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Matrix">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88733" y="317500"/>
            <a:ext cx="8365066"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4" y="629415"/>
            <a:ext cx="2480114"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Matrix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29161520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Pyramid">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44333" y="317500"/>
            <a:ext cx="8009466" cy="1325563"/>
          </a:xfrm>
        </p:spPr>
        <p:txBody>
          <a:bodyPr/>
          <a:lstStyle>
            <a:lvl1pPr>
              <a:defRPr b="1"/>
            </a:lvl1pPr>
          </a:lstStyle>
          <a:p>
            <a:r>
              <a:rPr lang="en-US" dirty="0"/>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4" y="629415"/>
            <a:ext cx="2861113"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Pyramid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20967540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Misc">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99267" y="317500"/>
            <a:ext cx="8754532" cy="1325563"/>
          </a:xfrm>
        </p:spPr>
        <p:txBody>
          <a:bodyPr/>
          <a:lstStyle>
            <a:lvl1pPr>
              <a:defRPr b="1"/>
            </a:lvl1pPr>
          </a:lstStyle>
          <a:p>
            <a:r>
              <a:rPr lang="en-US" dirty="0"/>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4" y="629415"/>
            <a:ext cx="2022913"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err="1">
                <a:solidFill>
                  <a:schemeClr val="bg1">
                    <a:lumMod val="75000"/>
                  </a:schemeClr>
                </a:solidFill>
              </a:rPr>
              <a:t>Misc</a:t>
            </a:r>
            <a:r>
              <a:rPr lang="en-US" b="1" dirty="0">
                <a:solidFill>
                  <a:schemeClr val="bg1">
                    <a:lumMod val="75000"/>
                  </a:schemeClr>
                </a:solidFill>
              </a:rPr>
              <a:t>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15256933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38640171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19459A9-BF71-4869-8140-0A694E4B773B}" type="datetime1">
              <a:rPr lang="en-US" smtClean="0"/>
              <a:t>12/10/2021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99649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sp>
        <p:nvSpPr>
          <p:cNvPr id="37" name="Freeform: Shape 36"/>
          <p:cNvSpPr/>
          <p:nvPr userDrawn="1"/>
        </p:nvSpPr>
        <p:spPr>
          <a:xfrm>
            <a:off x="4064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064000" y="3975732"/>
            <a:ext cx="8128000" cy="1067644"/>
          </a:xfrm>
          <a:prstGeom prst="rect">
            <a:avLst/>
          </a:prstGeom>
        </p:spPr>
        <p:txBody>
          <a:bodyPr lIns="274320" rIns="274320" anchor="b">
            <a:noAutofit/>
          </a:bodyPr>
          <a:lstStyle>
            <a:lvl1pPr algn="ctr">
              <a:defRPr sz="4400" b="1" cap="all" baseline="0">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accent1">
                    <a:lumMod val="75000"/>
                  </a:schemeClr>
                </a:solidFill>
              </a:defRPr>
            </a:lvl1pPr>
          </a:lstStyle>
          <a:p>
            <a:r>
              <a:rPr lang="en-US">
                <a:solidFill>
                  <a:srgbClr val="D34817">
                    <a:lumMod val="75000"/>
                  </a:srgbClr>
                </a:solidFill>
              </a:rPr>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cap="none" baseline="0">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accent1">
                    <a:lumMod val="75000"/>
                  </a:schemeClr>
                </a:solidFill>
              </a:defRPr>
            </a:lvl1pPr>
          </a:lstStyle>
          <a:p>
            <a:fld id="{FC1CF07D-8B3F-4D32-B059-0039CEA46DB1}" type="slidenum">
              <a:rPr lang="en-US" smtClean="0">
                <a:solidFill>
                  <a:srgbClr val="D34817">
                    <a:lumMod val="75000"/>
                  </a:srgbClr>
                </a:solidFill>
              </a:rPr>
              <a:pPr/>
              <a:t>‹N°›</a:t>
            </a:fld>
            <a:endParaRPr lang="en-US">
              <a:solidFill>
                <a:srgbClr val="D34817">
                  <a:lumMod val="75000"/>
                </a:srgbClr>
              </a:solidFill>
            </a:endParaRPr>
          </a:p>
        </p:txBody>
      </p:sp>
      <p:sp>
        <p:nvSpPr>
          <p:cNvPr id="3" name="Subtitle 2"/>
          <p:cNvSpPr>
            <a:spLocks noGrp="1"/>
          </p:cNvSpPr>
          <p:nvPr>
            <p:ph type="subTitle" idx="1"/>
          </p:nvPr>
        </p:nvSpPr>
        <p:spPr>
          <a:xfrm>
            <a:off x="4064000" y="5296049"/>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8396312" y="1673729"/>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28384999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764DE79-268F-4C1A-8933-263129D2AF90}" type="datetimeFigureOut">
              <a:rPr lang="en-US" smtClean="0"/>
              <a:t>12/10/2021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171329F-B78C-4AF9-B3B1-BD709DEFB53D}"/>
              </a:ext>
            </a:extLst>
          </p:cNvPr>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hlinkClick r:id="rId2"/>
            <a:extLst>
              <a:ext uri="{FF2B5EF4-FFF2-40B4-BE49-F238E27FC236}">
                <a16:creationId xmlns:a16="http://schemas.microsoft.com/office/drawing/2014/main" id="{4E8BA45A-3CA3-435C-9FBC-9783C7ED6A72}"/>
              </a:ext>
            </a:extLst>
          </p:cNvPr>
          <p:cNvPicPr>
            <a:picLocks noChangeAspect="1"/>
          </p:cNvPicPr>
          <p:nvPr userDrawn="1"/>
        </p:nvPicPr>
        <p:blipFill>
          <a:blip r:embed="rId3"/>
          <a:stretch>
            <a:fillRect/>
          </a:stretch>
        </p:blipFill>
        <p:spPr>
          <a:xfrm>
            <a:off x="10200456" y="6214072"/>
            <a:ext cx="1627773" cy="451143"/>
          </a:xfrm>
          <a:prstGeom prst="rect">
            <a:avLst/>
          </a:prstGeom>
        </p:spPr>
      </p:pic>
    </p:spTree>
    <p:extLst>
      <p:ext uri="{BB962C8B-B14F-4D97-AF65-F5344CB8AC3E}">
        <p14:creationId xmlns:p14="http://schemas.microsoft.com/office/powerpoint/2010/main" val="39779066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‹N°›</a:t>
            </a:fld>
            <a:endParaRPr lang="en-US"/>
          </a:p>
        </p:txBody>
      </p:sp>
    </p:spTree>
    <p:extLst>
      <p:ext uri="{BB962C8B-B14F-4D97-AF65-F5344CB8AC3E}">
        <p14:creationId xmlns:p14="http://schemas.microsoft.com/office/powerpoint/2010/main" val="300587374"/>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‹N°›</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7756415"/>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PowerPoint SmartArt Graphics - The complete ready-to-use collection</a:t>
            </a:r>
          </a:p>
        </p:txBody>
      </p:sp>
      <p:sp>
        <p:nvSpPr>
          <p:cNvPr id="7" name="Slide Number Placeholder 6"/>
          <p:cNvSpPr>
            <a:spLocks noGrp="1"/>
          </p:cNvSpPr>
          <p:nvPr>
            <p:ph type="sldNum" sz="quarter" idx="12"/>
          </p:nvPr>
        </p:nvSpPr>
        <p:spPr/>
        <p:txBody>
          <a:bodyPr/>
          <a:lstStyle/>
          <a:p>
            <a:fld id="{F68327C5-B821-4FE9-A59A-A60D9EB59A9A}" type="slidenum">
              <a:rPr lang="en-US" smtClean="0"/>
              <a:t>‹N°›</a:t>
            </a:fld>
            <a:endParaRPr lang="en-US"/>
          </a:p>
        </p:txBody>
      </p:sp>
    </p:spTree>
    <p:extLst>
      <p:ext uri="{BB962C8B-B14F-4D97-AF65-F5344CB8AC3E}">
        <p14:creationId xmlns:p14="http://schemas.microsoft.com/office/powerpoint/2010/main" val="425184936"/>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PowerPoint SmartArt Graphics - The complete ready-to-use collection</a:t>
            </a:r>
          </a:p>
        </p:txBody>
      </p:sp>
      <p:sp>
        <p:nvSpPr>
          <p:cNvPr id="9" name="Slide Number Placeholder 8"/>
          <p:cNvSpPr>
            <a:spLocks noGrp="1"/>
          </p:cNvSpPr>
          <p:nvPr>
            <p:ph type="sldNum" sz="quarter" idx="12"/>
          </p:nvPr>
        </p:nvSpPr>
        <p:spPr/>
        <p:txBody>
          <a:bodyPr/>
          <a:lstStyle/>
          <a:p>
            <a:fld id="{F68327C5-B821-4FE9-A59A-A60D9EB59A9A}" type="slidenum">
              <a:rPr lang="en-US" smtClean="0"/>
              <a:t>‹N°›</a:t>
            </a:fld>
            <a:endParaRPr lang="en-US"/>
          </a:p>
        </p:txBody>
      </p:sp>
    </p:spTree>
    <p:extLst>
      <p:ext uri="{BB962C8B-B14F-4D97-AF65-F5344CB8AC3E}">
        <p14:creationId xmlns:p14="http://schemas.microsoft.com/office/powerpoint/2010/main" val="2345776748"/>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PowerPoint SmartArt Graphics - The complete ready-to-use collection</a:t>
            </a:r>
          </a:p>
        </p:txBody>
      </p:sp>
      <p:sp>
        <p:nvSpPr>
          <p:cNvPr id="5" name="Slide Number Placeholder 4"/>
          <p:cNvSpPr>
            <a:spLocks noGrp="1"/>
          </p:cNvSpPr>
          <p:nvPr>
            <p:ph type="sldNum" sz="quarter" idx="12"/>
          </p:nvPr>
        </p:nvSpPr>
        <p:spPr/>
        <p:txBody>
          <a:bodyPr/>
          <a:lstStyle/>
          <a:p>
            <a:fld id="{F68327C5-B821-4FE9-A59A-A60D9EB59A9A}" type="slidenum">
              <a:rPr lang="en-US" smtClean="0"/>
              <a:t>‹N°›</a:t>
            </a:fld>
            <a:endParaRPr lang="en-US"/>
          </a:p>
        </p:txBody>
      </p:sp>
    </p:spTree>
    <p:extLst>
      <p:ext uri="{BB962C8B-B14F-4D97-AF65-F5344CB8AC3E}">
        <p14:creationId xmlns:p14="http://schemas.microsoft.com/office/powerpoint/2010/main" val="2575992356"/>
      </p:ext>
    </p:extLst>
  </p:cSld>
  <p:clrMapOvr>
    <a:masterClrMapping/>
  </p:clrMapOvr>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9459A9-BF71-4869-8140-0A694E4B773B}" type="datetime1">
              <a:rPr lang="en-US" smtClean="0"/>
              <a:t>12/10/2021</a:t>
            </a:fld>
            <a:endParaRPr lang="en-US"/>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6F15528-21DE-4FAA-801E-634DDDAF4B2B}" type="slidenum">
              <a:rPr lang="fr-FR" smtClean="0"/>
              <a:t>‹N°›</a:t>
            </a:fld>
            <a:endParaRPr lang="fr-FR"/>
          </a:p>
        </p:txBody>
      </p:sp>
    </p:spTree>
    <p:extLst>
      <p:ext uri="{BB962C8B-B14F-4D97-AF65-F5344CB8AC3E}">
        <p14:creationId xmlns:p14="http://schemas.microsoft.com/office/powerpoint/2010/main" val="26077220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PowerPoint SmartArt Graphics - The complete ready-to-use collection</a:t>
            </a:r>
          </a:p>
        </p:txBody>
      </p:sp>
      <p:sp>
        <p:nvSpPr>
          <p:cNvPr id="7" name="Slide Number Placeholder 6"/>
          <p:cNvSpPr>
            <a:spLocks noGrp="1"/>
          </p:cNvSpPr>
          <p:nvPr>
            <p:ph type="sldNum" sz="quarter" idx="12"/>
          </p:nvPr>
        </p:nvSpPr>
        <p:spPr/>
        <p:txBody>
          <a:bodyPr/>
          <a:lstStyle/>
          <a:p>
            <a:fld id="{F68327C5-B821-4FE9-A59A-A60D9EB59A9A}" type="slidenum">
              <a:rPr lang="en-US" smtClean="0"/>
              <a:t>‹N°›</a:t>
            </a:fld>
            <a:endParaRPr lang="en-US"/>
          </a:p>
        </p:txBody>
      </p:sp>
    </p:spTree>
    <p:extLst>
      <p:ext uri="{BB962C8B-B14F-4D97-AF65-F5344CB8AC3E}">
        <p14:creationId xmlns:p14="http://schemas.microsoft.com/office/powerpoint/2010/main" val="1132697587"/>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PowerPoint SmartArt Graphics - The complete ready-to-use collection</a:t>
            </a:r>
          </a:p>
        </p:txBody>
      </p:sp>
      <p:sp>
        <p:nvSpPr>
          <p:cNvPr id="7" name="Slide Number Placeholder 6"/>
          <p:cNvSpPr>
            <a:spLocks noGrp="1"/>
          </p:cNvSpPr>
          <p:nvPr>
            <p:ph type="sldNum" sz="quarter" idx="12"/>
          </p:nvPr>
        </p:nvSpPr>
        <p:spPr/>
        <p:txBody>
          <a:bodyPr/>
          <a:lstStyle/>
          <a:p>
            <a:fld id="{F68327C5-B821-4FE9-A59A-A60D9EB59A9A}" type="slidenum">
              <a:rPr lang="en-US" smtClean="0"/>
              <a:t>‹N°›</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452828"/>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‹N°›</a:t>
            </a:fld>
            <a:endParaRPr lang="en-US"/>
          </a:p>
        </p:txBody>
      </p:sp>
    </p:spTree>
    <p:extLst>
      <p:ext uri="{BB962C8B-B14F-4D97-AF65-F5344CB8AC3E}">
        <p14:creationId xmlns:p14="http://schemas.microsoft.com/office/powerpoint/2010/main" val="319483482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3">
    <p:spTree>
      <p:nvGrpSpPr>
        <p:cNvPr id="1" name=""/>
        <p:cNvGrpSpPr/>
        <p:nvPr/>
      </p:nvGrpSpPr>
      <p:grpSpPr>
        <a:xfrm>
          <a:off x="0" y="0"/>
          <a:ext cx="0" cy="0"/>
          <a:chOff x="0" y="0"/>
          <a:chExt cx="0" cy="0"/>
        </a:xfrm>
      </p:grpSpPr>
      <p:sp>
        <p:nvSpPr>
          <p:cNvPr id="10" name="Picture Placeholder 9"/>
          <p:cNvSpPr>
            <a:spLocks noGrp="1"/>
          </p:cNvSpPr>
          <p:nvPr>
            <p:ph type="pic" sz="quarter" idx="15"/>
          </p:nvPr>
        </p:nvSpPr>
        <p:spPr>
          <a:xfrm>
            <a:off x="0" y="0"/>
            <a:ext cx="12192000" cy="6858000"/>
          </a:xfrm>
          <a:prstGeom prst="rect">
            <a:avLst/>
          </a:prstGeom>
        </p:spPr>
        <p:txBody>
          <a:bodyPr/>
          <a:lstStyle/>
          <a:p>
            <a:endParaRPr lang="en-US"/>
          </a:p>
        </p:txBody>
      </p:sp>
      <p:sp>
        <p:nvSpPr>
          <p:cNvPr id="2" name="Title 1"/>
          <p:cNvSpPr>
            <a:spLocks noGrp="1"/>
          </p:cNvSpPr>
          <p:nvPr>
            <p:ph type="ctrTitle"/>
          </p:nvPr>
        </p:nvSpPr>
        <p:spPr>
          <a:xfrm>
            <a:off x="2032000" y="4397394"/>
            <a:ext cx="8128000" cy="1067644"/>
          </a:xfrm>
          <a:prstGeom prst="rect">
            <a:avLst/>
          </a:prstGeom>
        </p:spPr>
        <p:txBody>
          <a:bodyPr lIns="274320" rIns="274320" anchor="b">
            <a:noAutofit/>
          </a:bodyPr>
          <a:lstStyle>
            <a:lvl1pPr algn="ctr">
              <a:defRPr sz="4400"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bg2">
                    <a:lumMod val="90000"/>
                  </a:schemeClr>
                </a:solidFill>
              </a:defRPr>
            </a:lvl1pPr>
          </a:lstStyle>
          <a:p>
            <a:r>
              <a:rPr lang="en-US">
                <a:solidFill>
                  <a:srgbClr val="E9E5DC">
                    <a:lumMod val="90000"/>
                  </a:srgbClr>
                </a:solidFill>
              </a:rPr>
              <a:t>Your Date Here</a:t>
            </a:r>
          </a:p>
        </p:txBody>
      </p:sp>
      <p:sp>
        <p:nvSpPr>
          <p:cNvPr id="5" name="Footer Placeholder 4"/>
          <p:cNvSpPr>
            <a:spLocks noGrp="1"/>
          </p:cNvSpPr>
          <p:nvPr>
            <p:ph type="ftr" sz="quarter" idx="11"/>
          </p:nvPr>
        </p:nvSpPr>
        <p:spPr>
          <a:xfrm>
            <a:off x="4064000" y="6356350"/>
            <a:ext cx="4064000" cy="365125"/>
          </a:xfrm>
          <a:prstGeom prst="rect">
            <a:avLst/>
          </a:prstGeom>
        </p:spPr>
        <p:txBody>
          <a:bodyPr/>
          <a:lstStyle>
            <a:lvl1pPr>
              <a:defRPr cap="none" baseline="0">
                <a:solidFill>
                  <a:schemeClr val="bg2">
                    <a:lumMod val="90000"/>
                  </a:schemeClr>
                </a:solidFill>
              </a:defRPr>
            </a:lvl1pPr>
          </a:lstStyle>
          <a:p>
            <a:r>
              <a:rPr lang="en-US">
                <a:solidFill>
                  <a:srgbClr val="E9E5DC">
                    <a:lumMod val="90000"/>
                  </a:srgbClr>
                </a:solidFill>
              </a:rPr>
              <a:t>Your Footer Here</a:t>
            </a:r>
          </a:p>
        </p:txBody>
      </p:sp>
      <p:sp>
        <p:nvSpPr>
          <p:cNvPr id="6" name="Slide Number Placeholder 5"/>
          <p:cNvSpPr>
            <a:spLocks noGrp="1"/>
          </p:cNvSpPr>
          <p:nvPr>
            <p:ph type="sldNum" sz="quarter" idx="12"/>
          </p:nvPr>
        </p:nvSpPr>
        <p:spPr>
          <a:xfrm>
            <a:off x="0" y="6356350"/>
            <a:ext cx="4064000" cy="365125"/>
          </a:xfrm>
          <a:prstGeom prst="rect">
            <a:avLst/>
          </a:prstGeom>
        </p:spPr>
        <p:txBody>
          <a:bodyPr vert="horz" lIns="91440" tIns="45720" rIns="91440" bIns="45720" rtlCol="0" anchor="ctr"/>
          <a:lstStyle>
            <a:lvl1pPr algn="l">
              <a:defRPr lang="en-US" cap="none" baseline="0" smtClean="0">
                <a:solidFill>
                  <a:schemeClr val="bg2">
                    <a:lumMod val="90000"/>
                  </a:schemeClr>
                </a:solidFill>
              </a:defRPr>
            </a:lvl1pPr>
          </a:lstStyle>
          <a:p>
            <a:fld id="{FC1CF07D-8B3F-4D32-B059-0039CEA46DB1}" type="slidenum">
              <a:rPr>
                <a:solidFill>
                  <a:srgbClr val="E9E5DC">
                    <a:lumMod val="90000"/>
                  </a:srgbClr>
                </a:solidFill>
              </a:rPr>
              <a:pPr/>
              <a:t>‹N°›</a:t>
            </a:fld>
            <a:endParaRPr>
              <a:solidFill>
                <a:srgbClr val="E9E5DC">
                  <a:lumMod val="90000"/>
                </a:srgbClr>
              </a:solidFill>
            </a:endParaRPr>
          </a:p>
        </p:txBody>
      </p:sp>
      <p:sp>
        <p:nvSpPr>
          <p:cNvPr id="3" name="Subtitle 2"/>
          <p:cNvSpPr>
            <a:spLocks noGrp="1"/>
          </p:cNvSpPr>
          <p:nvPr>
            <p:ph type="subTitle" idx="1"/>
          </p:nvPr>
        </p:nvSpPr>
        <p:spPr>
          <a:xfrm>
            <a:off x="2032000" y="5717711"/>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4331804" y="3345071"/>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2078694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‹N°›</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6665152"/>
      </p:ext>
    </p:extLst>
  </p:cSld>
  <p:clrMapOvr>
    <a:masterClrMapping/>
  </p:clrMapOvr>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1524862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8"/>
            <a:ext cx="9578280" cy="892552"/>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1"/>
            <a:ext cx="1297360" cy="553998"/>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1"/>
            <a:ext cx="6914724" cy="276999"/>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9" y="6354248"/>
            <a:ext cx="865312" cy="369332"/>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1"/>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246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4">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solidFill>
                  <a:srgbClr val="E9E5DC">
                    <a:lumMod val="50000"/>
                  </a:srgbClr>
                </a:solidFill>
              </a:rPr>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tx2"/>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solidFill>
                  <a:srgbClr val="E9E5DC">
                    <a:lumMod val="75000"/>
                  </a:srgbClr>
                </a:solidFill>
              </a:rPr>
              <a:pPr/>
              <a:t>‹N°›</a:t>
            </a:fld>
            <a:endParaRPr lang="en-US">
              <a:solidFill>
                <a:srgbClr val="E9E5DC">
                  <a:lumMod val="75000"/>
                </a:srgbClr>
              </a:solidFill>
            </a:endParaRPr>
          </a:p>
        </p:txBody>
      </p:sp>
    </p:spTree>
    <p:extLst>
      <p:ext uri="{BB962C8B-B14F-4D97-AF65-F5344CB8AC3E}">
        <p14:creationId xmlns:p14="http://schemas.microsoft.com/office/powerpoint/2010/main" val="2401813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 5">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90918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 Slide 6">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28541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Slide 7">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91968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black">
                    <a:tint val="75000"/>
                  </a:prstClr>
                </a:solidFill>
              </a:rPr>
              <a:t>Your Date Here</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Your Footer Here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CF07D-8B3F-4D32-B059-0039CEA46DB1}" type="slidenum">
              <a:rPr lang="en-US" smtClean="0">
                <a:solidFill>
                  <a:prstClr val="black">
                    <a:tint val="75000"/>
                  </a:prstClr>
                </a:solidFill>
              </a:rPr>
              <a:pPr/>
              <a:t>‹N°›</a:t>
            </a:fld>
            <a:endParaRPr lang="en-US">
              <a:solidFill>
                <a:prstClr val="black">
                  <a:tint val="75000"/>
                </a:prstClr>
              </a:solidFill>
            </a:endParaRPr>
          </a:p>
        </p:txBody>
      </p:sp>
      <p:sp>
        <p:nvSpPr>
          <p:cNvPr id="14" name="Rectangle 13"/>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84665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705" r:id="rId24"/>
    <p:sldLayoutId id="2147483690" r:id="rId25"/>
    <p:sldLayoutId id="2147483691" r:id="rId2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PowerPoint SmartArt Graphics - The complete ready-to-use collection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8327C5-B821-4FE9-A59A-A60D9EB59A9A}" type="slidenum">
              <a:rPr lang="en-US" smtClean="0"/>
              <a:t>‹N°›</a:t>
            </a:fld>
            <a:endParaRPr lang="en-US"/>
          </a:p>
        </p:txBody>
      </p:sp>
      <p:sp>
        <p:nvSpPr>
          <p:cNvPr id="7" name="Rectangle 6"/>
          <p:cNvSpPr/>
          <p:nvPr userDrawn="1"/>
        </p:nvSpPr>
        <p:spPr>
          <a:xfrm rot="5400000">
            <a:off x="11604686" y="5799923"/>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13139605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9" r:id="rId6"/>
    <p:sldLayoutId id="2147483700" r:id="rId7"/>
    <p:sldLayoutId id="2147483701" r:id="rId8"/>
    <p:sldLayoutId id="2147483702" r:id="rId9"/>
    <p:sldLayoutId id="2147483703" r:id="rId10"/>
    <p:sldLayoutId id="2147483704" r:id="rId11"/>
    <p:sldLayoutId id="2147483706" r:id="rId12"/>
    <p:sldLayoutId id="2147483707"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r>
              <a:rPr lang="en-US">
                <a:solidFill>
                  <a:prstClr val="black">
                    <a:tint val="75000"/>
                  </a:prstClr>
                </a:solidFill>
              </a:rPr>
              <a:t>Your Date Here</a:t>
            </a: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solidFill>
                  <a:prstClr val="black">
                    <a:tint val="75000"/>
                  </a:prstClr>
                </a:solidFill>
              </a:rPr>
              <a:t>Your Footer Here</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C1CF07D-8B3F-4D32-B059-0039CEA46DB1}" type="slidenum">
              <a:rPr lang="en-US" smtClean="0">
                <a:solidFill>
                  <a:prstClr val="black">
                    <a:tint val="75000"/>
                  </a:prstClr>
                </a:solidFill>
              </a:rPr>
              <a:pPr/>
              <a:t>‹N°›</a:t>
            </a:fld>
            <a:endParaRPr lang="en-US">
              <a:solidFill>
                <a:prstClr val="black">
                  <a:tint val="7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38F4F0F-00DC-4873-A943-701DA68B5942}"/>
              </a:ext>
            </a:extLst>
          </p:cNvPr>
          <p:cNvSpPr/>
          <p:nvPr userDrawn="1"/>
        </p:nvSpPr>
        <p:spPr>
          <a:xfrm rot="5400000">
            <a:off x="11604686" y="5799923"/>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78476817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hf hdr="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6.xml"/><Relationship Id="rId4" Type="http://schemas.openxmlformats.org/officeDocument/2006/relationships/comments" Target="../comments/commen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6.xml"/><Relationship Id="rId4" Type="http://schemas.openxmlformats.org/officeDocument/2006/relationships/comments" Target="../comments/commen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hyperlink" Target="http://www.mcamorocco.ma/fr/appels-d-offres" TargetMode="External"/><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hyperlink" Target="http://www.mcamorocco.ma/fr/systeme-de-contestation-bid-challenge-system-bcs" TargetMode="External"/><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51.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1.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t="7506" b="7329"/>
          <a:stretch/>
        </p:blipFill>
        <p:spPr>
          <a:xfrm>
            <a:off x="4852232" y="58409"/>
            <a:ext cx="2604074" cy="1850430"/>
          </a:xfrm>
          <a:prstGeom prst="rect">
            <a:avLst/>
          </a:prstGeom>
        </p:spPr>
      </p:pic>
      <p:sp>
        <p:nvSpPr>
          <p:cNvPr id="2" name="Rectangle 1"/>
          <p:cNvSpPr/>
          <p:nvPr/>
        </p:nvSpPr>
        <p:spPr>
          <a:xfrm>
            <a:off x="0" y="-1091590"/>
            <a:ext cx="12192000" cy="8663141"/>
          </a:xfrm>
          <a:prstGeom prst="rect">
            <a:avLst/>
          </a:prstGeom>
          <a:ln w="12700">
            <a:noFill/>
          </a:ln>
          <a:effectLst>
            <a:outerShdw blurRad="1270000" dist="2540000" dir="21540000" sx="200000" sy="200000" algn="ctr" rotWithShape="0">
              <a:srgbClr val="000000">
                <a:alpha val="0"/>
              </a:srgbClr>
            </a:outerShdw>
          </a:effectLst>
        </p:spPr>
        <p:txBody>
          <a:bodyPr wrap="square" anchor="ctr">
            <a:spAutoFit/>
          </a:bodyPr>
          <a:lstStyle/>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r>
              <a:rPr lang="fr-FR" sz="2539" b="1" dirty="0">
                <a:solidFill>
                  <a:schemeClr val="accent1">
                    <a:lumMod val="50000"/>
                  </a:schemeClr>
                </a:solidFill>
                <a:latin typeface="Corbel" panose="020B0503020204020204" pitchFamily="34" charset="0"/>
              </a:rPr>
              <a:t>Réunion de pré-soumission de l’appel d’offres n°</a:t>
            </a:r>
          </a:p>
          <a:p>
            <a:pPr algn="ctr"/>
            <a:r>
              <a:rPr lang="es-ES" sz="1814" b="1" dirty="0">
                <a:latin typeface="Corbel" panose="020B0503020204020204" pitchFamily="34" charset="0"/>
              </a:rPr>
              <a:t>DAO/CB/MCA-M/EW-39-DEF/Gov</a:t>
            </a:r>
          </a:p>
          <a:p>
            <a:pPr algn="ctr"/>
            <a:r>
              <a:rPr lang="fr-FR" b="1" dirty="0">
                <a:latin typeface="Corbel" panose="020B0503020204020204" pitchFamily="34" charset="0"/>
              </a:rPr>
              <a:t>Méthode: </a:t>
            </a:r>
            <a:r>
              <a:rPr lang="fr-FR" b="1" dirty="0" err="1">
                <a:latin typeface="Corbel" panose="020B0503020204020204" pitchFamily="34" charset="0"/>
              </a:rPr>
              <a:t>Competitive</a:t>
            </a:r>
            <a:r>
              <a:rPr lang="fr-FR" b="1" dirty="0">
                <a:latin typeface="Corbel" panose="020B0503020204020204" pitchFamily="34" charset="0"/>
              </a:rPr>
              <a:t> </a:t>
            </a:r>
            <a:r>
              <a:rPr lang="fr-FR" b="1" dirty="0" err="1">
                <a:latin typeface="Corbel" panose="020B0503020204020204" pitchFamily="34" charset="0"/>
              </a:rPr>
              <a:t>Bidding</a:t>
            </a:r>
            <a:endParaRPr lang="es-ES" sz="1814" b="1" dirty="0">
              <a:latin typeface="Corbel" panose="020B0503020204020204" pitchFamily="34" charset="0"/>
            </a:endParaRPr>
          </a:p>
          <a:p>
            <a:pPr algn="ctr"/>
            <a:r>
              <a:rPr lang="fr-FR" sz="2400" b="1" dirty="0">
                <a:latin typeface="Corbel" panose="020B0503020204020204" pitchFamily="34" charset="0"/>
              </a:rPr>
              <a:t>			</a:t>
            </a:r>
          </a:p>
          <a:p>
            <a:pPr algn="ctr"/>
            <a:r>
              <a:rPr lang="fr-FR" sz="2400" b="1" dirty="0">
                <a:latin typeface="Corbel" panose="020B0503020204020204" pitchFamily="34" charset="0"/>
              </a:rPr>
              <a:t>                                    Acquisition, Livraison, Installation et Mise en marche des équipements                  </a:t>
            </a:r>
          </a:p>
          <a:p>
            <a:pPr algn="ctr"/>
            <a:r>
              <a:rPr lang="fr-FR" sz="2400" b="1" dirty="0">
                <a:latin typeface="Corbel" panose="020B0503020204020204" pitchFamily="34" charset="0"/>
              </a:rPr>
              <a:t>                       technico-pédagogiques destinés aux Instituts de Formation </a:t>
            </a:r>
          </a:p>
          <a:p>
            <a:pPr algn="ctr"/>
            <a:r>
              <a:rPr lang="fr-FR" sz="2400" b="1" dirty="0">
                <a:latin typeface="Corbel" panose="020B0503020204020204" pitchFamily="34" charset="0"/>
              </a:rPr>
              <a:t>                                                 Professionnelle bénéficiant de l’appui financier du Fonds Charaka en 24 lots						</a:t>
            </a:r>
          </a:p>
          <a:p>
            <a:pPr lvl="0" algn="ctr"/>
            <a:r>
              <a:rPr lang="fr-FR" sz="2400" b="1" dirty="0">
                <a:latin typeface="Corbel" panose="020B0503020204020204" pitchFamily="34" charset="0"/>
              </a:rPr>
              <a:t>                                                                                      </a:t>
            </a:r>
          </a:p>
          <a:p>
            <a:pPr lvl="0" algn="ctr"/>
            <a:r>
              <a:rPr lang="fr-FR" sz="2400" b="1" dirty="0">
                <a:latin typeface="Corbel" panose="020B0503020204020204" pitchFamily="34" charset="0"/>
              </a:rPr>
              <a:t>                                                                                                                    Le 10 décembre 2021</a:t>
            </a:r>
            <a:endParaRPr lang="fr-FR" sz="2800" b="1" kern="0" dirty="0">
              <a:latin typeface="Sakkal Majalla" panose="02000000000000000000" pitchFamily="2" charset="-78"/>
              <a:cs typeface="Sakkal Majalla" panose="02000000000000000000" pitchFamily="2" charset="-78"/>
            </a:endParaRPr>
          </a:p>
          <a:p>
            <a:pPr algn="ctr"/>
            <a:endParaRPr lang="fr-FR" sz="2400" dirty="0">
              <a:latin typeface="Corbel" panose="020B0503020204020204" pitchFamily="34" charset="0"/>
            </a:endParaRPr>
          </a:p>
          <a:p>
            <a:pPr algn="ctr"/>
            <a:r>
              <a:rPr lang="fr-FR" sz="3200" b="1" dirty="0">
                <a:latin typeface="Corbel" panose="020B0503020204020204" pitchFamily="34" charset="0"/>
              </a:rPr>
              <a:t> </a:t>
            </a:r>
          </a:p>
          <a:p>
            <a:pPr lvl="0" algn="ctr"/>
            <a:r>
              <a:rPr lang="fr-FR" sz="3200" b="1" dirty="0">
                <a:solidFill>
                  <a:srgbClr val="3494BA">
                    <a:lumMod val="50000"/>
                  </a:srgbClr>
                </a:solidFill>
                <a:latin typeface="Corbel" panose="020B0503020204020204" pitchFamily="34" charset="0"/>
              </a:rPr>
              <a:t>			</a:t>
            </a:r>
            <a:endParaRPr lang="fr-FR" sz="1632" b="1" dirty="0">
              <a:solidFill>
                <a:srgbClr val="3494BA">
                  <a:lumMod val="50000"/>
                </a:srgbClr>
              </a:solidFill>
              <a:latin typeface="Corbel" panose="020B0503020204020204" pitchFamily="34" charset="0"/>
            </a:endParaRPr>
          </a:p>
          <a:p>
            <a:pPr marL="342900" indent="-342900" algn="ctr">
              <a:buFont typeface="Wingdings" panose="05000000000000000000" pitchFamily="2" charset="2"/>
              <a:buChar char="§"/>
            </a:pPr>
            <a:endParaRPr lang="fr-FR" sz="1814" b="1" dirty="0">
              <a:solidFill>
                <a:schemeClr val="accent1">
                  <a:lumMod val="50000"/>
                </a:schemeClr>
              </a:solidFill>
              <a:latin typeface="Corbel" panose="020B0503020204020204" pitchFamily="34" charset="0"/>
            </a:endParaRPr>
          </a:p>
          <a:p>
            <a:endParaRPr lang="fr-FR" sz="1814" b="1" dirty="0">
              <a:solidFill>
                <a:schemeClr val="accent1">
                  <a:lumMod val="50000"/>
                </a:schemeClr>
              </a:solidFill>
              <a:latin typeface="Corbel" panose="020B0503020204020204" pitchFamily="34" charset="0"/>
            </a:endParaRPr>
          </a:p>
        </p:txBody>
      </p:sp>
    </p:spTree>
    <p:extLst>
      <p:ext uri="{BB962C8B-B14F-4D97-AF65-F5344CB8AC3E}">
        <p14:creationId xmlns:p14="http://schemas.microsoft.com/office/powerpoint/2010/main" val="1882558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751" y="4632553"/>
            <a:ext cx="3597010" cy="2225447"/>
          </a:xfrm>
          <a:prstGeom prst="rect">
            <a:avLst/>
          </a:prstGeom>
        </p:spPr>
      </p:pic>
      <p:sp>
        <p:nvSpPr>
          <p:cNvPr id="7" name="Rectangle 6"/>
          <p:cNvSpPr/>
          <p:nvPr/>
        </p:nvSpPr>
        <p:spPr>
          <a:xfrm>
            <a:off x="479" y="-3142"/>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lnSpc>
                <a:spcPct val="90000"/>
              </a:lnSpc>
              <a:spcBef>
                <a:spcPct val="0"/>
              </a:spcBef>
              <a:defRPr/>
            </a:pPr>
            <a:r>
              <a:rPr kumimoji="0" lang="fr-FR" sz="3200" b="1" i="0" u="none" strike="noStrike" kern="1200" cap="none" spc="0" normalizeH="0" baseline="0" noProof="0" dirty="0">
                <a:ln>
                  <a:noFill/>
                </a:ln>
                <a:solidFill>
                  <a:prstClr val="white"/>
                </a:solidFill>
                <a:effectLst/>
                <a:uLnTx/>
                <a:uFillTx/>
                <a:latin typeface="Corbel" panose="020B0503020204020204" pitchFamily="34" charset="0"/>
                <a:cs typeface="Sakkal Majalla" panose="02000000000000000000" pitchFamily="2" charset="-78"/>
              </a:rPr>
              <a:t>1- Volet technique</a:t>
            </a:r>
          </a:p>
        </p:txBody>
      </p:sp>
      <p:sp>
        <p:nvSpPr>
          <p:cNvPr id="2" name="Slide Number Placeholder 1"/>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fr-FR"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fr-FR"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Chevron 4"/>
          <p:cNvSpPr/>
          <p:nvPr/>
        </p:nvSpPr>
        <p:spPr>
          <a:xfrm>
            <a:off x="1991783" y="1161139"/>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Contexte Spécifique</a:t>
            </a:r>
            <a:endParaRPr lang="fr-FR" sz="2800" dirty="0">
              <a:solidFill>
                <a:srgbClr val="C00000"/>
              </a:solidFill>
              <a:latin typeface="Corbel" panose="020B0503020204020204" pitchFamily="34" charset="0"/>
            </a:endParaRPr>
          </a:p>
        </p:txBody>
      </p:sp>
      <p:sp>
        <p:nvSpPr>
          <p:cNvPr id="4" name="ZoneTexte 3">
            <a:extLst>
              <a:ext uri="{FF2B5EF4-FFF2-40B4-BE49-F238E27FC236}">
                <a16:creationId xmlns:a16="http://schemas.microsoft.com/office/drawing/2014/main" id="{2582A087-309F-4C3F-932D-735A7186C086}"/>
              </a:ext>
            </a:extLst>
          </p:cNvPr>
          <p:cNvSpPr txBox="1"/>
          <p:nvPr/>
        </p:nvSpPr>
        <p:spPr>
          <a:xfrm>
            <a:off x="641683" y="2037346"/>
            <a:ext cx="10379243" cy="3416320"/>
          </a:xfrm>
          <a:prstGeom prst="rect">
            <a:avLst/>
          </a:prstGeom>
          <a:noFill/>
        </p:spPr>
        <p:txBody>
          <a:bodyPr wrap="square" rtlCol="0">
            <a:spAutoFit/>
          </a:bodyPr>
          <a:lstStyle/>
          <a:p>
            <a:r>
              <a:rPr lang="fr-FR" sz="3600" dirty="0"/>
              <a:t>Consistance des projets :</a:t>
            </a:r>
          </a:p>
          <a:p>
            <a:pPr marL="1028700" lvl="1" indent="-571500">
              <a:buFont typeface="Wingdings" panose="05000000000000000000" pitchFamily="2" charset="2"/>
              <a:buChar char="§"/>
            </a:pPr>
            <a:r>
              <a:rPr lang="fr-FR" sz="3600" dirty="0"/>
              <a:t>Etudes architecturales et techniques liées à la construction</a:t>
            </a:r>
          </a:p>
          <a:p>
            <a:pPr marL="1028700" lvl="1" indent="-571500">
              <a:buFont typeface="Wingdings" panose="05000000000000000000" pitchFamily="2" charset="2"/>
              <a:buChar char="§"/>
            </a:pPr>
            <a:r>
              <a:rPr lang="fr-FR" sz="3600" dirty="0"/>
              <a:t>Travaux de construction</a:t>
            </a:r>
          </a:p>
          <a:p>
            <a:pPr marL="1028700" lvl="1" indent="-571500">
              <a:buFont typeface="Wingdings" panose="05000000000000000000" pitchFamily="2" charset="2"/>
              <a:buChar char="§"/>
            </a:pPr>
            <a:r>
              <a:rPr lang="fr-FR" sz="3600" dirty="0"/>
              <a:t>Assistance technique </a:t>
            </a:r>
          </a:p>
          <a:p>
            <a:pPr marL="1028700" lvl="1" indent="-571500">
              <a:buFont typeface="Wingdings" panose="05000000000000000000" pitchFamily="2" charset="2"/>
              <a:buChar char="§"/>
            </a:pPr>
            <a:r>
              <a:rPr lang="fr-FR" sz="3600" dirty="0"/>
              <a:t>Acquisition des équipements </a:t>
            </a:r>
          </a:p>
        </p:txBody>
      </p:sp>
    </p:spTree>
    <p:extLst>
      <p:ext uri="{BB962C8B-B14F-4D97-AF65-F5344CB8AC3E}">
        <p14:creationId xmlns:p14="http://schemas.microsoft.com/office/powerpoint/2010/main" val="4184137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751" y="4632553"/>
            <a:ext cx="3597010" cy="2225447"/>
          </a:xfrm>
          <a:prstGeom prst="rect">
            <a:avLst/>
          </a:prstGeom>
        </p:spPr>
      </p:pic>
      <p:sp>
        <p:nvSpPr>
          <p:cNvPr id="7" name="Rectangle 6"/>
          <p:cNvSpPr/>
          <p:nvPr/>
        </p:nvSpPr>
        <p:spPr>
          <a:xfrm>
            <a:off x="479" y="-3142"/>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lnSpc>
                <a:spcPct val="90000"/>
              </a:lnSpc>
              <a:spcBef>
                <a:spcPct val="0"/>
              </a:spcBef>
              <a:defRPr/>
            </a:pPr>
            <a:r>
              <a:rPr kumimoji="0" lang="fr-FR" sz="3200" b="1" i="0" u="none" strike="noStrike" kern="1200" cap="none" spc="0" normalizeH="0" baseline="0" noProof="0" dirty="0">
                <a:ln>
                  <a:noFill/>
                </a:ln>
                <a:solidFill>
                  <a:prstClr val="white"/>
                </a:solidFill>
                <a:effectLst/>
                <a:uLnTx/>
                <a:uFillTx/>
                <a:latin typeface="Corbel" panose="020B0503020204020204" pitchFamily="34" charset="0"/>
                <a:cs typeface="Sakkal Majalla" panose="02000000000000000000" pitchFamily="2" charset="-78"/>
              </a:rPr>
              <a:t>1- Volet technique</a:t>
            </a:r>
          </a:p>
        </p:txBody>
      </p:sp>
      <p:sp>
        <p:nvSpPr>
          <p:cNvPr id="2" name="Slide Number Placeholder 1"/>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fr-FR"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fr-FR"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Chevron 4"/>
          <p:cNvSpPr/>
          <p:nvPr/>
        </p:nvSpPr>
        <p:spPr>
          <a:xfrm>
            <a:off x="1991783" y="1316587"/>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Object de la prestation</a:t>
            </a:r>
            <a:endParaRPr lang="fr-FR" sz="2800" dirty="0">
              <a:solidFill>
                <a:srgbClr val="C00000"/>
              </a:solidFill>
              <a:latin typeface="Corbel" panose="020B0503020204020204" pitchFamily="34" charset="0"/>
            </a:endParaRPr>
          </a:p>
        </p:txBody>
      </p:sp>
      <p:sp>
        <p:nvSpPr>
          <p:cNvPr id="3" name="ZoneTexte 2">
            <a:extLst>
              <a:ext uri="{FF2B5EF4-FFF2-40B4-BE49-F238E27FC236}">
                <a16:creationId xmlns:a16="http://schemas.microsoft.com/office/drawing/2014/main" id="{598774B5-D317-4898-9274-BDB6C807C87A}"/>
              </a:ext>
            </a:extLst>
          </p:cNvPr>
          <p:cNvSpPr txBox="1"/>
          <p:nvPr/>
        </p:nvSpPr>
        <p:spPr>
          <a:xfrm>
            <a:off x="379855" y="1820643"/>
            <a:ext cx="11277600" cy="1384995"/>
          </a:xfrm>
          <a:prstGeom prst="rect">
            <a:avLst/>
          </a:prstGeom>
          <a:noFill/>
        </p:spPr>
        <p:txBody>
          <a:bodyPr wrap="square" rtlCol="0">
            <a:spAutoFit/>
          </a:bodyPr>
          <a:lstStyle/>
          <a:p>
            <a:pPr algn="just"/>
            <a:r>
              <a:rPr lang="fr-FR" sz="2800" dirty="0"/>
              <a:t>Acquisition des équipements technico-pédagogiques pour l’institut de formation dans les métiers du bâtiment et travaux public de Fès, réparti en 24 lots : </a:t>
            </a:r>
          </a:p>
        </p:txBody>
      </p:sp>
      <p:graphicFrame>
        <p:nvGraphicFramePr>
          <p:cNvPr id="4" name="Tableau 3">
            <a:extLst>
              <a:ext uri="{FF2B5EF4-FFF2-40B4-BE49-F238E27FC236}">
                <a16:creationId xmlns:a16="http://schemas.microsoft.com/office/drawing/2014/main" id="{C8135AB5-E620-4DA8-B1C5-B76452935EBC}"/>
              </a:ext>
            </a:extLst>
          </p:cNvPr>
          <p:cNvGraphicFramePr>
            <a:graphicFrameLocks noGrp="1"/>
          </p:cNvGraphicFramePr>
          <p:nvPr>
            <p:extLst>
              <p:ext uri="{D42A27DB-BD31-4B8C-83A1-F6EECF244321}">
                <p14:modId xmlns:p14="http://schemas.microsoft.com/office/powerpoint/2010/main" val="778684768"/>
              </p:ext>
            </p:extLst>
          </p:nvPr>
        </p:nvGraphicFramePr>
        <p:xfrm>
          <a:off x="1204856" y="2936954"/>
          <a:ext cx="9782288" cy="3689985"/>
        </p:xfrm>
        <a:graphic>
          <a:graphicData uri="http://schemas.openxmlformats.org/drawingml/2006/table">
            <a:tbl>
              <a:tblPr>
                <a:tableStyleId>{5C22544A-7EE6-4342-B048-85BDC9FD1C3A}</a:tableStyleId>
              </a:tblPr>
              <a:tblGrid>
                <a:gridCol w="3893116">
                  <a:extLst>
                    <a:ext uri="{9D8B030D-6E8A-4147-A177-3AD203B41FA5}">
                      <a16:colId xmlns:a16="http://schemas.microsoft.com/office/drawing/2014/main" val="1695693149"/>
                    </a:ext>
                  </a:extLst>
                </a:gridCol>
                <a:gridCol w="5889172">
                  <a:extLst>
                    <a:ext uri="{9D8B030D-6E8A-4147-A177-3AD203B41FA5}">
                      <a16:colId xmlns:a16="http://schemas.microsoft.com/office/drawing/2014/main" val="2662693900"/>
                    </a:ext>
                  </a:extLst>
                </a:gridCol>
              </a:tblGrid>
              <a:tr h="206874">
                <a:tc rowSpan="13">
                  <a:txBody>
                    <a:bodyPr/>
                    <a:lstStyle/>
                    <a:p>
                      <a:pPr algn="ctr" fontAlgn="ctr"/>
                      <a:r>
                        <a:rPr lang="fr-FR" sz="2800" u="none" strike="noStrike" dirty="0">
                          <a:effectLst/>
                        </a:rPr>
                        <a:t>Génie électrique (13 lots)</a:t>
                      </a:r>
                      <a:endParaRPr lang="fr-FR" sz="28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a:txBody>
                    <a:bodyPr/>
                    <a:lstStyle/>
                    <a:p>
                      <a:pPr algn="l" fontAlgn="ctr"/>
                      <a:r>
                        <a:rPr lang="pt-BR" sz="1800" u="none" strike="noStrike" dirty="0">
                          <a:effectLst/>
                        </a:rPr>
                        <a:t>LOT E 3.1 : Banc de câblage</a:t>
                      </a:r>
                      <a:endParaRPr lang="pt-BR" sz="18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211174233"/>
                  </a:ext>
                </a:extLst>
              </a:tr>
              <a:tr h="206874">
                <a:tc vMerge="1">
                  <a:txBody>
                    <a:bodyPr/>
                    <a:lstStyle/>
                    <a:p>
                      <a:endParaRPr lang="fr-FR"/>
                    </a:p>
                  </a:txBody>
                  <a:tcPr/>
                </a:tc>
                <a:tc>
                  <a:txBody>
                    <a:bodyPr/>
                    <a:lstStyle/>
                    <a:p>
                      <a:pPr algn="l" fontAlgn="ctr"/>
                      <a:r>
                        <a:rPr lang="fr-FR" sz="1800" u="none" strike="noStrike" dirty="0">
                          <a:effectLst/>
                        </a:rPr>
                        <a:t>LOT E 3.2 : Bancs didactiques de régulation</a:t>
                      </a:r>
                      <a:endParaRPr lang="fr-FR" sz="18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2967493528"/>
                  </a:ext>
                </a:extLst>
              </a:tr>
              <a:tr h="206874">
                <a:tc vMerge="1">
                  <a:txBody>
                    <a:bodyPr/>
                    <a:lstStyle/>
                    <a:p>
                      <a:endParaRPr lang="fr-FR"/>
                    </a:p>
                  </a:txBody>
                  <a:tcPr/>
                </a:tc>
                <a:tc>
                  <a:txBody>
                    <a:bodyPr/>
                    <a:lstStyle/>
                    <a:p>
                      <a:pPr algn="l" fontAlgn="ctr"/>
                      <a:r>
                        <a:rPr lang="fr-FR" sz="1800" u="none" strike="noStrike" dirty="0">
                          <a:effectLst/>
                        </a:rPr>
                        <a:t>LOT E 3.3 : Bancs Pneumatiques et Hydrauliques</a:t>
                      </a:r>
                      <a:endParaRPr lang="fr-FR" sz="18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2160894096"/>
                  </a:ext>
                </a:extLst>
              </a:tr>
              <a:tr h="206874">
                <a:tc vMerge="1">
                  <a:txBody>
                    <a:bodyPr/>
                    <a:lstStyle/>
                    <a:p>
                      <a:endParaRPr lang="fr-FR"/>
                    </a:p>
                  </a:txBody>
                  <a:tcPr/>
                </a:tc>
                <a:tc>
                  <a:txBody>
                    <a:bodyPr/>
                    <a:lstStyle/>
                    <a:p>
                      <a:pPr algn="l" fontAlgn="ctr"/>
                      <a:r>
                        <a:rPr lang="fr-FR" sz="1800" u="none" strike="noStrike" dirty="0">
                          <a:effectLst/>
                        </a:rPr>
                        <a:t>Lot E 3.4 : Banc didactique Electronique et Instrumentation</a:t>
                      </a:r>
                      <a:endParaRPr lang="fr-FR" sz="18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760770063"/>
                  </a:ext>
                </a:extLst>
              </a:tr>
              <a:tr h="206874">
                <a:tc vMerge="1">
                  <a:txBody>
                    <a:bodyPr/>
                    <a:lstStyle/>
                    <a:p>
                      <a:endParaRPr lang="fr-FR"/>
                    </a:p>
                  </a:txBody>
                  <a:tcPr/>
                </a:tc>
                <a:tc>
                  <a:txBody>
                    <a:bodyPr/>
                    <a:lstStyle/>
                    <a:p>
                      <a:pPr algn="l" fontAlgn="ctr"/>
                      <a:r>
                        <a:rPr lang="fr-FR" sz="1800" u="none" strike="noStrike" dirty="0">
                          <a:effectLst/>
                        </a:rPr>
                        <a:t>Lot E 3.5 :  Moteurs électriques</a:t>
                      </a:r>
                      <a:endParaRPr lang="fr-FR" sz="18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391110867"/>
                  </a:ext>
                </a:extLst>
              </a:tr>
              <a:tr h="206874">
                <a:tc vMerge="1">
                  <a:txBody>
                    <a:bodyPr/>
                    <a:lstStyle/>
                    <a:p>
                      <a:endParaRPr lang="fr-FR"/>
                    </a:p>
                  </a:txBody>
                  <a:tcPr/>
                </a:tc>
                <a:tc>
                  <a:txBody>
                    <a:bodyPr/>
                    <a:lstStyle/>
                    <a:p>
                      <a:pPr algn="l" fontAlgn="ctr"/>
                      <a:r>
                        <a:rPr lang="fr-FR" sz="1800" u="none" strike="noStrike" dirty="0">
                          <a:effectLst/>
                        </a:rPr>
                        <a:t>Lot E 3.6: Automates programmables</a:t>
                      </a:r>
                      <a:endParaRPr lang="fr-FR" sz="18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482657679"/>
                  </a:ext>
                </a:extLst>
              </a:tr>
              <a:tr h="206874">
                <a:tc vMerge="1">
                  <a:txBody>
                    <a:bodyPr/>
                    <a:lstStyle/>
                    <a:p>
                      <a:endParaRPr lang="fr-FR"/>
                    </a:p>
                  </a:txBody>
                  <a:tcPr/>
                </a:tc>
                <a:tc>
                  <a:txBody>
                    <a:bodyPr/>
                    <a:lstStyle/>
                    <a:p>
                      <a:pPr algn="l" fontAlgn="ctr"/>
                      <a:r>
                        <a:rPr lang="fr-FR" sz="1800" u="none" strike="noStrike" dirty="0">
                          <a:effectLst/>
                        </a:rPr>
                        <a:t>Lot E 3.7: Equipement électricité bâtiment</a:t>
                      </a:r>
                      <a:endParaRPr lang="fr-FR" sz="18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78428221"/>
                  </a:ext>
                </a:extLst>
              </a:tr>
              <a:tr h="206874">
                <a:tc vMerge="1">
                  <a:txBody>
                    <a:bodyPr/>
                    <a:lstStyle/>
                    <a:p>
                      <a:endParaRPr lang="fr-FR"/>
                    </a:p>
                  </a:txBody>
                  <a:tcPr/>
                </a:tc>
                <a:tc>
                  <a:txBody>
                    <a:bodyPr/>
                    <a:lstStyle/>
                    <a:p>
                      <a:pPr algn="l" fontAlgn="ctr"/>
                      <a:r>
                        <a:rPr lang="fr-FR" sz="1800" u="none" strike="noStrike" dirty="0">
                          <a:effectLst/>
                        </a:rPr>
                        <a:t>Lot E 3.8 :  Système Robot</a:t>
                      </a:r>
                      <a:endParaRPr lang="fr-FR" sz="18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348819849"/>
                  </a:ext>
                </a:extLst>
              </a:tr>
              <a:tr h="206874">
                <a:tc vMerge="1">
                  <a:txBody>
                    <a:bodyPr/>
                    <a:lstStyle/>
                    <a:p>
                      <a:endParaRPr lang="fr-FR"/>
                    </a:p>
                  </a:txBody>
                  <a:tcPr/>
                </a:tc>
                <a:tc>
                  <a:txBody>
                    <a:bodyPr/>
                    <a:lstStyle/>
                    <a:p>
                      <a:pPr algn="l" fontAlgn="ctr"/>
                      <a:r>
                        <a:rPr lang="fr-FR" sz="1800" u="none" strike="noStrike" dirty="0">
                          <a:effectLst/>
                        </a:rPr>
                        <a:t>Lot E 3.9 : Equipements électroniques</a:t>
                      </a:r>
                      <a:endParaRPr lang="fr-FR" sz="18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785843006"/>
                  </a:ext>
                </a:extLst>
              </a:tr>
              <a:tr h="206874">
                <a:tc vMerge="1">
                  <a:txBody>
                    <a:bodyPr/>
                    <a:lstStyle/>
                    <a:p>
                      <a:endParaRPr lang="fr-FR"/>
                    </a:p>
                  </a:txBody>
                  <a:tcPr/>
                </a:tc>
                <a:tc>
                  <a:txBody>
                    <a:bodyPr/>
                    <a:lstStyle/>
                    <a:p>
                      <a:pPr algn="l" fontAlgn="ctr"/>
                      <a:r>
                        <a:rPr lang="fr-FR" sz="1800" u="none" strike="noStrike" dirty="0">
                          <a:effectLst/>
                        </a:rPr>
                        <a:t>Lot E 3.10 : Appareillage de mesure</a:t>
                      </a:r>
                      <a:endParaRPr lang="fr-FR" sz="18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825632849"/>
                  </a:ext>
                </a:extLst>
              </a:tr>
              <a:tr h="206874">
                <a:tc vMerge="1">
                  <a:txBody>
                    <a:bodyPr/>
                    <a:lstStyle/>
                    <a:p>
                      <a:endParaRPr lang="fr-FR"/>
                    </a:p>
                  </a:txBody>
                  <a:tcPr/>
                </a:tc>
                <a:tc>
                  <a:txBody>
                    <a:bodyPr/>
                    <a:lstStyle/>
                    <a:p>
                      <a:pPr algn="l" fontAlgn="ctr"/>
                      <a:r>
                        <a:rPr lang="fr-FR" sz="1800" u="none" strike="noStrike" dirty="0">
                          <a:effectLst/>
                        </a:rPr>
                        <a:t>Lot E 3.11 : Outillage</a:t>
                      </a:r>
                      <a:endParaRPr lang="fr-FR" sz="18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485318621"/>
                  </a:ext>
                </a:extLst>
              </a:tr>
              <a:tr h="206874">
                <a:tc vMerge="1">
                  <a:txBody>
                    <a:bodyPr/>
                    <a:lstStyle/>
                    <a:p>
                      <a:endParaRPr lang="fr-FR"/>
                    </a:p>
                  </a:txBody>
                  <a:tcPr/>
                </a:tc>
                <a:tc>
                  <a:txBody>
                    <a:bodyPr/>
                    <a:lstStyle/>
                    <a:p>
                      <a:pPr algn="l" fontAlgn="ctr"/>
                      <a:r>
                        <a:rPr lang="fr-FR" sz="1800" u="none" strike="noStrike" dirty="0">
                          <a:effectLst/>
                        </a:rPr>
                        <a:t>Lot E 3.12 :  Scanner 3D</a:t>
                      </a:r>
                      <a:endParaRPr lang="fr-FR" sz="18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681418647"/>
                  </a:ext>
                </a:extLst>
              </a:tr>
              <a:tr h="206874">
                <a:tc vMerge="1">
                  <a:txBody>
                    <a:bodyPr/>
                    <a:lstStyle/>
                    <a:p>
                      <a:endParaRPr lang="fr-FR"/>
                    </a:p>
                  </a:txBody>
                  <a:tcPr/>
                </a:tc>
                <a:tc>
                  <a:txBody>
                    <a:bodyPr/>
                    <a:lstStyle/>
                    <a:p>
                      <a:pPr algn="l" fontAlgn="ctr"/>
                      <a:r>
                        <a:rPr lang="fr-FR" sz="1800" u="none" strike="noStrike" dirty="0">
                          <a:effectLst/>
                        </a:rPr>
                        <a:t>Lot E 4 : Equipements de Métrologie</a:t>
                      </a:r>
                      <a:endParaRPr lang="fr-FR" sz="18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819293842"/>
                  </a:ext>
                </a:extLst>
              </a:tr>
            </a:tbl>
          </a:graphicData>
        </a:graphic>
      </p:graphicFrame>
    </p:spTree>
    <p:extLst>
      <p:ext uri="{BB962C8B-B14F-4D97-AF65-F5344CB8AC3E}">
        <p14:creationId xmlns:p14="http://schemas.microsoft.com/office/powerpoint/2010/main" val="2335369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751" y="4632553"/>
            <a:ext cx="3597010" cy="2225447"/>
          </a:xfrm>
          <a:prstGeom prst="rect">
            <a:avLst/>
          </a:prstGeom>
        </p:spPr>
      </p:pic>
      <p:sp>
        <p:nvSpPr>
          <p:cNvPr id="7" name="Rectangle 6"/>
          <p:cNvSpPr/>
          <p:nvPr/>
        </p:nvSpPr>
        <p:spPr>
          <a:xfrm>
            <a:off x="479" y="-3142"/>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lnSpc>
                <a:spcPct val="90000"/>
              </a:lnSpc>
              <a:spcBef>
                <a:spcPct val="0"/>
              </a:spcBef>
              <a:defRPr/>
            </a:pPr>
            <a:r>
              <a:rPr kumimoji="0" lang="fr-FR" sz="3200" b="1" i="0" u="none" strike="noStrike" kern="1200" cap="none" spc="0" normalizeH="0" baseline="0" noProof="0" dirty="0">
                <a:ln>
                  <a:noFill/>
                </a:ln>
                <a:solidFill>
                  <a:prstClr val="white"/>
                </a:solidFill>
                <a:effectLst/>
                <a:uLnTx/>
                <a:uFillTx/>
                <a:latin typeface="Corbel" panose="020B0503020204020204" pitchFamily="34" charset="0"/>
                <a:cs typeface="Sakkal Majalla" panose="02000000000000000000" pitchFamily="2" charset="-78"/>
              </a:rPr>
              <a:t>1- Volet technique</a:t>
            </a:r>
          </a:p>
        </p:txBody>
      </p:sp>
      <p:sp>
        <p:nvSpPr>
          <p:cNvPr id="2" name="Slide Number Placeholder 1"/>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fr-FR"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fr-FR"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Chevron 4"/>
          <p:cNvSpPr/>
          <p:nvPr/>
        </p:nvSpPr>
        <p:spPr>
          <a:xfrm>
            <a:off x="1991783" y="1316587"/>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Object de la prestation</a:t>
            </a:r>
            <a:endParaRPr lang="fr-FR" sz="2800" dirty="0">
              <a:solidFill>
                <a:srgbClr val="C00000"/>
              </a:solidFill>
              <a:latin typeface="Corbel" panose="020B0503020204020204" pitchFamily="34" charset="0"/>
            </a:endParaRPr>
          </a:p>
        </p:txBody>
      </p:sp>
      <p:graphicFrame>
        <p:nvGraphicFramePr>
          <p:cNvPr id="4" name="Tableau 3">
            <a:extLst>
              <a:ext uri="{FF2B5EF4-FFF2-40B4-BE49-F238E27FC236}">
                <a16:creationId xmlns:a16="http://schemas.microsoft.com/office/drawing/2014/main" id="{E2D24024-212D-465B-BB99-12C6D8A00156}"/>
              </a:ext>
            </a:extLst>
          </p:cNvPr>
          <p:cNvGraphicFramePr>
            <a:graphicFrameLocks noGrp="1"/>
          </p:cNvGraphicFramePr>
          <p:nvPr>
            <p:extLst>
              <p:ext uri="{D42A27DB-BD31-4B8C-83A1-F6EECF244321}">
                <p14:modId xmlns:p14="http://schemas.microsoft.com/office/powerpoint/2010/main" val="2983603166"/>
              </p:ext>
            </p:extLst>
          </p:nvPr>
        </p:nvGraphicFramePr>
        <p:xfrm>
          <a:off x="2170227" y="1939983"/>
          <a:ext cx="7692230" cy="1460644"/>
        </p:xfrm>
        <a:graphic>
          <a:graphicData uri="http://schemas.openxmlformats.org/drawingml/2006/table">
            <a:tbl>
              <a:tblPr>
                <a:tableStyleId>{5C22544A-7EE6-4342-B048-85BDC9FD1C3A}</a:tableStyleId>
              </a:tblPr>
              <a:tblGrid>
                <a:gridCol w="3846115">
                  <a:extLst>
                    <a:ext uri="{9D8B030D-6E8A-4147-A177-3AD203B41FA5}">
                      <a16:colId xmlns:a16="http://schemas.microsoft.com/office/drawing/2014/main" val="2922514725"/>
                    </a:ext>
                  </a:extLst>
                </a:gridCol>
                <a:gridCol w="3846115">
                  <a:extLst>
                    <a:ext uri="{9D8B030D-6E8A-4147-A177-3AD203B41FA5}">
                      <a16:colId xmlns:a16="http://schemas.microsoft.com/office/drawing/2014/main" val="4245302762"/>
                    </a:ext>
                  </a:extLst>
                </a:gridCol>
              </a:tblGrid>
              <a:tr h="241176">
                <a:tc rowSpan="4">
                  <a:txBody>
                    <a:bodyPr/>
                    <a:lstStyle/>
                    <a:p>
                      <a:pPr algn="l" fontAlgn="ctr"/>
                      <a:r>
                        <a:rPr lang="fr-FR" sz="2000" u="none" strike="noStrike" dirty="0">
                          <a:effectLst/>
                        </a:rPr>
                        <a:t>BTP/ Mécanique</a:t>
                      </a:r>
                      <a:endParaRPr lang="fr-FR" sz="20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l" fontAlgn="ctr"/>
                      <a:r>
                        <a:rPr lang="fr-FR" sz="1600" u="none" strike="noStrike" dirty="0">
                          <a:effectLst/>
                        </a:rPr>
                        <a:t>Lot E 3.13 : Réparation engins et moteurs</a:t>
                      </a:r>
                      <a:endParaRPr lang="fr-FR"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3052824456"/>
                  </a:ext>
                </a:extLst>
              </a:tr>
              <a:tr h="456709">
                <a:tc vMerge="1">
                  <a:txBody>
                    <a:bodyPr/>
                    <a:lstStyle/>
                    <a:p>
                      <a:endParaRPr lang="fr-FR"/>
                    </a:p>
                  </a:txBody>
                  <a:tcPr/>
                </a:tc>
                <a:tc>
                  <a:txBody>
                    <a:bodyPr/>
                    <a:lstStyle/>
                    <a:p>
                      <a:pPr algn="l" fontAlgn="ctr"/>
                      <a:r>
                        <a:rPr lang="fr-FR" sz="1600" u="none" strike="noStrike" dirty="0">
                          <a:effectLst/>
                        </a:rPr>
                        <a:t>Lot E 7.1 : équipement gros œuvres/maçonnerie </a:t>
                      </a:r>
                      <a:endParaRPr lang="fr-FR"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2514800855"/>
                  </a:ext>
                </a:extLst>
              </a:tr>
              <a:tr h="456709">
                <a:tc vMerge="1">
                  <a:txBody>
                    <a:bodyPr/>
                    <a:lstStyle/>
                    <a:p>
                      <a:endParaRPr lang="fr-FR"/>
                    </a:p>
                  </a:txBody>
                  <a:tcPr/>
                </a:tc>
                <a:tc>
                  <a:txBody>
                    <a:bodyPr/>
                    <a:lstStyle/>
                    <a:p>
                      <a:pPr algn="l" fontAlgn="ctr"/>
                      <a:r>
                        <a:rPr lang="pt-BR" sz="1600" u="none" strike="noStrike" dirty="0">
                          <a:effectLst/>
                        </a:rPr>
                        <a:t>Lot E 7.2 : Equipement menuiserie aluminium</a:t>
                      </a:r>
                      <a:endParaRPr lang="pt-BR"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21198903"/>
                  </a:ext>
                </a:extLst>
              </a:tr>
              <a:tr h="241176">
                <a:tc vMerge="1">
                  <a:txBody>
                    <a:bodyPr/>
                    <a:lstStyle/>
                    <a:p>
                      <a:endParaRPr lang="fr-FR"/>
                    </a:p>
                  </a:txBody>
                  <a:tcPr/>
                </a:tc>
                <a:tc>
                  <a:txBody>
                    <a:bodyPr/>
                    <a:lstStyle/>
                    <a:p>
                      <a:pPr algn="l" fontAlgn="ctr"/>
                      <a:r>
                        <a:rPr lang="fr-FR" sz="1600" u="none" strike="noStrike" dirty="0">
                          <a:effectLst/>
                        </a:rPr>
                        <a:t>Lot E 7.3 : Outillage </a:t>
                      </a:r>
                      <a:endParaRPr lang="fr-FR"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2315520057"/>
                  </a:ext>
                </a:extLst>
              </a:tr>
            </a:tbl>
          </a:graphicData>
        </a:graphic>
      </p:graphicFrame>
      <p:graphicFrame>
        <p:nvGraphicFramePr>
          <p:cNvPr id="6" name="Tableau 5">
            <a:extLst>
              <a:ext uri="{FF2B5EF4-FFF2-40B4-BE49-F238E27FC236}">
                <a16:creationId xmlns:a16="http://schemas.microsoft.com/office/drawing/2014/main" id="{6DE8C146-6F4D-430E-8D2E-279D07393B82}"/>
              </a:ext>
            </a:extLst>
          </p:cNvPr>
          <p:cNvGraphicFramePr>
            <a:graphicFrameLocks noGrp="1"/>
          </p:cNvGraphicFramePr>
          <p:nvPr>
            <p:extLst>
              <p:ext uri="{D42A27DB-BD31-4B8C-83A1-F6EECF244321}">
                <p14:modId xmlns:p14="http://schemas.microsoft.com/office/powerpoint/2010/main" val="4248314919"/>
              </p:ext>
            </p:extLst>
          </p:nvPr>
        </p:nvGraphicFramePr>
        <p:xfrm>
          <a:off x="2170227" y="3365612"/>
          <a:ext cx="7692230" cy="1222984"/>
        </p:xfrm>
        <a:graphic>
          <a:graphicData uri="http://schemas.openxmlformats.org/drawingml/2006/table">
            <a:tbl>
              <a:tblPr>
                <a:tableStyleId>{5C22544A-7EE6-4342-B048-85BDC9FD1C3A}</a:tableStyleId>
              </a:tblPr>
              <a:tblGrid>
                <a:gridCol w="3807112">
                  <a:extLst>
                    <a:ext uri="{9D8B030D-6E8A-4147-A177-3AD203B41FA5}">
                      <a16:colId xmlns:a16="http://schemas.microsoft.com/office/drawing/2014/main" val="2294497460"/>
                    </a:ext>
                  </a:extLst>
                </a:gridCol>
                <a:gridCol w="3885118">
                  <a:extLst>
                    <a:ext uri="{9D8B030D-6E8A-4147-A177-3AD203B41FA5}">
                      <a16:colId xmlns:a16="http://schemas.microsoft.com/office/drawing/2014/main" val="2025150868"/>
                    </a:ext>
                  </a:extLst>
                </a:gridCol>
              </a:tblGrid>
              <a:tr h="611492">
                <a:tc>
                  <a:txBody>
                    <a:bodyPr/>
                    <a:lstStyle/>
                    <a:p>
                      <a:pPr algn="l" fontAlgn="b"/>
                      <a:r>
                        <a:rPr lang="fr-FR" sz="1800" u="none" strike="noStrike" dirty="0">
                          <a:effectLst/>
                        </a:rPr>
                        <a:t>Damasquinerie</a:t>
                      </a:r>
                      <a:endParaRPr lang="fr-FR" sz="18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a:txBody>
                    <a:bodyPr/>
                    <a:lstStyle/>
                    <a:p>
                      <a:pPr algn="l" fontAlgn="ctr"/>
                      <a:r>
                        <a:rPr lang="fr-FR" sz="1600" u="none" strike="noStrike" dirty="0">
                          <a:effectLst/>
                        </a:rPr>
                        <a:t>Lot D 7 : Gros équipements damasquinerie</a:t>
                      </a:r>
                      <a:endParaRPr lang="fr-FR" sz="16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672329447"/>
                  </a:ext>
                </a:extLst>
              </a:tr>
              <a:tr h="611492">
                <a:tc>
                  <a:txBody>
                    <a:bodyPr/>
                    <a:lstStyle/>
                    <a:p>
                      <a:pPr algn="l" fontAlgn="b"/>
                      <a:r>
                        <a:rPr lang="fr-FR" sz="1800" u="none" strike="noStrike" dirty="0">
                          <a:effectLst/>
                        </a:rPr>
                        <a:t>verre vitrail</a:t>
                      </a:r>
                      <a:endParaRPr lang="fr-FR" sz="18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l" fontAlgn="ctr"/>
                      <a:r>
                        <a:rPr lang="fr-FR" sz="1600" u="none" strike="noStrike" dirty="0">
                          <a:effectLst/>
                        </a:rPr>
                        <a:t>Lot D 8 : Gros équipements verre vitrail</a:t>
                      </a:r>
                      <a:endParaRPr lang="fr-FR"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717563947"/>
                  </a:ext>
                </a:extLst>
              </a:tr>
            </a:tbl>
          </a:graphicData>
        </a:graphic>
      </p:graphicFrame>
      <p:graphicFrame>
        <p:nvGraphicFramePr>
          <p:cNvPr id="9" name="Tableau 8">
            <a:extLst>
              <a:ext uri="{FF2B5EF4-FFF2-40B4-BE49-F238E27FC236}">
                <a16:creationId xmlns:a16="http://schemas.microsoft.com/office/drawing/2014/main" id="{66BB1E23-6401-47D7-B024-31599AACBA5A}"/>
              </a:ext>
            </a:extLst>
          </p:cNvPr>
          <p:cNvGraphicFramePr>
            <a:graphicFrameLocks noGrp="1"/>
          </p:cNvGraphicFramePr>
          <p:nvPr>
            <p:extLst>
              <p:ext uri="{D42A27DB-BD31-4B8C-83A1-F6EECF244321}">
                <p14:modId xmlns:p14="http://schemas.microsoft.com/office/powerpoint/2010/main" val="4173319411"/>
              </p:ext>
            </p:extLst>
          </p:nvPr>
        </p:nvGraphicFramePr>
        <p:xfrm>
          <a:off x="2170227" y="4495845"/>
          <a:ext cx="7692230" cy="1974860"/>
        </p:xfrm>
        <a:graphic>
          <a:graphicData uri="http://schemas.openxmlformats.org/drawingml/2006/table">
            <a:tbl>
              <a:tblPr>
                <a:tableStyleId>{5C22544A-7EE6-4342-B048-85BDC9FD1C3A}</a:tableStyleId>
              </a:tblPr>
              <a:tblGrid>
                <a:gridCol w="3846115">
                  <a:extLst>
                    <a:ext uri="{9D8B030D-6E8A-4147-A177-3AD203B41FA5}">
                      <a16:colId xmlns:a16="http://schemas.microsoft.com/office/drawing/2014/main" val="2135059462"/>
                    </a:ext>
                  </a:extLst>
                </a:gridCol>
                <a:gridCol w="3846115">
                  <a:extLst>
                    <a:ext uri="{9D8B030D-6E8A-4147-A177-3AD203B41FA5}">
                      <a16:colId xmlns:a16="http://schemas.microsoft.com/office/drawing/2014/main" val="567126956"/>
                    </a:ext>
                  </a:extLst>
                </a:gridCol>
              </a:tblGrid>
              <a:tr h="591276">
                <a:tc rowSpan="5">
                  <a:txBody>
                    <a:bodyPr/>
                    <a:lstStyle/>
                    <a:p>
                      <a:pPr algn="l" fontAlgn="ctr"/>
                      <a:r>
                        <a:rPr lang="fr-FR" sz="2000" u="none" strike="noStrike" dirty="0">
                          <a:effectLst/>
                        </a:rPr>
                        <a:t>Cuisine/Pâtisserie</a:t>
                      </a:r>
                      <a:endParaRPr lang="fr-FR" sz="20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a:txBody>
                    <a:bodyPr/>
                    <a:lstStyle/>
                    <a:p>
                      <a:pPr algn="l" fontAlgn="ctr"/>
                      <a:r>
                        <a:rPr lang="en-US" sz="1600" u="none" strike="noStrike" dirty="0">
                          <a:effectLst/>
                        </a:rPr>
                        <a:t>Lot  F 1 Cuisine CFP 79</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3699770707"/>
                  </a:ext>
                </a:extLst>
              </a:tr>
              <a:tr h="345896">
                <a:tc vMerge="1">
                  <a:txBody>
                    <a:bodyPr/>
                    <a:lstStyle/>
                    <a:p>
                      <a:endParaRPr lang="fr-FR"/>
                    </a:p>
                  </a:txBody>
                  <a:tcPr/>
                </a:tc>
                <a:tc>
                  <a:txBody>
                    <a:bodyPr/>
                    <a:lstStyle/>
                    <a:p>
                      <a:pPr algn="l" fontAlgn="ctr"/>
                      <a:r>
                        <a:rPr lang="en-US" sz="1600" u="none" strike="noStrike" dirty="0">
                          <a:effectLst/>
                        </a:rPr>
                        <a:t>Lot F 2 Cuisine CFP 76</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2052285199"/>
                  </a:ext>
                </a:extLst>
              </a:tr>
              <a:tr h="345896">
                <a:tc vMerge="1">
                  <a:txBody>
                    <a:bodyPr/>
                    <a:lstStyle/>
                    <a:p>
                      <a:endParaRPr lang="fr-FR"/>
                    </a:p>
                  </a:txBody>
                  <a:tcPr/>
                </a:tc>
                <a:tc>
                  <a:txBody>
                    <a:bodyPr/>
                    <a:lstStyle/>
                    <a:p>
                      <a:pPr algn="l" fontAlgn="ctr"/>
                      <a:r>
                        <a:rPr lang="en-US" sz="1600" u="none" strike="noStrike" dirty="0">
                          <a:effectLst/>
                        </a:rPr>
                        <a:t>Lot F 3 Cuisine CFP 72.1</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3292772642"/>
                  </a:ext>
                </a:extLst>
              </a:tr>
              <a:tr h="345896">
                <a:tc vMerge="1">
                  <a:txBody>
                    <a:bodyPr/>
                    <a:lstStyle/>
                    <a:p>
                      <a:endParaRPr lang="fr-FR"/>
                    </a:p>
                  </a:txBody>
                  <a:tcPr/>
                </a:tc>
                <a:tc>
                  <a:txBody>
                    <a:bodyPr/>
                    <a:lstStyle/>
                    <a:p>
                      <a:pPr algn="l" fontAlgn="ctr"/>
                      <a:r>
                        <a:rPr lang="en-US" sz="1600" u="none" strike="noStrike" dirty="0">
                          <a:effectLst/>
                        </a:rPr>
                        <a:t>Lot F 4 Cuisine Ecolodge CFP 72.1</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2751627750"/>
                  </a:ext>
                </a:extLst>
              </a:tr>
              <a:tr h="345896">
                <a:tc vMerge="1">
                  <a:txBody>
                    <a:bodyPr/>
                    <a:lstStyle/>
                    <a:p>
                      <a:endParaRPr lang="fr-FR"/>
                    </a:p>
                  </a:txBody>
                  <a:tcPr/>
                </a:tc>
                <a:tc>
                  <a:txBody>
                    <a:bodyPr/>
                    <a:lstStyle/>
                    <a:p>
                      <a:pPr algn="l" fontAlgn="ctr"/>
                      <a:r>
                        <a:rPr lang="nb-NO" sz="1600" u="none" strike="noStrike" dirty="0">
                          <a:effectLst/>
                        </a:rPr>
                        <a:t>Lot F 5 Pâtisserie CFP 76 et 72.1</a:t>
                      </a:r>
                      <a:endParaRPr lang="nb-NO" sz="16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4115247627"/>
                  </a:ext>
                </a:extLst>
              </a:tr>
            </a:tbl>
          </a:graphicData>
        </a:graphic>
      </p:graphicFrame>
    </p:spTree>
    <p:extLst>
      <p:ext uri="{BB962C8B-B14F-4D97-AF65-F5344CB8AC3E}">
        <p14:creationId xmlns:p14="http://schemas.microsoft.com/office/powerpoint/2010/main" val="3090663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751" y="4632553"/>
            <a:ext cx="3597010" cy="2225447"/>
          </a:xfrm>
          <a:prstGeom prst="rect">
            <a:avLst/>
          </a:prstGeom>
        </p:spPr>
      </p:pic>
      <p:sp>
        <p:nvSpPr>
          <p:cNvPr id="7" name="Rectangle 6"/>
          <p:cNvSpPr/>
          <p:nvPr/>
        </p:nvSpPr>
        <p:spPr>
          <a:xfrm>
            <a:off x="479" y="-3142"/>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lnSpc>
                <a:spcPct val="90000"/>
              </a:lnSpc>
              <a:spcBef>
                <a:spcPct val="0"/>
              </a:spcBef>
              <a:defRPr/>
            </a:pPr>
            <a:r>
              <a:rPr kumimoji="0" lang="fr-FR" sz="3200" b="1" i="0" u="none" strike="noStrike" kern="1200" cap="none" spc="0" normalizeH="0" baseline="0" noProof="0" dirty="0">
                <a:ln>
                  <a:noFill/>
                </a:ln>
                <a:solidFill>
                  <a:prstClr val="white"/>
                </a:solidFill>
                <a:effectLst/>
                <a:uLnTx/>
                <a:uFillTx/>
                <a:latin typeface="Corbel" panose="020B0503020204020204" pitchFamily="34" charset="0"/>
                <a:cs typeface="Sakkal Majalla" panose="02000000000000000000" pitchFamily="2" charset="-78"/>
              </a:rPr>
              <a:t>1- Volet technique</a:t>
            </a:r>
          </a:p>
        </p:txBody>
      </p:sp>
      <p:sp>
        <p:nvSpPr>
          <p:cNvPr id="2" name="Slide Number Placeholder 1"/>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fr-FR"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fr-FR"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Chevron 4">
            <a:extLst>
              <a:ext uri="{FF2B5EF4-FFF2-40B4-BE49-F238E27FC236}">
                <a16:creationId xmlns:a16="http://schemas.microsoft.com/office/drawing/2014/main" id="{861CD39B-5FCF-45BF-AD1C-F019B8A280F5}"/>
              </a:ext>
            </a:extLst>
          </p:cNvPr>
          <p:cNvSpPr/>
          <p:nvPr/>
        </p:nvSpPr>
        <p:spPr>
          <a:xfrm>
            <a:off x="1991544" y="1251317"/>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Planification de la livraison</a:t>
            </a:r>
            <a:endParaRPr lang="fr-FR" sz="2800" dirty="0">
              <a:solidFill>
                <a:srgbClr val="C00000"/>
              </a:solidFill>
              <a:latin typeface="Corbel" panose="020B0503020204020204" pitchFamily="34" charset="0"/>
            </a:endParaRPr>
          </a:p>
        </p:txBody>
      </p:sp>
      <p:sp>
        <p:nvSpPr>
          <p:cNvPr id="3" name="ZoneTexte 2">
            <a:extLst>
              <a:ext uri="{FF2B5EF4-FFF2-40B4-BE49-F238E27FC236}">
                <a16:creationId xmlns:a16="http://schemas.microsoft.com/office/drawing/2014/main" id="{CE047AA6-1FF3-4BB2-AE1A-3E3A04787EB7}"/>
              </a:ext>
            </a:extLst>
          </p:cNvPr>
          <p:cNvSpPr txBox="1"/>
          <p:nvPr/>
        </p:nvSpPr>
        <p:spPr>
          <a:xfrm>
            <a:off x="962526" y="2342147"/>
            <a:ext cx="10507579" cy="3170099"/>
          </a:xfrm>
          <a:prstGeom prst="rect">
            <a:avLst/>
          </a:prstGeom>
          <a:noFill/>
        </p:spPr>
        <p:txBody>
          <a:bodyPr wrap="square" rtlCol="0">
            <a:spAutoFit/>
          </a:bodyPr>
          <a:lstStyle/>
          <a:p>
            <a:pPr marL="571500" indent="-571500" algn="just">
              <a:buFont typeface="Arial" panose="020B0604020202020204" pitchFamily="34" charset="0"/>
              <a:buChar char="•"/>
            </a:pPr>
            <a:r>
              <a:rPr lang="fr-FR" sz="4000" dirty="0"/>
              <a:t>Notification de démarrage de prestation de livraison des équipements, dès signature du contrat;</a:t>
            </a:r>
          </a:p>
          <a:p>
            <a:pPr marL="571500" indent="-571500" algn="just">
              <a:buFont typeface="Arial" panose="020B0604020202020204" pitchFamily="34" charset="0"/>
              <a:buChar char="•"/>
            </a:pPr>
            <a:r>
              <a:rPr lang="fr-FR" sz="4000" dirty="0"/>
              <a:t>Planification de la livraison en concertation avec GOPA et le bénéficiaire du projet.</a:t>
            </a:r>
          </a:p>
        </p:txBody>
      </p:sp>
    </p:spTree>
    <p:extLst>
      <p:ext uri="{BB962C8B-B14F-4D97-AF65-F5344CB8AC3E}">
        <p14:creationId xmlns:p14="http://schemas.microsoft.com/office/powerpoint/2010/main" val="2013587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751" y="4632553"/>
            <a:ext cx="3597010" cy="2225447"/>
          </a:xfrm>
          <a:prstGeom prst="rect">
            <a:avLst/>
          </a:prstGeom>
        </p:spPr>
      </p:pic>
      <p:sp>
        <p:nvSpPr>
          <p:cNvPr id="7" name="Rectangle 6"/>
          <p:cNvSpPr/>
          <p:nvPr/>
        </p:nvSpPr>
        <p:spPr>
          <a:xfrm>
            <a:off x="479" y="-3142"/>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lnSpc>
                <a:spcPct val="90000"/>
              </a:lnSpc>
              <a:spcBef>
                <a:spcPct val="0"/>
              </a:spcBef>
              <a:defRPr/>
            </a:pPr>
            <a:r>
              <a:rPr kumimoji="0" lang="fr-FR" sz="3200" b="1" i="0" u="none" strike="noStrike" kern="1200" cap="none" spc="0" normalizeH="0" baseline="0" noProof="0" dirty="0">
                <a:ln>
                  <a:noFill/>
                </a:ln>
                <a:solidFill>
                  <a:prstClr val="white"/>
                </a:solidFill>
                <a:effectLst/>
                <a:uLnTx/>
                <a:uFillTx/>
                <a:latin typeface="Corbel" panose="020B0503020204020204" pitchFamily="34" charset="0"/>
                <a:cs typeface="Sakkal Majalla" panose="02000000000000000000" pitchFamily="2" charset="-78"/>
              </a:rPr>
              <a:t>1- Volet technique</a:t>
            </a:r>
          </a:p>
        </p:txBody>
      </p:sp>
      <p:sp>
        <p:nvSpPr>
          <p:cNvPr id="2" name="Slide Number Placeholder 1"/>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fr-FR"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fr-FR"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Chevron 4"/>
          <p:cNvSpPr/>
          <p:nvPr/>
        </p:nvSpPr>
        <p:spPr>
          <a:xfrm>
            <a:off x="1991783" y="1316587"/>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Délai d’exécution et modalité de livraison</a:t>
            </a:r>
          </a:p>
        </p:txBody>
      </p:sp>
      <p:sp>
        <p:nvSpPr>
          <p:cNvPr id="3" name="ZoneTexte 2">
            <a:extLst>
              <a:ext uri="{FF2B5EF4-FFF2-40B4-BE49-F238E27FC236}">
                <a16:creationId xmlns:a16="http://schemas.microsoft.com/office/drawing/2014/main" id="{13785AAC-1397-45D4-8DC5-99A252DF2101}"/>
              </a:ext>
            </a:extLst>
          </p:cNvPr>
          <p:cNvSpPr txBox="1"/>
          <p:nvPr/>
        </p:nvSpPr>
        <p:spPr>
          <a:xfrm>
            <a:off x="1006834" y="2038427"/>
            <a:ext cx="10804165" cy="3785652"/>
          </a:xfrm>
          <a:prstGeom prst="rect">
            <a:avLst/>
          </a:prstGeom>
          <a:noFill/>
        </p:spPr>
        <p:txBody>
          <a:bodyPr wrap="square" rtlCol="0">
            <a:spAutoFit/>
          </a:bodyPr>
          <a:lstStyle/>
          <a:p>
            <a:pPr marL="571500" indent="-571500" algn="just">
              <a:buFont typeface="Arial" panose="020B0604020202020204" pitchFamily="34" charset="0"/>
              <a:buChar char="•"/>
            </a:pPr>
            <a:r>
              <a:rPr lang="fr-FR" sz="4000" dirty="0"/>
              <a:t>Le délai d’exécution de cette prestation est de </a:t>
            </a:r>
            <a:r>
              <a:rPr lang="fr-FR" sz="4000" b="1" dirty="0"/>
              <a:t>6 mois </a:t>
            </a:r>
            <a:r>
              <a:rPr lang="fr-FR" sz="4000" dirty="0"/>
              <a:t>qui commence à courir partir de la notification de l’ordre de service par le MO;</a:t>
            </a:r>
          </a:p>
          <a:p>
            <a:pPr marL="571500" indent="-571500" algn="just">
              <a:buFont typeface="Arial" panose="020B0604020202020204" pitchFamily="34" charset="0"/>
              <a:buChar char="•"/>
            </a:pPr>
            <a:r>
              <a:rPr lang="fr-FR" sz="4000" dirty="0"/>
              <a:t>Ce délai couvre la livraison, l’installation, la mise en marche et la formation des utilisateurs des équipements. </a:t>
            </a:r>
          </a:p>
        </p:txBody>
      </p:sp>
    </p:spTree>
    <p:extLst>
      <p:ext uri="{BB962C8B-B14F-4D97-AF65-F5344CB8AC3E}">
        <p14:creationId xmlns:p14="http://schemas.microsoft.com/office/powerpoint/2010/main" val="2688544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751" y="4632553"/>
            <a:ext cx="3597010" cy="2225447"/>
          </a:xfrm>
          <a:prstGeom prst="rect">
            <a:avLst/>
          </a:prstGeom>
        </p:spPr>
      </p:pic>
      <p:sp>
        <p:nvSpPr>
          <p:cNvPr id="7" name="Rectangle 6"/>
          <p:cNvSpPr/>
          <p:nvPr/>
        </p:nvSpPr>
        <p:spPr>
          <a:xfrm>
            <a:off x="479" y="-3142"/>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lnSpc>
                <a:spcPct val="90000"/>
              </a:lnSpc>
              <a:spcBef>
                <a:spcPct val="0"/>
              </a:spcBef>
              <a:defRPr/>
            </a:pPr>
            <a:r>
              <a:rPr kumimoji="0" lang="fr-FR" sz="3200" b="1" i="0" u="none" strike="noStrike" kern="1200" cap="none" spc="0" normalizeH="0" baseline="0" noProof="0" dirty="0">
                <a:ln>
                  <a:noFill/>
                </a:ln>
                <a:solidFill>
                  <a:prstClr val="white"/>
                </a:solidFill>
                <a:effectLst/>
                <a:uLnTx/>
                <a:uFillTx/>
                <a:latin typeface="Corbel" panose="020B0503020204020204" pitchFamily="34" charset="0"/>
                <a:cs typeface="Sakkal Majalla" panose="02000000000000000000" pitchFamily="2" charset="-78"/>
              </a:rPr>
              <a:t>1- Volet technique</a:t>
            </a:r>
          </a:p>
        </p:txBody>
      </p:sp>
      <p:sp>
        <p:nvSpPr>
          <p:cNvPr id="2" name="Slide Number Placeholder 1"/>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fr-FR"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fr-FR"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Chevron 4"/>
          <p:cNvSpPr/>
          <p:nvPr/>
        </p:nvSpPr>
        <p:spPr>
          <a:xfrm>
            <a:off x="1991783" y="1316587"/>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Réception des équipements</a:t>
            </a:r>
          </a:p>
        </p:txBody>
      </p:sp>
      <p:sp>
        <p:nvSpPr>
          <p:cNvPr id="3" name="ZoneTexte 2">
            <a:extLst>
              <a:ext uri="{FF2B5EF4-FFF2-40B4-BE49-F238E27FC236}">
                <a16:creationId xmlns:a16="http://schemas.microsoft.com/office/drawing/2014/main" id="{13785AAC-1397-45D4-8DC5-99A252DF2101}"/>
              </a:ext>
            </a:extLst>
          </p:cNvPr>
          <p:cNvSpPr txBox="1"/>
          <p:nvPr/>
        </p:nvSpPr>
        <p:spPr>
          <a:xfrm>
            <a:off x="693917" y="2381529"/>
            <a:ext cx="10804165" cy="3970318"/>
          </a:xfrm>
          <a:prstGeom prst="rect">
            <a:avLst/>
          </a:prstGeom>
          <a:noFill/>
        </p:spPr>
        <p:txBody>
          <a:bodyPr wrap="square" rtlCol="0">
            <a:spAutoFit/>
          </a:bodyPr>
          <a:lstStyle/>
          <a:p>
            <a:pPr marL="571500" indent="-571500" algn="just">
              <a:buFont typeface="Arial" panose="020B0604020202020204" pitchFamily="34" charset="0"/>
              <a:buChar char="•"/>
            </a:pPr>
            <a:r>
              <a:rPr lang="fr-FR" sz="2800" dirty="0"/>
              <a:t>Réception provisoire :</a:t>
            </a:r>
          </a:p>
          <a:p>
            <a:pPr marL="631825" algn="just"/>
            <a:r>
              <a:rPr lang="fr-FR" sz="2800" dirty="0"/>
              <a:t>La réception sera organisée par lot après la livraison totale des équipements du lot concerné;</a:t>
            </a:r>
          </a:p>
          <a:p>
            <a:pPr marL="1485900" lvl="2" indent="-571500" algn="just">
              <a:buFont typeface="Wingdings" panose="05000000000000000000" pitchFamily="2" charset="2"/>
              <a:buChar char="ü"/>
            </a:pPr>
            <a:r>
              <a:rPr lang="fr-FR" sz="2800" dirty="0"/>
              <a:t>livraison (vérification de conformité sur les documents)</a:t>
            </a:r>
          </a:p>
          <a:p>
            <a:pPr marL="1485900" lvl="2" indent="-571500" algn="just">
              <a:buFont typeface="Wingdings" panose="05000000000000000000" pitchFamily="2" charset="2"/>
              <a:buChar char="ü"/>
            </a:pPr>
            <a:r>
              <a:rPr lang="fr-FR" sz="2800" dirty="0"/>
              <a:t>Installation, mise en marche et formation  </a:t>
            </a:r>
          </a:p>
          <a:p>
            <a:pPr marL="60325" algn="just"/>
            <a:r>
              <a:rPr lang="fr-FR" sz="2800" dirty="0"/>
              <a:t>La réception provisoire sera prononcée par une commission composée du représentant du MO (GOPA) et le bénéficiaire du projet.</a:t>
            </a:r>
          </a:p>
          <a:p>
            <a:pPr marL="60325" algn="just"/>
            <a:endParaRPr lang="fr-FR" sz="2800" dirty="0"/>
          </a:p>
          <a:p>
            <a:pPr marL="571500" indent="-571500" algn="just">
              <a:buFont typeface="Arial" panose="020B0604020202020204" pitchFamily="34" charset="0"/>
              <a:buChar char="•"/>
            </a:pPr>
            <a:r>
              <a:rPr lang="fr-FR" sz="2800" dirty="0"/>
              <a:t>Réception définitive : un an après la réception provisoire  </a:t>
            </a:r>
          </a:p>
        </p:txBody>
      </p:sp>
    </p:spTree>
    <p:extLst>
      <p:ext uri="{BB962C8B-B14F-4D97-AF65-F5344CB8AC3E}">
        <p14:creationId xmlns:p14="http://schemas.microsoft.com/office/powerpoint/2010/main" val="1551645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751" y="4632553"/>
            <a:ext cx="3597010" cy="2225447"/>
          </a:xfrm>
          <a:prstGeom prst="rect">
            <a:avLst/>
          </a:prstGeom>
        </p:spPr>
      </p:pic>
      <p:sp>
        <p:nvSpPr>
          <p:cNvPr id="7" name="Rectangle 6"/>
          <p:cNvSpPr/>
          <p:nvPr/>
        </p:nvSpPr>
        <p:spPr>
          <a:xfrm>
            <a:off x="479" y="-3142"/>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lnSpc>
                <a:spcPct val="90000"/>
              </a:lnSpc>
              <a:spcBef>
                <a:spcPct val="0"/>
              </a:spcBef>
              <a:defRPr/>
            </a:pPr>
            <a:r>
              <a:rPr kumimoji="0" lang="fr-FR" sz="3200" b="1" i="0" u="none" strike="noStrike" kern="1200" cap="none" spc="0" normalizeH="0" baseline="0" noProof="0" dirty="0">
                <a:ln>
                  <a:noFill/>
                </a:ln>
                <a:solidFill>
                  <a:prstClr val="white"/>
                </a:solidFill>
                <a:effectLst/>
                <a:uLnTx/>
                <a:uFillTx/>
                <a:latin typeface="Corbel" panose="020B0503020204020204" pitchFamily="34" charset="0"/>
                <a:cs typeface="Sakkal Majalla" panose="02000000000000000000" pitchFamily="2" charset="-78"/>
              </a:rPr>
              <a:t>1- Volet technique</a:t>
            </a:r>
          </a:p>
        </p:txBody>
      </p:sp>
      <p:sp>
        <p:nvSpPr>
          <p:cNvPr id="2" name="Slide Number Placeholder 1"/>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fr-FR"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fr-FR"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Chevron 4"/>
          <p:cNvSpPr/>
          <p:nvPr/>
        </p:nvSpPr>
        <p:spPr>
          <a:xfrm>
            <a:off x="1991783" y="1316587"/>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Lieu de livraison</a:t>
            </a:r>
          </a:p>
        </p:txBody>
      </p:sp>
      <p:graphicFrame>
        <p:nvGraphicFramePr>
          <p:cNvPr id="3" name="Tableau 2">
            <a:extLst>
              <a:ext uri="{FF2B5EF4-FFF2-40B4-BE49-F238E27FC236}">
                <a16:creationId xmlns:a16="http://schemas.microsoft.com/office/drawing/2014/main" id="{5B9DD9B5-1D79-40B8-8F6D-3842FA6EB6FB}"/>
              </a:ext>
            </a:extLst>
          </p:cNvPr>
          <p:cNvGraphicFramePr>
            <a:graphicFrameLocks noGrp="1"/>
          </p:cNvGraphicFramePr>
          <p:nvPr>
            <p:extLst>
              <p:ext uri="{D42A27DB-BD31-4B8C-83A1-F6EECF244321}">
                <p14:modId xmlns:p14="http://schemas.microsoft.com/office/powerpoint/2010/main" val="1866232787"/>
              </p:ext>
            </p:extLst>
          </p:nvPr>
        </p:nvGraphicFramePr>
        <p:xfrm>
          <a:off x="1795841" y="2225447"/>
          <a:ext cx="7250188" cy="2539608"/>
        </p:xfrm>
        <a:graphic>
          <a:graphicData uri="http://schemas.openxmlformats.org/drawingml/2006/table">
            <a:tbl>
              <a:tblPr firstRow="1" firstCol="1" bandRow="1">
                <a:tableStyleId>{5C22544A-7EE6-4342-B048-85BDC9FD1C3A}</a:tableStyleId>
              </a:tblPr>
              <a:tblGrid>
                <a:gridCol w="1142491">
                  <a:extLst>
                    <a:ext uri="{9D8B030D-6E8A-4147-A177-3AD203B41FA5}">
                      <a16:colId xmlns:a16="http://schemas.microsoft.com/office/drawing/2014/main" val="759053710"/>
                    </a:ext>
                  </a:extLst>
                </a:gridCol>
                <a:gridCol w="2844649">
                  <a:extLst>
                    <a:ext uri="{9D8B030D-6E8A-4147-A177-3AD203B41FA5}">
                      <a16:colId xmlns:a16="http://schemas.microsoft.com/office/drawing/2014/main" val="734889874"/>
                    </a:ext>
                  </a:extLst>
                </a:gridCol>
                <a:gridCol w="3263048">
                  <a:extLst>
                    <a:ext uri="{9D8B030D-6E8A-4147-A177-3AD203B41FA5}">
                      <a16:colId xmlns:a16="http://schemas.microsoft.com/office/drawing/2014/main" val="3731876521"/>
                    </a:ext>
                  </a:extLst>
                </a:gridCol>
              </a:tblGrid>
              <a:tr h="387124">
                <a:tc>
                  <a:txBody>
                    <a:bodyPr/>
                    <a:lstStyle/>
                    <a:p>
                      <a:pPr algn="ctr"/>
                      <a:r>
                        <a:rPr lang="fr-FR" sz="1400">
                          <a:effectLst/>
                        </a:rPr>
                        <a:t>N° du Projet </a:t>
                      </a:r>
                      <a:endParaRPr lang="fr-FR" sz="16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fr-FR" sz="1400">
                          <a:effectLst/>
                        </a:rPr>
                        <a:t>Intitulé </a:t>
                      </a:r>
                      <a:endParaRPr lang="fr-FR" sz="16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fr-FR" sz="1400">
                          <a:effectLst/>
                        </a:rPr>
                        <a:t>Adresse</a:t>
                      </a:r>
                      <a:endParaRPr lang="fr-FR" sz="160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3109336584"/>
                  </a:ext>
                </a:extLst>
              </a:tr>
              <a:tr h="274785">
                <a:tc>
                  <a:txBody>
                    <a:bodyPr/>
                    <a:lstStyle/>
                    <a:p>
                      <a:r>
                        <a:rPr lang="fr-FR" sz="1600" dirty="0">
                          <a:effectLst/>
                        </a:rPr>
                        <a:t>CFP 48</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marL="0" algn="l" defTabSz="914400" rtl="0" eaLnBrk="1" latinLnBrk="0" hangingPunct="1"/>
                      <a:r>
                        <a:rPr lang="fr-FR" sz="1400" kern="1200" dirty="0">
                          <a:solidFill>
                            <a:schemeClr val="dk1"/>
                          </a:solidFill>
                          <a:effectLst/>
                          <a:latin typeface="+mn-lt"/>
                          <a:ea typeface="+mn-ea"/>
                          <a:cs typeface="+mn-cs"/>
                        </a:rPr>
                        <a:t>ISMALA/OFPPT</a:t>
                      </a:r>
                    </a:p>
                  </a:txBody>
                  <a:tcPr marL="44450" marR="44450" marT="0" marB="0" anchor="ctr"/>
                </a:tc>
                <a:tc>
                  <a:txBody>
                    <a:bodyPr/>
                    <a:lstStyle/>
                    <a:p>
                      <a:r>
                        <a:rPr lang="fr-FR" sz="1400" dirty="0">
                          <a:effectLst/>
                        </a:rPr>
                        <a:t>Nouaceur / Casablanca</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478086767"/>
                  </a:ext>
                </a:extLst>
              </a:tr>
              <a:tr h="274785">
                <a:tc>
                  <a:txBody>
                    <a:bodyPr/>
                    <a:lstStyle/>
                    <a:p>
                      <a:r>
                        <a:rPr lang="fr-FR" sz="1600" dirty="0">
                          <a:effectLst/>
                        </a:rPr>
                        <a:t>CFP 27</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fr-FR" sz="1400" dirty="0">
                          <a:effectLst/>
                        </a:rPr>
                        <a:t>ISTA </a:t>
                      </a:r>
                      <a:r>
                        <a:rPr lang="fr-FR" sz="1400" dirty="0" err="1">
                          <a:effectLst/>
                        </a:rPr>
                        <a:t>Had</a:t>
                      </a:r>
                      <a:r>
                        <a:rPr lang="fr-FR" sz="1400" dirty="0">
                          <a:effectLst/>
                        </a:rPr>
                        <a:t> </a:t>
                      </a:r>
                      <a:r>
                        <a:rPr lang="fr-FR" sz="1400" dirty="0" err="1">
                          <a:effectLst/>
                        </a:rPr>
                        <a:t>Soualem</a:t>
                      </a:r>
                      <a:r>
                        <a:rPr lang="fr-FR" sz="1400" dirty="0">
                          <a:effectLst/>
                        </a:rPr>
                        <a:t> /OFPPT</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fr-FR" sz="1400" dirty="0" err="1">
                          <a:effectLst/>
                        </a:rPr>
                        <a:t>Had</a:t>
                      </a:r>
                      <a:r>
                        <a:rPr lang="fr-FR" sz="1400" dirty="0">
                          <a:effectLst/>
                        </a:rPr>
                        <a:t> </a:t>
                      </a:r>
                      <a:r>
                        <a:rPr lang="fr-FR" sz="1400" dirty="0" err="1">
                          <a:effectLst/>
                        </a:rPr>
                        <a:t>Soualem</a:t>
                      </a:r>
                      <a:r>
                        <a:rPr lang="fr-FR" sz="1400" dirty="0">
                          <a:effectLst/>
                        </a:rPr>
                        <a:t>/Casa</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2325580221"/>
                  </a:ext>
                </a:extLst>
              </a:tr>
              <a:tr h="274785">
                <a:tc>
                  <a:txBody>
                    <a:bodyPr/>
                    <a:lstStyle/>
                    <a:p>
                      <a:r>
                        <a:rPr lang="fr-FR" sz="1600" dirty="0">
                          <a:effectLst/>
                        </a:rPr>
                        <a:t>CFP 28</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fr-FR" sz="1400">
                          <a:effectLst/>
                        </a:rPr>
                        <a:t>ISB /OFPPT</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fr-FR" sz="1400" dirty="0">
                          <a:effectLst/>
                        </a:rPr>
                        <a:t>Casablanca</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2618607386"/>
                  </a:ext>
                </a:extLst>
              </a:tr>
              <a:tr h="274785">
                <a:tc>
                  <a:txBody>
                    <a:bodyPr/>
                    <a:lstStyle/>
                    <a:p>
                      <a:r>
                        <a:rPr lang="fr-FR" sz="1600" dirty="0">
                          <a:effectLst/>
                        </a:rPr>
                        <a:t>CFP O4</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fr-FR" sz="1400">
                          <a:effectLst/>
                        </a:rPr>
                        <a:t>IPMLI-Fahs Anjra) OFPPT</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fr-FR" sz="1400" dirty="0" err="1">
                          <a:effectLst/>
                        </a:rPr>
                        <a:t>Fahs</a:t>
                      </a:r>
                      <a:r>
                        <a:rPr lang="fr-FR" sz="1400" dirty="0">
                          <a:effectLst/>
                        </a:rPr>
                        <a:t> </a:t>
                      </a:r>
                      <a:r>
                        <a:rPr lang="fr-FR" sz="1400" dirty="0" err="1">
                          <a:effectLst/>
                        </a:rPr>
                        <a:t>Anjra</a:t>
                      </a:r>
                      <a:r>
                        <a:rPr lang="fr-FR" sz="1400" dirty="0">
                          <a:effectLst/>
                        </a:rPr>
                        <a:t>/Tanger</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166224104"/>
                  </a:ext>
                </a:extLst>
              </a:tr>
              <a:tr h="274785">
                <a:tc>
                  <a:txBody>
                    <a:bodyPr/>
                    <a:lstStyle/>
                    <a:p>
                      <a:r>
                        <a:rPr lang="fr-FR" sz="1600" dirty="0">
                          <a:effectLst/>
                        </a:rPr>
                        <a:t>CFP 76</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fr-FR" sz="1400">
                          <a:effectLst/>
                        </a:rPr>
                        <a:t>IFMBP- FNM+M. Agriculture</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fr-FR" sz="1400" dirty="0">
                          <a:effectLst/>
                        </a:rPr>
                        <a:t>Casablanca</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246983015"/>
                  </a:ext>
                </a:extLst>
              </a:tr>
              <a:tr h="274785">
                <a:tc>
                  <a:txBody>
                    <a:bodyPr/>
                    <a:lstStyle/>
                    <a:p>
                      <a:r>
                        <a:rPr lang="fr-FR" sz="1600" dirty="0">
                          <a:effectLst/>
                        </a:rPr>
                        <a:t>CFP 79</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fr-FR" sz="1400">
                          <a:effectLst/>
                        </a:rPr>
                        <a:t>CFME-Bellota / M. Agriculture+ANOC</a:t>
                      </a:r>
                      <a:endParaRPr lang="fr-F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fr-FR" sz="1400" dirty="0" err="1">
                          <a:effectLst/>
                        </a:rPr>
                        <a:t>Bellota</a:t>
                      </a:r>
                      <a:r>
                        <a:rPr lang="fr-FR" sz="1400" dirty="0">
                          <a:effectLst/>
                        </a:rPr>
                        <a:t>/Ouezzane</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140192115"/>
                  </a:ext>
                </a:extLst>
              </a:tr>
              <a:tr h="503774">
                <a:tc>
                  <a:txBody>
                    <a:bodyPr/>
                    <a:lstStyle/>
                    <a:p>
                      <a:r>
                        <a:rPr lang="fr-FR" sz="1600" dirty="0">
                          <a:effectLst/>
                        </a:rPr>
                        <a:t>CFP 72-1</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fr-FR" sz="1400" dirty="0">
                          <a:effectLst/>
                        </a:rPr>
                        <a:t>ISTAHT Ouarzazate / D. </a:t>
                      </a:r>
                      <a:r>
                        <a:rPr lang="fr-FR" sz="1400" dirty="0" err="1">
                          <a:effectLst/>
                        </a:rPr>
                        <a:t>Tourisme+FNIH</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fr-FR" sz="1400" dirty="0">
                          <a:effectLst/>
                        </a:rPr>
                        <a:t>Ouarzazate</a:t>
                      </a:r>
                      <a:endParaRPr lang="fr-FR" sz="16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2679365148"/>
                  </a:ext>
                </a:extLst>
              </a:tr>
            </a:tbl>
          </a:graphicData>
        </a:graphic>
      </p:graphicFrame>
    </p:spTree>
    <p:extLst>
      <p:ext uri="{BB962C8B-B14F-4D97-AF65-F5344CB8AC3E}">
        <p14:creationId xmlns:p14="http://schemas.microsoft.com/office/powerpoint/2010/main" val="4102865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17</a:t>
            </a:fld>
            <a:r>
              <a:rPr lang="fr-FR" sz="1270" b="1" dirty="0">
                <a:solidFill>
                  <a:schemeClr val="accent2">
                    <a:lumMod val="50000"/>
                  </a:schemeClr>
                </a:solidFill>
              </a:rPr>
              <a:t>-</a:t>
            </a:r>
          </a:p>
        </p:txBody>
      </p:sp>
      <p:sp>
        <p:nvSpPr>
          <p:cNvPr id="5" name="Rectangle 4"/>
          <p:cNvSpPr/>
          <p:nvPr/>
        </p:nvSpPr>
        <p:spPr>
          <a:xfrm>
            <a:off x="240" y="0"/>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lnSpc>
                <a:spcPct val="90000"/>
              </a:lnSpc>
              <a:spcBef>
                <a:spcPct val="0"/>
              </a:spcBef>
            </a:pPr>
            <a:r>
              <a:rPr lang="fr-FR" sz="3990" b="1" dirty="0">
                <a:solidFill>
                  <a:schemeClr val="bg1"/>
                </a:solidFill>
                <a:latin typeface="Corbel" panose="020B0503020204020204" pitchFamily="34" charset="0"/>
                <a:cs typeface="Sakkal Majalla" panose="02000000000000000000" pitchFamily="2" charset="-78"/>
              </a:rPr>
              <a:t>Plan</a:t>
            </a:r>
            <a:endParaRPr lang="ar-SA" sz="3990" b="1" dirty="0">
              <a:solidFill>
                <a:schemeClr val="bg1"/>
              </a:solidFill>
              <a:latin typeface="Corbel" panose="020B0503020204020204" pitchFamily="34" charset="0"/>
              <a:cs typeface="Sakkal Majalla" panose="02000000000000000000" pitchFamily="2" charset="-78"/>
            </a:endParaRPr>
          </a:p>
        </p:txBody>
      </p:sp>
      <p:grpSp>
        <p:nvGrpSpPr>
          <p:cNvPr id="78" name="Groupe 77"/>
          <p:cNvGrpSpPr/>
          <p:nvPr/>
        </p:nvGrpSpPr>
        <p:grpSpPr>
          <a:xfrm>
            <a:off x="1264305" y="1681127"/>
            <a:ext cx="9392179" cy="1264387"/>
            <a:chOff x="526358" y="986563"/>
            <a:chExt cx="10357486" cy="1394337"/>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2" name="Rectangle 8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1</a:t>
                </a:r>
              </a:p>
            </p:txBody>
          </p:sp>
        </p:grpSp>
        <p:sp>
          <p:nvSpPr>
            <p:cNvPr id="80" name="Rogner un rectangle avec un coin du même côté 19"/>
            <p:cNvSpPr/>
            <p:nvPr/>
          </p:nvSpPr>
          <p:spPr>
            <a:xfrm>
              <a:off x="1294662" y="986563"/>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3" name="Groupe 82"/>
          <p:cNvGrpSpPr/>
          <p:nvPr/>
        </p:nvGrpSpPr>
        <p:grpSpPr>
          <a:xfrm>
            <a:off x="1264305" y="3141208"/>
            <a:ext cx="9392179" cy="1265573"/>
            <a:chOff x="526358" y="2596706"/>
            <a:chExt cx="10357486" cy="1395645"/>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7" name="Rectangle 86"/>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2</a:t>
                </a:r>
              </a:p>
            </p:txBody>
          </p:sp>
        </p:grpSp>
        <p:sp>
          <p:nvSpPr>
            <p:cNvPr id="85" name="Rogner un rectangle avec un coin du même côté 20"/>
            <p:cNvSpPr/>
            <p:nvPr/>
          </p:nvSpPr>
          <p:spPr>
            <a:xfrm>
              <a:off x="1294662" y="2596706"/>
              <a:ext cx="9589182" cy="1379762"/>
            </a:xfrm>
            <a:prstGeom prst="snip2SameRect">
              <a:avLst>
                <a:gd name="adj1" fmla="val 19842"/>
                <a:gd name="adj2" fmla="val 19048"/>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8" name="Groupe 87"/>
          <p:cNvGrpSpPr/>
          <p:nvPr/>
        </p:nvGrpSpPr>
        <p:grpSpPr>
          <a:xfrm>
            <a:off x="1259124" y="4632553"/>
            <a:ext cx="9397360" cy="1264387"/>
            <a:chOff x="520644" y="4194964"/>
            <a:chExt cx="10363200" cy="1394337"/>
          </a:xfrm>
        </p:grpSpPr>
        <p:grpSp>
          <p:nvGrpSpPr>
            <p:cNvPr id="89" name="Groupe 88"/>
            <p:cNvGrpSpPr/>
            <p:nvPr/>
          </p:nvGrpSpPr>
          <p:grpSpPr>
            <a:xfrm>
              <a:off x="520644" y="4665910"/>
              <a:ext cx="688412" cy="923391"/>
              <a:chOff x="1907704" y="1527351"/>
              <a:chExt cx="688412" cy="923391"/>
            </a:xfrm>
          </p:grpSpPr>
          <p:sp>
            <p:nvSpPr>
              <p:cNvPr id="91" name="Parallélogramme 9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latin typeface="Corbel" panose="020B0503020204020204" pitchFamily="34" charset="0"/>
                </a:endParaRPr>
              </a:p>
            </p:txBody>
          </p:sp>
          <p:sp>
            <p:nvSpPr>
              <p:cNvPr id="92" name="Rectangle 9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latin typeface="Corbel" panose="020B0503020204020204" pitchFamily="34" charset="0"/>
                  </a:rPr>
                  <a:t>3</a:t>
                </a:r>
              </a:p>
            </p:txBody>
          </p:sp>
        </p:grpSp>
        <p:sp>
          <p:nvSpPr>
            <p:cNvPr id="90" name="Rogner un rectangle avec un coin du même côté 21"/>
            <p:cNvSpPr/>
            <p:nvPr/>
          </p:nvSpPr>
          <p:spPr>
            <a:xfrm>
              <a:off x="1294662" y="4194964"/>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latin typeface="Corbel" panose="020B0503020204020204" pitchFamily="34" charset="0"/>
              </a:endParaRPr>
            </a:p>
          </p:txBody>
        </p:sp>
      </p:grpSp>
      <p:sp>
        <p:nvSpPr>
          <p:cNvPr id="93" name="Rectangle 92"/>
          <p:cNvSpPr/>
          <p:nvPr/>
        </p:nvSpPr>
        <p:spPr>
          <a:xfrm>
            <a:off x="2177775" y="1791056"/>
            <a:ext cx="1819729"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TECHNIQUE</a:t>
            </a:r>
            <a:endParaRPr lang="en-US" sz="1451" b="1" u="sng" dirty="0">
              <a:solidFill>
                <a:srgbClr val="002060"/>
              </a:solidFill>
              <a:latin typeface="Berlin Sans FB Demi" pitchFamily="34" charset="0"/>
            </a:endParaRPr>
          </a:p>
        </p:txBody>
      </p:sp>
      <p:sp>
        <p:nvSpPr>
          <p:cNvPr id="94" name="Rectangle 93"/>
          <p:cNvSpPr/>
          <p:nvPr/>
        </p:nvSpPr>
        <p:spPr>
          <a:xfrm>
            <a:off x="2172232" y="3251039"/>
            <a:ext cx="214353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ADMINISTRATIF</a:t>
            </a:r>
          </a:p>
        </p:txBody>
      </p:sp>
      <p:sp>
        <p:nvSpPr>
          <p:cNvPr id="95" name="Rectangle 94"/>
          <p:cNvSpPr/>
          <p:nvPr/>
        </p:nvSpPr>
        <p:spPr>
          <a:xfrm>
            <a:off x="2172232" y="4735607"/>
            <a:ext cx="138050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FISCAL</a:t>
            </a:r>
          </a:p>
        </p:txBody>
      </p:sp>
      <p:sp>
        <p:nvSpPr>
          <p:cNvPr id="96" name="Rectangle 95"/>
          <p:cNvSpPr/>
          <p:nvPr/>
        </p:nvSpPr>
        <p:spPr>
          <a:xfrm>
            <a:off x="2154630" y="2095480"/>
            <a:ext cx="8308227" cy="707886"/>
          </a:xfrm>
          <a:prstGeom prst="rect">
            <a:avLst/>
          </a:prstGeom>
        </p:spPr>
        <p:txBody>
          <a:bodyPr wrap="square">
            <a:spAutoFit/>
          </a:bodyPr>
          <a:lstStyle/>
          <a:p>
            <a:pPr algn="just"/>
            <a:r>
              <a:rPr lang="fr-FR" sz="2000" b="1" kern="0" dirty="0">
                <a:latin typeface="Corbel" panose="020B0503020204020204" pitchFamily="34" charset="0"/>
                <a:cs typeface="Arial" panose="020B0604020202020204" pitchFamily="34" charset="0"/>
              </a:rPr>
              <a:t>Présentation des spécifications techniques/termes de référence : contexte, objectif et étendue de la mission.</a:t>
            </a:r>
            <a:endParaRPr lang="en-US" sz="2000" b="1" dirty="0">
              <a:latin typeface="Corbel" panose="020B0503020204020204" pitchFamily="34" charset="0"/>
            </a:endParaRPr>
          </a:p>
        </p:txBody>
      </p:sp>
      <p:sp>
        <p:nvSpPr>
          <p:cNvPr id="97" name="Rectangle 96"/>
          <p:cNvSpPr/>
          <p:nvPr/>
        </p:nvSpPr>
        <p:spPr>
          <a:xfrm>
            <a:off x="2177775" y="3613664"/>
            <a:ext cx="8285083" cy="707886"/>
          </a:xfrm>
          <a:prstGeom prst="rect">
            <a:avLst/>
          </a:prstGeom>
        </p:spPr>
        <p:txBody>
          <a:bodyPr wrap="square">
            <a:spAutoFit/>
          </a:bodyPr>
          <a:lstStyle/>
          <a:p>
            <a:pPr algn="just"/>
            <a:r>
              <a:rPr lang="fr-FR" sz="2000" b="1" kern="0" dirty="0">
                <a:latin typeface="Corbel" panose="020B0503020204020204" pitchFamily="34" charset="0"/>
                <a:cs typeface="Arial" panose="020B0604020202020204" pitchFamily="34" charset="0"/>
              </a:rPr>
              <a:t>Description du processus de passation des marchés selon les lignes directrices de MCC.</a:t>
            </a:r>
          </a:p>
        </p:txBody>
      </p:sp>
      <p:sp>
        <p:nvSpPr>
          <p:cNvPr id="98" name="Rectangle 97"/>
          <p:cNvSpPr/>
          <p:nvPr/>
        </p:nvSpPr>
        <p:spPr>
          <a:xfrm>
            <a:off x="2154631" y="5097938"/>
            <a:ext cx="6777849" cy="400110"/>
          </a:xfrm>
          <a:prstGeom prst="rect">
            <a:avLst/>
          </a:prstGeom>
        </p:spPr>
        <p:txBody>
          <a:bodyPr wrap="square">
            <a:spAutoFit/>
          </a:bodyPr>
          <a:lstStyle/>
          <a:p>
            <a:pPr algn="just"/>
            <a:r>
              <a:rPr lang="fr-FR" sz="2000" b="1" kern="0" dirty="0">
                <a:latin typeface="Corbel" panose="020B0503020204020204" pitchFamily="34" charset="0"/>
                <a:cs typeface="Arial" panose="020B0604020202020204" pitchFamily="34" charset="0"/>
              </a:rPr>
              <a:t>Présentation des dispositions fiscales pour les consultants</a:t>
            </a:r>
            <a:r>
              <a:rPr lang="fr-FR" sz="2000" b="1" kern="0" dirty="0">
                <a:cs typeface="Arial" panose="020B0604020202020204" pitchFamily="34" charset="0"/>
              </a:rPr>
              <a:t>.</a:t>
            </a:r>
          </a:p>
        </p:txBody>
      </p:sp>
    </p:spTree>
    <p:extLst>
      <p:ext uri="{BB962C8B-B14F-4D97-AF65-F5344CB8AC3E}">
        <p14:creationId xmlns:p14="http://schemas.microsoft.com/office/powerpoint/2010/main" val="497040382"/>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587E20-DC78-4AB0-8F4E-7BE9E6B74AB1}"/>
              </a:ext>
            </a:extLst>
          </p:cNvPr>
          <p:cNvSpPr>
            <a:spLocks noGrp="1"/>
          </p:cNvSpPr>
          <p:nvPr>
            <p:ph type="dt" sz="half" idx="10"/>
          </p:nvPr>
        </p:nvSpPr>
        <p:spPr/>
        <p:txBody>
          <a:bodyPr/>
          <a:lstStyle/>
          <a:p>
            <a:fld id="{B19459A9-BF71-4869-8140-0A694E4B773B}" type="datetime1">
              <a:rPr lang="en-US" smtClean="0"/>
              <a:t>12/10/2021</a:t>
            </a:fld>
            <a:endParaRPr lang="en-US"/>
          </a:p>
        </p:txBody>
      </p:sp>
      <p:sp>
        <p:nvSpPr>
          <p:cNvPr id="4" name="Slide Number Placeholder 3">
            <a:extLst>
              <a:ext uri="{FF2B5EF4-FFF2-40B4-BE49-F238E27FC236}">
                <a16:creationId xmlns:a16="http://schemas.microsoft.com/office/drawing/2014/main" id="{3816D1F3-093A-495E-BCF4-8FEE8A329262}"/>
              </a:ext>
            </a:extLst>
          </p:cNvPr>
          <p:cNvSpPr>
            <a:spLocks noGrp="1"/>
          </p:cNvSpPr>
          <p:nvPr>
            <p:ph type="sldNum" sz="quarter" idx="12"/>
          </p:nvPr>
        </p:nvSpPr>
        <p:spPr/>
        <p:txBody>
          <a:bodyPr/>
          <a:lstStyle/>
          <a:p>
            <a:fld id="{B6F15528-21DE-4FAA-801E-634DDDAF4B2B}" type="slidenum">
              <a:rPr lang="fr-FR" smtClean="0"/>
              <a:t>18</a:t>
            </a:fld>
            <a:endParaRPr lang="fr-FR"/>
          </a:p>
        </p:txBody>
      </p:sp>
      <p:sp>
        <p:nvSpPr>
          <p:cNvPr id="6" name="Rectangle 5">
            <a:extLst>
              <a:ext uri="{FF2B5EF4-FFF2-40B4-BE49-F238E27FC236}">
                <a16:creationId xmlns:a16="http://schemas.microsoft.com/office/drawing/2014/main" id="{D9736D5B-6096-4E8F-B6FD-E194E56B4AD7}"/>
              </a:ext>
            </a:extLst>
          </p:cNvPr>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Processus de passation des marchés</a:t>
            </a:r>
          </a:p>
        </p:txBody>
      </p:sp>
      <p:sp>
        <p:nvSpPr>
          <p:cNvPr id="7" name="Chevron 6">
            <a:extLst>
              <a:ext uri="{FF2B5EF4-FFF2-40B4-BE49-F238E27FC236}">
                <a16:creationId xmlns:a16="http://schemas.microsoft.com/office/drawing/2014/main" id="{85E817FC-C8A9-4436-A913-71A2AEF1EC76}"/>
              </a:ext>
            </a:extLst>
          </p:cNvPr>
          <p:cNvSpPr/>
          <p:nvPr/>
        </p:nvSpPr>
        <p:spPr>
          <a:xfrm>
            <a:off x="2012232" y="1061205"/>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Présentation du marché</a:t>
            </a:r>
            <a:endParaRPr lang="fr-FR" sz="2800" dirty="0">
              <a:solidFill>
                <a:srgbClr val="C00000"/>
              </a:solidFill>
              <a:latin typeface="Corbel" panose="020B0503020204020204" pitchFamily="34" charset="0"/>
            </a:endParaRPr>
          </a:p>
        </p:txBody>
      </p:sp>
      <p:sp>
        <p:nvSpPr>
          <p:cNvPr id="8" name="Espace réservé du contenu 2">
            <a:extLst>
              <a:ext uri="{FF2B5EF4-FFF2-40B4-BE49-F238E27FC236}">
                <a16:creationId xmlns:a16="http://schemas.microsoft.com/office/drawing/2014/main" id="{E7352EC7-7FCE-4D99-81DB-91C749EC66A0}"/>
              </a:ext>
            </a:extLst>
          </p:cNvPr>
          <p:cNvSpPr txBox="1">
            <a:spLocks/>
          </p:cNvSpPr>
          <p:nvPr/>
        </p:nvSpPr>
        <p:spPr>
          <a:xfrm>
            <a:off x="1451579" y="1847849"/>
            <a:ext cx="9603275" cy="4205631"/>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fr-FR" sz="2400" dirty="0"/>
              <a:t>Le présent appel d’offres </a:t>
            </a:r>
            <a:r>
              <a:rPr lang="fr-FR" sz="2400" b="1" dirty="0">
                <a:solidFill>
                  <a:srgbClr val="FF0000"/>
                </a:solidFill>
              </a:rPr>
              <a:t>est financé par le fond de Gouvernement du Maroc</a:t>
            </a:r>
            <a:r>
              <a:rPr lang="fr-FR" sz="2400" dirty="0"/>
              <a:t>, il consiste en la fourniture des équipements technico-pédagogiques et les services y afférents destinés aux centres de formation cités.</a:t>
            </a:r>
          </a:p>
        </p:txBody>
      </p:sp>
    </p:spTree>
    <p:extLst>
      <p:ext uri="{BB962C8B-B14F-4D97-AF65-F5344CB8AC3E}">
        <p14:creationId xmlns:p14="http://schemas.microsoft.com/office/powerpoint/2010/main" val="419079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601976-2ECD-4D28-8C21-1C23A142CA37}"/>
              </a:ext>
            </a:extLst>
          </p:cNvPr>
          <p:cNvSpPr>
            <a:spLocks noGrp="1"/>
          </p:cNvSpPr>
          <p:nvPr>
            <p:ph type="dt" sz="half" idx="10"/>
          </p:nvPr>
        </p:nvSpPr>
        <p:spPr/>
        <p:txBody>
          <a:bodyPr/>
          <a:lstStyle/>
          <a:p>
            <a:fld id="{B19459A9-BF71-4869-8140-0A694E4B773B}" type="datetime1">
              <a:rPr lang="en-US" smtClean="0"/>
              <a:t>12/10/2021</a:t>
            </a:fld>
            <a:endParaRPr lang="en-US"/>
          </a:p>
        </p:txBody>
      </p:sp>
      <p:sp>
        <p:nvSpPr>
          <p:cNvPr id="4" name="Slide Number Placeholder 3">
            <a:extLst>
              <a:ext uri="{FF2B5EF4-FFF2-40B4-BE49-F238E27FC236}">
                <a16:creationId xmlns:a16="http://schemas.microsoft.com/office/drawing/2014/main" id="{765B524B-E708-4504-BCC8-83FC189A5746}"/>
              </a:ext>
            </a:extLst>
          </p:cNvPr>
          <p:cNvSpPr>
            <a:spLocks noGrp="1"/>
          </p:cNvSpPr>
          <p:nvPr>
            <p:ph type="sldNum" sz="quarter" idx="12"/>
          </p:nvPr>
        </p:nvSpPr>
        <p:spPr/>
        <p:txBody>
          <a:bodyPr/>
          <a:lstStyle/>
          <a:p>
            <a:fld id="{B6F15528-21DE-4FAA-801E-634DDDAF4B2B}" type="slidenum">
              <a:rPr lang="fr-FR" smtClean="0"/>
              <a:t>19</a:t>
            </a:fld>
            <a:endParaRPr lang="fr-FR"/>
          </a:p>
        </p:txBody>
      </p:sp>
      <p:sp>
        <p:nvSpPr>
          <p:cNvPr id="7" name="Rectangle 6">
            <a:extLst>
              <a:ext uri="{FF2B5EF4-FFF2-40B4-BE49-F238E27FC236}">
                <a16:creationId xmlns:a16="http://schemas.microsoft.com/office/drawing/2014/main" id="{0A05616D-CDF0-4B8E-89BF-CBED8EC84253}"/>
              </a:ext>
            </a:extLst>
          </p:cNvPr>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Processus de passation des marchés</a:t>
            </a:r>
          </a:p>
        </p:txBody>
      </p:sp>
      <p:sp>
        <p:nvSpPr>
          <p:cNvPr id="8" name="Chevron 6">
            <a:extLst>
              <a:ext uri="{FF2B5EF4-FFF2-40B4-BE49-F238E27FC236}">
                <a16:creationId xmlns:a16="http://schemas.microsoft.com/office/drawing/2014/main" id="{F5328170-5002-450E-9CBB-0BF243F8566F}"/>
              </a:ext>
            </a:extLst>
          </p:cNvPr>
          <p:cNvSpPr/>
          <p:nvPr/>
        </p:nvSpPr>
        <p:spPr>
          <a:xfrm>
            <a:off x="2012232" y="1061205"/>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Présentation du marché</a:t>
            </a:r>
            <a:endParaRPr lang="fr-FR" sz="2800" dirty="0">
              <a:solidFill>
                <a:srgbClr val="C00000"/>
              </a:solidFill>
              <a:latin typeface="Corbel" panose="020B0503020204020204" pitchFamily="34" charset="0"/>
            </a:endParaRPr>
          </a:p>
        </p:txBody>
      </p:sp>
      <p:graphicFrame>
        <p:nvGraphicFramePr>
          <p:cNvPr id="5" name="Tableau 4">
            <a:extLst>
              <a:ext uri="{FF2B5EF4-FFF2-40B4-BE49-F238E27FC236}">
                <a16:creationId xmlns:a16="http://schemas.microsoft.com/office/drawing/2014/main" id="{A2FAAEDB-0E19-4F94-A875-763E2401A1E3}"/>
              </a:ext>
            </a:extLst>
          </p:cNvPr>
          <p:cNvGraphicFramePr>
            <a:graphicFrameLocks noGrp="1"/>
          </p:cNvGraphicFramePr>
          <p:nvPr>
            <p:extLst>
              <p:ext uri="{D42A27DB-BD31-4B8C-83A1-F6EECF244321}">
                <p14:modId xmlns:p14="http://schemas.microsoft.com/office/powerpoint/2010/main" val="3747256044"/>
              </p:ext>
            </p:extLst>
          </p:nvPr>
        </p:nvGraphicFramePr>
        <p:xfrm>
          <a:off x="1518834" y="1565261"/>
          <a:ext cx="9701939" cy="4745050"/>
        </p:xfrm>
        <a:graphic>
          <a:graphicData uri="http://schemas.openxmlformats.org/drawingml/2006/table">
            <a:tbl>
              <a:tblPr firstRow="1" firstCol="1" bandRow="1"/>
              <a:tblGrid>
                <a:gridCol w="594042">
                  <a:extLst>
                    <a:ext uri="{9D8B030D-6E8A-4147-A177-3AD203B41FA5}">
                      <a16:colId xmlns:a16="http://schemas.microsoft.com/office/drawing/2014/main" val="3521408225"/>
                    </a:ext>
                  </a:extLst>
                </a:gridCol>
                <a:gridCol w="2066955">
                  <a:extLst>
                    <a:ext uri="{9D8B030D-6E8A-4147-A177-3AD203B41FA5}">
                      <a16:colId xmlns:a16="http://schemas.microsoft.com/office/drawing/2014/main" val="47215762"/>
                    </a:ext>
                  </a:extLst>
                </a:gridCol>
                <a:gridCol w="7040942">
                  <a:extLst>
                    <a:ext uri="{9D8B030D-6E8A-4147-A177-3AD203B41FA5}">
                      <a16:colId xmlns:a16="http://schemas.microsoft.com/office/drawing/2014/main" val="372242626"/>
                    </a:ext>
                  </a:extLst>
                </a:gridCol>
              </a:tblGrid>
              <a:tr h="189802">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000" b="1">
                          <a:solidFill>
                            <a:srgbClr val="000000"/>
                          </a:solidFill>
                          <a:effectLst/>
                          <a:latin typeface="Times New Roman" panose="02020603050405020304" pitchFamily="18" charset="0"/>
                          <a:ea typeface="Cambria" panose="02040503050406030204" pitchFamily="18" charset="0"/>
                          <a:cs typeface="Arial" panose="020B0604020202020204" pitchFamily="34" charset="0"/>
                        </a:rPr>
                        <a:t>Lot N°</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000" b="1">
                          <a:solidFill>
                            <a:srgbClr val="000000"/>
                          </a:solidFill>
                          <a:effectLst/>
                          <a:latin typeface="Times New Roman" panose="02020603050405020304" pitchFamily="18" charset="0"/>
                          <a:ea typeface="Cambria" panose="02040503050406030204" pitchFamily="18" charset="0"/>
                          <a:cs typeface="Arial" panose="020B0604020202020204" pitchFamily="34" charset="0"/>
                        </a:rPr>
                        <a:t>Désignation des lots</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2676137"/>
                  </a:ext>
                </a:extLst>
              </a:tr>
              <a:tr h="189802">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1</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Lot E31</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Lot E 3.1 : Banc de câblage</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4176001"/>
                  </a:ext>
                </a:extLst>
              </a:tr>
              <a:tr h="189802">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2</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Lot E32</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Lot E 3.2 : Bancs didactiques de régulation</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8786716"/>
                  </a:ext>
                </a:extLst>
              </a:tr>
              <a:tr h="189802">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3</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Lot E33</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Lot E 3.3 : Bancs Pneumatiques et Hydrauliques</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649808"/>
                  </a:ext>
                </a:extLst>
              </a:tr>
              <a:tr h="189802">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4</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Lot E34</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Lot E 3.4 : Banc didactique Electronique et Instrumentation</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6390276"/>
                  </a:ext>
                </a:extLst>
              </a:tr>
              <a:tr h="189802">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5</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Lot E35</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Lot E 3.5 :  Moteurs électriques</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2983846"/>
                  </a:ext>
                </a:extLst>
              </a:tr>
              <a:tr h="189802">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6</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Lot E36</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Lot E 3.6: Automates programmables</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8576020"/>
                  </a:ext>
                </a:extLst>
              </a:tr>
              <a:tr h="189802">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7</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Lot E37</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Lot E 3.7: Equipement électricité bâtiment</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1266665"/>
                  </a:ext>
                </a:extLst>
              </a:tr>
              <a:tr h="189802">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8</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Lot E38</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Lot E 3.8 :  Système Robot</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4789971"/>
                  </a:ext>
                </a:extLst>
              </a:tr>
              <a:tr h="189802">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9</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Lot E39</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Lot E 3.9 : Equipements électroniques</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8733458"/>
                  </a:ext>
                </a:extLst>
              </a:tr>
              <a:tr h="189802">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10</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Lot E310</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Lot E 3.10 : Appareillage de mesure</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7614130"/>
                  </a:ext>
                </a:extLst>
              </a:tr>
              <a:tr h="189802">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11</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Lot E311</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Lot E 3.11 : Outillage /valise d’outillage pour électricien</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2350171"/>
                  </a:ext>
                </a:extLst>
              </a:tr>
              <a:tr h="189802">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12</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Lot E312</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Lot E 3.12 :  Scanner 3D professionnel avec contenu didactique</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5097331"/>
                  </a:ext>
                </a:extLst>
              </a:tr>
              <a:tr h="189802">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13</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Lot E313</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Lot E 3.13 : Réparation engins et moteurs</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8820575"/>
                  </a:ext>
                </a:extLst>
              </a:tr>
              <a:tr h="189802">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14</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Lot E4</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Lot E 4 : Equipements de Métrologie</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386543"/>
                  </a:ext>
                </a:extLst>
              </a:tr>
              <a:tr h="189802">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15</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Lot E71</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Lot E 7.1 : Equipement gros œuvres/maçonnerie </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9465026"/>
                  </a:ext>
                </a:extLst>
              </a:tr>
              <a:tr h="189802">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16</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Lot E72</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Lot E 7.2: Equipement menuiserie aluminium</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1885020"/>
                  </a:ext>
                </a:extLst>
              </a:tr>
              <a:tr h="189802">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17</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Lot E73</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Lot E 7.3 : Outillage </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9887234"/>
                  </a:ext>
                </a:extLst>
              </a:tr>
              <a:tr h="189802">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18</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Lot D7</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Lot D 7 : Equipements de Damasquinerie</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668931"/>
                  </a:ext>
                </a:extLst>
              </a:tr>
              <a:tr h="189802">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19</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Lot D8</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Lot D 8 : Gros équipements verre vitrail</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6766302"/>
                  </a:ext>
                </a:extLst>
              </a:tr>
              <a:tr h="189802">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20</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Lot F1</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Lot F 1 Cuisine CFP 79</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5621740"/>
                  </a:ext>
                </a:extLst>
              </a:tr>
              <a:tr h="189802">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21</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Lot F2</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Lot F 2 Cuisine CFP 76</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1320"/>
                  </a:ext>
                </a:extLst>
              </a:tr>
              <a:tr h="189802">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22</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Lot F3</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Lot F 3 Cuisine CFP 72.1</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4684182"/>
                  </a:ext>
                </a:extLst>
              </a:tr>
              <a:tr h="189802">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23</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Lot F4</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Lot F 4 Cuisine Ecolodge CFP 72.1</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7739281"/>
                  </a:ext>
                </a:extLst>
              </a:tr>
              <a:tr h="189802">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24</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00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Lot F5</a:t>
                      </a:r>
                      <a:endParaRPr lang="fr-MA" sz="90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000" dirty="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Lot F 5 Pâtisserie CFP 76 et 72.1</a:t>
                      </a:r>
                      <a:endParaRPr lang="fr-MA" sz="900" dirty="0">
                        <a:effectLst/>
                        <a:latin typeface="Cambria" panose="02040503050406030204" pitchFamily="18" charset="0"/>
                        <a:ea typeface="Cambria" panose="02040503050406030204" pitchFamily="18" charset="0"/>
                        <a:cs typeface="Arial" panose="020B0604020202020204" pitchFamily="34" charset="0"/>
                      </a:endParaRPr>
                    </a:p>
                  </a:txBody>
                  <a:tcPr marL="37015" marR="37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3103855"/>
                  </a:ext>
                </a:extLst>
              </a:tr>
            </a:tbl>
          </a:graphicData>
        </a:graphic>
      </p:graphicFrame>
    </p:spTree>
    <p:extLst>
      <p:ext uri="{BB962C8B-B14F-4D97-AF65-F5344CB8AC3E}">
        <p14:creationId xmlns:p14="http://schemas.microsoft.com/office/powerpoint/2010/main" val="1891427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4294967295"/>
          </p:nvPr>
        </p:nvSpPr>
        <p:spPr>
          <a:xfrm>
            <a:off x="9205421" y="6607519"/>
            <a:ext cx="2804050" cy="195365"/>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a:t>
            </a:fld>
            <a:r>
              <a:rPr lang="fr-FR" sz="1270" b="1" dirty="0">
                <a:solidFill>
                  <a:schemeClr val="accent2">
                    <a:lumMod val="50000"/>
                  </a:schemeClr>
                </a:solidFill>
              </a:rPr>
              <a:t>-</a:t>
            </a:r>
          </a:p>
        </p:txBody>
      </p:sp>
      <p:sp>
        <p:nvSpPr>
          <p:cNvPr id="5" name="Rectangle 4"/>
          <p:cNvSpPr/>
          <p:nvPr/>
        </p:nvSpPr>
        <p:spPr>
          <a:xfrm>
            <a:off x="240" y="0"/>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4897" b="1" dirty="0">
                <a:solidFill>
                  <a:schemeClr val="bg1"/>
                </a:solidFill>
                <a:cs typeface="Sakkal Majalla" panose="02000000000000000000" pitchFamily="2" charset="-78"/>
              </a:rPr>
              <a:t>Plan</a:t>
            </a:r>
            <a:endParaRPr lang="ar-SA" sz="4897" b="1" dirty="0">
              <a:solidFill>
                <a:schemeClr val="bg1"/>
              </a:solidFill>
              <a:cs typeface="Sakkal Majalla" panose="02000000000000000000" pitchFamily="2" charset="-78"/>
            </a:endParaRPr>
          </a:p>
        </p:txBody>
      </p:sp>
      <p:grpSp>
        <p:nvGrpSpPr>
          <p:cNvPr id="78" name="Groupe 77"/>
          <p:cNvGrpSpPr/>
          <p:nvPr/>
        </p:nvGrpSpPr>
        <p:grpSpPr>
          <a:xfrm>
            <a:off x="1264305" y="1681127"/>
            <a:ext cx="9392179" cy="1264387"/>
            <a:chOff x="526358" y="986563"/>
            <a:chExt cx="10357486" cy="1394337"/>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sp>
            <p:nvSpPr>
              <p:cNvPr id="82" name="Rectangle 81"/>
              <p:cNvSpPr/>
              <p:nvPr/>
            </p:nvSpPr>
            <p:spPr>
              <a:xfrm>
                <a:off x="1975730" y="1527351"/>
                <a:ext cx="55235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1</a:t>
                </a:r>
              </a:p>
            </p:txBody>
          </p:sp>
        </p:grpSp>
        <p:sp>
          <p:nvSpPr>
            <p:cNvPr id="80" name="Rogner un rectangle avec un coin du même côté 19"/>
            <p:cNvSpPr/>
            <p:nvPr/>
          </p:nvSpPr>
          <p:spPr>
            <a:xfrm>
              <a:off x="1294662" y="986563"/>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grpSp>
      <p:grpSp>
        <p:nvGrpSpPr>
          <p:cNvPr id="83" name="Groupe 82"/>
          <p:cNvGrpSpPr/>
          <p:nvPr/>
        </p:nvGrpSpPr>
        <p:grpSpPr>
          <a:xfrm>
            <a:off x="1264305" y="3079296"/>
            <a:ext cx="9343141" cy="1327486"/>
            <a:chOff x="526358" y="2528430"/>
            <a:chExt cx="10303408" cy="1463921"/>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sp>
            <p:nvSpPr>
              <p:cNvPr id="87" name="Rectangle 86"/>
              <p:cNvSpPr/>
              <p:nvPr/>
            </p:nvSpPr>
            <p:spPr>
              <a:xfrm>
                <a:off x="1975730" y="1527351"/>
                <a:ext cx="55235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2</a:t>
                </a:r>
              </a:p>
            </p:txBody>
          </p:sp>
        </p:grpSp>
        <p:sp>
          <p:nvSpPr>
            <p:cNvPr id="85" name="Rogner un rectangle avec un coin du même côté 20"/>
            <p:cNvSpPr/>
            <p:nvPr/>
          </p:nvSpPr>
          <p:spPr>
            <a:xfrm>
              <a:off x="1240584" y="2528430"/>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grpSp>
      <p:grpSp>
        <p:nvGrpSpPr>
          <p:cNvPr id="88" name="Groupe 87"/>
          <p:cNvGrpSpPr/>
          <p:nvPr/>
        </p:nvGrpSpPr>
        <p:grpSpPr>
          <a:xfrm>
            <a:off x="1259124" y="4632553"/>
            <a:ext cx="9348322" cy="1264387"/>
            <a:chOff x="520644" y="4194964"/>
            <a:chExt cx="10309122" cy="1394337"/>
          </a:xfrm>
        </p:grpSpPr>
        <p:grpSp>
          <p:nvGrpSpPr>
            <p:cNvPr id="89" name="Groupe 88"/>
            <p:cNvGrpSpPr/>
            <p:nvPr/>
          </p:nvGrpSpPr>
          <p:grpSpPr>
            <a:xfrm>
              <a:off x="520644" y="4665910"/>
              <a:ext cx="688412" cy="923391"/>
              <a:chOff x="1907704" y="1527351"/>
              <a:chExt cx="688412" cy="923391"/>
            </a:xfrm>
          </p:grpSpPr>
          <p:sp>
            <p:nvSpPr>
              <p:cNvPr id="91" name="Parallélogramme 9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latin typeface="Corbel" panose="020B0503020204020204" pitchFamily="34" charset="0"/>
                </a:endParaRPr>
              </a:p>
            </p:txBody>
          </p:sp>
          <p:sp>
            <p:nvSpPr>
              <p:cNvPr id="92" name="Rectangle 91"/>
              <p:cNvSpPr/>
              <p:nvPr/>
            </p:nvSpPr>
            <p:spPr>
              <a:xfrm>
                <a:off x="1990755" y="1527351"/>
                <a:ext cx="522308"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latin typeface="Corbel" panose="020B0503020204020204" pitchFamily="34" charset="0"/>
                  </a:rPr>
                  <a:t>3</a:t>
                </a:r>
              </a:p>
            </p:txBody>
          </p:sp>
        </p:grpSp>
        <p:sp>
          <p:nvSpPr>
            <p:cNvPr id="90" name="Rogner un rectangle avec un coin du même côté 21"/>
            <p:cNvSpPr/>
            <p:nvPr/>
          </p:nvSpPr>
          <p:spPr>
            <a:xfrm>
              <a:off x="1240584" y="4194964"/>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latin typeface="Corbel" panose="020B0503020204020204" pitchFamily="34" charset="0"/>
              </a:endParaRPr>
            </a:p>
          </p:txBody>
        </p:sp>
      </p:grpSp>
      <p:sp>
        <p:nvSpPr>
          <p:cNvPr id="93" name="Rectangle 92"/>
          <p:cNvSpPr/>
          <p:nvPr/>
        </p:nvSpPr>
        <p:spPr>
          <a:xfrm>
            <a:off x="2177775" y="1791056"/>
            <a:ext cx="1819729"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TECHNIQUE</a:t>
            </a:r>
            <a:endParaRPr lang="en-US" sz="1451" b="1" u="sng" dirty="0">
              <a:solidFill>
                <a:srgbClr val="002060"/>
              </a:solidFill>
              <a:latin typeface="Berlin Sans FB Demi" pitchFamily="34" charset="0"/>
            </a:endParaRPr>
          </a:p>
        </p:txBody>
      </p:sp>
      <p:sp>
        <p:nvSpPr>
          <p:cNvPr id="94" name="Rectangle 93"/>
          <p:cNvSpPr/>
          <p:nvPr/>
        </p:nvSpPr>
        <p:spPr>
          <a:xfrm>
            <a:off x="2172232" y="3251039"/>
            <a:ext cx="214353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ADMINISTRATIF</a:t>
            </a:r>
          </a:p>
        </p:txBody>
      </p:sp>
      <p:sp>
        <p:nvSpPr>
          <p:cNvPr id="95" name="Rectangle 94"/>
          <p:cNvSpPr/>
          <p:nvPr/>
        </p:nvSpPr>
        <p:spPr>
          <a:xfrm>
            <a:off x="2172232" y="4735607"/>
            <a:ext cx="138050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FISCAL</a:t>
            </a:r>
          </a:p>
        </p:txBody>
      </p:sp>
      <p:sp>
        <p:nvSpPr>
          <p:cNvPr id="96" name="Rectangle 95"/>
          <p:cNvSpPr/>
          <p:nvPr/>
        </p:nvSpPr>
        <p:spPr>
          <a:xfrm>
            <a:off x="2154630" y="2095480"/>
            <a:ext cx="8308227" cy="594650"/>
          </a:xfrm>
          <a:prstGeom prst="rect">
            <a:avLst/>
          </a:prstGeom>
        </p:spPr>
        <p:txBody>
          <a:bodyPr wrap="square">
            <a:spAutoFit/>
          </a:bodyPr>
          <a:lstStyle/>
          <a:p>
            <a:pPr algn="just"/>
            <a:r>
              <a:rPr lang="fr-FR" sz="1632" b="1" kern="0" dirty="0">
                <a:solidFill>
                  <a:srgbClr val="0070C0"/>
                </a:solidFill>
                <a:latin typeface="Corbel" panose="020B0503020204020204" pitchFamily="34" charset="0"/>
                <a:cs typeface="Arial" panose="020B0604020202020204" pitchFamily="34" charset="0"/>
              </a:rPr>
              <a:t>Présentation des spécifications/termes de référence : contexte, objectif et étendue de la mission, durée, période et livrables de la mission.</a:t>
            </a:r>
            <a:r>
              <a:rPr lang="en-US" sz="1632" b="1" kern="0" dirty="0">
                <a:solidFill>
                  <a:srgbClr val="0070C0"/>
                </a:solidFill>
                <a:latin typeface="Corbel" panose="020B0503020204020204" pitchFamily="34" charset="0"/>
                <a:cs typeface="Arial" panose="020B0604020202020204" pitchFamily="34" charset="0"/>
              </a:rPr>
              <a:t>  </a:t>
            </a:r>
            <a:endParaRPr lang="en-US" sz="1632" b="1" dirty="0">
              <a:solidFill>
                <a:srgbClr val="0070C0"/>
              </a:solidFill>
              <a:latin typeface="Corbel" panose="020B0503020204020204" pitchFamily="34" charset="0"/>
            </a:endParaRPr>
          </a:p>
        </p:txBody>
      </p:sp>
      <p:sp>
        <p:nvSpPr>
          <p:cNvPr id="97" name="Rectangle 96"/>
          <p:cNvSpPr/>
          <p:nvPr/>
        </p:nvSpPr>
        <p:spPr>
          <a:xfrm>
            <a:off x="2177775" y="3613664"/>
            <a:ext cx="8285083" cy="343492"/>
          </a:xfrm>
          <a:prstGeom prst="rect">
            <a:avLst/>
          </a:prstGeom>
        </p:spPr>
        <p:txBody>
          <a:bodyPr wrap="square">
            <a:spAutoFit/>
          </a:bodyPr>
          <a:lstStyle/>
          <a:p>
            <a:pPr algn="just"/>
            <a:r>
              <a:rPr lang="fr-FR" sz="1632" b="1" kern="0" dirty="0">
                <a:solidFill>
                  <a:srgbClr val="0070C0"/>
                </a:solidFill>
                <a:latin typeface="Corbel" panose="020B0503020204020204" pitchFamily="34" charset="0"/>
                <a:cs typeface="Arial" panose="020B0604020202020204" pitchFamily="34" charset="0"/>
              </a:rPr>
              <a:t>Description du processus de passation des marchés selon les lignes directrices de MCC.</a:t>
            </a:r>
          </a:p>
        </p:txBody>
      </p:sp>
      <p:sp>
        <p:nvSpPr>
          <p:cNvPr id="98" name="Rectangle 97"/>
          <p:cNvSpPr/>
          <p:nvPr/>
        </p:nvSpPr>
        <p:spPr>
          <a:xfrm>
            <a:off x="2154631" y="5097938"/>
            <a:ext cx="6777849" cy="343492"/>
          </a:xfrm>
          <a:prstGeom prst="rect">
            <a:avLst/>
          </a:prstGeom>
        </p:spPr>
        <p:txBody>
          <a:bodyPr wrap="square">
            <a:spAutoFit/>
          </a:bodyPr>
          <a:lstStyle/>
          <a:p>
            <a:pPr algn="just"/>
            <a:r>
              <a:rPr lang="fr-FR" sz="1632" b="1" kern="0" dirty="0">
                <a:solidFill>
                  <a:srgbClr val="0070C0"/>
                </a:solidFill>
                <a:latin typeface="Corbel" panose="020B0503020204020204" pitchFamily="34" charset="0"/>
                <a:cs typeface="Arial" panose="020B0604020202020204" pitchFamily="34" charset="0"/>
              </a:rPr>
              <a:t>Présentation des dispositions fiscales pour les consultants</a:t>
            </a:r>
            <a:r>
              <a:rPr lang="fr-FR" sz="1632" b="1" kern="0" dirty="0">
                <a:solidFill>
                  <a:srgbClr val="0070C0"/>
                </a:solidFill>
                <a:cs typeface="Arial" panose="020B0604020202020204" pitchFamily="34" charset="0"/>
              </a:rPr>
              <a:t>.</a:t>
            </a:r>
          </a:p>
        </p:txBody>
      </p:sp>
    </p:spTree>
    <p:extLst>
      <p:ext uri="{BB962C8B-B14F-4D97-AF65-F5344CB8AC3E}">
        <p14:creationId xmlns:p14="http://schemas.microsoft.com/office/powerpoint/2010/main" val="3867874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601976-2ECD-4D28-8C21-1C23A142CA37}"/>
              </a:ext>
            </a:extLst>
          </p:cNvPr>
          <p:cNvSpPr>
            <a:spLocks noGrp="1"/>
          </p:cNvSpPr>
          <p:nvPr>
            <p:ph type="dt" sz="half" idx="10"/>
          </p:nvPr>
        </p:nvSpPr>
        <p:spPr/>
        <p:txBody>
          <a:bodyPr/>
          <a:lstStyle/>
          <a:p>
            <a:fld id="{B19459A9-BF71-4869-8140-0A694E4B773B}" type="datetime1">
              <a:rPr lang="en-US" smtClean="0"/>
              <a:t>12/10/2021</a:t>
            </a:fld>
            <a:endParaRPr lang="en-US"/>
          </a:p>
        </p:txBody>
      </p:sp>
      <p:sp>
        <p:nvSpPr>
          <p:cNvPr id="3" name="Footer Placeholder 2">
            <a:extLst>
              <a:ext uri="{FF2B5EF4-FFF2-40B4-BE49-F238E27FC236}">
                <a16:creationId xmlns:a16="http://schemas.microsoft.com/office/drawing/2014/main" id="{319E5785-88A7-4B69-954D-F62560CD0AF1}"/>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765B524B-E708-4504-BCC8-83FC189A5746}"/>
              </a:ext>
            </a:extLst>
          </p:cNvPr>
          <p:cNvSpPr>
            <a:spLocks noGrp="1"/>
          </p:cNvSpPr>
          <p:nvPr>
            <p:ph type="sldNum" sz="quarter" idx="12"/>
          </p:nvPr>
        </p:nvSpPr>
        <p:spPr/>
        <p:txBody>
          <a:bodyPr/>
          <a:lstStyle/>
          <a:p>
            <a:fld id="{B6F15528-21DE-4FAA-801E-634DDDAF4B2B}" type="slidenum">
              <a:rPr lang="fr-FR" smtClean="0"/>
              <a:t>20</a:t>
            </a:fld>
            <a:endParaRPr lang="fr-FR"/>
          </a:p>
        </p:txBody>
      </p:sp>
      <p:sp>
        <p:nvSpPr>
          <p:cNvPr id="7" name="Rectangle 6">
            <a:extLst>
              <a:ext uri="{FF2B5EF4-FFF2-40B4-BE49-F238E27FC236}">
                <a16:creationId xmlns:a16="http://schemas.microsoft.com/office/drawing/2014/main" id="{0A05616D-CDF0-4B8E-89BF-CBED8EC84253}"/>
              </a:ext>
            </a:extLst>
          </p:cNvPr>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Processus de passation des marchés</a:t>
            </a:r>
          </a:p>
        </p:txBody>
      </p:sp>
      <p:sp>
        <p:nvSpPr>
          <p:cNvPr id="8" name="Chevron 6">
            <a:extLst>
              <a:ext uri="{FF2B5EF4-FFF2-40B4-BE49-F238E27FC236}">
                <a16:creationId xmlns:a16="http://schemas.microsoft.com/office/drawing/2014/main" id="{F5328170-5002-450E-9CBB-0BF243F8566F}"/>
              </a:ext>
            </a:extLst>
          </p:cNvPr>
          <p:cNvSpPr/>
          <p:nvPr/>
        </p:nvSpPr>
        <p:spPr>
          <a:xfrm>
            <a:off x="2012232" y="1061205"/>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Présentation du marché</a:t>
            </a:r>
            <a:endParaRPr lang="fr-FR" sz="2800" dirty="0">
              <a:solidFill>
                <a:srgbClr val="C00000"/>
              </a:solidFill>
              <a:latin typeface="Corbel" panose="020B0503020204020204" pitchFamily="34" charset="0"/>
            </a:endParaRPr>
          </a:p>
        </p:txBody>
      </p:sp>
      <p:sp>
        <p:nvSpPr>
          <p:cNvPr id="9" name="Espace réservé du contenu 2">
            <a:extLst>
              <a:ext uri="{FF2B5EF4-FFF2-40B4-BE49-F238E27FC236}">
                <a16:creationId xmlns:a16="http://schemas.microsoft.com/office/drawing/2014/main" id="{8BF4E4B1-B5BF-4D8B-B4DB-474675C19A94}"/>
              </a:ext>
            </a:extLst>
          </p:cNvPr>
          <p:cNvSpPr txBox="1">
            <a:spLocks/>
          </p:cNvSpPr>
          <p:nvPr/>
        </p:nvSpPr>
        <p:spPr>
          <a:xfrm>
            <a:off x="1451579" y="1847849"/>
            <a:ext cx="9603275" cy="4205631"/>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buFont typeface="Wingdings" panose="05000000000000000000" pitchFamily="2" charset="2"/>
              <a:buChar char="Ø"/>
            </a:pPr>
            <a:r>
              <a:rPr lang="fr-FR" sz="2400" dirty="0"/>
              <a:t>Durée : six (6) mois par lot sans dépasser la date de fin du Compact.</a:t>
            </a:r>
          </a:p>
          <a:p>
            <a:pPr algn="just">
              <a:buFont typeface="Wingdings" panose="05000000000000000000" pitchFamily="2" charset="2"/>
              <a:buChar char="Ø"/>
            </a:pPr>
            <a:r>
              <a:rPr lang="fr-FR" sz="2400" dirty="0"/>
              <a:t>Critères d’évaluation : conformément aux IS, FDAO, Section III et critères d’évaluation et de qualification.</a:t>
            </a:r>
          </a:p>
          <a:p>
            <a:pPr>
              <a:buFont typeface="Wingdings" panose="05000000000000000000" pitchFamily="2" charset="2"/>
              <a:buChar char="Ø"/>
            </a:pPr>
            <a:endParaRPr lang="fr-MA" sz="1800" dirty="0"/>
          </a:p>
        </p:txBody>
      </p:sp>
    </p:spTree>
    <p:extLst>
      <p:ext uri="{BB962C8B-B14F-4D97-AF65-F5344CB8AC3E}">
        <p14:creationId xmlns:p14="http://schemas.microsoft.com/office/powerpoint/2010/main" val="2933546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DF44AA-60AC-46ED-BD67-DFF2C3ACA8DD}"/>
              </a:ext>
            </a:extLst>
          </p:cNvPr>
          <p:cNvSpPr>
            <a:spLocks noGrp="1"/>
          </p:cNvSpPr>
          <p:nvPr>
            <p:ph type="dt" sz="half" idx="10"/>
          </p:nvPr>
        </p:nvSpPr>
        <p:spPr/>
        <p:txBody>
          <a:bodyPr/>
          <a:lstStyle/>
          <a:p>
            <a:fld id="{B19459A9-BF71-4869-8140-0A694E4B773B}" type="datetime1">
              <a:rPr lang="en-US" smtClean="0"/>
              <a:t>12/10/2021</a:t>
            </a:fld>
            <a:endParaRPr lang="en-US"/>
          </a:p>
        </p:txBody>
      </p:sp>
      <p:sp>
        <p:nvSpPr>
          <p:cNvPr id="4" name="Slide Number Placeholder 3">
            <a:extLst>
              <a:ext uri="{FF2B5EF4-FFF2-40B4-BE49-F238E27FC236}">
                <a16:creationId xmlns:a16="http://schemas.microsoft.com/office/drawing/2014/main" id="{26544CD1-9B9D-446B-B21C-081818DC789B}"/>
              </a:ext>
            </a:extLst>
          </p:cNvPr>
          <p:cNvSpPr>
            <a:spLocks noGrp="1"/>
          </p:cNvSpPr>
          <p:nvPr>
            <p:ph type="sldNum" sz="quarter" idx="12"/>
          </p:nvPr>
        </p:nvSpPr>
        <p:spPr/>
        <p:txBody>
          <a:bodyPr/>
          <a:lstStyle/>
          <a:p>
            <a:fld id="{B6F15528-21DE-4FAA-801E-634DDDAF4B2B}" type="slidenum">
              <a:rPr lang="fr-FR" smtClean="0"/>
              <a:t>21</a:t>
            </a:fld>
            <a:endParaRPr lang="fr-FR"/>
          </a:p>
        </p:txBody>
      </p:sp>
      <p:sp>
        <p:nvSpPr>
          <p:cNvPr id="5" name="Rectangle 4">
            <a:extLst>
              <a:ext uri="{FF2B5EF4-FFF2-40B4-BE49-F238E27FC236}">
                <a16:creationId xmlns:a16="http://schemas.microsoft.com/office/drawing/2014/main" id="{F7191172-D3EB-451D-9797-3A1B96536B9B}"/>
              </a:ext>
            </a:extLst>
          </p:cNvPr>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Processus de passation des marchés</a:t>
            </a:r>
          </a:p>
        </p:txBody>
      </p:sp>
      <p:sp>
        <p:nvSpPr>
          <p:cNvPr id="6" name="Chevron 6">
            <a:extLst>
              <a:ext uri="{FF2B5EF4-FFF2-40B4-BE49-F238E27FC236}">
                <a16:creationId xmlns:a16="http://schemas.microsoft.com/office/drawing/2014/main" id="{F0D4258F-532C-47E4-8BD8-D113910276C4}"/>
              </a:ext>
            </a:extLst>
          </p:cNvPr>
          <p:cNvSpPr/>
          <p:nvPr/>
        </p:nvSpPr>
        <p:spPr>
          <a:xfrm>
            <a:off x="2012232" y="1061205"/>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Allotissement</a:t>
            </a:r>
            <a:endParaRPr lang="fr-FR" sz="2800" dirty="0">
              <a:solidFill>
                <a:srgbClr val="C00000"/>
              </a:solidFill>
              <a:latin typeface="Corbel" panose="020B0503020204020204" pitchFamily="34" charset="0"/>
            </a:endParaRPr>
          </a:p>
        </p:txBody>
      </p:sp>
      <p:sp>
        <p:nvSpPr>
          <p:cNvPr id="7" name="Espace réservé du contenu 2">
            <a:extLst>
              <a:ext uri="{FF2B5EF4-FFF2-40B4-BE49-F238E27FC236}">
                <a16:creationId xmlns:a16="http://schemas.microsoft.com/office/drawing/2014/main" id="{D3C7F020-49DD-4E29-A20D-F4ECE25992D6}"/>
              </a:ext>
            </a:extLst>
          </p:cNvPr>
          <p:cNvSpPr txBox="1">
            <a:spLocks/>
          </p:cNvSpPr>
          <p:nvPr/>
        </p:nvSpPr>
        <p:spPr>
          <a:xfrm>
            <a:off x="1451579" y="2015732"/>
            <a:ext cx="9603275" cy="3450613"/>
          </a:xfrm>
          <a:prstGeom prst="rect">
            <a:avLst/>
          </a:prstGeom>
        </p:spPr>
        <p:txBody>
          <a:bodyPr>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just">
              <a:lnSpc>
                <a:spcPct val="100000"/>
              </a:lnSpc>
              <a:spcBef>
                <a:spcPts val="0"/>
              </a:spcBef>
              <a:buFont typeface="Tw Cen MT" panose="020B0602020104020603" pitchFamily="34" charset="0"/>
              <a:buNone/>
            </a:pPr>
            <a:r>
              <a:rPr lang="fr-FR" sz="2800" dirty="0"/>
              <a:t>Le marché est alloti.</a:t>
            </a:r>
          </a:p>
          <a:p>
            <a:pPr marL="0" indent="0" algn="just">
              <a:lnSpc>
                <a:spcPct val="100000"/>
              </a:lnSpc>
              <a:spcBef>
                <a:spcPts val="0"/>
              </a:spcBef>
              <a:buFont typeface="Tw Cen MT" panose="020B0602020104020603" pitchFamily="34" charset="0"/>
              <a:buNone/>
            </a:pPr>
            <a:r>
              <a:rPr lang="fr-FR" sz="2800" dirty="0"/>
              <a:t>Chaque soumissionnaire éligible a la possibilité de se positionner sur 1 ou plusieurs lots.</a:t>
            </a:r>
          </a:p>
          <a:p>
            <a:pPr marL="0" indent="0" algn="just">
              <a:lnSpc>
                <a:spcPct val="100000"/>
              </a:lnSpc>
              <a:spcBef>
                <a:spcPts val="0"/>
              </a:spcBef>
              <a:buFont typeface="Tw Cen MT" panose="020B0602020104020603" pitchFamily="34" charset="0"/>
              <a:buNone/>
            </a:pPr>
            <a:r>
              <a:rPr lang="fr-FR" sz="2800" dirty="0"/>
              <a:t>Les soumissions sur plus d’un lot seront distinctes. </a:t>
            </a:r>
          </a:p>
          <a:p>
            <a:pPr marL="0" indent="0" algn="just">
              <a:lnSpc>
                <a:spcPct val="100000"/>
              </a:lnSpc>
              <a:spcBef>
                <a:spcPts val="0"/>
              </a:spcBef>
              <a:buFont typeface="Tw Cen MT" panose="020B0602020104020603" pitchFamily="34" charset="0"/>
              <a:buNone/>
            </a:pPr>
            <a:r>
              <a:rPr lang="fr-FR" sz="2800" b="1" dirty="0">
                <a:solidFill>
                  <a:srgbClr val="FF0000"/>
                </a:solidFill>
              </a:rPr>
              <a:t>Le montant de l’offre pour chaque lot devra être en TTC</a:t>
            </a:r>
          </a:p>
          <a:p>
            <a:pPr marL="0" indent="0" algn="just">
              <a:lnSpc>
                <a:spcPct val="100000"/>
              </a:lnSpc>
              <a:spcBef>
                <a:spcPts val="0"/>
              </a:spcBef>
              <a:buFont typeface="Tw Cen MT" panose="020B0602020104020603" pitchFamily="34" charset="0"/>
              <a:buNone/>
            </a:pPr>
            <a:r>
              <a:rPr lang="fr-FR" sz="2800" dirty="0"/>
              <a:t>La durée du contrat n’est pas cumulable en cas d’attribution de plusieurs lots; le soumissionnaire justifiera dans ce cas de la disponibilité des moyens techniques et humains de mener à bien sa part de contrats.</a:t>
            </a:r>
          </a:p>
        </p:txBody>
      </p:sp>
    </p:spTree>
    <p:extLst>
      <p:ext uri="{BB962C8B-B14F-4D97-AF65-F5344CB8AC3E}">
        <p14:creationId xmlns:p14="http://schemas.microsoft.com/office/powerpoint/2010/main" val="1692802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EB2479-9A9E-4A9E-A1C4-9A2153E5C0CA}"/>
              </a:ext>
            </a:extLst>
          </p:cNvPr>
          <p:cNvSpPr>
            <a:spLocks noGrp="1"/>
          </p:cNvSpPr>
          <p:nvPr>
            <p:ph type="dt" sz="half" idx="10"/>
          </p:nvPr>
        </p:nvSpPr>
        <p:spPr/>
        <p:txBody>
          <a:bodyPr/>
          <a:lstStyle/>
          <a:p>
            <a:fld id="{B19459A9-BF71-4869-8140-0A694E4B773B}" type="datetime1">
              <a:rPr lang="en-US" smtClean="0"/>
              <a:t>12/10/2021</a:t>
            </a:fld>
            <a:endParaRPr lang="en-US"/>
          </a:p>
        </p:txBody>
      </p:sp>
      <p:sp>
        <p:nvSpPr>
          <p:cNvPr id="4" name="Slide Number Placeholder 3">
            <a:extLst>
              <a:ext uri="{FF2B5EF4-FFF2-40B4-BE49-F238E27FC236}">
                <a16:creationId xmlns:a16="http://schemas.microsoft.com/office/drawing/2014/main" id="{2F328BC4-0CAA-427B-BA5F-19D32ADCA7AA}"/>
              </a:ext>
            </a:extLst>
          </p:cNvPr>
          <p:cNvSpPr>
            <a:spLocks noGrp="1"/>
          </p:cNvSpPr>
          <p:nvPr>
            <p:ph type="sldNum" sz="quarter" idx="12"/>
          </p:nvPr>
        </p:nvSpPr>
        <p:spPr/>
        <p:txBody>
          <a:bodyPr/>
          <a:lstStyle/>
          <a:p>
            <a:fld id="{B6F15528-21DE-4FAA-801E-634DDDAF4B2B}" type="slidenum">
              <a:rPr lang="fr-FR" smtClean="0"/>
              <a:t>22</a:t>
            </a:fld>
            <a:endParaRPr lang="fr-FR"/>
          </a:p>
        </p:txBody>
      </p:sp>
      <p:sp>
        <p:nvSpPr>
          <p:cNvPr id="5" name="Rectangle 4">
            <a:extLst>
              <a:ext uri="{FF2B5EF4-FFF2-40B4-BE49-F238E27FC236}">
                <a16:creationId xmlns:a16="http://schemas.microsoft.com/office/drawing/2014/main" id="{8E792452-2DD9-41F6-B065-C247D6C03F26}"/>
              </a:ext>
            </a:extLst>
          </p:cNvPr>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Processus de passation des marchés</a:t>
            </a:r>
          </a:p>
        </p:txBody>
      </p:sp>
      <p:sp>
        <p:nvSpPr>
          <p:cNvPr id="6" name="Chevron 6">
            <a:extLst>
              <a:ext uri="{FF2B5EF4-FFF2-40B4-BE49-F238E27FC236}">
                <a16:creationId xmlns:a16="http://schemas.microsoft.com/office/drawing/2014/main" id="{40B5ACCB-83EE-4729-8198-75E7485ACD87}"/>
              </a:ext>
            </a:extLst>
          </p:cNvPr>
          <p:cNvSpPr/>
          <p:nvPr/>
        </p:nvSpPr>
        <p:spPr>
          <a:xfrm>
            <a:off x="2012232" y="1061205"/>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Procédure de passation du marché</a:t>
            </a:r>
            <a:endParaRPr lang="fr-FR" sz="2800" dirty="0">
              <a:solidFill>
                <a:srgbClr val="C00000"/>
              </a:solidFill>
              <a:latin typeface="Corbel" panose="020B0503020204020204" pitchFamily="34" charset="0"/>
            </a:endParaRPr>
          </a:p>
        </p:txBody>
      </p:sp>
      <p:sp>
        <p:nvSpPr>
          <p:cNvPr id="7" name="Espace réservé du contenu 2">
            <a:extLst>
              <a:ext uri="{FF2B5EF4-FFF2-40B4-BE49-F238E27FC236}">
                <a16:creationId xmlns:a16="http://schemas.microsoft.com/office/drawing/2014/main" id="{E7B0892A-20C0-429D-B2C6-82FA97BE6C43}"/>
              </a:ext>
            </a:extLst>
          </p:cNvPr>
          <p:cNvSpPr txBox="1">
            <a:spLocks/>
          </p:cNvSpPr>
          <p:nvPr/>
        </p:nvSpPr>
        <p:spPr>
          <a:xfrm>
            <a:off x="1451579" y="2015732"/>
            <a:ext cx="9603275" cy="4454972"/>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fr-FR" sz="2400" dirty="0"/>
              <a:t>La passation de marchés se fera conformément aux procédures de MCC.</a:t>
            </a:r>
          </a:p>
          <a:p>
            <a:pPr>
              <a:lnSpc>
                <a:spcPct val="100000"/>
              </a:lnSpc>
              <a:buFont typeface="Wingdings" pitchFamily="2" charset="2"/>
              <a:buChar char="Ø"/>
            </a:pPr>
            <a:r>
              <a:rPr lang="fr-FR" sz="2400" dirty="0"/>
              <a:t>Equité</a:t>
            </a:r>
          </a:p>
          <a:p>
            <a:pPr>
              <a:lnSpc>
                <a:spcPct val="100000"/>
              </a:lnSpc>
              <a:buFont typeface="Wingdings" pitchFamily="2" charset="2"/>
              <a:buChar char="Ø"/>
            </a:pPr>
            <a:r>
              <a:rPr lang="fr-FR" sz="2400" dirty="0"/>
              <a:t>Compétition</a:t>
            </a:r>
          </a:p>
          <a:p>
            <a:pPr>
              <a:lnSpc>
                <a:spcPct val="100000"/>
              </a:lnSpc>
              <a:buFont typeface="Wingdings" pitchFamily="2" charset="2"/>
              <a:buChar char="Ø"/>
            </a:pPr>
            <a:r>
              <a:rPr lang="fr-FR" sz="2400" dirty="0"/>
              <a:t>Transparence</a:t>
            </a:r>
          </a:p>
          <a:p>
            <a:pPr marL="0" indent="0" algn="just">
              <a:lnSpc>
                <a:spcPct val="100000"/>
              </a:lnSpc>
              <a:buFont typeface="Tw Cen MT" panose="020B0602020104020603" pitchFamily="34" charset="0"/>
              <a:buNone/>
            </a:pPr>
            <a:r>
              <a:rPr lang="fr-FR" sz="2400" dirty="0"/>
              <a:t>Le Candidat dont l’offre conforme techniquement évaluée la moins </a:t>
            </a:r>
            <a:r>
              <a:rPr lang="fr-FR" sz="2400" dirty="0" err="1"/>
              <a:t>disante</a:t>
            </a:r>
            <a:r>
              <a:rPr lang="fr-FR" sz="2400" dirty="0"/>
              <a:t> (qualité/prix) sera sélectionnée conformément aux clauses sises dans le DAO.</a:t>
            </a:r>
          </a:p>
          <a:p>
            <a:pPr marL="0" indent="0">
              <a:lnSpc>
                <a:spcPct val="100000"/>
              </a:lnSpc>
              <a:spcBef>
                <a:spcPts val="0"/>
              </a:spcBef>
              <a:spcAft>
                <a:spcPts val="0"/>
              </a:spcAft>
              <a:buFont typeface="Tw Cen MT" panose="020B0602020104020603" pitchFamily="34" charset="0"/>
              <a:buNone/>
            </a:pPr>
            <a:r>
              <a:rPr lang="fr-FR" sz="2400" u="sng" dirty="0"/>
              <a:t>NB</a:t>
            </a:r>
            <a:r>
              <a:rPr lang="fr-FR" sz="2400" dirty="0"/>
              <a:t> : . Aucune préférence nationale n’est applicable.</a:t>
            </a:r>
          </a:p>
          <a:p>
            <a:pPr marL="0" indent="0">
              <a:lnSpc>
                <a:spcPct val="100000"/>
              </a:lnSpc>
              <a:spcBef>
                <a:spcPts val="0"/>
              </a:spcBef>
              <a:spcAft>
                <a:spcPts val="0"/>
              </a:spcAft>
              <a:buFont typeface="Tw Cen MT" panose="020B0602020104020603" pitchFamily="34" charset="0"/>
              <a:buNone/>
            </a:pPr>
            <a:r>
              <a:rPr lang="fr-FR" sz="2400" dirty="0"/>
              <a:t>       . Sont exclues de la compétition les firmes blacklistées </a:t>
            </a:r>
            <a:r>
              <a:rPr lang="fr-FR" altLang="fr-FR" sz="2400" dirty="0"/>
              <a:t>en vertu des lois ou des  politiques des États-Unis: liste disponible dans le site de MCC.</a:t>
            </a:r>
            <a:endParaRPr lang="fr-FR" sz="2400" dirty="0"/>
          </a:p>
          <a:p>
            <a:pPr marL="0" indent="0">
              <a:buFont typeface="Tw Cen MT" panose="020B0602020104020603" pitchFamily="34" charset="0"/>
              <a:buNone/>
            </a:pPr>
            <a:endParaRPr lang="fr-FR" dirty="0"/>
          </a:p>
        </p:txBody>
      </p:sp>
    </p:spTree>
    <p:extLst>
      <p:ext uri="{BB962C8B-B14F-4D97-AF65-F5344CB8AC3E}">
        <p14:creationId xmlns:p14="http://schemas.microsoft.com/office/powerpoint/2010/main" val="3506953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23</a:t>
            </a:fld>
            <a:r>
              <a:rPr lang="fr-FR" sz="1270" b="1" dirty="0">
                <a:solidFill>
                  <a:schemeClr val="accent2">
                    <a:lumMod val="50000"/>
                  </a:schemeClr>
                </a:solidFill>
              </a:rPr>
              <a:t>-</a:t>
            </a:r>
          </a:p>
        </p:txBody>
      </p:sp>
      <p:sp>
        <p:nvSpPr>
          <p:cNvPr id="7" name="Chevron 6"/>
          <p:cNvSpPr/>
          <p:nvPr/>
        </p:nvSpPr>
        <p:spPr>
          <a:xfrm>
            <a:off x="2012232" y="1061205"/>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Présentation DAO</a:t>
            </a:r>
            <a:endParaRPr lang="fr-FR" sz="2800" dirty="0">
              <a:solidFill>
                <a:srgbClr val="C00000"/>
              </a:solidFill>
              <a:latin typeface="Corbel" panose="020B0503020204020204" pitchFamily="34" charset="0"/>
            </a:endParaRPr>
          </a:p>
        </p:txBody>
      </p:sp>
      <p:sp>
        <p:nvSpPr>
          <p:cNvPr id="9" name="Espace réservé du contenu 2">
            <a:extLst>
              <a:ext uri="{FF2B5EF4-FFF2-40B4-BE49-F238E27FC236}">
                <a16:creationId xmlns:a16="http://schemas.microsoft.com/office/drawing/2014/main" id="{74D748C5-1618-432A-97A9-118013792B84}"/>
              </a:ext>
            </a:extLst>
          </p:cNvPr>
          <p:cNvSpPr txBox="1">
            <a:spLocks/>
          </p:cNvSpPr>
          <p:nvPr/>
        </p:nvSpPr>
        <p:spPr>
          <a:xfrm>
            <a:off x="1451579" y="1698170"/>
            <a:ext cx="9603275" cy="485430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just">
              <a:lnSpc>
                <a:spcPct val="100000"/>
              </a:lnSpc>
              <a:spcBef>
                <a:spcPts val="0"/>
              </a:spcBef>
              <a:spcAft>
                <a:spcPts val="0"/>
              </a:spcAft>
              <a:buFont typeface="Tw Cen MT" panose="020B0602020104020603" pitchFamily="34" charset="0"/>
              <a:buNone/>
            </a:pPr>
            <a:r>
              <a:rPr lang="fr-FR" sz="2800" dirty="0"/>
              <a:t>Le DAO est composé de deux (2) volumes :</a:t>
            </a:r>
          </a:p>
          <a:p>
            <a:pPr marL="0" indent="0" algn="just">
              <a:lnSpc>
                <a:spcPct val="100000"/>
              </a:lnSpc>
              <a:spcBef>
                <a:spcPts val="0"/>
              </a:spcBef>
              <a:spcAft>
                <a:spcPts val="0"/>
              </a:spcAft>
              <a:buFont typeface="Tw Cen MT" panose="020B0602020104020603" pitchFamily="34" charset="0"/>
              <a:buNone/>
            </a:pPr>
            <a:r>
              <a:rPr lang="fr-FR" sz="2800" dirty="0"/>
              <a:t>Volume I: Règlement de l’AO (IS, FDAO, CGC, CPC);</a:t>
            </a:r>
          </a:p>
          <a:p>
            <a:pPr marL="0" indent="0" algn="just">
              <a:lnSpc>
                <a:spcPct val="100000"/>
              </a:lnSpc>
              <a:spcBef>
                <a:spcPts val="0"/>
              </a:spcBef>
              <a:spcAft>
                <a:spcPts val="0"/>
              </a:spcAft>
              <a:buFont typeface="Tw Cen MT" panose="020B0602020104020603" pitchFamily="34" charset="0"/>
              <a:buNone/>
            </a:pPr>
            <a:r>
              <a:rPr lang="fr-FR" sz="2800" dirty="0"/>
              <a:t>Volume II: Spécification des biens et services connexes.</a:t>
            </a:r>
          </a:p>
          <a:p>
            <a:pPr marL="0" indent="0" algn="just">
              <a:lnSpc>
                <a:spcPct val="100000"/>
              </a:lnSpc>
              <a:spcBef>
                <a:spcPts val="0"/>
              </a:spcBef>
              <a:spcAft>
                <a:spcPts val="0"/>
              </a:spcAft>
              <a:buFont typeface="Tw Cen MT" panose="020B0602020104020603" pitchFamily="34" charset="0"/>
              <a:buNone/>
            </a:pPr>
            <a:endParaRPr lang="fr-FR" sz="2800" dirty="0"/>
          </a:p>
          <a:p>
            <a:pPr marL="0" indent="0" algn="just">
              <a:lnSpc>
                <a:spcPct val="100000"/>
              </a:lnSpc>
              <a:spcBef>
                <a:spcPts val="0"/>
              </a:spcBef>
              <a:spcAft>
                <a:spcPts val="0"/>
              </a:spcAft>
              <a:buFont typeface="Tw Cen MT" panose="020B0602020104020603" pitchFamily="34" charset="0"/>
              <a:buNone/>
            </a:pPr>
            <a:r>
              <a:rPr lang="fr-FR" sz="2800" dirty="0"/>
              <a:t>Le DAO comprend au total 8 sections organisées en 3 parties.</a:t>
            </a:r>
          </a:p>
          <a:p>
            <a:pPr marL="0" indent="0" algn="just">
              <a:lnSpc>
                <a:spcPct val="100000"/>
              </a:lnSpc>
              <a:spcBef>
                <a:spcPts val="0"/>
              </a:spcBef>
              <a:spcAft>
                <a:spcPts val="0"/>
              </a:spcAft>
              <a:buFont typeface="Tw Cen MT" panose="020B0602020104020603" pitchFamily="34" charset="0"/>
              <a:buNone/>
            </a:pPr>
            <a:endParaRPr lang="fr-FR" sz="2800" dirty="0"/>
          </a:p>
          <a:p>
            <a:pPr marL="0" indent="0" algn="just">
              <a:lnSpc>
                <a:spcPct val="100000"/>
              </a:lnSpc>
              <a:spcBef>
                <a:spcPts val="0"/>
              </a:spcBef>
              <a:spcAft>
                <a:spcPts val="0"/>
              </a:spcAft>
              <a:buNone/>
            </a:pPr>
            <a:r>
              <a:rPr lang="en-US" sz="2800" u="sng" dirty="0">
                <a:solidFill>
                  <a:srgbClr val="5B9BD5"/>
                </a:solidFill>
                <a:latin typeface="Corbel" panose="020B0503020204020204" pitchFamily="34" charset="0"/>
              </a:rPr>
              <a:t>1</a:t>
            </a:r>
            <a:r>
              <a:rPr lang="en-US" sz="2800" u="sng" baseline="30000" dirty="0">
                <a:solidFill>
                  <a:srgbClr val="5B9BD5"/>
                </a:solidFill>
                <a:latin typeface="Corbel" panose="020B0503020204020204" pitchFamily="34" charset="0"/>
              </a:rPr>
              <a:t>ère</a:t>
            </a:r>
            <a:r>
              <a:rPr lang="en-US" sz="2800" u="sng" dirty="0">
                <a:solidFill>
                  <a:srgbClr val="5B9BD5"/>
                </a:solidFill>
                <a:latin typeface="Corbel" panose="020B0503020204020204" pitchFamily="34" charset="0"/>
              </a:rPr>
              <a:t> </a:t>
            </a:r>
            <a:r>
              <a:rPr lang="fr-FR" sz="2800" u="sng" dirty="0">
                <a:solidFill>
                  <a:srgbClr val="5B9BD5"/>
                </a:solidFill>
                <a:latin typeface="Corbel" panose="020B0503020204020204" pitchFamily="34" charset="0"/>
              </a:rPr>
              <a:t>Partie: Procédures d’appel d’offres et de sélection</a:t>
            </a:r>
            <a:endParaRPr lang="fr-FR" sz="2800" u="sng" dirty="0"/>
          </a:p>
          <a:p>
            <a:pPr marL="0" indent="0" algn="just">
              <a:lnSpc>
                <a:spcPct val="100000"/>
              </a:lnSpc>
              <a:spcBef>
                <a:spcPts val="0"/>
              </a:spcBef>
              <a:spcAft>
                <a:spcPts val="0"/>
              </a:spcAft>
              <a:buFont typeface="Tw Cen MT" panose="020B0602020104020603" pitchFamily="34" charset="0"/>
              <a:buNone/>
            </a:pPr>
            <a:r>
              <a:rPr lang="fr-FR" sz="2800" dirty="0"/>
              <a:t>Section I : Instructions aux soumissionnaires</a:t>
            </a:r>
          </a:p>
          <a:p>
            <a:pPr marL="0" indent="0" algn="just">
              <a:lnSpc>
                <a:spcPct val="100000"/>
              </a:lnSpc>
              <a:spcBef>
                <a:spcPts val="0"/>
              </a:spcBef>
              <a:spcAft>
                <a:spcPts val="0"/>
              </a:spcAft>
              <a:buFont typeface="Tw Cen MT" panose="020B0602020104020603" pitchFamily="34" charset="0"/>
              <a:buNone/>
            </a:pPr>
            <a:r>
              <a:rPr lang="fr-FR" sz="2800" dirty="0"/>
              <a:t>Section II : Fiches de données de l’appel d’offres</a:t>
            </a:r>
          </a:p>
          <a:p>
            <a:pPr marL="0" indent="0" algn="just">
              <a:lnSpc>
                <a:spcPct val="100000"/>
              </a:lnSpc>
              <a:spcBef>
                <a:spcPts val="0"/>
              </a:spcBef>
              <a:spcAft>
                <a:spcPts val="0"/>
              </a:spcAft>
              <a:buFont typeface="Tw Cen MT" panose="020B0602020104020603" pitchFamily="34" charset="0"/>
              <a:buNone/>
            </a:pPr>
            <a:r>
              <a:rPr lang="fr-FR" sz="2800" dirty="0"/>
              <a:t>Section III : Qualification et critères d’évaluation</a:t>
            </a:r>
          </a:p>
          <a:p>
            <a:pPr marL="0" indent="0" algn="just">
              <a:lnSpc>
                <a:spcPct val="100000"/>
              </a:lnSpc>
              <a:spcBef>
                <a:spcPts val="0"/>
              </a:spcBef>
              <a:spcAft>
                <a:spcPts val="0"/>
              </a:spcAft>
              <a:buFont typeface="Tw Cen MT" panose="020B0602020104020603" pitchFamily="34" charset="0"/>
              <a:buNone/>
            </a:pPr>
            <a:r>
              <a:rPr lang="fr-FR" sz="2800" dirty="0"/>
              <a:t>Section IV : Formulaires de soumission</a:t>
            </a:r>
          </a:p>
          <a:p>
            <a:pPr>
              <a:spcBef>
                <a:spcPts val="500"/>
              </a:spcBef>
              <a:spcAft>
                <a:spcPts val="500"/>
              </a:spcAft>
            </a:pPr>
            <a:r>
              <a:rPr lang="fr-FR" sz="1800" b="1" cap="all" dirty="0">
                <a:effectLst/>
                <a:latin typeface="Times New Roman Bold"/>
                <a:ea typeface="Arial Unicode MS" panose="020B0604020202020204" pitchFamily="34" charset="-128"/>
                <a:cs typeface="Arial Unicode MS" panose="020B0604020202020204" pitchFamily="34" charset="-128"/>
              </a:rPr>
              <a:t> </a:t>
            </a:r>
            <a:endParaRPr lang="fr-FR" sz="1800" dirty="0">
              <a:effectLst/>
              <a:latin typeface="Times New Roman" panose="02020603050405020304" pitchFamily="18" charset="0"/>
              <a:ea typeface="Times New Roman" panose="02020603050405020304" pitchFamily="18" charset="0"/>
            </a:endParaRPr>
          </a:p>
          <a:p>
            <a:pPr marL="0" indent="0">
              <a:buFont typeface="Tw Cen MT" panose="020B0602020104020603" pitchFamily="34" charset="0"/>
              <a:buNone/>
            </a:pPr>
            <a:endParaRPr lang="fr-FR" dirty="0"/>
          </a:p>
        </p:txBody>
      </p:sp>
      <p:sp>
        <p:nvSpPr>
          <p:cNvPr id="10" name="Rectangle 9">
            <a:extLst>
              <a:ext uri="{FF2B5EF4-FFF2-40B4-BE49-F238E27FC236}">
                <a16:creationId xmlns:a16="http://schemas.microsoft.com/office/drawing/2014/main" id="{B7770694-12A6-4300-A2E6-7B2AB4788BC4}"/>
              </a:ext>
            </a:extLst>
          </p:cNvPr>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Composition du Dossier d’Appel d’Offres</a:t>
            </a:r>
          </a:p>
        </p:txBody>
      </p:sp>
    </p:spTree>
    <p:extLst>
      <p:ext uri="{BB962C8B-B14F-4D97-AF65-F5344CB8AC3E}">
        <p14:creationId xmlns:p14="http://schemas.microsoft.com/office/powerpoint/2010/main" val="2183976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B18857-941F-4153-B828-000F281AB782}"/>
              </a:ext>
            </a:extLst>
          </p:cNvPr>
          <p:cNvSpPr>
            <a:spLocks noGrp="1"/>
          </p:cNvSpPr>
          <p:nvPr>
            <p:ph type="dt" sz="half" idx="10"/>
          </p:nvPr>
        </p:nvSpPr>
        <p:spPr/>
        <p:txBody>
          <a:bodyPr/>
          <a:lstStyle/>
          <a:p>
            <a:fld id="{B19459A9-BF71-4869-8140-0A694E4B773B}" type="datetime1">
              <a:rPr lang="en-US" smtClean="0"/>
              <a:t>12/10/2021</a:t>
            </a:fld>
            <a:endParaRPr lang="en-US"/>
          </a:p>
        </p:txBody>
      </p:sp>
      <p:sp>
        <p:nvSpPr>
          <p:cNvPr id="3" name="Footer Placeholder 2">
            <a:extLst>
              <a:ext uri="{FF2B5EF4-FFF2-40B4-BE49-F238E27FC236}">
                <a16:creationId xmlns:a16="http://schemas.microsoft.com/office/drawing/2014/main" id="{3C4D7493-D0F4-49A3-AB43-9F90F04FE268}"/>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98BBDF0B-F9C3-4D78-BCA2-910C60D01322}"/>
              </a:ext>
            </a:extLst>
          </p:cNvPr>
          <p:cNvSpPr>
            <a:spLocks noGrp="1"/>
          </p:cNvSpPr>
          <p:nvPr>
            <p:ph type="sldNum" sz="quarter" idx="12"/>
          </p:nvPr>
        </p:nvSpPr>
        <p:spPr/>
        <p:txBody>
          <a:bodyPr/>
          <a:lstStyle/>
          <a:p>
            <a:fld id="{B6F15528-21DE-4FAA-801E-634DDDAF4B2B}" type="slidenum">
              <a:rPr lang="fr-FR" smtClean="0"/>
              <a:t>24</a:t>
            </a:fld>
            <a:endParaRPr lang="fr-FR"/>
          </a:p>
        </p:txBody>
      </p:sp>
      <p:sp>
        <p:nvSpPr>
          <p:cNvPr id="8" name="Chevron 6">
            <a:extLst>
              <a:ext uri="{FF2B5EF4-FFF2-40B4-BE49-F238E27FC236}">
                <a16:creationId xmlns:a16="http://schemas.microsoft.com/office/drawing/2014/main" id="{C039ADFF-703F-4064-9CDD-01ABE80C83CA}"/>
              </a:ext>
            </a:extLst>
          </p:cNvPr>
          <p:cNvSpPr/>
          <p:nvPr/>
        </p:nvSpPr>
        <p:spPr>
          <a:xfrm>
            <a:off x="2012232" y="1061205"/>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Présentation DAO</a:t>
            </a:r>
            <a:endParaRPr lang="fr-FR" sz="2800" dirty="0">
              <a:solidFill>
                <a:srgbClr val="C00000"/>
              </a:solidFill>
              <a:latin typeface="Corbel" panose="020B0503020204020204" pitchFamily="34" charset="0"/>
            </a:endParaRPr>
          </a:p>
        </p:txBody>
      </p:sp>
      <p:sp>
        <p:nvSpPr>
          <p:cNvPr id="9" name="Espace réservé du contenu 2">
            <a:extLst>
              <a:ext uri="{FF2B5EF4-FFF2-40B4-BE49-F238E27FC236}">
                <a16:creationId xmlns:a16="http://schemas.microsoft.com/office/drawing/2014/main" id="{5E097CDC-8F3E-4171-A397-11DE9A06420A}"/>
              </a:ext>
            </a:extLst>
          </p:cNvPr>
          <p:cNvSpPr txBox="1">
            <a:spLocks/>
          </p:cNvSpPr>
          <p:nvPr/>
        </p:nvSpPr>
        <p:spPr>
          <a:xfrm>
            <a:off x="1513573" y="1814018"/>
            <a:ext cx="9603275" cy="4656686"/>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just">
              <a:lnSpc>
                <a:spcPct val="100000"/>
              </a:lnSpc>
              <a:spcBef>
                <a:spcPts val="0"/>
              </a:spcBef>
              <a:spcAft>
                <a:spcPts val="0"/>
              </a:spcAft>
              <a:buNone/>
            </a:pPr>
            <a:r>
              <a:rPr lang="en-US" sz="2800" u="sng" dirty="0">
                <a:solidFill>
                  <a:srgbClr val="5B9BD5"/>
                </a:solidFill>
                <a:latin typeface="Corbel" panose="020B0503020204020204" pitchFamily="34" charset="0"/>
              </a:rPr>
              <a:t>2ème </a:t>
            </a:r>
            <a:r>
              <a:rPr lang="fr-FR" sz="2800" u="sng" dirty="0">
                <a:solidFill>
                  <a:srgbClr val="5B9BD5"/>
                </a:solidFill>
                <a:latin typeface="Corbel" panose="020B0503020204020204" pitchFamily="34" charset="0"/>
              </a:rPr>
              <a:t>Partie: EXIGENCES DE MCA-MOROCCO VIS-A-VIS DU FOURNISSEUR (Volume II)</a:t>
            </a:r>
            <a:endParaRPr lang="fr-FR" sz="2800" u="sng" dirty="0"/>
          </a:p>
          <a:p>
            <a:pPr marL="0" indent="0" algn="just">
              <a:lnSpc>
                <a:spcPct val="100000"/>
              </a:lnSpc>
              <a:spcBef>
                <a:spcPts val="0"/>
              </a:spcBef>
              <a:spcAft>
                <a:spcPts val="0"/>
              </a:spcAft>
              <a:buFont typeface="Tw Cen MT" panose="020B0602020104020603" pitchFamily="34" charset="0"/>
              <a:buNone/>
            </a:pPr>
            <a:r>
              <a:rPr lang="fr-FR" sz="2800" dirty="0"/>
              <a:t>Section V : Spécification des biens et services connexes</a:t>
            </a:r>
          </a:p>
          <a:p>
            <a:pPr marL="621883" lvl="1" indent="-207294">
              <a:lnSpc>
                <a:spcPct val="90000"/>
              </a:lnSpc>
              <a:spcBef>
                <a:spcPts val="0"/>
              </a:spcBef>
              <a:spcAft>
                <a:spcPts val="0"/>
              </a:spcAft>
              <a:buFont typeface="Arial" panose="020B0604020202020204" pitchFamily="34" charset="0"/>
              <a:buChar char="•"/>
              <a:defRPr/>
            </a:pPr>
            <a:r>
              <a:rPr lang="fr-FR" sz="2800" dirty="0"/>
              <a:t>Liste détaillée des Biens et Services connexes</a:t>
            </a:r>
          </a:p>
          <a:p>
            <a:pPr marL="621883" lvl="1" indent="-207294">
              <a:lnSpc>
                <a:spcPct val="90000"/>
              </a:lnSpc>
              <a:spcBef>
                <a:spcPts val="0"/>
              </a:spcBef>
              <a:spcAft>
                <a:spcPts val="0"/>
              </a:spcAft>
              <a:buFont typeface="Arial" panose="020B0604020202020204" pitchFamily="34" charset="0"/>
              <a:buChar char="•"/>
              <a:defRPr/>
            </a:pPr>
            <a:r>
              <a:rPr lang="fr-FR" sz="2800" dirty="0"/>
              <a:t>Calendriers de livraison et d’Achèvement</a:t>
            </a:r>
          </a:p>
          <a:p>
            <a:pPr marL="621883" lvl="1" indent="-207294">
              <a:lnSpc>
                <a:spcPct val="90000"/>
              </a:lnSpc>
              <a:spcBef>
                <a:spcPts val="0"/>
              </a:spcBef>
              <a:spcAft>
                <a:spcPts val="0"/>
              </a:spcAft>
              <a:buFont typeface="Arial" panose="020B0604020202020204" pitchFamily="34" charset="0"/>
              <a:buChar char="•"/>
              <a:defRPr/>
            </a:pPr>
            <a:r>
              <a:rPr lang="fr-FR" sz="2800" dirty="0"/>
              <a:t>Spécifications et Plans et Dessins Techniques</a:t>
            </a:r>
          </a:p>
          <a:p>
            <a:pPr marL="621883" lvl="1" indent="-207294">
              <a:lnSpc>
                <a:spcPct val="90000"/>
              </a:lnSpc>
              <a:spcBef>
                <a:spcPts val="0"/>
              </a:spcBef>
              <a:spcAft>
                <a:spcPts val="0"/>
              </a:spcAft>
              <a:buFont typeface="Arial" panose="020B0604020202020204" pitchFamily="34" charset="0"/>
              <a:buChar char="•"/>
              <a:defRPr/>
            </a:pPr>
            <a:endParaRPr lang="fr-FR" sz="2800" dirty="0"/>
          </a:p>
          <a:p>
            <a:pPr marL="0" indent="0" algn="just">
              <a:lnSpc>
                <a:spcPct val="100000"/>
              </a:lnSpc>
              <a:spcBef>
                <a:spcPts val="0"/>
              </a:spcBef>
              <a:spcAft>
                <a:spcPts val="0"/>
              </a:spcAft>
              <a:buNone/>
            </a:pPr>
            <a:r>
              <a:rPr lang="en-US" sz="2800" u="sng" dirty="0">
                <a:solidFill>
                  <a:srgbClr val="5B9BD5"/>
                </a:solidFill>
                <a:latin typeface="Corbel" panose="020B0503020204020204" pitchFamily="34" charset="0"/>
              </a:rPr>
              <a:t>3ème </a:t>
            </a:r>
            <a:r>
              <a:rPr lang="fr-FR" sz="2800" u="sng" dirty="0">
                <a:solidFill>
                  <a:srgbClr val="5B9BD5"/>
                </a:solidFill>
                <a:latin typeface="Corbel" panose="020B0503020204020204" pitchFamily="34" charset="0"/>
              </a:rPr>
              <a:t>Partie: Conditions du contrat et formulaires contractuels</a:t>
            </a:r>
          </a:p>
          <a:p>
            <a:pPr marL="0" indent="0" algn="just">
              <a:lnSpc>
                <a:spcPct val="100000"/>
              </a:lnSpc>
              <a:spcBef>
                <a:spcPts val="0"/>
              </a:spcBef>
              <a:spcAft>
                <a:spcPts val="0"/>
              </a:spcAft>
              <a:buFont typeface="Tw Cen MT" panose="020B0602020104020603" pitchFamily="34" charset="0"/>
              <a:buNone/>
            </a:pPr>
            <a:r>
              <a:rPr lang="fr-FR" sz="2800" dirty="0"/>
              <a:t>Section VI : Conditions générales du contrat (CGC)</a:t>
            </a:r>
          </a:p>
          <a:p>
            <a:pPr marL="0" indent="0" algn="just">
              <a:lnSpc>
                <a:spcPct val="100000"/>
              </a:lnSpc>
              <a:spcBef>
                <a:spcPts val="0"/>
              </a:spcBef>
              <a:spcAft>
                <a:spcPts val="0"/>
              </a:spcAft>
              <a:buFont typeface="Tw Cen MT" panose="020B0602020104020603" pitchFamily="34" charset="0"/>
              <a:buNone/>
            </a:pPr>
            <a:r>
              <a:rPr lang="fr-FR" sz="2800" dirty="0"/>
              <a:t>Section VII Conditions particulières du contrat (CPC)</a:t>
            </a:r>
          </a:p>
          <a:p>
            <a:pPr marL="0" indent="0" algn="just">
              <a:lnSpc>
                <a:spcPct val="100000"/>
              </a:lnSpc>
              <a:spcBef>
                <a:spcPts val="0"/>
              </a:spcBef>
              <a:spcAft>
                <a:spcPts val="0"/>
              </a:spcAft>
              <a:buFont typeface="Tw Cen MT" panose="020B0602020104020603" pitchFamily="34" charset="0"/>
              <a:buNone/>
            </a:pPr>
            <a:r>
              <a:rPr lang="fr-FR" sz="2800" dirty="0"/>
              <a:t>Section VIII : Formulaires contractuels et annexes</a:t>
            </a:r>
          </a:p>
          <a:p>
            <a:pPr marL="0" indent="0" algn="just">
              <a:lnSpc>
                <a:spcPct val="100000"/>
              </a:lnSpc>
              <a:spcBef>
                <a:spcPts val="0"/>
              </a:spcBef>
              <a:spcAft>
                <a:spcPts val="0"/>
              </a:spcAft>
              <a:buFont typeface="Tw Cen MT" panose="020B0602020104020603" pitchFamily="34" charset="0"/>
              <a:buNone/>
            </a:pPr>
            <a:endParaRPr lang="fr-FR" sz="2800" dirty="0"/>
          </a:p>
          <a:p>
            <a:pPr marL="621883" lvl="1" indent="-207294">
              <a:lnSpc>
                <a:spcPct val="90000"/>
              </a:lnSpc>
              <a:spcBef>
                <a:spcPts val="0"/>
              </a:spcBef>
              <a:spcAft>
                <a:spcPts val="0"/>
              </a:spcAft>
              <a:buFont typeface="Arial" panose="020B0604020202020204" pitchFamily="34" charset="0"/>
              <a:buChar char="•"/>
              <a:defRPr/>
            </a:pPr>
            <a:endParaRPr lang="fr-FR" sz="2800" dirty="0"/>
          </a:p>
          <a:p>
            <a:pPr marL="0" indent="0" algn="just">
              <a:lnSpc>
                <a:spcPct val="100000"/>
              </a:lnSpc>
              <a:spcBef>
                <a:spcPts val="0"/>
              </a:spcBef>
              <a:spcAft>
                <a:spcPts val="0"/>
              </a:spcAft>
              <a:buFont typeface="Tw Cen MT" panose="020B0602020104020603" pitchFamily="34" charset="0"/>
              <a:buNone/>
            </a:pPr>
            <a:endParaRPr lang="fr-FR" sz="2800" dirty="0"/>
          </a:p>
          <a:p>
            <a:pPr marL="0" indent="0" algn="just">
              <a:lnSpc>
                <a:spcPct val="100000"/>
              </a:lnSpc>
              <a:spcBef>
                <a:spcPts val="0"/>
              </a:spcBef>
              <a:spcAft>
                <a:spcPts val="0"/>
              </a:spcAft>
              <a:buFont typeface="Tw Cen MT" panose="020B0602020104020603" pitchFamily="34" charset="0"/>
              <a:buNone/>
            </a:pPr>
            <a:r>
              <a:rPr lang="fr-FR" sz="1800" b="1" cap="all" dirty="0">
                <a:effectLst/>
                <a:latin typeface="Times New Roman Bold"/>
                <a:ea typeface="Arial Unicode MS" panose="020B0604020202020204" pitchFamily="34" charset="-128"/>
                <a:cs typeface="Arial Unicode MS" panose="020B0604020202020204" pitchFamily="34" charset="-128"/>
              </a:rPr>
              <a:t> </a:t>
            </a:r>
            <a:endParaRPr lang="fr-FR" sz="1800" dirty="0">
              <a:effectLst/>
              <a:latin typeface="Times New Roman" panose="02020603050405020304" pitchFamily="18" charset="0"/>
              <a:ea typeface="Times New Roman" panose="02020603050405020304" pitchFamily="18" charset="0"/>
            </a:endParaRPr>
          </a:p>
          <a:p>
            <a:pPr marL="0" indent="0">
              <a:buFont typeface="Tw Cen MT" panose="020B0602020104020603" pitchFamily="34" charset="0"/>
              <a:buNone/>
            </a:pPr>
            <a:r>
              <a:rPr lang="fr-FR" dirty="0"/>
              <a:t>²</a:t>
            </a:r>
          </a:p>
        </p:txBody>
      </p:sp>
      <p:sp>
        <p:nvSpPr>
          <p:cNvPr id="10" name="Rectangle 9">
            <a:extLst>
              <a:ext uri="{FF2B5EF4-FFF2-40B4-BE49-F238E27FC236}">
                <a16:creationId xmlns:a16="http://schemas.microsoft.com/office/drawing/2014/main" id="{7095E77F-3AFD-4499-BF1F-461CB1A77C8D}"/>
              </a:ext>
            </a:extLst>
          </p:cNvPr>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Composition du Dossier d’Appel d’Offres</a:t>
            </a:r>
          </a:p>
        </p:txBody>
      </p:sp>
    </p:spTree>
    <p:extLst>
      <p:ext uri="{BB962C8B-B14F-4D97-AF65-F5344CB8AC3E}">
        <p14:creationId xmlns:p14="http://schemas.microsoft.com/office/powerpoint/2010/main" val="2941481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FADA9A-3B2C-4B90-96D9-EBA0A3897872}"/>
              </a:ext>
            </a:extLst>
          </p:cNvPr>
          <p:cNvSpPr>
            <a:spLocks noGrp="1"/>
          </p:cNvSpPr>
          <p:nvPr>
            <p:ph type="dt" sz="half" idx="10"/>
          </p:nvPr>
        </p:nvSpPr>
        <p:spPr/>
        <p:txBody>
          <a:bodyPr/>
          <a:lstStyle/>
          <a:p>
            <a:fld id="{B19459A9-BF71-4869-8140-0A694E4B773B}" type="datetime1">
              <a:rPr lang="en-US" smtClean="0"/>
              <a:t>12/10/2021</a:t>
            </a:fld>
            <a:endParaRPr lang="en-US"/>
          </a:p>
        </p:txBody>
      </p:sp>
      <p:sp>
        <p:nvSpPr>
          <p:cNvPr id="3" name="Footer Placeholder 2">
            <a:extLst>
              <a:ext uri="{FF2B5EF4-FFF2-40B4-BE49-F238E27FC236}">
                <a16:creationId xmlns:a16="http://schemas.microsoft.com/office/drawing/2014/main" id="{64F55C98-E920-46D3-96C3-83406FE2FB07}"/>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2E362F28-659B-4AB1-BE07-9D314F02129F}"/>
              </a:ext>
            </a:extLst>
          </p:cNvPr>
          <p:cNvSpPr>
            <a:spLocks noGrp="1"/>
          </p:cNvSpPr>
          <p:nvPr>
            <p:ph type="sldNum" sz="quarter" idx="12"/>
          </p:nvPr>
        </p:nvSpPr>
        <p:spPr/>
        <p:txBody>
          <a:bodyPr/>
          <a:lstStyle/>
          <a:p>
            <a:fld id="{B6F15528-21DE-4FAA-801E-634DDDAF4B2B}" type="slidenum">
              <a:rPr lang="fr-FR" smtClean="0"/>
              <a:t>25</a:t>
            </a:fld>
            <a:endParaRPr lang="fr-FR"/>
          </a:p>
        </p:txBody>
      </p:sp>
      <p:sp>
        <p:nvSpPr>
          <p:cNvPr id="7" name="Chevron 6">
            <a:extLst>
              <a:ext uri="{FF2B5EF4-FFF2-40B4-BE49-F238E27FC236}">
                <a16:creationId xmlns:a16="http://schemas.microsoft.com/office/drawing/2014/main" id="{D06F211A-F17D-4C93-A902-976C324B6967}"/>
              </a:ext>
            </a:extLst>
          </p:cNvPr>
          <p:cNvSpPr/>
          <p:nvPr/>
        </p:nvSpPr>
        <p:spPr>
          <a:xfrm>
            <a:off x="2012232" y="1061205"/>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Présentation DAO</a:t>
            </a:r>
            <a:endParaRPr lang="fr-FR" sz="2800" dirty="0">
              <a:solidFill>
                <a:srgbClr val="C00000"/>
              </a:solidFill>
              <a:latin typeface="Corbel" panose="020B0503020204020204" pitchFamily="34" charset="0"/>
            </a:endParaRPr>
          </a:p>
        </p:txBody>
      </p:sp>
      <p:sp>
        <p:nvSpPr>
          <p:cNvPr id="8" name="Espace réservé du contenu 2">
            <a:extLst>
              <a:ext uri="{FF2B5EF4-FFF2-40B4-BE49-F238E27FC236}">
                <a16:creationId xmlns:a16="http://schemas.microsoft.com/office/drawing/2014/main" id="{C66CC506-11D9-4223-B60C-92E7A3590288}"/>
              </a:ext>
            </a:extLst>
          </p:cNvPr>
          <p:cNvSpPr txBox="1">
            <a:spLocks/>
          </p:cNvSpPr>
          <p:nvPr/>
        </p:nvSpPr>
        <p:spPr>
          <a:xfrm>
            <a:off x="604157" y="1698171"/>
            <a:ext cx="10989129" cy="4725489"/>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just">
              <a:lnSpc>
                <a:spcPct val="100000"/>
              </a:lnSpc>
              <a:spcBef>
                <a:spcPts val="0"/>
              </a:spcBef>
              <a:spcAft>
                <a:spcPts val="0"/>
              </a:spcAft>
              <a:buFont typeface="Tw Cen MT" panose="020B0602020104020603" pitchFamily="34" charset="0"/>
              <a:buNone/>
            </a:pPr>
            <a:r>
              <a:rPr lang="fr-FR" sz="2800" dirty="0"/>
              <a:t>Une bonne appropriation du DAO permet de faire une bonne soumission :</a:t>
            </a:r>
          </a:p>
          <a:p>
            <a:pPr marL="0" indent="0" algn="just">
              <a:lnSpc>
                <a:spcPct val="100000"/>
              </a:lnSpc>
              <a:spcBef>
                <a:spcPts val="0"/>
              </a:spcBef>
              <a:spcAft>
                <a:spcPts val="0"/>
              </a:spcAft>
              <a:buFont typeface="Tw Cen MT" panose="020B0602020104020603" pitchFamily="34" charset="0"/>
              <a:buNone/>
            </a:pPr>
            <a:endParaRPr lang="fr-FR" sz="2800" dirty="0"/>
          </a:p>
          <a:p>
            <a:pPr marL="514350" indent="-514350" algn="just">
              <a:lnSpc>
                <a:spcPct val="100000"/>
              </a:lnSpc>
              <a:spcBef>
                <a:spcPts val="0"/>
              </a:spcBef>
              <a:spcAft>
                <a:spcPts val="0"/>
              </a:spcAft>
              <a:buFont typeface="+mj-lt"/>
              <a:buAutoNum type="arabicPeriod"/>
            </a:pPr>
            <a:r>
              <a:rPr lang="fr-FR" sz="2800" dirty="0"/>
              <a:t>Les IS permettent de comprendre les exigences de MCC en matière de soumission.</a:t>
            </a:r>
          </a:p>
          <a:p>
            <a:pPr marL="514350" indent="-514350" algn="just">
              <a:lnSpc>
                <a:spcPct val="100000"/>
              </a:lnSpc>
              <a:spcBef>
                <a:spcPts val="0"/>
              </a:spcBef>
              <a:spcAft>
                <a:spcPts val="0"/>
              </a:spcAft>
              <a:buFont typeface="+mj-lt"/>
              <a:buAutoNum type="arabicPeriod"/>
            </a:pPr>
            <a:r>
              <a:rPr lang="fr-FR" sz="2800" dirty="0"/>
              <a:t> Les FDAO permettent d’amender ou de préciser les IS.</a:t>
            </a:r>
          </a:p>
          <a:p>
            <a:pPr marL="514350" indent="-514350" algn="just">
              <a:lnSpc>
                <a:spcPct val="100000"/>
              </a:lnSpc>
              <a:spcBef>
                <a:spcPts val="0"/>
              </a:spcBef>
              <a:spcAft>
                <a:spcPts val="0"/>
              </a:spcAft>
              <a:buFont typeface="+mj-lt"/>
              <a:buAutoNum type="arabicPeriod"/>
            </a:pPr>
            <a:r>
              <a:rPr lang="fr-FR" sz="2800" dirty="0"/>
              <a:t>La Qualification et les Critères d’évaluation (Section III) informent le Soumissionnaire de comment son offre sera évaluée par MCA.</a:t>
            </a:r>
          </a:p>
          <a:p>
            <a:pPr marL="514350" indent="-514350" algn="just">
              <a:lnSpc>
                <a:spcPct val="100000"/>
              </a:lnSpc>
              <a:spcBef>
                <a:spcPts val="0"/>
              </a:spcBef>
              <a:spcAft>
                <a:spcPts val="0"/>
              </a:spcAft>
              <a:buFont typeface="+mj-lt"/>
              <a:buAutoNum type="arabicPeriod"/>
            </a:pPr>
            <a:r>
              <a:rPr lang="fr-FR" sz="2800" dirty="0"/>
              <a:t>Les formulaires de soumission présentent un cadre pour votre soumission.</a:t>
            </a:r>
          </a:p>
          <a:p>
            <a:pPr marL="514350" indent="-514350" algn="just">
              <a:lnSpc>
                <a:spcPct val="100000"/>
              </a:lnSpc>
              <a:spcBef>
                <a:spcPts val="0"/>
              </a:spcBef>
              <a:spcAft>
                <a:spcPts val="0"/>
              </a:spcAft>
              <a:buFont typeface="+mj-lt"/>
              <a:buAutoNum type="arabicPeriod"/>
            </a:pPr>
            <a:r>
              <a:rPr lang="fr-FR" sz="2800" dirty="0"/>
              <a:t>Les CGC présentent les dispositions contractuelles que MCA va utiliser pour la gestion du contrat.</a:t>
            </a:r>
          </a:p>
          <a:p>
            <a:pPr marL="514350" indent="-514350" algn="just">
              <a:lnSpc>
                <a:spcPct val="100000"/>
              </a:lnSpc>
              <a:spcBef>
                <a:spcPts val="0"/>
              </a:spcBef>
              <a:spcAft>
                <a:spcPts val="0"/>
              </a:spcAft>
              <a:buFont typeface="+mj-lt"/>
              <a:buAutoNum type="arabicPeriod"/>
            </a:pPr>
            <a:r>
              <a:rPr lang="fr-FR" sz="2800" dirty="0"/>
              <a:t>Les CPC permettent d’amender ou de préciser les CGC de EW-39-DEF.</a:t>
            </a:r>
          </a:p>
          <a:p>
            <a:pPr>
              <a:spcBef>
                <a:spcPts val="500"/>
              </a:spcBef>
              <a:spcAft>
                <a:spcPts val="500"/>
              </a:spcAft>
            </a:pPr>
            <a:r>
              <a:rPr lang="fr-FR" sz="1800" b="1" cap="all" dirty="0">
                <a:effectLst/>
                <a:latin typeface="Times New Roman Bold"/>
                <a:ea typeface="Arial Unicode MS" panose="020B0604020202020204" pitchFamily="34" charset="-128"/>
                <a:cs typeface="Arial Unicode MS" panose="020B0604020202020204" pitchFamily="34" charset="-128"/>
              </a:rPr>
              <a:t> </a:t>
            </a:r>
            <a:endParaRPr lang="fr-FR" sz="1800" dirty="0">
              <a:effectLst/>
              <a:latin typeface="Times New Roman" panose="02020603050405020304" pitchFamily="18" charset="0"/>
              <a:ea typeface="Times New Roman" panose="02020603050405020304" pitchFamily="18" charset="0"/>
            </a:endParaRPr>
          </a:p>
          <a:p>
            <a:pPr marL="0" indent="0">
              <a:buFont typeface="Tw Cen MT" panose="020B0602020104020603" pitchFamily="34" charset="0"/>
              <a:buNone/>
            </a:pPr>
            <a:endParaRPr lang="fr-FR" dirty="0"/>
          </a:p>
        </p:txBody>
      </p:sp>
      <p:sp>
        <p:nvSpPr>
          <p:cNvPr id="9" name="Rectangle 8">
            <a:extLst>
              <a:ext uri="{FF2B5EF4-FFF2-40B4-BE49-F238E27FC236}">
                <a16:creationId xmlns:a16="http://schemas.microsoft.com/office/drawing/2014/main" id="{1E9FFE1E-E1D5-4271-9C52-A3FC71057C02}"/>
              </a:ext>
            </a:extLst>
          </p:cNvPr>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Composition du Dossier d’Appel d’Offres</a:t>
            </a:r>
          </a:p>
        </p:txBody>
      </p:sp>
    </p:spTree>
    <p:extLst>
      <p:ext uri="{BB962C8B-B14F-4D97-AF65-F5344CB8AC3E}">
        <p14:creationId xmlns:p14="http://schemas.microsoft.com/office/powerpoint/2010/main" val="2855968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26</a:t>
            </a:fld>
            <a:r>
              <a:rPr lang="fr-FR" sz="1270" b="1" dirty="0">
                <a:solidFill>
                  <a:schemeClr val="accent2">
                    <a:lumMod val="50000"/>
                  </a:schemeClr>
                </a:solidFill>
              </a:rPr>
              <a:t>-</a:t>
            </a:r>
          </a:p>
        </p:txBody>
      </p:sp>
      <p:sp>
        <p:nvSpPr>
          <p:cNvPr id="7" name="Chevron 6"/>
          <p:cNvSpPr/>
          <p:nvPr/>
        </p:nvSpPr>
        <p:spPr>
          <a:xfrm>
            <a:off x="1166648" y="998681"/>
            <a:ext cx="9564414" cy="820369"/>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Modalités soumission / dates clés</a:t>
            </a:r>
          </a:p>
        </p:txBody>
      </p:sp>
      <p:sp>
        <p:nvSpPr>
          <p:cNvPr id="9" name="Espace réservé du contenu 2">
            <a:extLst>
              <a:ext uri="{FF2B5EF4-FFF2-40B4-BE49-F238E27FC236}">
                <a16:creationId xmlns:a16="http://schemas.microsoft.com/office/drawing/2014/main" id="{3F4BFF45-A834-4F7C-8A5D-5EE3C3379C58}"/>
              </a:ext>
            </a:extLst>
          </p:cNvPr>
          <p:cNvSpPr txBox="1">
            <a:spLocks/>
          </p:cNvSpPr>
          <p:nvPr/>
        </p:nvSpPr>
        <p:spPr>
          <a:xfrm>
            <a:off x="1451579" y="2015732"/>
            <a:ext cx="9603275" cy="440792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spcBef>
                <a:spcPts val="500"/>
              </a:spcBef>
              <a:spcAft>
                <a:spcPts val="500"/>
              </a:spcAft>
              <a:buFont typeface="Wingdings" panose="05000000000000000000" pitchFamily="2" charset="2"/>
              <a:buChar char="Ø"/>
            </a:pPr>
            <a:r>
              <a:rPr lang="fr-FR" sz="2400" dirty="0"/>
              <a:t>Tout Soumissionnaire éventuel désireux d’obtenir des éclaircissements sur le présent Dossier d’Appel d’Offres doit prendre contact avec MCA-Morocco par écrit à </a:t>
            </a:r>
            <a:r>
              <a:rPr lang="fr-FR" sz="2400" u="sng" dirty="0">
                <a:solidFill>
                  <a:schemeClr val="accent2">
                    <a:lumMod val="75000"/>
                  </a:schemeClr>
                </a:solidFill>
              </a:rPr>
              <a:t>procurement@mcamorocco.ma </a:t>
            </a:r>
          </a:p>
          <a:p>
            <a:pPr algn="just">
              <a:spcBef>
                <a:spcPts val="500"/>
              </a:spcBef>
              <a:spcAft>
                <a:spcPts val="500"/>
              </a:spcAft>
              <a:buFont typeface="Wingdings" panose="05000000000000000000" pitchFamily="2" charset="2"/>
              <a:buChar char="Ø"/>
            </a:pPr>
            <a:r>
              <a:rPr lang="fr-FR" sz="2400" dirty="0"/>
              <a:t>Des éclaircissements peuvent être demandés par courrier électronique au plus tard le </a:t>
            </a:r>
            <a:r>
              <a:rPr lang="fr-FR" sz="2400" dirty="0">
                <a:solidFill>
                  <a:srgbClr val="FF0000"/>
                </a:solidFill>
              </a:rPr>
              <a:t>13 décembre 2021</a:t>
            </a:r>
            <a:r>
              <a:rPr lang="fr-FR" sz="2400" dirty="0"/>
              <a:t>. Les réponses seront également postées sur le site de MCA-Morocco </a:t>
            </a:r>
            <a:r>
              <a:rPr lang="fr-FR" sz="2400" dirty="0">
                <a:solidFill>
                  <a:schemeClr val="accent2">
                    <a:lumMod val="75000"/>
                  </a:schemeClr>
                </a:solidFill>
                <a:hlinkClick r:id="rId3">
                  <a:extLst>
                    <a:ext uri="{A12FA001-AC4F-418D-AE19-62706E023703}">
                      <ahyp:hlinkClr xmlns:ahyp="http://schemas.microsoft.com/office/drawing/2018/hyperlinkcolor" val="tx"/>
                    </a:ext>
                  </a:extLst>
                </a:hlinkClick>
              </a:rPr>
              <a:t>http://www.mcamorocco.ma/fr/appels-d-offres</a:t>
            </a:r>
            <a:r>
              <a:rPr lang="fr-FR" sz="2400" dirty="0">
                <a:solidFill>
                  <a:schemeClr val="accent2">
                    <a:lumMod val="75000"/>
                  </a:schemeClr>
                </a:solidFill>
              </a:rPr>
              <a:t> </a:t>
            </a:r>
          </a:p>
          <a:p>
            <a:pPr algn="just">
              <a:spcBef>
                <a:spcPts val="500"/>
              </a:spcBef>
              <a:spcAft>
                <a:spcPts val="500"/>
              </a:spcAft>
              <a:buFont typeface="Wingdings" panose="05000000000000000000" pitchFamily="2" charset="2"/>
              <a:buChar char="Ø"/>
            </a:pPr>
            <a:r>
              <a:rPr lang="fr-FR" sz="2400" dirty="0"/>
              <a:t>Les réponses seront envoyées au plus tard le </a:t>
            </a:r>
            <a:r>
              <a:rPr lang="fr-FR" sz="2400" dirty="0">
                <a:solidFill>
                  <a:srgbClr val="FF0000"/>
                </a:solidFill>
              </a:rPr>
              <a:t>20/12/21</a:t>
            </a:r>
            <a:r>
              <a:rPr lang="fr-FR" sz="2400" dirty="0"/>
              <a:t>à tous les Soumissionnaires qui se sont inscrits à travers l’adresse : </a:t>
            </a:r>
            <a:r>
              <a:rPr lang="fr-FR" sz="2400" u="sng" dirty="0">
                <a:solidFill>
                  <a:schemeClr val="accent2">
                    <a:lumMod val="75000"/>
                  </a:schemeClr>
                </a:solidFill>
              </a:rPr>
              <a:t>procurement@mcamorocco.ma</a:t>
            </a:r>
            <a:r>
              <a:rPr lang="fr-FR" sz="2400" dirty="0"/>
              <a:t>.</a:t>
            </a:r>
          </a:p>
          <a:p>
            <a:pPr algn="just">
              <a:spcBef>
                <a:spcPts val="500"/>
              </a:spcBef>
              <a:spcAft>
                <a:spcPts val="500"/>
              </a:spcAft>
              <a:buFont typeface="Wingdings" panose="05000000000000000000" pitchFamily="2" charset="2"/>
              <a:buChar char="Ø"/>
            </a:pPr>
            <a:r>
              <a:rPr lang="fr-FR" sz="2400" dirty="0">
                <a:solidFill>
                  <a:schemeClr val="tx1"/>
                </a:solidFill>
                <a:ea typeface="Times New Roman" panose="02020603050405020304" pitchFamily="18" charset="0"/>
              </a:rPr>
              <a:t>La date limite de dépôt des offres est le </a:t>
            </a:r>
            <a:r>
              <a:rPr lang="fr-FR" sz="2400" dirty="0">
                <a:solidFill>
                  <a:srgbClr val="FF0000"/>
                </a:solidFill>
                <a:ea typeface="Times New Roman" panose="02020603050405020304" pitchFamily="18" charset="0"/>
              </a:rPr>
              <a:t>30</a:t>
            </a:r>
            <a:r>
              <a:rPr lang="fr-FR" sz="2400" dirty="0">
                <a:solidFill>
                  <a:srgbClr val="FF0000"/>
                </a:solidFill>
              </a:rPr>
              <a:t> Décembre 2021 </a:t>
            </a:r>
            <a:r>
              <a:rPr lang="fr-FR" sz="2400" dirty="0"/>
              <a:t>à 15h00mn  </a:t>
            </a:r>
            <a:r>
              <a:rPr lang="fr-FR" sz="2400" dirty="0">
                <a:solidFill>
                  <a:schemeClr val="tx1"/>
                </a:solidFill>
              </a:rPr>
              <a:t>(heure locale de Rabat, Maroc) via les liens Dropbox dans le DAO</a:t>
            </a:r>
            <a:endParaRPr lang="fr-FR" sz="1800" u="sng" dirty="0">
              <a:solidFill>
                <a:schemeClr val="accent2">
                  <a:lumMod val="75000"/>
                </a:schemeClr>
              </a:solidFill>
              <a:effectLst/>
              <a:ea typeface="Times New Roman" panose="02020603050405020304" pitchFamily="18" charset="0"/>
            </a:endParaRPr>
          </a:p>
        </p:txBody>
      </p:sp>
      <p:sp>
        <p:nvSpPr>
          <p:cNvPr id="10" name="Rectangle 9">
            <a:extLst>
              <a:ext uri="{FF2B5EF4-FFF2-40B4-BE49-F238E27FC236}">
                <a16:creationId xmlns:a16="http://schemas.microsoft.com/office/drawing/2014/main" id="{110A5F4C-DED3-461B-9E0A-64B2D60A6554}"/>
              </a:ext>
            </a:extLst>
          </p:cNvPr>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 des propositions</a:t>
            </a:r>
          </a:p>
        </p:txBody>
      </p:sp>
    </p:spTree>
    <p:extLst>
      <p:ext uri="{BB962C8B-B14F-4D97-AF65-F5344CB8AC3E}">
        <p14:creationId xmlns:p14="http://schemas.microsoft.com/office/powerpoint/2010/main" val="2125571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450530-C962-4178-A0ED-3E897902F8F4}"/>
              </a:ext>
            </a:extLst>
          </p:cNvPr>
          <p:cNvSpPr>
            <a:spLocks noGrp="1"/>
          </p:cNvSpPr>
          <p:nvPr>
            <p:ph type="dt" sz="half" idx="10"/>
          </p:nvPr>
        </p:nvSpPr>
        <p:spPr/>
        <p:txBody>
          <a:bodyPr/>
          <a:lstStyle/>
          <a:p>
            <a:fld id="{B19459A9-BF71-4869-8140-0A694E4B773B}" type="datetime1">
              <a:rPr lang="en-US" smtClean="0"/>
              <a:t>12/10/2021</a:t>
            </a:fld>
            <a:endParaRPr lang="en-US"/>
          </a:p>
        </p:txBody>
      </p:sp>
      <p:sp>
        <p:nvSpPr>
          <p:cNvPr id="3" name="Footer Placeholder 2">
            <a:extLst>
              <a:ext uri="{FF2B5EF4-FFF2-40B4-BE49-F238E27FC236}">
                <a16:creationId xmlns:a16="http://schemas.microsoft.com/office/drawing/2014/main" id="{B28875BD-F4C1-4F5A-BDF4-050D0449963B}"/>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16B44C54-3BCE-419A-A7FB-EB4E91250640}"/>
              </a:ext>
            </a:extLst>
          </p:cNvPr>
          <p:cNvSpPr>
            <a:spLocks noGrp="1"/>
          </p:cNvSpPr>
          <p:nvPr>
            <p:ph type="sldNum" sz="quarter" idx="12"/>
          </p:nvPr>
        </p:nvSpPr>
        <p:spPr/>
        <p:txBody>
          <a:bodyPr/>
          <a:lstStyle/>
          <a:p>
            <a:fld id="{B6F15528-21DE-4FAA-801E-634DDDAF4B2B}" type="slidenum">
              <a:rPr lang="fr-FR" smtClean="0"/>
              <a:t>27</a:t>
            </a:fld>
            <a:endParaRPr lang="fr-FR"/>
          </a:p>
        </p:txBody>
      </p:sp>
      <p:sp>
        <p:nvSpPr>
          <p:cNvPr id="8" name="Chevron 6">
            <a:extLst>
              <a:ext uri="{FF2B5EF4-FFF2-40B4-BE49-F238E27FC236}">
                <a16:creationId xmlns:a16="http://schemas.microsoft.com/office/drawing/2014/main" id="{EBBB3D84-175D-4B1F-AAD2-7060F86597A2}"/>
              </a:ext>
            </a:extLst>
          </p:cNvPr>
          <p:cNvSpPr/>
          <p:nvPr/>
        </p:nvSpPr>
        <p:spPr>
          <a:xfrm>
            <a:off x="1166648" y="998681"/>
            <a:ext cx="9564414" cy="820369"/>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Modalités soumission / dates </a:t>
            </a:r>
            <a:r>
              <a:rPr lang="fr-FR" sz="2800" b="1" dirty="0" err="1">
                <a:solidFill>
                  <a:srgbClr val="C00000"/>
                </a:solidFill>
                <a:latin typeface="Corbel" panose="020B0503020204020204" pitchFamily="34" charset="0"/>
              </a:rPr>
              <a:t>clées</a:t>
            </a:r>
            <a:endParaRPr lang="fr-FR" sz="2800" b="1" dirty="0">
              <a:solidFill>
                <a:srgbClr val="C00000"/>
              </a:solidFill>
              <a:latin typeface="Corbel" panose="020B0503020204020204" pitchFamily="34" charset="0"/>
            </a:endParaRPr>
          </a:p>
        </p:txBody>
      </p:sp>
      <p:sp>
        <p:nvSpPr>
          <p:cNvPr id="9" name="Espace réservé du contenu 2">
            <a:extLst>
              <a:ext uri="{FF2B5EF4-FFF2-40B4-BE49-F238E27FC236}">
                <a16:creationId xmlns:a16="http://schemas.microsoft.com/office/drawing/2014/main" id="{A7D52D37-82E0-424F-8B0F-9D956C683A74}"/>
              </a:ext>
            </a:extLst>
          </p:cNvPr>
          <p:cNvSpPr txBox="1">
            <a:spLocks/>
          </p:cNvSpPr>
          <p:nvPr/>
        </p:nvSpPr>
        <p:spPr>
          <a:xfrm>
            <a:off x="1451579" y="2015732"/>
            <a:ext cx="9603275" cy="440792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spcBef>
                <a:spcPts val="500"/>
              </a:spcBef>
              <a:spcAft>
                <a:spcPts val="500"/>
              </a:spcAft>
              <a:buFont typeface="Wingdings" panose="05000000000000000000" pitchFamily="2" charset="2"/>
              <a:buChar char="Ø"/>
            </a:pPr>
            <a:r>
              <a:rPr lang="fr-FR" sz="2400" dirty="0"/>
              <a:t>Les garanties d’offre doivent être soumises, </a:t>
            </a:r>
            <a:r>
              <a:rPr lang="fr-FR" sz="2400" b="1" dirty="0"/>
              <a:t>électroniquement avec l’offre le </a:t>
            </a:r>
            <a:r>
              <a:rPr lang="fr-FR" sz="2400" b="1" dirty="0">
                <a:solidFill>
                  <a:srgbClr val="FF0000"/>
                </a:solidFill>
              </a:rPr>
              <a:t>30 décembre 2021 </a:t>
            </a:r>
            <a:r>
              <a:rPr lang="fr-FR" sz="2400" b="1" dirty="0"/>
              <a:t>à 15h00mn</a:t>
            </a:r>
            <a:r>
              <a:rPr lang="fr-FR" sz="2400" dirty="0"/>
              <a:t> et physiquement au plus tard le </a:t>
            </a:r>
            <a:r>
              <a:rPr lang="fr-FR" sz="2400" dirty="0">
                <a:solidFill>
                  <a:srgbClr val="FF0000"/>
                </a:solidFill>
              </a:rPr>
              <a:t>04 janvier 2022</a:t>
            </a:r>
            <a:r>
              <a:rPr lang="fr-FR" sz="2400" dirty="0"/>
              <a:t> à 15h00mn, heure de Rabat-Maroc, à l’Agence MCA-Morocco.</a:t>
            </a:r>
          </a:p>
          <a:p>
            <a:pPr algn="just">
              <a:spcBef>
                <a:spcPts val="500"/>
              </a:spcBef>
              <a:spcAft>
                <a:spcPts val="500"/>
              </a:spcAft>
              <a:buFont typeface="Wingdings" panose="05000000000000000000" pitchFamily="2" charset="2"/>
              <a:buChar char="Ø"/>
            </a:pPr>
            <a:r>
              <a:rPr lang="fr-FR" sz="2400" dirty="0"/>
              <a:t>L’ouverture des offres se déroulera en ligne (webinaire) sur la plateforme zoom: </a:t>
            </a:r>
            <a:r>
              <a:rPr lang="fr-FR" sz="2400" u="none" strike="noStrike" dirty="0">
                <a:solidFill>
                  <a:schemeClr val="accent2">
                    <a:lumMod val="75000"/>
                  </a:schemeClr>
                </a:solidFill>
                <a:effectLst/>
                <a:ea typeface="Times New Roman" panose="02020603050405020304" pitchFamily="18" charset="0"/>
              </a:rPr>
              <a:t>https://us02web.zoom.us/j/82636196611 </a:t>
            </a:r>
            <a:r>
              <a:rPr lang="fr-FR" sz="2400" dirty="0"/>
              <a:t>, le 30 Décembre 2021 à 16h00mn  (heure de Rabat, Maroc). </a:t>
            </a:r>
          </a:p>
          <a:p>
            <a:pPr algn="just">
              <a:spcBef>
                <a:spcPts val="500"/>
              </a:spcBef>
              <a:spcAft>
                <a:spcPts val="500"/>
              </a:spcAft>
              <a:buFont typeface="Wingdings" panose="05000000000000000000" pitchFamily="2" charset="2"/>
              <a:buChar char="Ø"/>
            </a:pPr>
            <a:r>
              <a:rPr lang="fr-FR" sz="2400" dirty="0"/>
              <a:t>La date du taux de change, aux fins d’évaluation, est le 1er jour ouvrable précédant les  28 jours avant la date de l’ouverture des offres.</a:t>
            </a:r>
          </a:p>
          <a:p>
            <a:pPr algn="just">
              <a:spcBef>
                <a:spcPts val="500"/>
              </a:spcBef>
              <a:spcAft>
                <a:spcPts val="500"/>
              </a:spcAft>
              <a:buFont typeface="Wingdings" panose="05000000000000000000" pitchFamily="2" charset="2"/>
              <a:buChar char="Ø"/>
            </a:pPr>
            <a:r>
              <a:rPr lang="fr-FR" sz="2400" dirty="0"/>
              <a:t>Seuls les lots E33, E34, E38, E313, E73, D8, F1, F3, F4 et F5 requièrent une garantie de soumission.</a:t>
            </a:r>
          </a:p>
          <a:p>
            <a:pPr algn="just">
              <a:spcBef>
                <a:spcPts val="500"/>
              </a:spcBef>
              <a:spcAft>
                <a:spcPts val="500"/>
              </a:spcAft>
              <a:buFont typeface="Wingdings" panose="05000000000000000000" pitchFamily="2" charset="2"/>
              <a:buChar char="Ø"/>
            </a:pPr>
            <a:endParaRPr lang="fr-FR" sz="2400" dirty="0"/>
          </a:p>
          <a:p>
            <a:pPr>
              <a:spcBef>
                <a:spcPts val="500"/>
              </a:spcBef>
              <a:spcAft>
                <a:spcPts val="500"/>
              </a:spcAft>
            </a:pPr>
            <a:r>
              <a:rPr lang="fr-FR" sz="1800" b="1" cap="all" dirty="0">
                <a:effectLst/>
                <a:latin typeface="Times New Roman Bold"/>
                <a:ea typeface="Arial Unicode MS" panose="020B0604020202020204" pitchFamily="34" charset="-128"/>
                <a:cs typeface="Arial Unicode MS" panose="020B0604020202020204" pitchFamily="34" charset="-128"/>
              </a:rPr>
              <a:t> </a:t>
            </a:r>
            <a:endParaRPr lang="fr-FR" sz="1800" dirty="0">
              <a:effectLst/>
              <a:latin typeface="Times New Roman" panose="02020603050405020304" pitchFamily="18" charset="0"/>
              <a:ea typeface="Times New Roman" panose="02020603050405020304" pitchFamily="18" charset="0"/>
            </a:endParaRPr>
          </a:p>
          <a:p>
            <a:pPr marL="0" indent="0">
              <a:buFont typeface="Tw Cen MT" panose="020B0602020104020603" pitchFamily="34" charset="0"/>
              <a:buNone/>
            </a:pPr>
            <a:endParaRPr lang="fr-FR" dirty="0"/>
          </a:p>
        </p:txBody>
      </p:sp>
      <p:sp>
        <p:nvSpPr>
          <p:cNvPr id="10" name="Rectangle 9">
            <a:extLst>
              <a:ext uri="{FF2B5EF4-FFF2-40B4-BE49-F238E27FC236}">
                <a16:creationId xmlns:a16="http://schemas.microsoft.com/office/drawing/2014/main" id="{A48C12CD-D169-475C-9744-73D66CDC6938}"/>
              </a:ext>
            </a:extLst>
          </p:cNvPr>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 des propositions</a:t>
            </a:r>
          </a:p>
        </p:txBody>
      </p:sp>
    </p:spTree>
    <p:extLst>
      <p:ext uri="{BB962C8B-B14F-4D97-AF65-F5344CB8AC3E}">
        <p14:creationId xmlns:p14="http://schemas.microsoft.com/office/powerpoint/2010/main" val="952849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28</a:t>
            </a:fld>
            <a:r>
              <a:rPr lang="fr-FR" sz="1270" b="1" dirty="0">
                <a:solidFill>
                  <a:schemeClr val="accent2">
                    <a:lumMod val="50000"/>
                  </a:schemeClr>
                </a:solidFill>
              </a:rPr>
              <a:t>-</a:t>
            </a:r>
          </a:p>
        </p:txBody>
      </p:sp>
      <p:sp>
        <p:nvSpPr>
          <p:cNvPr id="7" name="Chevron 6"/>
          <p:cNvSpPr/>
          <p:nvPr/>
        </p:nvSpPr>
        <p:spPr>
          <a:xfrm>
            <a:off x="1991544" y="1052736"/>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ATTENTION / Soumission</a:t>
            </a:r>
          </a:p>
        </p:txBody>
      </p:sp>
      <p:sp>
        <p:nvSpPr>
          <p:cNvPr id="9" name="Espace réservé du contenu 2">
            <a:extLst>
              <a:ext uri="{FF2B5EF4-FFF2-40B4-BE49-F238E27FC236}">
                <a16:creationId xmlns:a16="http://schemas.microsoft.com/office/drawing/2014/main" id="{15254DB9-B5A5-43FB-8544-5B3CECBC05BC}"/>
              </a:ext>
            </a:extLst>
          </p:cNvPr>
          <p:cNvSpPr txBox="1">
            <a:spLocks/>
          </p:cNvSpPr>
          <p:nvPr/>
        </p:nvSpPr>
        <p:spPr>
          <a:xfrm>
            <a:off x="1451579" y="2015732"/>
            <a:ext cx="9603275" cy="440792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lnSpc>
                <a:spcPct val="100000"/>
              </a:lnSpc>
              <a:spcBef>
                <a:spcPts val="0"/>
              </a:spcBef>
              <a:spcAft>
                <a:spcPts val="600"/>
              </a:spcAft>
              <a:buFont typeface="Arial" panose="020B0604020202020204" pitchFamily="34" charset="0"/>
              <a:buChar char="•"/>
            </a:pPr>
            <a:r>
              <a:rPr lang="fr-FR" sz="2400" dirty="0"/>
              <a:t>Le téléchargement de l’offre peut prendre du temps, il est recommandé aux Soumissionnaires de s’y prendre à temps.</a:t>
            </a:r>
          </a:p>
          <a:p>
            <a:pPr algn="just">
              <a:lnSpc>
                <a:spcPct val="100000"/>
              </a:lnSpc>
              <a:spcBef>
                <a:spcPts val="0"/>
              </a:spcBef>
              <a:spcAft>
                <a:spcPts val="600"/>
              </a:spcAft>
              <a:buFont typeface="Arial" panose="020B0604020202020204" pitchFamily="34" charset="0"/>
              <a:buChar char="•"/>
            </a:pPr>
            <a:r>
              <a:rPr lang="fr-FR" sz="2400" dirty="0"/>
              <a:t>Lorsque vous téléchargez une nouvelle offre en vue de remplacer une première, il faudra préciser que la nouvelle remplace la première (</a:t>
            </a:r>
            <a:r>
              <a:rPr lang="fr-FR" sz="2400" b="1" dirty="0">
                <a:solidFill>
                  <a:srgbClr val="FF0000"/>
                </a:solidFill>
              </a:rPr>
              <a:t>Note</a:t>
            </a:r>
            <a:r>
              <a:rPr lang="fr-FR" sz="2400" dirty="0"/>
              <a:t>).</a:t>
            </a:r>
          </a:p>
          <a:p>
            <a:pPr algn="just">
              <a:lnSpc>
                <a:spcPct val="100000"/>
              </a:lnSpc>
              <a:spcBef>
                <a:spcPts val="0"/>
              </a:spcBef>
              <a:spcAft>
                <a:spcPts val="600"/>
              </a:spcAft>
              <a:buFont typeface="Arial" panose="020B0604020202020204" pitchFamily="34" charset="0"/>
              <a:buChar char="•"/>
            </a:pPr>
            <a:r>
              <a:rPr lang="fr-FR" sz="2400" dirty="0"/>
              <a:t>Le site de téléchargement est désactivé à la minute qui suit l’heure butoir. </a:t>
            </a:r>
          </a:p>
          <a:p>
            <a:pPr>
              <a:lnSpc>
                <a:spcPct val="100000"/>
              </a:lnSpc>
              <a:spcBef>
                <a:spcPts val="0"/>
              </a:spcBef>
              <a:spcAft>
                <a:spcPts val="600"/>
              </a:spcAft>
              <a:buClr>
                <a:schemeClr val="accent5">
                  <a:lumMod val="75000"/>
                </a:schemeClr>
              </a:buClr>
              <a:buFont typeface="Arial" panose="020B0604020202020204" pitchFamily="34" charset="0"/>
              <a:buChar char="•"/>
            </a:pPr>
            <a:r>
              <a:rPr lang="fr-FR" sz="2400" kern="0" dirty="0"/>
              <a:t>Les offres peuvent être protégées par un mot de passe. Dans ce cas, le mot de passe doit être transmis 15 minutes avant la date et heure limite des offres à l’adresse: procurement@mcamorocco.ma</a:t>
            </a:r>
          </a:p>
          <a:p>
            <a:pPr algn="just">
              <a:lnSpc>
                <a:spcPct val="100000"/>
              </a:lnSpc>
              <a:spcBef>
                <a:spcPts val="0"/>
              </a:spcBef>
              <a:spcAft>
                <a:spcPts val="600"/>
              </a:spcAft>
              <a:buClr>
                <a:schemeClr val="accent5">
                  <a:lumMod val="75000"/>
                </a:schemeClr>
              </a:buClr>
              <a:buFont typeface="Arial" panose="020B0604020202020204" pitchFamily="34" charset="0"/>
              <a:buChar char="•"/>
            </a:pPr>
            <a:r>
              <a:rPr lang="fr-FR" sz="2400" kern="0" dirty="0"/>
              <a:t>Joindre un sommaire de tous les documents à la première page de chaque offre</a:t>
            </a:r>
          </a:p>
          <a:p>
            <a:pPr marL="0" indent="0" algn="just">
              <a:spcBef>
                <a:spcPts val="600"/>
              </a:spcBef>
              <a:spcAft>
                <a:spcPts val="0"/>
              </a:spcAft>
              <a:buNone/>
            </a:pPr>
            <a:endParaRPr lang="fr-FR" sz="2800" b="1" dirty="0">
              <a:solidFill>
                <a:srgbClr val="FF0000"/>
              </a:solidFill>
            </a:endParaRPr>
          </a:p>
          <a:p>
            <a:pPr>
              <a:spcBef>
                <a:spcPts val="600"/>
              </a:spcBef>
              <a:spcAft>
                <a:spcPts val="0"/>
              </a:spcAft>
              <a:buFont typeface="Wingdings" panose="05000000000000000000" pitchFamily="2" charset="2"/>
              <a:buChar char="Ø"/>
            </a:pPr>
            <a:endParaRPr lang="fr-FR" sz="2400" dirty="0"/>
          </a:p>
          <a:p>
            <a:pPr marL="0" indent="0">
              <a:buFont typeface="Tw Cen MT" panose="020B0602020104020603" pitchFamily="34" charset="0"/>
              <a:buNone/>
            </a:pPr>
            <a:endParaRPr lang="fr-FR" dirty="0"/>
          </a:p>
        </p:txBody>
      </p:sp>
      <p:sp>
        <p:nvSpPr>
          <p:cNvPr id="11" name="Rectangle 10">
            <a:extLst>
              <a:ext uri="{FF2B5EF4-FFF2-40B4-BE49-F238E27FC236}">
                <a16:creationId xmlns:a16="http://schemas.microsoft.com/office/drawing/2014/main" id="{A0717B77-3BC1-4F5E-8340-2AB17D7A3BAC}"/>
              </a:ext>
            </a:extLst>
          </p:cNvPr>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 des propositions</a:t>
            </a:r>
          </a:p>
        </p:txBody>
      </p:sp>
    </p:spTree>
    <p:extLst>
      <p:ext uri="{BB962C8B-B14F-4D97-AF65-F5344CB8AC3E}">
        <p14:creationId xmlns:p14="http://schemas.microsoft.com/office/powerpoint/2010/main" val="3277395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 des propositions</a:t>
            </a:r>
          </a:p>
        </p:txBody>
      </p:sp>
      <p:sp>
        <p:nvSpPr>
          <p:cNvPr id="6" name="Slide Number Placeholder 1">
            <a:extLst>
              <a:ext uri="{FF2B5EF4-FFF2-40B4-BE49-F238E27FC236}">
                <a16:creationId xmlns:a16="http://schemas.microsoft.com/office/drawing/2014/main" id="{0106B3AA-D74B-4F87-8199-99C401E62345}"/>
              </a:ext>
            </a:extLst>
          </p:cNvPr>
          <p:cNvSpPr txBox="1">
            <a:spLocks/>
          </p:cNvSpPr>
          <p:nvPr/>
        </p:nvSpPr>
        <p:spPr>
          <a:xfrm>
            <a:off x="11152908" y="6466787"/>
            <a:ext cx="415419" cy="307777"/>
          </a:xfrm>
          <a:prstGeom prst="rect">
            <a:avLst/>
          </a:prstGeom>
        </p:spPr>
        <p:txBody>
          <a:bodyPr wrap="square" lIns="0" tIns="0" rIns="0" bIns="0">
            <a:spAutoFit/>
          </a:bodyPr>
          <a:lstStyle>
            <a:defPPr>
              <a:defRPr lang="fr-FR"/>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fr-FR" sz="2000"/>
              <a:pPr/>
              <a:t>29</a:t>
            </a:fld>
            <a:endParaRPr lang="fr-FR" sz="2000" dirty="0"/>
          </a:p>
        </p:txBody>
      </p:sp>
      <p:graphicFrame>
        <p:nvGraphicFramePr>
          <p:cNvPr id="2" name="Table 2">
            <a:extLst>
              <a:ext uri="{FF2B5EF4-FFF2-40B4-BE49-F238E27FC236}">
                <a16:creationId xmlns:a16="http://schemas.microsoft.com/office/drawing/2014/main" id="{9B2BD93B-C2B5-4BAA-BF98-D279EE810AC5}"/>
              </a:ext>
            </a:extLst>
          </p:cNvPr>
          <p:cNvGraphicFramePr>
            <a:graphicFrameLocks noGrp="1"/>
          </p:cNvGraphicFramePr>
          <p:nvPr>
            <p:extLst>
              <p:ext uri="{D42A27DB-BD31-4B8C-83A1-F6EECF244321}">
                <p14:modId xmlns:p14="http://schemas.microsoft.com/office/powerpoint/2010/main" val="1421903263"/>
              </p:ext>
            </p:extLst>
          </p:nvPr>
        </p:nvGraphicFramePr>
        <p:xfrm>
          <a:off x="1240972" y="1119716"/>
          <a:ext cx="9911937" cy="4942840"/>
        </p:xfrm>
        <a:graphic>
          <a:graphicData uri="http://schemas.openxmlformats.org/drawingml/2006/table">
            <a:tbl>
              <a:tblPr firstRow="1" bandRow="1">
                <a:tableStyleId>{5C22544A-7EE6-4342-B048-85BDC9FD1C3A}</a:tableStyleId>
              </a:tblPr>
              <a:tblGrid>
                <a:gridCol w="3303979">
                  <a:extLst>
                    <a:ext uri="{9D8B030D-6E8A-4147-A177-3AD203B41FA5}">
                      <a16:colId xmlns:a16="http://schemas.microsoft.com/office/drawing/2014/main" val="3458190786"/>
                    </a:ext>
                  </a:extLst>
                </a:gridCol>
                <a:gridCol w="3303979">
                  <a:extLst>
                    <a:ext uri="{9D8B030D-6E8A-4147-A177-3AD203B41FA5}">
                      <a16:colId xmlns:a16="http://schemas.microsoft.com/office/drawing/2014/main" val="2529662286"/>
                    </a:ext>
                  </a:extLst>
                </a:gridCol>
                <a:gridCol w="3303979">
                  <a:extLst>
                    <a:ext uri="{9D8B030D-6E8A-4147-A177-3AD203B41FA5}">
                      <a16:colId xmlns:a16="http://schemas.microsoft.com/office/drawing/2014/main" val="215932914"/>
                    </a:ext>
                  </a:extLst>
                </a:gridCol>
              </a:tblGrid>
              <a:tr h="370840">
                <a:tc>
                  <a:txBody>
                    <a:bodyPr/>
                    <a:lstStyle/>
                    <a:p>
                      <a:r>
                        <a:rPr lang="fr-FR" dirty="0"/>
                        <a:t>ETAPES</a:t>
                      </a:r>
                    </a:p>
                  </a:txBody>
                  <a:tcPr/>
                </a:tc>
                <a:tc>
                  <a:txBody>
                    <a:bodyPr/>
                    <a:lstStyle/>
                    <a:p>
                      <a:pPr algn="ctr"/>
                      <a:r>
                        <a:rPr lang="fr-FR" dirty="0"/>
                        <a:t>FORMULAIRES</a:t>
                      </a:r>
                    </a:p>
                  </a:txBody>
                  <a:tcPr/>
                </a:tc>
                <a:tc>
                  <a:txBody>
                    <a:bodyPr/>
                    <a:lstStyle/>
                    <a:p>
                      <a:r>
                        <a:rPr lang="fr-FR" dirty="0"/>
                        <a:t>RECOMMANDATIONS</a:t>
                      </a:r>
                    </a:p>
                  </a:txBody>
                  <a:tcPr/>
                </a:tc>
                <a:extLst>
                  <a:ext uri="{0D108BD9-81ED-4DB2-BD59-A6C34878D82A}">
                    <a16:rowId xmlns:a16="http://schemas.microsoft.com/office/drawing/2014/main" val="3880547605"/>
                  </a:ext>
                </a:extLst>
              </a:tr>
              <a:tr h="370840">
                <a:tc>
                  <a:txBody>
                    <a:bodyPr/>
                    <a:lstStyle/>
                    <a:p>
                      <a:r>
                        <a:rPr lang="fr-FR" dirty="0"/>
                        <a:t>Lettre de soumission</a:t>
                      </a:r>
                    </a:p>
                  </a:txBody>
                  <a:tcPr/>
                </a:tc>
                <a:tc>
                  <a:txBody>
                    <a:bodyPr/>
                    <a:lstStyle/>
                    <a:p>
                      <a:pPr algn="ctr"/>
                      <a:r>
                        <a:rPr lang="fr-FR" dirty="0"/>
                        <a:t>BSF 1</a:t>
                      </a:r>
                    </a:p>
                  </a:txBody>
                  <a:tcPr/>
                </a:tc>
                <a:tc>
                  <a:txBody>
                    <a:bodyPr/>
                    <a:lstStyle/>
                    <a:p>
                      <a:pPr marL="285750" indent="-285750">
                        <a:buFontTx/>
                        <a:buChar char="-"/>
                      </a:pPr>
                      <a:r>
                        <a:rPr lang="fr-FR" dirty="0"/>
                        <a:t>Aucune altération du formulaire type n’est autorisée</a:t>
                      </a:r>
                    </a:p>
                    <a:p>
                      <a:pPr marL="285750" indent="-285750">
                        <a:buFontTx/>
                        <a:buChar char="-"/>
                      </a:pPr>
                      <a:r>
                        <a:rPr lang="fr-FR" dirty="0"/>
                        <a:t>A faire signer et cacheter</a:t>
                      </a:r>
                    </a:p>
                  </a:txBody>
                  <a:tcPr/>
                </a:tc>
                <a:extLst>
                  <a:ext uri="{0D108BD9-81ED-4DB2-BD59-A6C34878D82A}">
                    <a16:rowId xmlns:a16="http://schemas.microsoft.com/office/drawing/2014/main" val="4206941825"/>
                  </a:ext>
                </a:extLst>
              </a:tr>
              <a:tr h="370840">
                <a:tc>
                  <a:txBody>
                    <a:bodyPr/>
                    <a:lstStyle/>
                    <a:p>
                      <a:r>
                        <a:rPr lang="fr-FR" dirty="0"/>
                        <a:t>Garantie d’offre</a:t>
                      </a:r>
                    </a:p>
                  </a:txBody>
                  <a:tcPr/>
                </a:tc>
                <a:tc>
                  <a:txBody>
                    <a:bodyPr/>
                    <a:lstStyle/>
                    <a:p>
                      <a:pPr algn="ctr"/>
                      <a:r>
                        <a:rPr lang="fr-FR" dirty="0"/>
                        <a:t>BSF 6</a:t>
                      </a:r>
                    </a:p>
                  </a:txBody>
                  <a:tcPr/>
                </a:tc>
                <a:tc>
                  <a:txBody>
                    <a:bodyPr/>
                    <a:lstStyle/>
                    <a:p>
                      <a:pPr marL="285750" indent="-285750">
                        <a:buFontTx/>
                        <a:buChar char="-"/>
                      </a:pPr>
                      <a:r>
                        <a:rPr lang="fr-FR" dirty="0"/>
                        <a:t>Version scannée dans l’offre globale</a:t>
                      </a:r>
                    </a:p>
                    <a:p>
                      <a:pPr marL="285750" indent="-285750">
                        <a:buFontTx/>
                        <a:buChar char="-"/>
                      </a:pPr>
                      <a:r>
                        <a:rPr lang="fr-FR" dirty="0"/>
                        <a:t>Version originale à déposer comme indiqué</a:t>
                      </a:r>
                    </a:p>
                  </a:txBody>
                  <a:tcPr/>
                </a:tc>
                <a:extLst>
                  <a:ext uri="{0D108BD9-81ED-4DB2-BD59-A6C34878D82A}">
                    <a16:rowId xmlns:a16="http://schemas.microsoft.com/office/drawing/2014/main" val="1873938805"/>
                  </a:ext>
                </a:extLst>
              </a:tr>
              <a:tr h="370840">
                <a:tc>
                  <a:txBody>
                    <a:bodyPr/>
                    <a:lstStyle/>
                    <a:p>
                      <a:r>
                        <a:rPr lang="fr-FR" dirty="0"/>
                        <a:t>Description des biens</a:t>
                      </a:r>
                    </a:p>
                  </a:txBody>
                  <a:tcPr/>
                </a:tc>
                <a:tc>
                  <a:txBody>
                    <a:bodyPr/>
                    <a:lstStyle/>
                    <a:p>
                      <a:pPr algn="ctr"/>
                      <a:r>
                        <a:rPr lang="fr-FR" dirty="0"/>
                        <a:t>-</a:t>
                      </a:r>
                    </a:p>
                  </a:txBody>
                  <a:tcPr/>
                </a:tc>
                <a:tc>
                  <a:txBody>
                    <a:bodyPr/>
                    <a:lstStyle/>
                    <a:p>
                      <a:r>
                        <a:rPr lang="fr-FR" dirty="0"/>
                        <a:t>Donner toutes les informations utiles</a:t>
                      </a:r>
                    </a:p>
                  </a:txBody>
                  <a:tcPr/>
                </a:tc>
                <a:extLst>
                  <a:ext uri="{0D108BD9-81ED-4DB2-BD59-A6C34878D82A}">
                    <a16:rowId xmlns:a16="http://schemas.microsoft.com/office/drawing/2014/main" val="2846983554"/>
                  </a:ext>
                </a:extLst>
              </a:tr>
              <a:tr h="370840">
                <a:tc>
                  <a:txBody>
                    <a:bodyPr/>
                    <a:lstStyle/>
                    <a:p>
                      <a:r>
                        <a:rPr lang="fr-FR" sz="1800" kern="1200" dirty="0">
                          <a:solidFill>
                            <a:schemeClr val="dk1"/>
                          </a:solidFill>
                          <a:effectLst/>
                          <a:latin typeface="+mn-lt"/>
                          <a:ea typeface="+mn-ea"/>
                          <a:cs typeface="+mn-cs"/>
                        </a:rPr>
                        <a:t>Formulaire de certification d’Entreprise publique </a:t>
                      </a:r>
                      <a:endParaRPr lang="fr-FR" dirty="0"/>
                    </a:p>
                  </a:txBody>
                  <a:tcPr/>
                </a:tc>
                <a:tc>
                  <a:txBody>
                    <a:bodyPr/>
                    <a:lstStyle/>
                    <a:p>
                      <a:pPr algn="ctr"/>
                      <a:r>
                        <a:rPr lang="fr-FR" dirty="0"/>
                        <a:t>BSF 1.1</a:t>
                      </a:r>
                    </a:p>
                  </a:txBody>
                  <a:tcPr/>
                </a:tc>
                <a:tc>
                  <a:txBody>
                    <a:bodyPr/>
                    <a:lstStyle/>
                    <a:p>
                      <a:r>
                        <a:rPr lang="fr-FR" dirty="0"/>
                        <a:t>Bien lire les questions avant de renseigner les cases relatives aux réponses</a:t>
                      </a:r>
                    </a:p>
                  </a:txBody>
                  <a:tcPr/>
                </a:tc>
                <a:extLst>
                  <a:ext uri="{0D108BD9-81ED-4DB2-BD59-A6C34878D82A}">
                    <a16:rowId xmlns:a16="http://schemas.microsoft.com/office/drawing/2014/main" val="1310894057"/>
                  </a:ext>
                </a:extLst>
              </a:tr>
              <a:tr h="370840">
                <a:tc>
                  <a:txBody>
                    <a:bodyPr/>
                    <a:lstStyle/>
                    <a:p>
                      <a:r>
                        <a:rPr lang="fr-FR" sz="1800" kern="1200" dirty="0">
                          <a:solidFill>
                            <a:schemeClr val="dk1"/>
                          </a:solidFill>
                          <a:effectLst/>
                          <a:latin typeface="+mn-lt"/>
                          <a:ea typeface="+mn-ea"/>
                          <a:cs typeface="+mn-cs"/>
                        </a:rPr>
                        <a:t>Fiche de renseignements sur le Soumissionnaire </a:t>
                      </a:r>
                      <a:endParaRPr lang="fr-FR" dirty="0"/>
                    </a:p>
                  </a:txBody>
                  <a:tcPr/>
                </a:tc>
                <a:tc>
                  <a:txBody>
                    <a:bodyPr/>
                    <a:lstStyle/>
                    <a:p>
                      <a:pPr algn="ctr"/>
                      <a:r>
                        <a:rPr lang="fr-FR" dirty="0"/>
                        <a:t>BSF 4</a:t>
                      </a:r>
                    </a:p>
                  </a:txBody>
                  <a:tcPr/>
                </a:tc>
                <a:tc>
                  <a:txBody>
                    <a:bodyPr/>
                    <a:lstStyle/>
                    <a:p>
                      <a:r>
                        <a:rPr lang="fr-FR" dirty="0"/>
                        <a:t>En cas de groupement, donner les renseignements sur chaque membre</a:t>
                      </a:r>
                    </a:p>
                  </a:txBody>
                  <a:tcPr/>
                </a:tc>
                <a:extLst>
                  <a:ext uri="{0D108BD9-81ED-4DB2-BD59-A6C34878D82A}">
                    <a16:rowId xmlns:a16="http://schemas.microsoft.com/office/drawing/2014/main" val="829721822"/>
                  </a:ext>
                </a:extLst>
              </a:tr>
            </a:tbl>
          </a:graphicData>
        </a:graphic>
      </p:graphicFrame>
    </p:spTree>
    <p:extLst>
      <p:ext uri="{BB962C8B-B14F-4D97-AF65-F5344CB8AC3E}">
        <p14:creationId xmlns:p14="http://schemas.microsoft.com/office/powerpoint/2010/main" val="3807966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4294967295"/>
          </p:nvPr>
        </p:nvSpPr>
        <p:spPr>
          <a:xfrm>
            <a:off x="9205421" y="6607519"/>
            <a:ext cx="2804050" cy="195365"/>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a:t>
            </a:fld>
            <a:r>
              <a:rPr lang="fr-FR" sz="1270" b="1" dirty="0">
                <a:solidFill>
                  <a:schemeClr val="accent2">
                    <a:lumMod val="50000"/>
                  </a:schemeClr>
                </a:solidFill>
              </a:rPr>
              <a:t>-</a:t>
            </a:r>
          </a:p>
        </p:txBody>
      </p:sp>
      <p:sp>
        <p:nvSpPr>
          <p:cNvPr id="5" name="Rectangle 4"/>
          <p:cNvSpPr/>
          <p:nvPr/>
        </p:nvSpPr>
        <p:spPr>
          <a:xfrm>
            <a:off x="240" y="0"/>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4897" b="1" dirty="0">
                <a:solidFill>
                  <a:schemeClr val="bg1"/>
                </a:solidFill>
                <a:cs typeface="Sakkal Majalla" panose="02000000000000000000" pitchFamily="2" charset="-78"/>
              </a:rPr>
              <a:t>Plan</a:t>
            </a:r>
            <a:endParaRPr lang="ar-SA" sz="4897" b="1" dirty="0">
              <a:solidFill>
                <a:schemeClr val="bg1"/>
              </a:solidFill>
              <a:cs typeface="Sakkal Majalla" panose="02000000000000000000" pitchFamily="2" charset="-78"/>
            </a:endParaRPr>
          </a:p>
        </p:txBody>
      </p:sp>
      <p:grpSp>
        <p:nvGrpSpPr>
          <p:cNvPr id="78" name="Groupe 77"/>
          <p:cNvGrpSpPr/>
          <p:nvPr/>
        </p:nvGrpSpPr>
        <p:grpSpPr>
          <a:xfrm>
            <a:off x="1264305" y="1681127"/>
            <a:ext cx="9392179" cy="1264387"/>
            <a:chOff x="526358" y="986563"/>
            <a:chExt cx="10357486" cy="1394337"/>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sp>
            <p:nvSpPr>
              <p:cNvPr id="82" name="Rectangle 81"/>
              <p:cNvSpPr/>
              <p:nvPr/>
            </p:nvSpPr>
            <p:spPr>
              <a:xfrm>
                <a:off x="1975730" y="1527351"/>
                <a:ext cx="55235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1</a:t>
                </a:r>
              </a:p>
            </p:txBody>
          </p:sp>
        </p:grpSp>
        <p:sp>
          <p:nvSpPr>
            <p:cNvPr id="80" name="Rogner un rectangle avec un coin du même côté 19"/>
            <p:cNvSpPr/>
            <p:nvPr/>
          </p:nvSpPr>
          <p:spPr>
            <a:xfrm>
              <a:off x="1294662" y="986563"/>
              <a:ext cx="9589182" cy="1379762"/>
            </a:xfrm>
            <a:prstGeom prst="snip2SameRect">
              <a:avLst>
                <a:gd name="adj1" fmla="val 19842"/>
                <a:gd name="adj2" fmla="val 19048"/>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grpSp>
      <p:grpSp>
        <p:nvGrpSpPr>
          <p:cNvPr id="83" name="Groupe 82"/>
          <p:cNvGrpSpPr/>
          <p:nvPr/>
        </p:nvGrpSpPr>
        <p:grpSpPr>
          <a:xfrm>
            <a:off x="1264305" y="3141208"/>
            <a:ext cx="9392179" cy="1265573"/>
            <a:chOff x="526358" y="2596706"/>
            <a:chExt cx="10357486" cy="1395645"/>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latin typeface="Corbel" panose="020B0503020204020204" pitchFamily="34" charset="0"/>
                </a:endParaRPr>
              </a:p>
            </p:txBody>
          </p:sp>
          <p:sp>
            <p:nvSpPr>
              <p:cNvPr id="87" name="Rectangle 86"/>
              <p:cNvSpPr/>
              <p:nvPr/>
            </p:nvSpPr>
            <p:spPr>
              <a:xfrm>
                <a:off x="1987220" y="1527351"/>
                <a:ext cx="52937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latin typeface="Corbel" panose="020B0503020204020204" pitchFamily="34" charset="0"/>
                  </a:rPr>
                  <a:t>2</a:t>
                </a:r>
              </a:p>
            </p:txBody>
          </p:sp>
        </p:grpSp>
        <p:sp>
          <p:nvSpPr>
            <p:cNvPr id="85" name="Rogner un rectangle avec un coin du même côté 20"/>
            <p:cNvSpPr/>
            <p:nvPr/>
          </p:nvSpPr>
          <p:spPr>
            <a:xfrm>
              <a:off x="1294662" y="2596706"/>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latin typeface="Corbel" panose="020B0503020204020204" pitchFamily="34" charset="0"/>
              </a:endParaRPr>
            </a:p>
          </p:txBody>
        </p:sp>
      </p:grpSp>
      <p:grpSp>
        <p:nvGrpSpPr>
          <p:cNvPr id="88" name="Groupe 87"/>
          <p:cNvGrpSpPr/>
          <p:nvPr/>
        </p:nvGrpSpPr>
        <p:grpSpPr>
          <a:xfrm>
            <a:off x="1259124" y="4632553"/>
            <a:ext cx="9397360" cy="1264387"/>
            <a:chOff x="520644" y="4194964"/>
            <a:chExt cx="10363200" cy="1394337"/>
          </a:xfrm>
        </p:grpSpPr>
        <p:grpSp>
          <p:nvGrpSpPr>
            <p:cNvPr id="89" name="Groupe 88"/>
            <p:cNvGrpSpPr/>
            <p:nvPr/>
          </p:nvGrpSpPr>
          <p:grpSpPr>
            <a:xfrm>
              <a:off x="520644" y="4665910"/>
              <a:ext cx="688412" cy="923391"/>
              <a:chOff x="1907704" y="1527351"/>
              <a:chExt cx="688412" cy="923391"/>
            </a:xfrm>
          </p:grpSpPr>
          <p:sp>
            <p:nvSpPr>
              <p:cNvPr id="91" name="Parallélogramme 9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latin typeface="Corbel" panose="020B0503020204020204" pitchFamily="34" charset="0"/>
                </a:endParaRPr>
              </a:p>
            </p:txBody>
          </p:sp>
          <p:sp>
            <p:nvSpPr>
              <p:cNvPr id="92" name="Rectangle 91"/>
              <p:cNvSpPr/>
              <p:nvPr/>
            </p:nvSpPr>
            <p:spPr>
              <a:xfrm>
                <a:off x="1990755" y="1527351"/>
                <a:ext cx="522308"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latin typeface="Corbel" panose="020B0503020204020204" pitchFamily="34" charset="0"/>
                  </a:rPr>
                  <a:t>3</a:t>
                </a:r>
              </a:p>
            </p:txBody>
          </p:sp>
        </p:grpSp>
        <p:sp>
          <p:nvSpPr>
            <p:cNvPr id="90" name="Rogner un rectangle avec un coin du même côté 21"/>
            <p:cNvSpPr/>
            <p:nvPr/>
          </p:nvSpPr>
          <p:spPr>
            <a:xfrm>
              <a:off x="1294662" y="4194964"/>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latin typeface="Corbel" panose="020B0503020204020204" pitchFamily="34" charset="0"/>
              </a:endParaRPr>
            </a:p>
          </p:txBody>
        </p:sp>
      </p:grpSp>
      <p:sp>
        <p:nvSpPr>
          <p:cNvPr id="93" name="Rectangle 92"/>
          <p:cNvSpPr/>
          <p:nvPr/>
        </p:nvSpPr>
        <p:spPr>
          <a:xfrm>
            <a:off x="2177775" y="1791056"/>
            <a:ext cx="1819729"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TECHNIQUE</a:t>
            </a:r>
            <a:endParaRPr lang="en-US" sz="1451" b="1" u="sng" dirty="0">
              <a:solidFill>
                <a:srgbClr val="002060"/>
              </a:solidFill>
              <a:latin typeface="Berlin Sans FB Demi" pitchFamily="34" charset="0"/>
            </a:endParaRPr>
          </a:p>
        </p:txBody>
      </p:sp>
      <p:sp>
        <p:nvSpPr>
          <p:cNvPr id="94" name="Rectangle 93"/>
          <p:cNvSpPr/>
          <p:nvPr/>
        </p:nvSpPr>
        <p:spPr>
          <a:xfrm>
            <a:off x="2172232" y="3251039"/>
            <a:ext cx="214353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ADMINISTRATIF</a:t>
            </a:r>
          </a:p>
        </p:txBody>
      </p:sp>
      <p:sp>
        <p:nvSpPr>
          <p:cNvPr id="95" name="Rectangle 94"/>
          <p:cNvSpPr/>
          <p:nvPr/>
        </p:nvSpPr>
        <p:spPr>
          <a:xfrm>
            <a:off x="2172232" y="4735607"/>
            <a:ext cx="138050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FISCAL</a:t>
            </a:r>
          </a:p>
        </p:txBody>
      </p:sp>
      <p:sp>
        <p:nvSpPr>
          <p:cNvPr id="96" name="Rectangle 95"/>
          <p:cNvSpPr/>
          <p:nvPr/>
        </p:nvSpPr>
        <p:spPr>
          <a:xfrm>
            <a:off x="2154630" y="2095480"/>
            <a:ext cx="8308227" cy="594650"/>
          </a:xfrm>
          <a:prstGeom prst="rect">
            <a:avLst/>
          </a:prstGeom>
        </p:spPr>
        <p:txBody>
          <a:bodyPr wrap="square">
            <a:spAutoFit/>
          </a:bodyPr>
          <a:lstStyle/>
          <a:p>
            <a:pPr algn="just"/>
            <a:r>
              <a:rPr lang="fr-FR" sz="1632" b="1" kern="0" dirty="0">
                <a:solidFill>
                  <a:srgbClr val="0070C0"/>
                </a:solidFill>
                <a:latin typeface="Corbel" panose="020B0503020204020204" pitchFamily="34" charset="0"/>
                <a:cs typeface="Arial" panose="020B0604020202020204" pitchFamily="34" charset="0"/>
              </a:rPr>
              <a:t>Présentation des spécifications/termes de référence : contexte, objectif et étendue de la mission, durée, période et livrables de la mission.</a:t>
            </a:r>
            <a:r>
              <a:rPr lang="en-US" sz="1632" b="1" kern="0" dirty="0">
                <a:solidFill>
                  <a:srgbClr val="0070C0"/>
                </a:solidFill>
                <a:latin typeface="Corbel" panose="020B0503020204020204" pitchFamily="34" charset="0"/>
                <a:cs typeface="Arial" panose="020B0604020202020204" pitchFamily="34" charset="0"/>
              </a:rPr>
              <a:t>  </a:t>
            </a:r>
            <a:endParaRPr lang="en-US" sz="1632" b="1" dirty="0">
              <a:solidFill>
                <a:srgbClr val="0070C0"/>
              </a:solidFill>
              <a:latin typeface="Corbel" panose="020B0503020204020204" pitchFamily="34" charset="0"/>
            </a:endParaRPr>
          </a:p>
        </p:txBody>
      </p:sp>
      <p:sp>
        <p:nvSpPr>
          <p:cNvPr id="97" name="Rectangle 96"/>
          <p:cNvSpPr/>
          <p:nvPr/>
        </p:nvSpPr>
        <p:spPr>
          <a:xfrm>
            <a:off x="2177775" y="3613664"/>
            <a:ext cx="8285083" cy="343492"/>
          </a:xfrm>
          <a:prstGeom prst="rect">
            <a:avLst/>
          </a:prstGeom>
        </p:spPr>
        <p:txBody>
          <a:bodyPr wrap="square">
            <a:spAutoFit/>
          </a:bodyPr>
          <a:lstStyle/>
          <a:p>
            <a:pPr algn="just"/>
            <a:r>
              <a:rPr lang="fr-FR" sz="1632" b="1" kern="0" dirty="0">
                <a:solidFill>
                  <a:srgbClr val="0070C0"/>
                </a:solidFill>
                <a:latin typeface="Corbel" panose="020B0503020204020204" pitchFamily="34" charset="0"/>
                <a:cs typeface="Arial" panose="020B0604020202020204" pitchFamily="34" charset="0"/>
              </a:rPr>
              <a:t>Description du processus de passation des marchés selon les lignes directrices de MCC.</a:t>
            </a:r>
          </a:p>
        </p:txBody>
      </p:sp>
      <p:sp>
        <p:nvSpPr>
          <p:cNvPr id="98" name="Rectangle 97"/>
          <p:cNvSpPr/>
          <p:nvPr/>
        </p:nvSpPr>
        <p:spPr>
          <a:xfrm>
            <a:off x="2154631" y="5097938"/>
            <a:ext cx="6777849" cy="343492"/>
          </a:xfrm>
          <a:prstGeom prst="rect">
            <a:avLst/>
          </a:prstGeom>
        </p:spPr>
        <p:txBody>
          <a:bodyPr wrap="square">
            <a:spAutoFit/>
          </a:bodyPr>
          <a:lstStyle/>
          <a:p>
            <a:pPr algn="just"/>
            <a:r>
              <a:rPr lang="fr-FR" sz="1632" b="1" kern="0" dirty="0">
                <a:solidFill>
                  <a:srgbClr val="0070C0"/>
                </a:solidFill>
                <a:latin typeface="Corbel" panose="020B0503020204020204" pitchFamily="34" charset="0"/>
                <a:cs typeface="Arial" panose="020B0604020202020204" pitchFamily="34" charset="0"/>
              </a:rPr>
              <a:t>Présentation des dispositions fiscales pour les consultants.</a:t>
            </a:r>
          </a:p>
        </p:txBody>
      </p:sp>
    </p:spTree>
    <p:extLst>
      <p:ext uri="{BB962C8B-B14F-4D97-AF65-F5344CB8AC3E}">
        <p14:creationId xmlns:p14="http://schemas.microsoft.com/office/powerpoint/2010/main" val="1381432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4EF152-7D6E-42AE-A2F4-791C8EEEBFEF}"/>
              </a:ext>
            </a:extLst>
          </p:cNvPr>
          <p:cNvSpPr>
            <a:spLocks noGrp="1"/>
          </p:cNvSpPr>
          <p:nvPr>
            <p:ph type="dt" sz="half" idx="10"/>
          </p:nvPr>
        </p:nvSpPr>
        <p:spPr/>
        <p:txBody>
          <a:bodyPr/>
          <a:lstStyle/>
          <a:p>
            <a:fld id="{B19459A9-BF71-4869-8140-0A694E4B773B}" type="datetime1">
              <a:rPr lang="en-US" smtClean="0"/>
              <a:t>12/10/2021</a:t>
            </a:fld>
            <a:endParaRPr lang="en-US"/>
          </a:p>
        </p:txBody>
      </p:sp>
      <p:sp>
        <p:nvSpPr>
          <p:cNvPr id="3" name="Footer Placeholder 2">
            <a:extLst>
              <a:ext uri="{FF2B5EF4-FFF2-40B4-BE49-F238E27FC236}">
                <a16:creationId xmlns:a16="http://schemas.microsoft.com/office/drawing/2014/main" id="{28471475-A1E2-458E-BD5F-78D0251DE7FD}"/>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FE62A2F4-50E8-4613-BD22-0377826E289E}"/>
              </a:ext>
            </a:extLst>
          </p:cNvPr>
          <p:cNvSpPr>
            <a:spLocks noGrp="1"/>
          </p:cNvSpPr>
          <p:nvPr>
            <p:ph type="sldNum" sz="quarter" idx="12"/>
          </p:nvPr>
        </p:nvSpPr>
        <p:spPr/>
        <p:txBody>
          <a:bodyPr/>
          <a:lstStyle/>
          <a:p>
            <a:fld id="{B6F15528-21DE-4FAA-801E-634DDDAF4B2B}" type="slidenum">
              <a:rPr lang="fr-FR" smtClean="0"/>
              <a:t>30</a:t>
            </a:fld>
            <a:endParaRPr lang="fr-FR"/>
          </a:p>
        </p:txBody>
      </p:sp>
      <p:sp>
        <p:nvSpPr>
          <p:cNvPr id="6" name="Rectangle 5">
            <a:extLst>
              <a:ext uri="{FF2B5EF4-FFF2-40B4-BE49-F238E27FC236}">
                <a16:creationId xmlns:a16="http://schemas.microsoft.com/office/drawing/2014/main" id="{D6CA14D4-E1EF-427B-8F11-C37826DCBC6E}"/>
              </a:ext>
            </a:extLst>
          </p:cNvPr>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 des propositions</a:t>
            </a:r>
          </a:p>
        </p:txBody>
      </p:sp>
      <p:graphicFrame>
        <p:nvGraphicFramePr>
          <p:cNvPr id="9" name="Table 9">
            <a:extLst>
              <a:ext uri="{FF2B5EF4-FFF2-40B4-BE49-F238E27FC236}">
                <a16:creationId xmlns:a16="http://schemas.microsoft.com/office/drawing/2014/main" id="{DF699346-46DE-4155-9AFA-B723D5E59DFA}"/>
              </a:ext>
            </a:extLst>
          </p:cNvPr>
          <p:cNvGraphicFramePr>
            <a:graphicFrameLocks noGrp="1"/>
          </p:cNvGraphicFramePr>
          <p:nvPr>
            <p:extLst>
              <p:ext uri="{D42A27DB-BD31-4B8C-83A1-F6EECF244321}">
                <p14:modId xmlns:p14="http://schemas.microsoft.com/office/powerpoint/2010/main" val="2497642787"/>
              </p:ext>
            </p:extLst>
          </p:nvPr>
        </p:nvGraphicFramePr>
        <p:xfrm>
          <a:off x="1951990" y="1130301"/>
          <a:ext cx="8127999" cy="5626489"/>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60387759"/>
                    </a:ext>
                  </a:extLst>
                </a:gridCol>
                <a:gridCol w="2709333">
                  <a:extLst>
                    <a:ext uri="{9D8B030D-6E8A-4147-A177-3AD203B41FA5}">
                      <a16:colId xmlns:a16="http://schemas.microsoft.com/office/drawing/2014/main" val="3458196129"/>
                    </a:ext>
                  </a:extLst>
                </a:gridCol>
                <a:gridCol w="2709333">
                  <a:extLst>
                    <a:ext uri="{9D8B030D-6E8A-4147-A177-3AD203B41FA5}">
                      <a16:colId xmlns:a16="http://schemas.microsoft.com/office/drawing/2014/main" val="2939938600"/>
                    </a:ext>
                  </a:extLst>
                </a:gridCol>
              </a:tblGrid>
              <a:tr h="346639">
                <a:tc>
                  <a:txBody>
                    <a:bodyPr/>
                    <a:lstStyle/>
                    <a:p>
                      <a:r>
                        <a:rPr lang="fr-FR" dirty="0"/>
                        <a:t>ETAPES</a:t>
                      </a:r>
                    </a:p>
                  </a:txBody>
                  <a:tcPr/>
                </a:tc>
                <a:tc>
                  <a:txBody>
                    <a:bodyPr/>
                    <a:lstStyle/>
                    <a:p>
                      <a:pPr algn="ctr"/>
                      <a:r>
                        <a:rPr lang="fr-FR" dirty="0"/>
                        <a:t>FORMULAIRES</a:t>
                      </a:r>
                    </a:p>
                  </a:txBody>
                  <a:tcPr/>
                </a:tc>
                <a:tc>
                  <a:txBody>
                    <a:bodyPr/>
                    <a:lstStyle/>
                    <a:p>
                      <a:r>
                        <a:rPr lang="fr-FR" dirty="0"/>
                        <a:t>RECOMMANDATIONS</a:t>
                      </a:r>
                    </a:p>
                  </a:txBody>
                  <a:tcPr/>
                </a:tc>
                <a:extLst>
                  <a:ext uri="{0D108BD9-81ED-4DB2-BD59-A6C34878D82A}">
                    <a16:rowId xmlns:a16="http://schemas.microsoft.com/office/drawing/2014/main" val="2928897476"/>
                  </a:ext>
                </a:extLst>
              </a:tr>
              <a:tr h="795626">
                <a:tc>
                  <a:txBody>
                    <a:bodyPr/>
                    <a:lstStyle/>
                    <a:p>
                      <a:r>
                        <a:rPr lang="fr-FR" sz="1800" kern="1200" dirty="0">
                          <a:solidFill>
                            <a:schemeClr val="dk1"/>
                          </a:solidFill>
                          <a:effectLst/>
                          <a:latin typeface="+mn-lt"/>
                          <a:ea typeface="+mn-ea"/>
                          <a:cs typeface="+mn-cs"/>
                        </a:rPr>
                        <a:t>Renseignements sur les parties à une coentreprise </a:t>
                      </a:r>
                      <a:endParaRPr lang="fr-FR" dirty="0"/>
                    </a:p>
                  </a:txBody>
                  <a:tcPr/>
                </a:tc>
                <a:tc>
                  <a:txBody>
                    <a:bodyPr/>
                    <a:lstStyle/>
                    <a:p>
                      <a:pPr algn="ctr"/>
                      <a:r>
                        <a:rPr lang="fr-FR" dirty="0"/>
                        <a:t>BSF 5</a:t>
                      </a:r>
                    </a:p>
                  </a:txBody>
                  <a:tcPr/>
                </a:tc>
                <a:tc>
                  <a:txBody>
                    <a:bodyPr/>
                    <a:lstStyle/>
                    <a:p>
                      <a:pPr marL="285750" indent="-285750">
                        <a:buFontTx/>
                        <a:buChar char="-"/>
                      </a:pPr>
                      <a:r>
                        <a:rPr lang="fr-FR" dirty="0"/>
                        <a:t>Renseigner et joindre l’accord signé du groupement</a:t>
                      </a:r>
                    </a:p>
                  </a:txBody>
                  <a:tcPr/>
                </a:tc>
                <a:extLst>
                  <a:ext uri="{0D108BD9-81ED-4DB2-BD59-A6C34878D82A}">
                    <a16:rowId xmlns:a16="http://schemas.microsoft.com/office/drawing/2014/main" val="839105914"/>
                  </a:ext>
                </a:extLst>
              </a:tr>
              <a:tr h="1126576">
                <a:tc>
                  <a:txBody>
                    <a:bodyPr/>
                    <a:lstStyle/>
                    <a:p>
                      <a:r>
                        <a:rPr lang="fr-FR" sz="1800" kern="1200" dirty="0">
                          <a:solidFill>
                            <a:schemeClr val="dk1"/>
                          </a:solidFill>
                          <a:effectLst/>
                          <a:latin typeface="+mn-lt"/>
                          <a:ea typeface="+mn-ea"/>
                          <a:cs typeface="+mn-cs"/>
                        </a:rPr>
                        <a:t>Renseignements sur les conditions en matière environnementale, sanitaire et sécuritaire </a:t>
                      </a:r>
                      <a:endParaRPr lang="fr-FR" dirty="0"/>
                    </a:p>
                  </a:txBody>
                  <a:tcPr/>
                </a:tc>
                <a:tc>
                  <a:txBody>
                    <a:bodyPr/>
                    <a:lstStyle/>
                    <a:p>
                      <a:pPr algn="ctr"/>
                      <a:r>
                        <a:rPr lang="fr-FR" b="0" dirty="0"/>
                        <a:t>BSF 7</a:t>
                      </a:r>
                    </a:p>
                  </a:txBody>
                  <a:tcPr/>
                </a:tc>
                <a:tc>
                  <a:txBody>
                    <a:bodyPr/>
                    <a:lstStyle/>
                    <a:p>
                      <a:pPr marL="285750" indent="-285750">
                        <a:buFontTx/>
                        <a:buChar char="-"/>
                      </a:pPr>
                      <a:endParaRPr lang="fr-FR" dirty="0"/>
                    </a:p>
                  </a:txBody>
                  <a:tcPr/>
                </a:tc>
                <a:extLst>
                  <a:ext uri="{0D108BD9-81ED-4DB2-BD59-A6C34878D82A}">
                    <a16:rowId xmlns:a16="http://schemas.microsoft.com/office/drawing/2014/main" val="4092958901"/>
                  </a:ext>
                </a:extLst>
              </a:tr>
              <a:tr h="606618">
                <a:tc>
                  <a:txBody>
                    <a:bodyPr/>
                    <a:lstStyle/>
                    <a:p>
                      <a:r>
                        <a:rPr lang="fr-FR" sz="1800" kern="1200" dirty="0">
                          <a:solidFill>
                            <a:schemeClr val="dk1"/>
                          </a:solidFill>
                          <a:effectLst/>
                          <a:latin typeface="+mn-lt"/>
                          <a:ea typeface="+mn-ea"/>
                          <a:cs typeface="+mn-cs"/>
                        </a:rPr>
                        <a:t>Autorisation du fabricant </a:t>
                      </a:r>
                      <a:endParaRPr lang="fr-FR" dirty="0"/>
                    </a:p>
                  </a:txBody>
                  <a:tcPr/>
                </a:tc>
                <a:tc>
                  <a:txBody>
                    <a:bodyPr/>
                    <a:lstStyle/>
                    <a:p>
                      <a:pPr algn="ctr"/>
                      <a:r>
                        <a:rPr lang="fr-FR" dirty="0"/>
                        <a:t>BSF 8</a:t>
                      </a:r>
                    </a:p>
                  </a:txBody>
                  <a:tcPr/>
                </a:tc>
                <a:tc>
                  <a:txBody>
                    <a:bodyPr/>
                    <a:lstStyle/>
                    <a:p>
                      <a:r>
                        <a:rPr lang="fr-FR" dirty="0"/>
                        <a:t>Attestation de représentation</a:t>
                      </a:r>
                    </a:p>
                  </a:txBody>
                  <a:tcPr/>
                </a:tc>
                <a:extLst>
                  <a:ext uri="{0D108BD9-81ED-4DB2-BD59-A6C34878D82A}">
                    <a16:rowId xmlns:a16="http://schemas.microsoft.com/office/drawing/2014/main" val="3556305999"/>
                  </a:ext>
                </a:extLst>
              </a:tr>
              <a:tr h="346639">
                <a:tc>
                  <a:txBody>
                    <a:bodyPr/>
                    <a:lstStyle/>
                    <a:p>
                      <a:r>
                        <a:rPr lang="fr-FR" sz="1800" kern="1200" dirty="0">
                          <a:solidFill>
                            <a:schemeClr val="dk1"/>
                          </a:solidFill>
                          <a:effectLst/>
                          <a:latin typeface="+mn-lt"/>
                          <a:ea typeface="+mn-ea"/>
                          <a:cs typeface="+mn-cs"/>
                        </a:rPr>
                        <a:t>Capacité financière </a:t>
                      </a:r>
                      <a:endParaRPr lang="fr-FR" dirty="0"/>
                    </a:p>
                  </a:txBody>
                  <a:tcPr/>
                </a:tc>
                <a:tc>
                  <a:txBody>
                    <a:bodyPr/>
                    <a:lstStyle/>
                    <a:p>
                      <a:pPr algn="ctr"/>
                      <a:r>
                        <a:rPr lang="fr-FR" dirty="0"/>
                        <a:t>BSF 9</a:t>
                      </a:r>
                    </a:p>
                  </a:txBody>
                  <a:tcPr/>
                </a:tc>
                <a:tc>
                  <a:txBody>
                    <a:bodyPr/>
                    <a:lstStyle/>
                    <a:p>
                      <a:endParaRPr lang="fr-FR" dirty="0"/>
                    </a:p>
                  </a:txBody>
                  <a:tcPr/>
                </a:tc>
                <a:extLst>
                  <a:ext uri="{0D108BD9-81ED-4DB2-BD59-A6C34878D82A}">
                    <a16:rowId xmlns:a16="http://schemas.microsoft.com/office/drawing/2014/main" val="733163706"/>
                  </a:ext>
                </a:extLst>
              </a:tr>
              <a:tr h="606618">
                <a:tc>
                  <a:txBody>
                    <a:bodyPr/>
                    <a:lstStyle/>
                    <a:p>
                      <a:r>
                        <a:rPr lang="fr-FR" dirty="0"/>
                        <a:t>Facilité de ligne de crédit</a:t>
                      </a:r>
                    </a:p>
                  </a:txBody>
                  <a:tcPr/>
                </a:tc>
                <a:tc>
                  <a:txBody>
                    <a:bodyPr/>
                    <a:lstStyle/>
                    <a:p>
                      <a:pPr algn="ctr"/>
                      <a:endParaRPr lang="fr-FR" dirty="0"/>
                    </a:p>
                  </a:txBody>
                  <a:tcPr/>
                </a:tc>
                <a:tc>
                  <a:txBody>
                    <a:bodyPr/>
                    <a:lstStyle/>
                    <a:p>
                      <a:r>
                        <a:rPr lang="fr-FR" dirty="0"/>
                        <a:t>Chaque lot avec son montant demandé</a:t>
                      </a:r>
                    </a:p>
                  </a:txBody>
                  <a:tcPr/>
                </a:tc>
                <a:extLst>
                  <a:ext uri="{0D108BD9-81ED-4DB2-BD59-A6C34878D82A}">
                    <a16:rowId xmlns:a16="http://schemas.microsoft.com/office/drawing/2014/main" val="3303331694"/>
                  </a:ext>
                </a:extLst>
              </a:tr>
              <a:tr h="1511689">
                <a:tc>
                  <a:txBody>
                    <a:bodyPr/>
                    <a:lstStyle/>
                    <a:p>
                      <a:r>
                        <a:rPr lang="fr-FR" sz="1800" kern="1200" dirty="0">
                          <a:solidFill>
                            <a:schemeClr val="dk1"/>
                          </a:solidFill>
                          <a:effectLst/>
                          <a:latin typeface="+mn-lt"/>
                          <a:ea typeface="+mn-ea"/>
                          <a:cs typeface="+mn-cs"/>
                        </a:rPr>
                        <a:t>Procès, litiges, arbitrages, actions en justice, plaintes, enquêtes et différends actuels ou passés</a:t>
                      </a:r>
                      <a:endParaRPr lang="fr-FR" dirty="0"/>
                    </a:p>
                  </a:txBody>
                  <a:tcPr/>
                </a:tc>
                <a:tc>
                  <a:txBody>
                    <a:bodyPr/>
                    <a:lstStyle/>
                    <a:p>
                      <a:pPr algn="ctr"/>
                      <a:r>
                        <a:rPr lang="fr-FR" dirty="0"/>
                        <a:t>BSF 10</a:t>
                      </a:r>
                    </a:p>
                  </a:txBody>
                  <a:tcPr/>
                </a:tc>
                <a:tc>
                  <a:txBody>
                    <a:bodyPr/>
                    <a:lstStyle/>
                    <a:p>
                      <a:r>
                        <a:rPr lang="fr-FR" dirty="0"/>
                        <a:t>La non mention des précédents litiges de l’entreprise est un motif de rejet.</a:t>
                      </a:r>
                    </a:p>
                  </a:txBody>
                  <a:tcPr/>
                </a:tc>
                <a:extLst>
                  <a:ext uri="{0D108BD9-81ED-4DB2-BD59-A6C34878D82A}">
                    <a16:rowId xmlns:a16="http://schemas.microsoft.com/office/drawing/2014/main" val="1412457863"/>
                  </a:ext>
                </a:extLst>
              </a:tr>
            </a:tbl>
          </a:graphicData>
        </a:graphic>
      </p:graphicFrame>
    </p:spTree>
    <p:extLst>
      <p:ext uri="{BB962C8B-B14F-4D97-AF65-F5344CB8AC3E}">
        <p14:creationId xmlns:p14="http://schemas.microsoft.com/office/powerpoint/2010/main" val="600450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4B5AA9-1B59-4C45-BDFF-5BBE7E7C53C6}"/>
              </a:ext>
            </a:extLst>
          </p:cNvPr>
          <p:cNvSpPr>
            <a:spLocks noGrp="1"/>
          </p:cNvSpPr>
          <p:nvPr>
            <p:ph type="dt" sz="half" idx="10"/>
          </p:nvPr>
        </p:nvSpPr>
        <p:spPr/>
        <p:txBody>
          <a:bodyPr/>
          <a:lstStyle/>
          <a:p>
            <a:fld id="{B19459A9-BF71-4869-8140-0A694E4B773B}" type="datetime1">
              <a:rPr lang="en-US" smtClean="0"/>
              <a:t>12/10/2021</a:t>
            </a:fld>
            <a:endParaRPr lang="en-US"/>
          </a:p>
        </p:txBody>
      </p:sp>
      <p:sp>
        <p:nvSpPr>
          <p:cNvPr id="3" name="Footer Placeholder 2">
            <a:extLst>
              <a:ext uri="{FF2B5EF4-FFF2-40B4-BE49-F238E27FC236}">
                <a16:creationId xmlns:a16="http://schemas.microsoft.com/office/drawing/2014/main" id="{0271AAFD-4BA8-4E7A-947F-0156C18CBF3F}"/>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C78DAA05-D785-4062-A33B-170109927FDD}"/>
              </a:ext>
            </a:extLst>
          </p:cNvPr>
          <p:cNvSpPr>
            <a:spLocks noGrp="1"/>
          </p:cNvSpPr>
          <p:nvPr>
            <p:ph type="sldNum" sz="quarter" idx="12"/>
          </p:nvPr>
        </p:nvSpPr>
        <p:spPr/>
        <p:txBody>
          <a:bodyPr/>
          <a:lstStyle/>
          <a:p>
            <a:fld id="{B6F15528-21DE-4FAA-801E-634DDDAF4B2B}" type="slidenum">
              <a:rPr lang="fr-FR" smtClean="0"/>
              <a:t>31</a:t>
            </a:fld>
            <a:endParaRPr lang="fr-FR"/>
          </a:p>
        </p:txBody>
      </p:sp>
      <p:sp>
        <p:nvSpPr>
          <p:cNvPr id="5" name="Rectangle 4">
            <a:extLst>
              <a:ext uri="{FF2B5EF4-FFF2-40B4-BE49-F238E27FC236}">
                <a16:creationId xmlns:a16="http://schemas.microsoft.com/office/drawing/2014/main" id="{467EAFED-C90A-4405-9B3B-6E53ACD12DCB}"/>
              </a:ext>
            </a:extLst>
          </p:cNvPr>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 des propositions</a:t>
            </a:r>
          </a:p>
        </p:txBody>
      </p:sp>
      <p:graphicFrame>
        <p:nvGraphicFramePr>
          <p:cNvPr id="8" name="Table 8">
            <a:extLst>
              <a:ext uri="{FF2B5EF4-FFF2-40B4-BE49-F238E27FC236}">
                <a16:creationId xmlns:a16="http://schemas.microsoft.com/office/drawing/2014/main" id="{19B1E672-243A-4A64-93FC-71FEC6BB3E3C}"/>
              </a:ext>
            </a:extLst>
          </p:cNvPr>
          <p:cNvGraphicFramePr>
            <a:graphicFrameLocks noGrp="1"/>
          </p:cNvGraphicFramePr>
          <p:nvPr>
            <p:extLst>
              <p:ext uri="{D42A27DB-BD31-4B8C-83A1-F6EECF244321}">
                <p14:modId xmlns:p14="http://schemas.microsoft.com/office/powerpoint/2010/main" val="3360997512"/>
              </p:ext>
            </p:extLst>
          </p:nvPr>
        </p:nvGraphicFramePr>
        <p:xfrm>
          <a:off x="881743" y="1039706"/>
          <a:ext cx="10450286" cy="4947920"/>
        </p:xfrm>
        <a:graphic>
          <a:graphicData uri="http://schemas.openxmlformats.org/drawingml/2006/table">
            <a:tbl>
              <a:tblPr firstRow="1" bandRow="1">
                <a:tableStyleId>{5C22544A-7EE6-4342-B048-85BDC9FD1C3A}</a:tableStyleId>
              </a:tblPr>
              <a:tblGrid>
                <a:gridCol w="4178511">
                  <a:extLst>
                    <a:ext uri="{9D8B030D-6E8A-4147-A177-3AD203B41FA5}">
                      <a16:colId xmlns:a16="http://schemas.microsoft.com/office/drawing/2014/main" val="2497031675"/>
                    </a:ext>
                  </a:extLst>
                </a:gridCol>
                <a:gridCol w="2787257">
                  <a:extLst>
                    <a:ext uri="{9D8B030D-6E8A-4147-A177-3AD203B41FA5}">
                      <a16:colId xmlns:a16="http://schemas.microsoft.com/office/drawing/2014/main" val="2361400598"/>
                    </a:ext>
                  </a:extLst>
                </a:gridCol>
                <a:gridCol w="3484518">
                  <a:extLst>
                    <a:ext uri="{9D8B030D-6E8A-4147-A177-3AD203B41FA5}">
                      <a16:colId xmlns:a16="http://schemas.microsoft.com/office/drawing/2014/main" val="2762630895"/>
                    </a:ext>
                  </a:extLst>
                </a:gridCol>
              </a:tblGrid>
              <a:tr h="370840">
                <a:tc>
                  <a:txBody>
                    <a:bodyPr/>
                    <a:lstStyle/>
                    <a:p>
                      <a:r>
                        <a:rPr lang="fr-FR" dirty="0"/>
                        <a:t>ETAPES</a:t>
                      </a:r>
                    </a:p>
                  </a:txBody>
                  <a:tcPr/>
                </a:tc>
                <a:tc>
                  <a:txBody>
                    <a:bodyPr/>
                    <a:lstStyle/>
                    <a:p>
                      <a:pPr algn="ctr"/>
                      <a:r>
                        <a:rPr lang="fr-FR" dirty="0"/>
                        <a:t>FORMULAIRES</a:t>
                      </a:r>
                    </a:p>
                  </a:txBody>
                  <a:tcPr/>
                </a:tc>
                <a:tc>
                  <a:txBody>
                    <a:bodyPr/>
                    <a:lstStyle/>
                    <a:p>
                      <a:r>
                        <a:rPr lang="fr-FR" dirty="0"/>
                        <a:t>RECOMMANDATIONS</a:t>
                      </a:r>
                    </a:p>
                  </a:txBody>
                  <a:tcPr/>
                </a:tc>
                <a:extLst>
                  <a:ext uri="{0D108BD9-81ED-4DB2-BD59-A6C34878D82A}">
                    <a16:rowId xmlns:a16="http://schemas.microsoft.com/office/drawing/2014/main" val="1227065491"/>
                  </a:ext>
                </a:extLst>
              </a:tr>
              <a:tr h="370840">
                <a:tc>
                  <a:txBody>
                    <a:bodyPr/>
                    <a:lstStyle/>
                    <a:p>
                      <a:r>
                        <a:rPr lang="fr-FR" sz="1800" kern="1200" dirty="0">
                          <a:solidFill>
                            <a:schemeClr val="dk1"/>
                          </a:solidFill>
                          <a:effectLst/>
                          <a:latin typeface="+mn-lt"/>
                          <a:ea typeface="+mn-ea"/>
                          <a:cs typeface="+mn-cs"/>
                        </a:rPr>
                        <a:t>Références des contrats passés </a:t>
                      </a:r>
                      <a:endParaRPr lang="fr-FR" dirty="0"/>
                    </a:p>
                  </a:txBody>
                  <a:tcPr/>
                </a:tc>
                <a:tc>
                  <a:txBody>
                    <a:bodyPr/>
                    <a:lstStyle/>
                    <a:p>
                      <a:pPr algn="ctr"/>
                      <a:r>
                        <a:rPr lang="fr-FR" dirty="0"/>
                        <a:t>BSF 11</a:t>
                      </a:r>
                    </a:p>
                  </a:txBody>
                  <a:tcPr/>
                </a:tc>
                <a:tc>
                  <a:txBody>
                    <a:bodyPr/>
                    <a:lstStyle/>
                    <a:p>
                      <a:pPr marL="285750" indent="-285750" algn="just">
                        <a:buFontTx/>
                        <a:buChar char="-"/>
                      </a:pPr>
                      <a:r>
                        <a:rPr lang="fr-FR" dirty="0"/>
                        <a:t>Toute référence de contrat d’envergure similaire est utile</a:t>
                      </a:r>
                    </a:p>
                    <a:p>
                      <a:pPr marL="285750" indent="-285750" algn="just">
                        <a:buFontTx/>
                        <a:buChar char="-"/>
                      </a:pPr>
                      <a:r>
                        <a:rPr lang="fr-FR" sz="1800" kern="1200" dirty="0">
                          <a:solidFill>
                            <a:schemeClr val="dk1"/>
                          </a:solidFill>
                          <a:effectLst/>
                          <a:latin typeface="+mn-lt"/>
                          <a:ea typeface="+mn-ea"/>
                          <a:cs typeface="+mn-cs"/>
                        </a:rPr>
                        <a:t>Deux attestations délivrées par les acheteurs publics  indispensables</a:t>
                      </a:r>
                      <a:endParaRPr lang="fr-FR" dirty="0"/>
                    </a:p>
                  </a:txBody>
                  <a:tcPr/>
                </a:tc>
                <a:extLst>
                  <a:ext uri="{0D108BD9-81ED-4DB2-BD59-A6C34878D82A}">
                    <a16:rowId xmlns:a16="http://schemas.microsoft.com/office/drawing/2014/main" val="602651474"/>
                  </a:ext>
                </a:extLst>
              </a:tr>
              <a:tr h="370840">
                <a:tc>
                  <a:txBody>
                    <a:bodyPr/>
                    <a:lstStyle/>
                    <a:p>
                      <a:r>
                        <a:rPr lang="fr-FR" sz="1800" kern="1200" dirty="0">
                          <a:solidFill>
                            <a:schemeClr val="dk1"/>
                          </a:solidFill>
                          <a:effectLst/>
                          <a:latin typeface="+mn-lt"/>
                          <a:ea typeface="+mn-ea"/>
                          <a:cs typeface="+mn-cs"/>
                        </a:rPr>
                        <a:t>Liste des Biens et Calendrier de livraison </a:t>
                      </a:r>
                      <a:endParaRPr lang="fr-FR" dirty="0"/>
                    </a:p>
                  </a:txBody>
                  <a:tcPr/>
                </a:tc>
                <a:tc>
                  <a:txBody>
                    <a:bodyPr/>
                    <a:lstStyle/>
                    <a:p>
                      <a:pPr algn="ctr"/>
                      <a:r>
                        <a:rPr lang="fr-FR" dirty="0"/>
                        <a:t>SR 1</a:t>
                      </a:r>
                    </a:p>
                  </a:txBody>
                  <a:tcPr/>
                </a:tc>
                <a:tc>
                  <a:txBody>
                    <a:bodyPr/>
                    <a:lstStyle/>
                    <a:p>
                      <a:endParaRPr lang="fr-FR"/>
                    </a:p>
                  </a:txBody>
                  <a:tcPr/>
                </a:tc>
                <a:extLst>
                  <a:ext uri="{0D108BD9-81ED-4DB2-BD59-A6C34878D82A}">
                    <a16:rowId xmlns:a16="http://schemas.microsoft.com/office/drawing/2014/main" val="3327735766"/>
                  </a:ext>
                </a:extLst>
              </a:tr>
              <a:tr h="370840">
                <a:tc>
                  <a:txBody>
                    <a:bodyPr/>
                    <a:lstStyle/>
                    <a:p>
                      <a:r>
                        <a:rPr lang="fr-FR" sz="1800" kern="1200" dirty="0">
                          <a:solidFill>
                            <a:schemeClr val="dk1"/>
                          </a:solidFill>
                          <a:effectLst/>
                          <a:latin typeface="+mn-lt"/>
                          <a:ea typeface="+mn-ea"/>
                          <a:cs typeface="+mn-cs"/>
                        </a:rPr>
                        <a:t>Liste des Services Connexes et calendrier d’achèvement </a:t>
                      </a:r>
                      <a:endParaRPr lang="fr-FR" dirty="0"/>
                    </a:p>
                  </a:txBody>
                  <a:tcPr/>
                </a:tc>
                <a:tc>
                  <a:txBody>
                    <a:bodyPr/>
                    <a:lstStyle/>
                    <a:p>
                      <a:pPr algn="ctr"/>
                      <a:r>
                        <a:rPr lang="fr-FR" dirty="0"/>
                        <a:t>SR 2</a:t>
                      </a:r>
                    </a:p>
                  </a:txBody>
                  <a:tcPr/>
                </a:tc>
                <a:tc>
                  <a:txBody>
                    <a:bodyPr/>
                    <a:lstStyle/>
                    <a:p>
                      <a:endParaRPr lang="fr-FR"/>
                    </a:p>
                  </a:txBody>
                  <a:tcPr/>
                </a:tc>
                <a:extLst>
                  <a:ext uri="{0D108BD9-81ED-4DB2-BD59-A6C34878D82A}">
                    <a16:rowId xmlns:a16="http://schemas.microsoft.com/office/drawing/2014/main" val="2222121075"/>
                  </a:ext>
                </a:extLst>
              </a:tr>
              <a:tr h="370840">
                <a:tc>
                  <a:txBody>
                    <a:bodyPr/>
                    <a:lstStyle/>
                    <a:p>
                      <a:r>
                        <a:rPr lang="fr-FR" dirty="0"/>
                        <a:t>Besoins, attentes, plan de masse, plannings, moyens matériels et humains, et tout document jugé utile</a:t>
                      </a:r>
                    </a:p>
                  </a:txBody>
                  <a:tcPr/>
                </a:tc>
                <a:tc>
                  <a:txBody>
                    <a:bodyPr/>
                    <a:lstStyle/>
                    <a:p>
                      <a:pPr algn="ctr"/>
                      <a:r>
                        <a:rPr lang="fr-FR" dirty="0"/>
                        <a:t>-</a:t>
                      </a:r>
                    </a:p>
                  </a:txBody>
                  <a:tcPr/>
                </a:tc>
                <a:tc>
                  <a:txBody>
                    <a:bodyPr/>
                    <a:lstStyle/>
                    <a:p>
                      <a:r>
                        <a:rPr lang="fr-FR" dirty="0"/>
                        <a:t>- Toujours présenter les documents en formulaires types sur papier entêté de l’entreprise</a:t>
                      </a:r>
                    </a:p>
                  </a:txBody>
                  <a:tcPr/>
                </a:tc>
                <a:extLst>
                  <a:ext uri="{0D108BD9-81ED-4DB2-BD59-A6C34878D82A}">
                    <a16:rowId xmlns:a16="http://schemas.microsoft.com/office/drawing/2014/main" val="450209178"/>
                  </a:ext>
                </a:extLst>
              </a:tr>
              <a:tr h="370840">
                <a:tc>
                  <a:txBody>
                    <a:bodyPr/>
                    <a:lstStyle/>
                    <a:p>
                      <a:r>
                        <a:rPr lang="fr-FR" dirty="0"/>
                        <a:t>Plan de mise en place pour SST (Santé et Sécurité au Travail)</a:t>
                      </a:r>
                    </a:p>
                    <a:p>
                      <a:endParaRPr lang="fr-FR" dirty="0"/>
                    </a:p>
                    <a:p>
                      <a:r>
                        <a:rPr lang="fr-FR" sz="1800" kern="1200" dirty="0">
                          <a:solidFill>
                            <a:schemeClr val="dk1"/>
                          </a:solidFill>
                          <a:effectLst/>
                          <a:latin typeface="+mn-lt"/>
                          <a:ea typeface="+mn-ea"/>
                          <a:cs typeface="+mn-cs"/>
                        </a:rPr>
                        <a:t>Inspections et essais</a:t>
                      </a:r>
                      <a:endParaRPr lang="fr-FR" dirty="0"/>
                    </a:p>
                  </a:txBody>
                  <a:tcPr/>
                </a:tc>
                <a:tc>
                  <a:txBody>
                    <a:bodyPr/>
                    <a:lstStyle/>
                    <a:p>
                      <a:pPr algn="ctr"/>
                      <a:r>
                        <a:rPr lang="fr-FR" dirty="0"/>
                        <a:t>SR 6</a:t>
                      </a:r>
                    </a:p>
                    <a:p>
                      <a:pPr algn="ctr"/>
                      <a:endParaRPr lang="fr-FR" dirty="0"/>
                    </a:p>
                    <a:p>
                      <a:pPr algn="ctr"/>
                      <a:endParaRPr lang="fr-FR" dirty="0"/>
                    </a:p>
                    <a:p>
                      <a:pPr algn="ctr"/>
                      <a:r>
                        <a:rPr lang="fr-FR" dirty="0"/>
                        <a:t>SR 5</a:t>
                      </a:r>
                    </a:p>
                  </a:txBody>
                  <a:tcPr/>
                </a:tc>
                <a:tc>
                  <a:txBody>
                    <a:bodyPr/>
                    <a:lstStyle/>
                    <a:p>
                      <a:endParaRPr lang="fr-FR" dirty="0"/>
                    </a:p>
                  </a:txBody>
                  <a:tcPr/>
                </a:tc>
                <a:extLst>
                  <a:ext uri="{0D108BD9-81ED-4DB2-BD59-A6C34878D82A}">
                    <a16:rowId xmlns:a16="http://schemas.microsoft.com/office/drawing/2014/main" val="1340644224"/>
                  </a:ext>
                </a:extLst>
              </a:tr>
            </a:tbl>
          </a:graphicData>
        </a:graphic>
      </p:graphicFrame>
    </p:spTree>
    <p:extLst>
      <p:ext uri="{BB962C8B-B14F-4D97-AF65-F5344CB8AC3E}">
        <p14:creationId xmlns:p14="http://schemas.microsoft.com/office/powerpoint/2010/main" val="2695674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652" y="4632507"/>
            <a:ext cx="3596869" cy="2225359"/>
          </a:xfrm>
          <a:prstGeom prst="rect">
            <a:avLst/>
          </a:prstGeom>
        </p:spPr>
      </p:pic>
      <p:sp>
        <p:nvSpPr>
          <p:cNvPr id="2" name="Slide Number Placeholder 1"/>
          <p:cNvSpPr>
            <a:spLocks noGrp="1"/>
          </p:cNvSpPr>
          <p:nvPr>
            <p:ph type="sldNum" sz="quarter" idx="4294967295"/>
          </p:nvPr>
        </p:nvSpPr>
        <p:spPr>
          <a:xfrm>
            <a:off x="9205299" y="6607394"/>
            <a:ext cx="2803939" cy="195430"/>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32</a:t>
            </a:fld>
            <a:r>
              <a:rPr lang="fr-FR" sz="1270" b="1" dirty="0">
                <a:solidFill>
                  <a:schemeClr val="accent2">
                    <a:lumMod val="50000"/>
                  </a:schemeClr>
                </a:solidFill>
              </a:rPr>
              <a:t>-</a:t>
            </a: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Elaboration des offres</a:t>
            </a:r>
          </a:p>
        </p:txBody>
      </p:sp>
      <p:sp>
        <p:nvSpPr>
          <p:cNvPr id="9" name="TextBox 8">
            <a:extLst>
              <a:ext uri="{FF2B5EF4-FFF2-40B4-BE49-F238E27FC236}">
                <a16:creationId xmlns:a16="http://schemas.microsoft.com/office/drawing/2014/main" id="{F3B14E8B-2D2C-4B47-9E47-ECAC6AE09997}"/>
              </a:ext>
            </a:extLst>
          </p:cNvPr>
          <p:cNvSpPr txBox="1"/>
          <p:nvPr/>
        </p:nvSpPr>
        <p:spPr>
          <a:xfrm>
            <a:off x="1451610" y="1087110"/>
            <a:ext cx="9852660" cy="5643596"/>
          </a:xfrm>
          <a:prstGeom prst="rect">
            <a:avLst/>
          </a:prstGeom>
          <a:noFill/>
        </p:spPr>
        <p:txBody>
          <a:bodyPr wrap="square">
            <a:spAutoFit/>
          </a:bodyPr>
          <a:lstStyle/>
          <a:p>
            <a:pPr algn="just">
              <a:lnSpc>
                <a:spcPct val="90000"/>
              </a:lnSpc>
              <a:spcBef>
                <a:spcPts val="500"/>
              </a:spcBef>
              <a:spcAft>
                <a:spcPts val="500"/>
              </a:spcAft>
              <a:buClr>
                <a:schemeClr val="accent1"/>
              </a:buClr>
              <a:buSzPct val="100000"/>
              <a:tabLst>
                <a:tab pos="570060" algn="l"/>
                <a:tab pos="570060" algn="l"/>
                <a:tab pos="624187" algn="l"/>
              </a:tabLst>
            </a:pPr>
            <a:r>
              <a:rPr lang="fr-FR" sz="2400" u="sng" dirty="0"/>
              <a:t>Autres précisions :</a:t>
            </a:r>
          </a:p>
          <a:p>
            <a:pPr marL="342900" indent="-342900" algn="just">
              <a:lnSpc>
                <a:spcPct val="90000"/>
              </a:lnSpc>
              <a:spcBef>
                <a:spcPts val="500"/>
              </a:spcBef>
              <a:spcAft>
                <a:spcPts val="500"/>
              </a:spcAft>
              <a:buClr>
                <a:schemeClr val="accent1"/>
              </a:buClr>
              <a:buSzPct val="100000"/>
              <a:buFontTx/>
              <a:buChar char="-"/>
              <a:tabLst>
                <a:tab pos="570060" algn="l"/>
                <a:tab pos="570060" algn="l"/>
                <a:tab pos="624187" algn="l"/>
              </a:tabLst>
            </a:pPr>
            <a:r>
              <a:rPr lang="fr-FR" sz="2400" dirty="0"/>
              <a:t>La langue de travail est le français</a:t>
            </a:r>
          </a:p>
          <a:p>
            <a:pPr marL="342900" indent="-342900" algn="just">
              <a:lnSpc>
                <a:spcPct val="90000"/>
              </a:lnSpc>
              <a:spcBef>
                <a:spcPts val="500"/>
              </a:spcBef>
              <a:spcAft>
                <a:spcPts val="500"/>
              </a:spcAft>
              <a:buClr>
                <a:schemeClr val="accent1"/>
              </a:buClr>
              <a:buSzPct val="100000"/>
              <a:buFontTx/>
              <a:buChar char="-"/>
              <a:tabLst>
                <a:tab pos="570060" algn="l"/>
                <a:tab pos="570060" algn="l"/>
                <a:tab pos="624187" algn="l"/>
              </a:tabLst>
            </a:pPr>
            <a:r>
              <a:rPr lang="fr-FR" sz="2400" dirty="0"/>
              <a:t>Les variantes ne sont pas acceptées</a:t>
            </a:r>
          </a:p>
          <a:p>
            <a:pPr marL="342900" indent="-342900" algn="just">
              <a:lnSpc>
                <a:spcPct val="90000"/>
              </a:lnSpc>
              <a:spcBef>
                <a:spcPts val="500"/>
              </a:spcBef>
              <a:spcAft>
                <a:spcPts val="500"/>
              </a:spcAft>
              <a:buClr>
                <a:schemeClr val="accent1"/>
              </a:buClr>
              <a:buSzPct val="100000"/>
              <a:buFontTx/>
              <a:buChar char="-"/>
              <a:tabLst>
                <a:tab pos="570060" algn="l"/>
                <a:tab pos="570060" algn="l"/>
                <a:tab pos="624187" algn="l"/>
              </a:tabLst>
            </a:pPr>
            <a:r>
              <a:rPr lang="fr-FR" sz="2400" dirty="0"/>
              <a:t>Les prix proposés par le Soumissionnaire seront fixes pour la durée du Contrat</a:t>
            </a:r>
          </a:p>
          <a:p>
            <a:pPr marL="342900" indent="-342900" algn="just">
              <a:lnSpc>
                <a:spcPct val="90000"/>
              </a:lnSpc>
              <a:spcBef>
                <a:spcPts val="500"/>
              </a:spcBef>
              <a:spcAft>
                <a:spcPts val="500"/>
              </a:spcAft>
              <a:buClr>
                <a:schemeClr val="accent1"/>
              </a:buClr>
              <a:buSzPct val="100000"/>
              <a:buFontTx/>
              <a:buChar char="-"/>
              <a:tabLst>
                <a:tab pos="570060" algn="l"/>
                <a:tab pos="570060" algn="l"/>
                <a:tab pos="624187" algn="l"/>
              </a:tabLst>
            </a:pPr>
            <a:r>
              <a:rPr lang="fr-FR" sz="2400" dirty="0"/>
              <a:t>La monnaie de l’offre est le Dirham et/ou le Dollar américain (USD)</a:t>
            </a:r>
          </a:p>
          <a:p>
            <a:pPr marL="342900" indent="-342900" algn="just">
              <a:lnSpc>
                <a:spcPct val="90000"/>
              </a:lnSpc>
              <a:spcBef>
                <a:spcPts val="500"/>
              </a:spcBef>
              <a:spcAft>
                <a:spcPts val="500"/>
              </a:spcAft>
              <a:buClr>
                <a:schemeClr val="accent1"/>
              </a:buClr>
              <a:buSzPct val="100000"/>
              <a:buFontTx/>
              <a:buChar char="-"/>
              <a:tabLst>
                <a:tab pos="570060" algn="l"/>
                <a:tab pos="570060" algn="l"/>
                <a:tab pos="624187" algn="l"/>
              </a:tabLst>
            </a:pPr>
            <a:r>
              <a:rPr lang="fr-FR" sz="2400" dirty="0"/>
              <a:t>Les monnaies de paiement sont le MAD pour les entreprises marocaines et étrangères disposant de registre de commerce établi au Maroc et le USD pour les entreprises étrangères</a:t>
            </a:r>
          </a:p>
          <a:p>
            <a:pPr marL="342900" indent="-342900" algn="just">
              <a:lnSpc>
                <a:spcPct val="90000"/>
              </a:lnSpc>
              <a:spcBef>
                <a:spcPts val="500"/>
              </a:spcBef>
              <a:spcAft>
                <a:spcPts val="500"/>
              </a:spcAft>
              <a:buClr>
                <a:schemeClr val="accent1"/>
              </a:buClr>
              <a:buSzPct val="100000"/>
              <a:buFontTx/>
              <a:buChar char="-"/>
              <a:tabLst>
                <a:tab pos="570060" algn="l"/>
                <a:tab pos="570060" algn="l"/>
                <a:tab pos="624187" algn="l"/>
              </a:tabLst>
            </a:pPr>
            <a:r>
              <a:rPr lang="fr-FR" sz="2400" dirty="0"/>
              <a:t>La période de validité de l’offres est de 120 jours après la date limite de soumission des offres</a:t>
            </a:r>
          </a:p>
          <a:p>
            <a:pPr marL="342900" indent="-342900" algn="just">
              <a:lnSpc>
                <a:spcPct val="90000"/>
              </a:lnSpc>
              <a:spcBef>
                <a:spcPts val="500"/>
              </a:spcBef>
              <a:spcAft>
                <a:spcPts val="500"/>
              </a:spcAft>
              <a:buClr>
                <a:schemeClr val="accent1"/>
              </a:buClr>
              <a:buSzPct val="100000"/>
              <a:buFontTx/>
              <a:buChar char="-"/>
              <a:tabLst>
                <a:tab pos="570060" algn="l"/>
                <a:tab pos="570060" algn="l"/>
                <a:tab pos="624187" algn="l"/>
              </a:tabLst>
            </a:pPr>
            <a:r>
              <a:rPr lang="fr-FR" sz="2400" dirty="0"/>
              <a:t>   Système de contestation disponible sur le site : </a:t>
            </a:r>
            <a:r>
              <a:rPr lang="fr-FR" sz="2400" dirty="0">
                <a:solidFill>
                  <a:schemeClr val="accent1">
                    <a:lumMod val="75000"/>
                  </a:schemeClr>
                </a:solidFill>
                <a:hlinkClick r:id="rId3">
                  <a:extLst>
                    <a:ext uri="{A12FA001-AC4F-418D-AE19-62706E023703}">
                      <ahyp:hlinkClr xmlns:ahyp="http://schemas.microsoft.com/office/drawing/2018/hyperlinkcolor" val="tx"/>
                    </a:ext>
                  </a:extLst>
                </a:hlinkClick>
              </a:rPr>
              <a:t>http://www.mcamorocco.ma/fr/systeme-de- contestation-</a:t>
            </a:r>
            <a:r>
              <a:rPr lang="fr-FR" sz="2400" dirty="0" err="1">
                <a:solidFill>
                  <a:schemeClr val="accent1">
                    <a:lumMod val="75000"/>
                  </a:schemeClr>
                </a:solidFill>
                <a:hlinkClick r:id="rId3">
                  <a:extLst>
                    <a:ext uri="{A12FA001-AC4F-418D-AE19-62706E023703}">
                      <ahyp:hlinkClr xmlns:ahyp="http://schemas.microsoft.com/office/drawing/2018/hyperlinkcolor" val="tx"/>
                    </a:ext>
                  </a:extLst>
                </a:hlinkClick>
              </a:rPr>
              <a:t>bid</a:t>
            </a:r>
            <a:r>
              <a:rPr lang="fr-FR" sz="2400" dirty="0">
                <a:solidFill>
                  <a:schemeClr val="accent1">
                    <a:lumMod val="75000"/>
                  </a:schemeClr>
                </a:solidFill>
                <a:hlinkClick r:id="rId3">
                  <a:extLst>
                    <a:ext uri="{A12FA001-AC4F-418D-AE19-62706E023703}">
                      <ahyp:hlinkClr xmlns:ahyp="http://schemas.microsoft.com/office/drawing/2018/hyperlinkcolor" val="tx"/>
                    </a:ext>
                  </a:extLst>
                </a:hlinkClick>
              </a:rPr>
              <a:t>-challenge-system-</a:t>
            </a:r>
            <a:r>
              <a:rPr lang="fr-FR" sz="2400" dirty="0" err="1">
                <a:solidFill>
                  <a:schemeClr val="accent1">
                    <a:lumMod val="75000"/>
                  </a:schemeClr>
                </a:solidFill>
                <a:hlinkClick r:id="rId3">
                  <a:extLst>
                    <a:ext uri="{A12FA001-AC4F-418D-AE19-62706E023703}">
                      <ahyp:hlinkClr xmlns:ahyp="http://schemas.microsoft.com/office/drawing/2018/hyperlinkcolor" val="tx"/>
                    </a:ext>
                  </a:extLst>
                </a:hlinkClick>
              </a:rPr>
              <a:t>bcs</a:t>
            </a:r>
            <a:r>
              <a:rPr lang="fr-FR" sz="2400" dirty="0">
                <a:solidFill>
                  <a:schemeClr val="accent1">
                    <a:lumMod val="75000"/>
                  </a:schemeClr>
                </a:solidFill>
              </a:rPr>
              <a:t> </a:t>
            </a:r>
          </a:p>
        </p:txBody>
      </p:sp>
    </p:spTree>
    <p:extLst>
      <p:ext uri="{BB962C8B-B14F-4D97-AF65-F5344CB8AC3E}">
        <p14:creationId xmlns:p14="http://schemas.microsoft.com/office/powerpoint/2010/main" val="941354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652" y="4632507"/>
            <a:ext cx="3596869" cy="2225359"/>
          </a:xfrm>
          <a:prstGeom prst="rect">
            <a:avLst/>
          </a:prstGeom>
        </p:spPr>
      </p:pic>
      <p:sp>
        <p:nvSpPr>
          <p:cNvPr id="2" name="Slide Number Placeholder 1"/>
          <p:cNvSpPr>
            <a:spLocks noGrp="1"/>
          </p:cNvSpPr>
          <p:nvPr>
            <p:ph type="sldNum" sz="quarter" idx="4294967295"/>
          </p:nvPr>
        </p:nvSpPr>
        <p:spPr>
          <a:xfrm>
            <a:off x="9205299" y="6607394"/>
            <a:ext cx="2803939" cy="195430"/>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33</a:t>
            </a:fld>
            <a:r>
              <a:rPr lang="fr-FR" sz="1270" b="1" dirty="0">
                <a:solidFill>
                  <a:schemeClr val="accent2">
                    <a:lumMod val="50000"/>
                  </a:schemeClr>
                </a:solidFill>
              </a:rPr>
              <a:t>-</a:t>
            </a: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Evaluation</a:t>
            </a:r>
          </a:p>
        </p:txBody>
      </p:sp>
      <p:sp>
        <p:nvSpPr>
          <p:cNvPr id="3" name="Rectangle 2">
            <a:extLst>
              <a:ext uri="{FF2B5EF4-FFF2-40B4-BE49-F238E27FC236}">
                <a16:creationId xmlns:a16="http://schemas.microsoft.com/office/drawing/2014/main" id="{A8111470-6E98-4282-8AFF-7308508300EA}"/>
              </a:ext>
            </a:extLst>
          </p:cNvPr>
          <p:cNvSpPr/>
          <p:nvPr/>
        </p:nvSpPr>
        <p:spPr>
          <a:xfrm>
            <a:off x="1673713" y="1335995"/>
            <a:ext cx="8015395" cy="5470728"/>
          </a:xfrm>
          <a:prstGeom prst="rect">
            <a:avLst/>
          </a:prstGeom>
        </p:spPr>
        <p:txBody>
          <a:bodyPr wrap="square">
            <a:spAutoFit/>
          </a:bodyPr>
          <a:lstStyle/>
          <a:p>
            <a:pPr>
              <a:spcBef>
                <a:spcPts val="272"/>
              </a:spcBef>
              <a:spcAft>
                <a:spcPts val="272"/>
              </a:spcAft>
              <a:tabLst>
                <a:tab pos="570060" algn="l"/>
                <a:tab pos="570060" algn="l"/>
                <a:tab pos="624187" algn="l"/>
              </a:tabLst>
            </a:pPr>
            <a:r>
              <a:rPr lang="fr-FR" sz="2000" b="1" u="sng" dirty="0">
                <a:ea typeface="SimSun" panose="02010600030101010101" pitchFamily="2" charset="-122"/>
              </a:rPr>
              <a:t>Examen des offres</a:t>
            </a:r>
          </a:p>
          <a:p>
            <a:pPr marL="414589" indent="-414589">
              <a:lnSpc>
                <a:spcPct val="90000"/>
              </a:lnSpc>
              <a:spcBef>
                <a:spcPts val="907"/>
              </a:spcBef>
              <a:buFont typeface="+mj-lt"/>
              <a:buAutoNum type="arabicPeriod"/>
            </a:pPr>
            <a:r>
              <a:rPr lang="fr-FR" sz="2000" dirty="0">
                <a:ea typeface="Times New Roman" panose="02020603050405020304" pitchFamily="18" charset="0"/>
              </a:rPr>
              <a:t>Vérification des références:</a:t>
            </a:r>
          </a:p>
          <a:p>
            <a:pPr marL="414589" indent="-414589">
              <a:lnSpc>
                <a:spcPct val="90000"/>
              </a:lnSpc>
              <a:spcBef>
                <a:spcPts val="907"/>
              </a:spcBef>
              <a:buFont typeface="+mj-lt"/>
              <a:buAutoNum type="arabicPeriod"/>
            </a:pPr>
            <a:r>
              <a:rPr lang="fr-FR" sz="2000" dirty="0">
                <a:ea typeface="Times New Roman" panose="02020603050405020304" pitchFamily="18" charset="0"/>
              </a:rPr>
              <a:t>Examen préliminaire </a:t>
            </a:r>
            <a:r>
              <a:rPr lang="fr-FR" sz="2000" dirty="0"/>
              <a:t>(éligibilité </a:t>
            </a:r>
            <a:r>
              <a:rPr lang="fr-FR" sz="2000" dirty="0">
                <a:ea typeface="Times New Roman" panose="02020603050405020304" pitchFamily="18" charset="0"/>
              </a:rPr>
              <a:t>du soumissionnaire / certificat et formulaires requis dûment complétés / validité de l’offre / garantie de l’offre)</a:t>
            </a:r>
          </a:p>
          <a:p>
            <a:pPr marL="414589" indent="-414589" algn="just">
              <a:buFont typeface="+mj-lt"/>
              <a:buAutoNum type="arabicPeriod"/>
              <a:defRPr/>
            </a:pPr>
            <a:r>
              <a:rPr lang="fr-FR" sz="2000" dirty="0">
                <a:highlight>
                  <a:srgbClr val="FFFFFF"/>
                </a:highlight>
                <a:ea typeface="Times New Roman" panose="02020603050405020304" pitchFamily="18" charset="0"/>
              </a:rPr>
              <a:t>Conformité de l’Offre (informations/documents fournis)</a:t>
            </a:r>
          </a:p>
          <a:p>
            <a:pPr marL="414589" indent="-414589" algn="just">
              <a:buFont typeface="+mj-lt"/>
              <a:buAutoNum type="arabicPeriod"/>
              <a:defRPr/>
            </a:pPr>
            <a:r>
              <a:rPr lang="fr-FR" sz="2000" dirty="0">
                <a:highlight>
                  <a:srgbClr val="FFFFFF"/>
                </a:highlight>
                <a:ea typeface="Times New Roman" panose="02020603050405020304" pitchFamily="18" charset="0"/>
              </a:rPr>
              <a:t>Conformité pour l’essentiel (aspect technique)</a:t>
            </a:r>
          </a:p>
          <a:p>
            <a:pPr marL="414589" indent="-414589" algn="just">
              <a:buFont typeface="+mj-lt"/>
              <a:buAutoNum type="arabicPeriod"/>
              <a:defRPr/>
            </a:pPr>
            <a:r>
              <a:rPr lang="fr-FR" sz="2000" dirty="0">
                <a:highlight>
                  <a:srgbClr val="FFFFFF"/>
                </a:highlight>
                <a:ea typeface="Times New Roman" panose="02020603050405020304" pitchFamily="18" charset="0"/>
              </a:rPr>
              <a:t>Correction des erreurs arithmétiques (bordereau des prix)</a:t>
            </a:r>
          </a:p>
          <a:p>
            <a:pPr marL="414589" indent="-414589" algn="just">
              <a:buFont typeface="+mj-lt"/>
              <a:buAutoNum type="arabicPeriod"/>
              <a:defRPr/>
            </a:pPr>
            <a:r>
              <a:rPr lang="fr-FR" sz="2000" dirty="0">
                <a:highlight>
                  <a:srgbClr val="FFFFFF"/>
                </a:highlight>
              </a:rPr>
              <a:t>Examen des termes et conditions: si le soumissionnaire a accepté tous les termes et conditions prévus dans les CGC et </a:t>
            </a:r>
            <a:r>
              <a:rPr lang="fr-FR" sz="2000">
                <a:highlight>
                  <a:srgbClr val="FFFFFF"/>
                </a:highlight>
              </a:rPr>
              <a:t>les CPC </a:t>
            </a:r>
            <a:r>
              <a:rPr lang="fr-FR" sz="2000" dirty="0">
                <a:highlight>
                  <a:srgbClr val="FFFFFF"/>
                </a:highlight>
              </a:rPr>
              <a:t>sans divergence ou réserve importante</a:t>
            </a:r>
          </a:p>
          <a:p>
            <a:pPr marL="414589" indent="-414589" algn="just">
              <a:buFont typeface="+mj-lt"/>
              <a:buAutoNum type="arabicPeriod"/>
              <a:defRPr/>
            </a:pPr>
            <a:r>
              <a:rPr lang="fr-FR" sz="2000" dirty="0">
                <a:highlight>
                  <a:srgbClr val="FFFFFF"/>
                </a:highlight>
              </a:rPr>
              <a:t>Evaluation technique: aspects techniques de l'offre pour confirmer que toutes les exigences spécifiées dans les spécifications techniques ont été respectées sans divergence ou réserve importante</a:t>
            </a:r>
          </a:p>
          <a:p>
            <a:pPr marL="414589" indent="-414589" algn="just">
              <a:buFont typeface="+mj-lt"/>
              <a:buAutoNum type="arabicPeriod"/>
              <a:defRPr/>
            </a:pPr>
            <a:r>
              <a:rPr lang="fr-FR" sz="2000" dirty="0">
                <a:highlight>
                  <a:srgbClr val="FFFFFF"/>
                </a:highlight>
              </a:rPr>
              <a:t>Conversion en une monnaie unique</a:t>
            </a:r>
          </a:p>
          <a:p>
            <a:pPr marL="414589" indent="-414589" algn="just">
              <a:buFont typeface="+mj-lt"/>
              <a:buAutoNum type="arabicPeriod"/>
              <a:defRPr/>
            </a:pPr>
            <a:r>
              <a:rPr lang="fr-FR" sz="2000" dirty="0">
                <a:highlight>
                  <a:srgbClr val="FFFFFF"/>
                </a:highlight>
              </a:rPr>
              <a:t>Analyse de la raisonnabilité de l’offre financière</a:t>
            </a:r>
          </a:p>
          <a:p>
            <a:pPr marL="414589" indent="-414589" algn="just">
              <a:buFont typeface="+mj-lt"/>
              <a:buAutoNum type="arabicPeriod"/>
              <a:defRPr/>
            </a:pPr>
            <a:r>
              <a:rPr lang="fr-FR" sz="2000" dirty="0">
                <a:highlight>
                  <a:srgbClr val="FFFFFF"/>
                </a:highlight>
              </a:rPr>
              <a:t>Post-qualification</a:t>
            </a:r>
          </a:p>
        </p:txBody>
      </p:sp>
    </p:spTree>
    <p:extLst>
      <p:ext uri="{BB962C8B-B14F-4D97-AF65-F5344CB8AC3E}">
        <p14:creationId xmlns:p14="http://schemas.microsoft.com/office/powerpoint/2010/main" val="36187122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652" y="4632507"/>
            <a:ext cx="3596869" cy="2225359"/>
          </a:xfrm>
          <a:prstGeom prst="rect">
            <a:avLst/>
          </a:prstGeom>
        </p:spPr>
      </p:pic>
      <p:sp>
        <p:nvSpPr>
          <p:cNvPr id="2" name="Slide Number Placeholder 1"/>
          <p:cNvSpPr>
            <a:spLocks noGrp="1"/>
          </p:cNvSpPr>
          <p:nvPr>
            <p:ph type="sldNum" sz="quarter" idx="4294967295"/>
          </p:nvPr>
        </p:nvSpPr>
        <p:spPr>
          <a:xfrm>
            <a:off x="9205299" y="6607394"/>
            <a:ext cx="2803939" cy="195430"/>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34</a:t>
            </a:fld>
            <a:r>
              <a:rPr lang="fr-FR" sz="1270" b="1" dirty="0">
                <a:solidFill>
                  <a:schemeClr val="accent2">
                    <a:lumMod val="50000"/>
                  </a:schemeClr>
                </a:solidFill>
              </a:rPr>
              <a:t>-</a:t>
            </a: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Contrat</a:t>
            </a:r>
          </a:p>
        </p:txBody>
      </p:sp>
      <p:sp>
        <p:nvSpPr>
          <p:cNvPr id="3" name="Rectangle 2">
            <a:extLst>
              <a:ext uri="{FF2B5EF4-FFF2-40B4-BE49-F238E27FC236}">
                <a16:creationId xmlns:a16="http://schemas.microsoft.com/office/drawing/2014/main" id="{A8111470-6E98-4282-8AFF-7308508300EA}"/>
              </a:ext>
            </a:extLst>
          </p:cNvPr>
          <p:cNvSpPr/>
          <p:nvPr/>
        </p:nvSpPr>
        <p:spPr>
          <a:xfrm>
            <a:off x="1289266" y="1101308"/>
            <a:ext cx="10226541" cy="6309420"/>
          </a:xfrm>
          <a:prstGeom prst="rect">
            <a:avLst/>
          </a:prstGeom>
        </p:spPr>
        <p:txBody>
          <a:bodyPr wrap="square">
            <a:spAutoFit/>
          </a:bodyPr>
          <a:lstStyle/>
          <a:p>
            <a:pPr algn="just"/>
            <a:r>
              <a:rPr lang="fr-FR" sz="2400" dirty="0">
                <a:highlight>
                  <a:srgbClr val="FFFFFF"/>
                </a:highlight>
              </a:rPr>
              <a:t>Modalités et conditions applicables au paiement à effectuer au Prestataire de services :</a:t>
            </a:r>
          </a:p>
          <a:p>
            <a:pPr lvl="0" algn="just"/>
            <a:r>
              <a:rPr lang="fr-FR" sz="2400" u="sng" dirty="0">
                <a:highlight>
                  <a:srgbClr val="FFFFFF"/>
                </a:highlight>
              </a:rPr>
              <a:t>Avance à la demande du Fournisseur</a:t>
            </a:r>
            <a:r>
              <a:rPr lang="fr-FR" sz="2400" dirty="0">
                <a:highlight>
                  <a:srgbClr val="FFFFFF"/>
                </a:highlight>
              </a:rPr>
              <a:t>: une avance de 10 % cautionnée à 100%, remboursable au-delà de 20% facturé et totale ment perçu à 70% facturé (voir détail sous clause 14.1 CPC)</a:t>
            </a:r>
          </a:p>
          <a:p>
            <a:pPr marL="621883" indent="-621883" algn="just">
              <a:buFontTx/>
              <a:buChar char="-"/>
            </a:pPr>
            <a:endParaRPr lang="fr-FR" sz="2400" dirty="0">
              <a:highlight>
                <a:srgbClr val="FFFFFF"/>
              </a:highlight>
            </a:endParaRPr>
          </a:p>
          <a:p>
            <a:pPr algn="just"/>
            <a:r>
              <a:rPr lang="fr-FR" sz="2400" u="sng" dirty="0">
                <a:highlight>
                  <a:srgbClr val="FFFFFF"/>
                </a:highlight>
              </a:rPr>
              <a:t>Les conditions et modalités de paiement du Fournisseur sont les suivants</a:t>
            </a:r>
            <a:r>
              <a:rPr lang="fr-FR" sz="2400" dirty="0">
                <a:highlight>
                  <a:srgbClr val="FFFFFF"/>
                </a:highlight>
              </a:rPr>
              <a:t> :</a:t>
            </a:r>
          </a:p>
          <a:p>
            <a:pPr marL="342900" indent="-342900" algn="just">
              <a:buFont typeface="Arial" panose="020B0604020202020204" pitchFamily="34" charset="0"/>
              <a:buChar char="•"/>
            </a:pPr>
            <a:r>
              <a:rPr lang="fr-FR" sz="2400" dirty="0">
                <a:highlight>
                  <a:srgbClr val="FFFFFF"/>
                </a:highlight>
              </a:rPr>
              <a:t>A la livraison des biens et services connexes sur chaque site et leurs acceptations conformément aux stipulations de l’Annexe SR3- SPECIFICATIONS TECHNIQUES : cent pour cent (100%)  du montant des Biens réellement livrés et installés et les services connexes y afférents effectivement réalisés sur les sites indiqués dans l’Annexe SR3- SPECIFICATIONS TECHNIQUES, seront payés au Fournisseur, et sur présentation d’une facture accompagnée du certificat de réception provisoire et d’une note d’acceptation (validation de la conformité des biens et services connexes), et des documents spécifiés à la clause 11 du CGC ;</a:t>
            </a:r>
            <a:endParaRPr lang="fr-FR" sz="2000" dirty="0">
              <a:highlight>
                <a:srgbClr val="FFFFFF"/>
              </a:highlight>
            </a:endParaRPr>
          </a:p>
          <a:p>
            <a:pPr algn="just"/>
            <a:r>
              <a:rPr lang="fr-FR" sz="2000" dirty="0">
                <a:highlight>
                  <a:srgbClr val="FFFFFF"/>
                </a:highlight>
              </a:rPr>
              <a:t> </a:t>
            </a:r>
          </a:p>
        </p:txBody>
      </p:sp>
    </p:spTree>
    <p:extLst>
      <p:ext uri="{BB962C8B-B14F-4D97-AF65-F5344CB8AC3E}">
        <p14:creationId xmlns:p14="http://schemas.microsoft.com/office/powerpoint/2010/main" val="471897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B55D20-2858-498B-835D-9D8F062FEABE}"/>
              </a:ext>
            </a:extLst>
          </p:cNvPr>
          <p:cNvSpPr>
            <a:spLocks noGrp="1"/>
          </p:cNvSpPr>
          <p:nvPr>
            <p:ph type="dt" sz="half" idx="10"/>
          </p:nvPr>
        </p:nvSpPr>
        <p:spPr/>
        <p:txBody>
          <a:bodyPr/>
          <a:lstStyle/>
          <a:p>
            <a:fld id="{B19459A9-BF71-4869-8140-0A694E4B773B}" type="datetime1">
              <a:rPr lang="en-US" smtClean="0"/>
              <a:t>12/10/2021</a:t>
            </a:fld>
            <a:endParaRPr lang="en-US"/>
          </a:p>
        </p:txBody>
      </p:sp>
      <p:sp>
        <p:nvSpPr>
          <p:cNvPr id="3" name="Footer Placeholder 2">
            <a:extLst>
              <a:ext uri="{FF2B5EF4-FFF2-40B4-BE49-F238E27FC236}">
                <a16:creationId xmlns:a16="http://schemas.microsoft.com/office/drawing/2014/main" id="{78C61AC2-CE87-4A1B-9DD7-1C201EC51B2D}"/>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8EBFDFFC-90CB-4E7C-8DCF-0932783FECDC}"/>
              </a:ext>
            </a:extLst>
          </p:cNvPr>
          <p:cNvSpPr>
            <a:spLocks noGrp="1"/>
          </p:cNvSpPr>
          <p:nvPr>
            <p:ph type="sldNum" sz="quarter" idx="12"/>
          </p:nvPr>
        </p:nvSpPr>
        <p:spPr/>
        <p:txBody>
          <a:bodyPr/>
          <a:lstStyle/>
          <a:p>
            <a:fld id="{B6F15528-21DE-4FAA-801E-634DDDAF4B2B}" type="slidenum">
              <a:rPr lang="fr-FR" smtClean="0"/>
              <a:t>35</a:t>
            </a:fld>
            <a:endParaRPr lang="fr-FR"/>
          </a:p>
        </p:txBody>
      </p:sp>
      <p:sp>
        <p:nvSpPr>
          <p:cNvPr id="5" name="Rectangle 4">
            <a:extLst>
              <a:ext uri="{FF2B5EF4-FFF2-40B4-BE49-F238E27FC236}">
                <a16:creationId xmlns:a16="http://schemas.microsoft.com/office/drawing/2014/main" id="{8EC70A23-EBBC-4B0C-8E44-41A9CFA12A21}"/>
              </a:ext>
            </a:extLst>
          </p:cNvPr>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Contrat</a:t>
            </a:r>
          </a:p>
        </p:txBody>
      </p:sp>
      <p:sp>
        <p:nvSpPr>
          <p:cNvPr id="7" name="TextBox 6">
            <a:extLst>
              <a:ext uri="{FF2B5EF4-FFF2-40B4-BE49-F238E27FC236}">
                <a16:creationId xmlns:a16="http://schemas.microsoft.com/office/drawing/2014/main" id="{CFCCD502-7D4C-4CD2-8E6F-A4621ED4C49F}"/>
              </a:ext>
            </a:extLst>
          </p:cNvPr>
          <p:cNvSpPr txBox="1"/>
          <p:nvPr/>
        </p:nvSpPr>
        <p:spPr>
          <a:xfrm>
            <a:off x="1771649" y="1680210"/>
            <a:ext cx="9065683" cy="2131353"/>
          </a:xfrm>
          <a:prstGeom prst="rect">
            <a:avLst/>
          </a:prstGeom>
          <a:noFill/>
        </p:spPr>
        <p:txBody>
          <a:bodyPr wrap="square">
            <a:spAutoFit/>
          </a:bodyPr>
          <a:lstStyle/>
          <a:p>
            <a:pPr marL="342900" indent="-342900" algn="just">
              <a:spcBef>
                <a:spcPts val="500"/>
              </a:spcBef>
              <a:spcAft>
                <a:spcPts val="500"/>
              </a:spcAft>
              <a:buFont typeface="Arial" panose="020B0604020202020204" pitchFamily="34" charset="0"/>
              <a:buChar char="•"/>
            </a:pPr>
            <a:r>
              <a:rPr lang="fr-FR" sz="2400" dirty="0">
                <a:highlight>
                  <a:srgbClr val="FFFFFF"/>
                </a:highlight>
              </a:rPr>
              <a:t>Garantie d’Exécution: 5%</a:t>
            </a:r>
            <a:endParaRPr lang="fr-FR" sz="2400" dirty="0">
              <a:effectLst/>
              <a:latin typeface="Times New Roman" panose="02020603050405020304" pitchFamily="18" charset="0"/>
              <a:ea typeface="Times New Roman" panose="02020603050405020304" pitchFamily="18" charset="0"/>
            </a:endParaRPr>
          </a:p>
          <a:p>
            <a:pPr marL="342900" indent="-342900" algn="just">
              <a:spcBef>
                <a:spcPts val="500"/>
              </a:spcBef>
              <a:spcAft>
                <a:spcPts val="500"/>
              </a:spcAft>
              <a:buFont typeface="Arial" panose="020B0604020202020204" pitchFamily="34" charset="0"/>
              <a:buChar char="•"/>
            </a:pPr>
            <a:r>
              <a:rPr lang="fr-FR" sz="2400" dirty="0">
                <a:highlight>
                  <a:srgbClr val="FFFFFF"/>
                </a:highlight>
              </a:rPr>
              <a:t>Les pénalités sont de 8 pour mille du Prix du Contrat par semaine de retard.</a:t>
            </a:r>
          </a:p>
          <a:p>
            <a:pPr marL="342900" indent="-342900">
              <a:buFont typeface="Arial" panose="020B0604020202020204" pitchFamily="34" charset="0"/>
              <a:buChar char="•"/>
            </a:pPr>
            <a:r>
              <a:rPr lang="fr-FR" sz="2400" dirty="0">
                <a:highlight>
                  <a:srgbClr val="FFFFFF"/>
                </a:highlight>
              </a:rPr>
              <a:t>Le montant maximum des pénalités de retard est de 10 pour cent du Prix du Contrat.</a:t>
            </a:r>
          </a:p>
        </p:txBody>
      </p:sp>
    </p:spTree>
    <p:extLst>
      <p:ext uri="{BB962C8B-B14F-4D97-AF65-F5344CB8AC3E}">
        <p14:creationId xmlns:p14="http://schemas.microsoft.com/office/powerpoint/2010/main" val="15439399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36</a:t>
            </a:fld>
            <a:r>
              <a:rPr lang="fr-FR" sz="1270" b="1" dirty="0">
                <a:solidFill>
                  <a:schemeClr val="accent2">
                    <a:lumMod val="50000"/>
                  </a:schemeClr>
                </a:solidFill>
              </a:rPr>
              <a:t>-</a:t>
            </a:r>
          </a:p>
        </p:txBody>
      </p:sp>
      <p:sp>
        <p:nvSpPr>
          <p:cNvPr id="5" name="Rectangle 4"/>
          <p:cNvSpPr/>
          <p:nvPr/>
        </p:nvSpPr>
        <p:spPr>
          <a:xfrm>
            <a:off x="240" y="0"/>
            <a:ext cx="12191521" cy="1079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4897" b="1" dirty="0">
                <a:solidFill>
                  <a:schemeClr val="bg1"/>
                </a:solidFill>
                <a:cs typeface="Sakkal Majalla" panose="02000000000000000000" pitchFamily="2" charset="-78"/>
              </a:rPr>
              <a:t>Plan</a:t>
            </a:r>
            <a:endParaRPr lang="ar-SA" sz="4897" b="1" dirty="0">
              <a:solidFill>
                <a:schemeClr val="bg1"/>
              </a:solidFill>
              <a:cs typeface="Sakkal Majalla" panose="02000000000000000000" pitchFamily="2" charset="-78"/>
            </a:endParaRPr>
          </a:p>
        </p:txBody>
      </p:sp>
      <p:grpSp>
        <p:nvGrpSpPr>
          <p:cNvPr id="78" name="Groupe 77"/>
          <p:cNvGrpSpPr/>
          <p:nvPr/>
        </p:nvGrpSpPr>
        <p:grpSpPr>
          <a:xfrm>
            <a:off x="1264305" y="1681127"/>
            <a:ext cx="9392179" cy="1264387"/>
            <a:chOff x="526358" y="986563"/>
            <a:chExt cx="10357486" cy="1394337"/>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2" name="Rectangle 8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1</a:t>
                </a:r>
              </a:p>
            </p:txBody>
          </p:sp>
        </p:grpSp>
        <p:sp>
          <p:nvSpPr>
            <p:cNvPr id="80" name="Rogner un rectangle avec un coin du même côté 19"/>
            <p:cNvSpPr/>
            <p:nvPr/>
          </p:nvSpPr>
          <p:spPr>
            <a:xfrm>
              <a:off x="1294662" y="986563"/>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3" name="Groupe 82"/>
          <p:cNvGrpSpPr/>
          <p:nvPr/>
        </p:nvGrpSpPr>
        <p:grpSpPr>
          <a:xfrm>
            <a:off x="1264305" y="3141208"/>
            <a:ext cx="9392179" cy="1265573"/>
            <a:chOff x="526358" y="2596706"/>
            <a:chExt cx="10357486" cy="1395645"/>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7" name="Rectangle 86"/>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2</a:t>
                </a:r>
              </a:p>
            </p:txBody>
          </p:sp>
        </p:grpSp>
        <p:sp>
          <p:nvSpPr>
            <p:cNvPr id="85" name="Rogner un rectangle avec un coin du même côté 20"/>
            <p:cNvSpPr/>
            <p:nvPr/>
          </p:nvSpPr>
          <p:spPr>
            <a:xfrm>
              <a:off x="1294662" y="2596706"/>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8" name="Groupe 87"/>
          <p:cNvGrpSpPr/>
          <p:nvPr/>
        </p:nvGrpSpPr>
        <p:grpSpPr>
          <a:xfrm>
            <a:off x="1259124" y="4632553"/>
            <a:ext cx="9397360" cy="1264387"/>
            <a:chOff x="520644" y="4194964"/>
            <a:chExt cx="10363200" cy="1394337"/>
          </a:xfrm>
        </p:grpSpPr>
        <p:grpSp>
          <p:nvGrpSpPr>
            <p:cNvPr id="89" name="Groupe 88"/>
            <p:cNvGrpSpPr/>
            <p:nvPr/>
          </p:nvGrpSpPr>
          <p:grpSpPr>
            <a:xfrm>
              <a:off x="520644" y="4665910"/>
              <a:ext cx="688412" cy="923391"/>
              <a:chOff x="1907704" y="1527351"/>
              <a:chExt cx="688412" cy="923391"/>
            </a:xfrm>
          </p:grpSpPr>
          <p:sp>
            <p:nvSpPr>
              <p:cNvPr id="91" name="Parallélogramme 90"/>
              <p:cNvSpPr/>
              <p:nvPr/>
            </p:nvSpPr>
            <p:spPr>
              <a:xfrm rot="19219040">
                <a:off x="1907704" y="1697884"/>
                <a:ext cx="688412" cy="698376"/>
              </a:xfrm>
              <a:prstGeom prst="parallelogram">
                <a:avLst>
                  <a:gd name="adj" fmla="val 17064"/>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92" name="Rectangle 9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3</a:t>
                </a:r>
              </a:p>
            </p:txBody>
          </p:sp>
        </p:grpSp>
        <p:sp>
          <p:nvSpPr>
            <p:cNvPr id="90" name="Rogner un rectangle avec un coin du même côté 21"/>
            <p:cNvSpPr/>
            <p:nvPr/>
          </p:nvSpPr>
          <p:spPr>
            <a:xfrm>
              <a:off x="1294662" y="4194964"/>
              <a:ext cx="9589182" cy="1379762"/>
            </a:xfrm>
            <a:prstGeom prst="snip2SameRect">
              <a:avLst>
                <a:gd name="adj1" fmla="val 19842"/>
                <a:gd name="adj2" fmla="val 19048"/>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sp>
        <p:nvSpPr>
          <p:cNvPr id="93" name="Rectangle 92"/>
          <p:cNvSpPr/>
          <p:nvPr/>
        </p:nvSpPr>
        <p:spPr>
          <a:xfrm>
            <a:off x="2177775" y="1791056"/>
            <a:ext cx="1819729"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TECHNIQUE</a:t>
            </a:r>
            <a:endParaRPr lang="en-US" sz="1451" b="1" u="sng" dirty="0">
              <a:solidFill>
                <a:srgbClr val="002060"/>
              </a:solidFill>
              <a:latin typeface="Berlin Sans FB Demi" pitchFamily="34" charset="0"/>
            </a:endParaRPr>
          </a:p>
        </p:txBody>
      </p:sp>
      <p:sp>
        <p:nvSpPr>
          <p:cNvPr id="94" name="Rectangle 93"/>
          <p:cNvSpPr/>
          <p:nvPr/>
        </p:nvSpPr>
        <p:spPr>
          <a:xfrm>
            <a:off x="2172232" y="3251039"/>
            <a:ext cx="214353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ADMINISTRATIF</a:t>
            </a:r>
          </a:p>
        </p:txBody>
      </p:sp>
      <p:sp>
        <p:nvSpPr>
          <p:cNvPr id="95" name="Rectangle 94"/>
          <p:cNvSpPr/>
          <p:nvPr/>
        </p:nvSpPr>
        <p:spPr>
          <a:xfrm>
            <a:off x="2172232" y="4735607"/>
            <a:ext cx="138050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FISCAL</a:t>
            </a:r>
          </a:p>
        </p:txBody>
      </p:sp>
      <p:sp>
        <p:nvSpPr>
          <p:cNvPr id="96" name="Rectangle 95"/>
          <p:cNvSpPr/>
          <p:nvPr/>
        </p:nvSpPr>
        <p:spPr>
          <a:xfrm>
            <a:off x="2154630" y="2095480"/>
            <a:ext cx="8308227" cy="707886"/>
          </a:xfrm>
          <a:prstGeom prst="rect">
            <a:avLst/>
          </a:prstGeom>
        </p:spPr>
        <p:txBody>
          <a:bodyPr wrap="square">
            <a:spAutoFit/>
          </a:bodyPr>
          <a:lstStyle/>
          <a:p>
            <a:pPr algn="just"/>
            <a:r>
              <a:rPr lang="fr-FR" sz="2000" b="1" kern="0" dirty="0">
                <a:latin typeface="Corbel" panose="020B0503020204020204" pitchFamily="34" charset="0"/>
                <a:cs typeface="Arial" panose="020B0604020202020204" pitchFamily="34" charset="0"/>
              </a:rPr>
              <a:t>Présentation des spécifications techniques/termes de référence : contexte, objectif et étendue de la mission</a:t>
            </a:r>
            <a:r>
              <a:rPr lang="fr-MA" sz="1632" b="1" kern="0" dirty="0">
                <a:latin typeface="Corbel" panose="020B0503020204020204" pitchFamily="34" charset="0"/>
                <a:cs typeface="Arial" panose="020B0604020202020204" pitchFamily="34" charset="0"/>
              </a:rPr>
              <a:t>.</a:t>
            </a:r>
            <a:endParaRPr lang="en-US" sz="1632" b="1" dirty="0">
              <a:latin typeface="Corbel" panose="020B0503020204020204" pitchFamily="34" charset="0"/>
            </a:endParaRPr>
          </a:p>
        </p:txBody>
      </p:sp>
      <p:sp>
        <p:nvSpPr>
          <p:cNvPr id="97" name="Rectangle 96"/>
          <p:cNvSpPr/>
          <p:nvPr/>
        </p:nvSpPr>
        <p:spPr>
          <a:xfrm>
            <a:off x="2177775" y="3613664"/>
            <a:ext cx="8285083" cy="707886"/>
          </a:xfrm>
          <a:prstGeom prst="rect">
            <a:avLst/>
          </a:prstGeom>
        </p:spPr>
        <p:txBody>
          <a:bodyPr wrap="square">
            <a:spAutoFit/>
          </a:bodyPr>
          <a:lstStyle/>
          <a:p>
            <a:pPr algn="just"/>
            <a:r>
              <a:rPr lang="fr-FR" sz="2000" b="1" kern="0" dirty="0">
                <a:latin typeface="Corbel" panose="020B0503020204020204" pitchFamily="34" charset="0"/>
                <a:cs typeface="Arial" panose="020B0604020202020204" pitchFamily="34" charset="0"/>
              </a:rPr>
              <a:t>Description du processus de passation des marchés selon les lignes directrices de MCC.</a:t>
            </a:r>
          </a:p>
        </p:txBody>
      </p:sp>
      <p:sp>
        <p:nvSpPr>
          <p:cNvPr id="98" name="Rectangle 97"/>
          <p:cNvSpPr/>
          <p:nvPr/>
        </p:nvSpPr>
        <p:spPr>
          <a:xfrm>
            <a:off x="2154631" y="5097938"/>
            <a:ext cx="6777849" cy="400110"/>
          </a:xfrm>
          <a:prstGeom prst="rect">
            <a:avLst/>
          </a:prstGeom>
        </p:spPr>
        <p:txBody>
          <a:bodyPr wrap="square">
            <a:spAutoFit/>
          </a:bodyPr>
          <a:lstStyle/>
          <a:p>
            <a:pPr algn="just"/>
            <a:r>
              <a:rPr lang="fr-FR" sz="2000" b="1" kern="0" dirty="0">
                <a:latin typeface="Corbel" panose="020B0503020204020204" pitchFamily="34" charset="0"/>
                <a:cs typeface="Arial" panose="020B0604020202020204" pitchFamily="34" charset="0"/>
              </a:rPr>
              <a:t>Présentation des dispositions fiscales pour les consultants.</a:t>
            </a:r>
          </a:p>
        </p:txBody>
      </p:sp>
    </p:spTree>
    <p:extLst>
      <p:ext uri="{BB962C8B-B14F-4D97-AF65-F5344CB8AC3E}">
        <p14:creationId xmlns:p14="http://schemas.microsoft.com/office/powerpoint/2010/main" val="627048053"/>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652" y="4632507"/>
            <a:ext cx="3596869" cy="2225359"/>
          </a:xfrm>
          <a:prstGeom prst="rect">
            <a:avLst/>
          </a:prstGeom>
        </p:spPr>
      </p:pic>
      <p:sp>
        <p:nvSpPr>
          <p:cNvPr id="2" name="Slide Number Placeholder 1"/>
          <p:cNvSpPr>
            <a:spLocks noGrp="1"/>
          </p:cNvSpPr>
          <p:nvPr>
            <p:ph type="sldNum" sz="quarter" idx="7"/>
          </p:nvPr>
        </p:nvSpPr>
        <p:spPr>
          <a:xfrm>
            <a:off x="9680067" y="7033450"/>
            <a:ext cx="3092244" cy="276999"/>
          </a:xfrm>
          <a:prstGeom prst="rect">
            <a:avLst/>
          </a:prstGeom>
        </p:spPr>
        <p:txBody>
          <a:bodyPr vert="horz" wrap="square" lIns="0" tIns="0" rIns="0" bIns="0" rtlCol="0" anchor="ctr">
            <a:spAutoFit/>
          </a:bodyPr>
          <a:lstStyle>
            <a:defPPr>
              <a:defRPr lang="fr-FR"/>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6F15528-21DE-4FAA-801E-634DDDAF4B2B}" type="slidenum">
              <a:rPr lang="fr-FR" smtClean="0"/>
              <a:pPr>
                <a:defRPr/>
              </a:pPr>
              <a:t>37</a:t>
            </a:fld>
            <a:endParaRPr lang="fr-FR" sz="1270" b="1" dirty="0">
              <a:solidFill>
                <a:srgbClr val="2683C6">
                  <a:lumMod val="50000"/>
                </a:srgbClr>
              </a:solidFill>
              <a:latin typeface="Tw Cen MT Condensed" panose="020B0606020104020203"/>
            </a:endParaRP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defTabSz="914335">
              <a:defRPr/>
            </a:pPr>
            <a:r>
              <a:rPr lang="fr-FR" sz="2902" b="1">
                <a:solidFill>
                  <a:prstClr val="white"/>
                </a:solidFill>
                <a:latin typeface="Tw Cen MT" panose="020B0602020104020603"/>
              </a:rPr>
              <a:t>3. Volet Fiscal : </a:t>
            </a:r>
            <a:r>
              <a:rPr lang="fr-FR" sz="2902" b="1">
                <a:solidFill>
                  <a:srgbClr val="FFC000"/>
                </a:solidFill>
                <a:latin typeface="Tw Cen MT" panose="020B0602020104020603"/>
              </a:rPr>
              <a:t>Dispositions fiscales / TVA et DD</a:t>
            </a:r>
            <a:endParaRPr lang="fr-FR" sz="2902" b="1" dirty="0">
              <a:solidFill>
                <a:srgbClr val="FFC000"/>
              </a:solidFill>
              <a:latin typeface="Tw Cen MT" panose="020B0602020104020603"/>
            </a:endParaRPr>
          </a:p>
        </p:txBody>
      </p:sp>
      <p:sp>
        <p:nvSpPr>
          <p:cNvPr id="3" name="Rectangle 2"/>
          <p:cNvSpPr/>
          <p:nvPr/>
        </p:nvSpPr>
        <p:spPr>
          <a:xfrm>
            <a:off x="246901" y="1295721"/>
            <a:ext cx="11487120" cy="4549835"/>
          </a:xfrm>
          <a:prstGeom prst="rect">
            <a:avLst/>
          </a:prstGeom>
        </p:spPr>
        <p:txBody>
          <a:bodyPr wrap="square">
            <a:spAutoFit/>
          </a:bodyPr>
          <a:lstStyle/>
          <a:p>
            <a:pPr marL="221836" lvl="1" algn="just" defTabSz="914335">
              <a:lnSpc>
                <a:spcPct val="150000"/>
              </a:lnSpc>
              <a:defRPr/>
            </a:pPr>
            <a:r>
              <a:rPr lang="fr-FR" sz="2800" dirty="0">
                <a:solidFill>
                  <a:prstClr val="black"/>
                </a:solidFill>
                <a:latin typeface="Corbel" panose="020B0503020204020204" pitchFamily="34" charset="0"/>
              </a:rPr>
              <a:t>Le présent contrat est soumis aux règles fiscales applicables en vigueur au moment de la signature de ce dernier.  </a:t>
            </a:r>
          </a:p>
          <a:p>
            <a:pPr marL="221836" lvl="1" algn="just" defTabSz="914335">
              <a:lnSpc>
                <a:spcPct val="150000"/>
              </a:lnSpc>
              <a:defRPr/>
            </a:pPr>
            <a:r>
              <a:rPr lang="fr-FR" sz="2800" dirty="0">
                <a:solidFill>
                  <a:prstClr val="black"/>
                </a:solidFill>
                <a:latin typeface="Corbel" panose="020B0503020204020204" pitchFamily="34" charset="0"/>
              </a:rPr>
              <a:t>L’offre doit inclure tous les coûts, les prix, les frais (frais de déplacement, transports…), y compris toutes les taxes que le fournisseur est susceptible de subir dans son pays d’origine.  Cette offre devra également inclure les montants de la TVA ainsi que les droits de douanes au Maroc quand ils existent.</a:t>
            </a:r>
          </a:p>
        </p:txBody>
      </p:sp>
    </p:spTree>
    <p:extLst>
      <p:ext uri="{BB962C8B-B14F-4D97-AF65-F5344CB8AC3E}">
        <p14:creationId xmlns:p14="http://schemas.microsoft.com/office/powerpoint/2010/main" val="35638030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652" y="4632507"/>
            <a:ext cx="3596869" cy="2225359"/>
          </a:xfrm>
          <a:prstGeom prst="rect">
            <a:avLst/>
          </a:prstGeom>
        </p:spPr>
      </p:pic>
      <p:sp>
        <p:nvSpPr>
          <p:cNvPr id="2" name="Slide Number Placeholder 1"/>
          <p:cNvSpPr>
            <a:spLocks noGrp="1"/>
          </p:cNvSpPr>
          <p:nvPr>
            <p:ph type="sldNum" sz="quarter" idx="7"/>
          </p:nvPr>
        </p:nvSpPr>
        <p:spPr>
          <a:xfrm>
            <a:off x="9680067" y="7033450"/>
            <a:ext cx="3092244" cy="276999"/>
          </a:xfrm>
          <a:prstGeom prst="rect">
            <a:avLst/>
          </a:prstGeom>
        </p:spPr>
        <p:txBody>
          <a:bodyPr vert="horz" wrap="square" lIns="0" tIns="0" rIns="0" bIns="0" rtlCol="0" anchor="ctr">
            <a:spAutoFit/>
          </a:bodyPr>
          <a:lstStyle>
            <a:defPPr>
              <a:defRPr lang="fr-FR"/>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6F15528-21DE-4FAA-801E-634DDDAF4B2B}" type="slidenum">
              <a:rPr lang="fr-FR" smtClean="0"/>
              <a:pPr>
                <a:defRPr/>
              </a:pPr>
              <a:t>38</a:t>
            </a:fld>
            <a:endParaRPr lang="fr-FR" sz="1270" b="1" dirty="0">
              <a:solidFill>
                <a:srgbClr val="2683C6">
                  <a:lumMod val="50000"/>
                </a:srgbClr>
              </a:solidFill>
              <a:latin typeface="Tw Cen MT Condensed" panose="020B0606020104020203"/>
            </a:endParaRP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defTabSz="914335">
              <a:defRPr/>
            </a:pPr>
            <a:r>
              <a:rPr lang="fr-FR" sz="2902" b="1">
                <a:solidFill>
                  <a:prstClr val="white"/>
                </a:solidFill>
                <a:latin typeface="Tw Cen MT" panose="020B0602020104020603"/>
              </a:rPr>
              <a:t>3. Volet Fiscal : </a:t>
            </a:r>
            <a:r>
              <a:rPr lang="fr-FR" sz="2902" b="1">
                <a:solidFill>
                  <a:srgbClr val="FFC000"/>
                </a:solidFill>
                <a:latin typeface="Tw Cen MT" panose="020B0602020104020603"/>
              </a:rPr>
              <a:t>Dispositions fiscales / TVA et DD</a:t>
            </a:r>
            <a:endParaRPr lang="fr-FR" sz="2902" b="1" dirty="0">
              <a:solidFill>
                <a:srgbClr val="FFC000"/>
              </a:solidFill>
              <a:latin typeface="Tw Cen MT" panose="020B0602020104020603"/>
            </a:endParaRPr>
          </a:p>
        </p:txBody>
      </p:sp>
      <p:sp>
        <p:nvSpPr>
          <p:cNvPr id="3" name="Rectangle 2"/>
          <p:cNvSpPr/>
          <p:nvPr/>
        </p:nvSpPr>
        <p:spPr>
          <a:xfrm>
            <a:off x="246901" y="1295721"/>
            <a:ext cx="11487120" cy="2610843"/>
          </a:xfrm>
          <a:prstGeom prst="rect">
            <a:avLst/>
          </a:prstGeom>
        </p:spPr>
        <p:txBody>
          <a:bodyPr wrap="square">
            <a:spAutoFit/>
          </a:bodyPr>
          <a:lstStyle/>
          <a:p>
            <a:pPr marL="221836" lvl="1" algn="just" defTabSz="914335">
              <a:lnSpc>
                <a:spcPct val="150000"/>
              </a:lnSpc>
              <a:defRPr/>
            </a:pPr>
            <a:r>
              <a:rPr lang="fr-FR" sz="2800" dirty="0">
                <a:solidFill>
                  <a:prstClr val="black"/>
                </a:solidFill>
                <a:latin typeface="Corbel" panose="020B0503020204020204" pitchFamily="34" charset="0"/>
              </a:rPr>
              <a:t>Il n'y aura pas d'ajustement de prix contenu dans l’offre pour retirer ou incorporer les Taxes après la date limite de réception des offres.</a:t>
            </a:r>
          </a:p>
          <a:p>
            <a:pPr marL="221836" lvl="1" algn="just" defTabSz="914335">
              <a:lnSpc>
                <a:spcPct val="150000"/>
              </a:lnSpc>
              <a:defRPr/>
            </a:pPr>
            <a:r>
              <a:rPr lang="fr-FR" sz="2800" dirty="0">
                <a:solidFill>
                  <a:prstClr val="black"/>
                </a:solidFill>
                <a:latin typeface="Corbel" panose="020B0503020204020204" pitchFamily="34" charset="0"/>
              </a:rPr>
              <a:t>Les dispositions fiscales sont incluses dans la section VI – Cahier des Clauses Administratives Particulières - Clause 15. </a:t>
            </a:r>
          </a:p>
        </p:txBody>
      </p:sp>
    </p:spTree>
    <p:extLst>
      <p:ext uri="{BB962C8B-B14F-4D97-AF65-F5344CB8AC3E}">
        <p14:creationId xmlns:p14="http://schemas.microsoft.com/office/powerpoint/2010/main" val="20912515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7506" b="7329"/>
          <a:stretch/>
        </p:blipFill>
        <p:spPr>
          <a:xfrm>
            <a:off x="9733268" y="346381"/>
            <a:ext cx="1905194" cy="1665399"/>
          </a:xfrm>
          <a:prstGeom prst="rect">
            <a:avLst/>
          </a:prstGeom>
        </p:spPr>
      </p:pic>
      <p:pic>
        <p:nvPicPr>
          <p:cNvPr id="18" name="Picture 17"/>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t="33898" r="24347"/>
          <a:stretch/>
        </p:blipFill>
        <p:spPr>
          <a:xfrm>
            <a:off x="8594751" y="4617890"/>
            <a:ext cx="3597010" cy="2225447"/>
          </a:xfrm>
          <a:prstGeom prst="rect">
            <a:avLst/>
          </a:prstGeom>
        </p:spPr>
      </p:pic>
      <p:sp>
        <p:nvSpPr>
          <p:cNvPr id="8" name="ZoneTexte 7"/>
          <p:cNvSpPr txBox="1"/>
          <p:nvPr/>
        </p:nvSpPr>
        <p:spPr>
          <a:xfrm>
            <a:off x="606074" y="1787247"/>
            <a:ext cx="10650517" cy="584775"/>
          </a:xfrm>
          <a:prstGeom prst="rect">
            <a:avLst/>
          </a:prstGeom>
          <a:noFill/>
        </p:spPr>
        <p:txBody>
          <a:bodyPr wrap="square" rtlCol="0">
            <a:spAutoFit/>
          </a:bodyPr>
          <a:lstStyle/>
          <a:p>
            <a:pPr algn="ctr"/>
            <a:r>
              <a:rPr lang="fr-FR" sz="1600" b="1" dirty="0">
                <a:solidFill>
                  <a:srgbClr val="002060"/>
                </a:solidFill>
              </a:rPr>
              <a:t>   </a:t>
            </a:r>
          </a:p>
          <a:p>
            <a:pPr algn="ctr"/>
            <a:r>
              <a:rPr lang="fr-FR" sz="1600" b="1" dirty="0">
                <a:solidFill>
                  <a:srgbClr val="002060"/>
                </a:solidFill>
              </a:rPr>
              <a:t>			</a:t>
            </a:r>
          </a:p>
        </p:txBody>
      </p:sp>
      <p:sp>
        <p:nvSpPr>
          <p:cNvPr id="9" name="Rectangle 8"/>
          <p:cNvSpPr/>
          <p:nvPr/>
        </p:nvSpPr>
        <p:spPr>
          <a:xfrm>
            <a:off x="3492400" y="4432331"/>
            <a:ext cx="5207200" cy="657103"/>
          </a:xfrm>
          <a:prstGeom prst="rect">
            <a:avLst/>
          </a:prstGeom>
        </p:spPr>
        <p:txBody>
          <a:bodyPr wrap="square">
            <a:spAutoFit/>
          </a:bodyPr>
          <a:lstStyle/>
          <a:p>
            <a:pPr algn="ctr"/>
            <a:endParaRPr lang="fr-FR" sz="1200" b="1" dirty="0">
              <a:solidFill>
                <a:srgbClr val="002060"/>
              </a:solidFill>
            </a:endParaRPr>
          </a:p>
          <a:p>
            <a:pPr algn="ctr"/>
            <a:endParaRPr lang="fr-FR" sz="1200" b="1" dirty="0">
              <a:solidFill>
                <a:srgbClr val="002060"/>
              </a:solidFill>
            </a:endParaRPr>
          </a:p>
          <a:p>
            <a:pPr algn="ctr"/>
            <a:endParaRPr lang="fr-FR" sz="1270" b="1" dirty="0">
              <a:solidFill>
                <a:srgbClr val="002060"/>
              </a:solidFill>
              <a:cs typeface="Arial" panose="020B0604020202020204" pitchFamily="34" charset="0"/>
            </a:endParaRPr>
          </a:p>
        </p:txBody>
      </p:sp>
      <p:sp>
        <p:nvSpPr>
          <p:cNvPr id="10" name="Sous-titre 2"/>
          <p:cNvSpPr>
            <a:spLocks noGrp="1"/>
          </p:cNvSpPr>
          <p:nvPr>
            <p:ph type="subTitle" idx="1"/>
          </p:nvPr>
        </p:nvSpPr>
        <p:spPr>
          <a:xfrm>
            <a:off x="3492400" y="5227137"/>
            <a:ext cx="5643922" cy="551203"/>
          </a:xfrm>
          <a:noFill/>
        </p:spPr>
        <p:txBody>
          <a:bodyPr>
            <a:noAutofit/>
          </a:bodyPr>
          <a:lstStyle/>
          <a:p>
            <a:pPr algn="ctr"/>
            <a:endParaRPr lang="fr-FR" sz="1632" dirty="0">
              <a:solidFill>
                <a:srgbClr val="C00000"/>
              </a:solidFill>
              <a:latin typeface="Calibri" panose="020F0502020204030204" pitchFamily="34" charset="0"/>
              <a:cs typeface="Times New Roman" panose="02020603050405020304" pitchFamily="18" charset="0"/>
            </a:endParaRPr>
          </a:p>
        </p:txBody>
      </p:sp>
      <p:grpSp>
        <p:nvGrpSpPr>
          <p:cNvPr id="12" name="Groupe 11"/>
          <p:cNvGrpSpPr/>
          <p:nvPr/>
        </p:nvGrpSpPr>
        <p:grpSpPr>
          <a:xfrm>
            <a:off x="2654595" y="3014682"/>
            <a:ext cx="7319532" cy="1441672"/>
            <a:chOff x="1439652" y="2636910"/>
            <a:chExt cx="6264696" cy="1512169"/>
          </a:xfrm>
          <a:solidFill>
            <a:schemeClr val="accent2">
              <a:lumMod val="75000"/>
            </a:schemeClr>
          </a:solidFill>
        </p:grpSpPr>
        <p:sp>
          <p:nvSpPr>
            <p:cNvPr id="13" name="Rectangle à coins arrondis 12"/>
            <p:cNvSpPr/>
            <p:nvPr/>
          </p:nvSpPr>
          <p:spPr>
            <a:xfrm>
              <a:off x="1439652" y="2636910"/>
              <a:ext cx="6264696" cy="1512169"/>
            </a:xfrm>
            <a:prstGeom prst="roundRect">
              <a:avLst/>
            </a:prstGeom>
            <a:grp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sz="1632" dirty="0"/>
            </a:p>
          </p:txBody>
        </p:sp>
        <p:sp>
          <p:nvSpPr>
            <p:cNvPr id="14" name="Rectangle 2"/>
            <p:cNvSpPr txBox="1">
              <a:spLocks noChangeArrowheads="1"/>
            </p:cNvSpPr>
            <p:nvPr/>
          </p:nvSpPr>
          <p:spPr>
            <a:xfrm>
              <a:off x="1439652" y="3102523"/>
              <a:ext cx="6264696" cy="524379"/>
            </a:xfrm>
            <a:prstGeom prst="rect">
              <a:avLst/>
            </a:prstGeom>
            <a:grp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82918" tIns="41459" rIns="82918" bIns="41459"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64" b="1" dirty="0">
                  <a:solidFill>
                    <a:schemeClr val="bg1"/>
                  </a:solidFill>
                  <a:latin typeface="+mn-lt"/>
                </a:rPr>
                <a:t>Merci pour votre attention </a:t>
              </a:r>
            </a:p>
          </p:txBody>
        </p:sp>
      </p:grpSp>
      <p:pic>
        <p:nvPicPr>
          <p:cNvPr id="2" name="Imag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534" y="280611"/>
            <a:ext cx="1520161" cy="1520161"/>
          </a:xfrm>
          <a:prstGeom prst="rect">
            <a:avLst/>
          </a:prstGeom>
        </p:spPr>
      </p:pic>
    </p:spTree>
    <p:extLst>
      <p:ext uri="{BB962C8B-B14F-4D97-AF65-F5344CB8AC3E}">
        <p14:creationId xmlns:p14="http://schemas.microsoft.com/office/powerpoint/2010/main" val="307775758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ssocié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5072" y="5351172"/>
            <a:ext cx="1353387" cy="103128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e 5"/>
          <p:cNvGrpSpPr/>
          <p:nvPr/>
        </p:nvGrpSpPr>
        <p:grpSpPr>
          <a:xfrm>
            <a:off x="1730507" y="1409586"/>
            <a:ext cx="8672930" cy="5886481"/>
            <a:chOff x="120894" y="930766"/>
            <a:chExt cx="8878669" cy="6640994"/>
          </a:xfrm>
        </p:grpSpPr>
        <p:grpSp>
          <p:nvGrpSpPr>
            <p:cNvPr id="5" name="Groupe 4"/>
            <p:cNvGrpSpPr/>
            <p:nvPr/>
          </p:nvGrpSpPr>
          <p:grpSpPr>
            <a:xfrm>
              <a:off x="120894" y="930766"/>
              <a:ext cx="8878669" cy="4298434"/>
              <a:chOff x="120894" y="1052737"/>
              <a:chExt cx="8878669" cy="4814074"/>
            </a:xfrm>
          </p:grpSpPr>
          <p:pic>
            <p:nvPicPr>
              <p:cNvPr id="42" name="Picture 3"/>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510529" y="1052737"/>
                <a:ext cx="4094977" cy="4814074"/>
              </a:xfrm>
              <a:prstGeom prst="rect">
                <a:avLst/>
              </a:prstGeom>
              <a:effectLst/>
            </p:spPr>
          </p:pic>
          <p:pic>
            <p:nvPicPr>
              <p:cNvPr id="54"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4681" y="1066434"/>
                <a:ext cx="4074882" cy="4790450"/>
              </a:xfrm>
              <a:prstGeom prst="rect">
                <a:avLst/>
              </a:prstGeom>
            </p:spPr>
          </p:pic>
          <p:pic>
            <p:nvPicPr>
              <p:cNvPr id="52"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894" y="1066408"/>
                <a:ext cx="4074882" cy="4790450"/>
              </a:xfrm>
              <a:prstGeom prst="rect">
                <a:avLst/>
              </a:prstGeom>
            </p:spPr>
          </p:pic>
        </p:grpSp>
        <p:pic>
          <p:nvPicPr>
            <p:cNvPr id="58" name="Picture 8"/>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2518773" y="3496561"/>
              <a:ext cx="4075199" cy="4075200"/>
            </a:xfrm>
            <a:prstGeom prst="rect">
              <a:avLst/>
            </a:prstGeom>
            <a:effectLst/>
          </p:spPr>
        </p:pic>
      </p:grpSp>
      <p:sp>
        <p:nvSpPr>
          <p:cNvPr id="59" name="ZoneTexte 58"/>
          <p:cNvSpPr txBox="1"/>
          <p:nvPr/>
        </p:nvSpPr>
        <p:spPr>
          <a:xfrm>
            <a:off x="2073647" y="2570632"/>
            <a:ext cx="332026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C00000"/>
                </a:solidFill>
                <a:effectLst/>
                <a:uLnTx/>
                <a:uFillTx/>
                <a:latin typeface="Agency FB" pitchFamily="34" charset="0"/>
                <a:ea typeface="+mn-ea"/>
                <a:cs typeface="+mn-cs"/>
              </a:rPr>
              <a:t>Millenium Challenge Corporation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C00000"/>
                </a:solidFill>
                <a:effectLst/>
                <a:uLnTx/>
                <a:uFillTx/>
                <a:latin typeface="Agency FB" pitchFamily="34" charset="0"/>
                <a:ea typeface="+mn-ea"/>
                <a:cs typeface="+mn-cs"/>
              </a:rPr>
              <a:t>(MCC)</a:t>
            </a:r>
          </a:p>
        </p:txBody>
      </p:sp>
      <p:sp>
        <p:nvSpPr>
          <p:cNvPr id="60" name="ZoneTexte 59"/>
          <p:cNvSpPr txBox="1"/>
          <p:nvPr/>
        </p:nvSpPr>
        <p:spPr>
          <a:xfrm>
            <a:off x="6766119" y="2569141"/>
            <a:ext cx="332026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C00000"/>
                </a:solidFill>
                <a:effectLst/>
                <a:uLnTx/>
                <a:uFillTx/>
                <a:latin typeface="Agency FB" pitchFamily="34" charset="0"/>
                <a:ea typeface="+mn-ea"/>
                <a:cs typeface="+mn-cs"/>
              </a:rPr>
              <a:t>Gouvernement Marocain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C00000"/>
                </a:solidFill>
                <a:effectLst/>
                <a:uLnTx/>
                <a:uFillTx/>
                <a:latin typeface="Agency FB" pitchFamily="34" charset="0"/>
                <a:ea typeface="+mn-ea"/>
                <a:cs typeface="+mn-cs"/>
              </a:rPr>
              <a:t>(GM)</a:t>
            </a:r>
          </a:p>
        </p:txBody>
      </p:sp>
      <p:sp>
        <p:nvSpPr>
          <p:cNvPr id="61" name="ZoneTexte 60"/>
          <p:cNvSpPr txBox="1"/>
          <p:nvPr/>
        </p:nvSpPr>
        <p:spPr>
          <a:xfrm>
            <a:off x="5795350" y="1196753"/>
            <a:ext cx="545534" cy="2598147"/>
          </a:xfrm>
          <a:prstGeom prst="rect">
            <a:avLst/>
          </a:prstGeom>
          <a:noFill/>
        </p:spPr>
        <p:txBody>
          <a:bodyPr vert="wordArt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69F907"/>
                </a:solidFill>
                <a:effectLst/>
                <a:uLnTx/>
                <a:uFillTx/>
                <a:latin typeface="Castellar" pitchFamily="18" charset="0"/>
                <a:ea typeface="+mn-ea"/>
                <a:cs typeface="+mn-cs"/>
              </a:rPr>
              <a:t>Compact</a:t>
            </a:r>
          </a:p>
        </p:txBody>
      </p:sp>
      <p:sp>
        <p:nvSpPr>
          <p:cNvPr id="62" name="Rectangle 61"/>
          <p:cNvSpPr/>
          <p:nvPr/>
        </p:nvSpPr>
        <p:spPr>
          <a:xfrm>
            <a:off x="5875253" y="4002231"/>
            <a:ext cx="38343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69F907"/>
                </a:solidFill>
                <a:effectLst/>
                <a:uLnTx/>
                <a:uFillTx/>
                <a:latin typeface="Castellar" pitchFamily="18" charset="0"/>
                <a:ea typeface="+mn-ea"/>
                <a:cs typeface="+mn-cs"/>
              </a:rPr>
              <a:t>II</a:t>
            </a:r>
          </a:p>
        </p:txBody>
      </p:sp>
      <p:sp>
        <p:nvSpPr>
          <p:cNvPr id="63" name="ZoneTexte 62"/>
          <p:cNvSpPr txBox="1"/>
          <p:nvPr/>
        </p:nvSpPr>
        <p:spPr>
          <a:xfrm>
            <a:off x="4327591" y="4740528"/>
            <a:ext cx="353681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62A39F">
                    <a:lumMod val="75000"/>
                  </a:srgbClr>
                </a:solidFill>
                <a:effectLst/>
                <a:uLnTx/>
                <a:uFillTx/>
                <a:latin typeface="Agency FB" pitchFamily="34" charset="0"/>
                <a:ea typeface="+mn-ea"/>
                <a:cs typeface="+mn-cs"/>
              </a:rPr>
              <a:t>Millenium Challenge Account </a:t>
            </a:r>
            <a:r>
              <a:rPr kumimoji="0" lang="en-US" sz="2000" b="1" i="0" u="none" strike="noStrike" kern="1200" cap="none" spc="0" normalizeH="0" baseline="0" noProof="0" dirty="0">
                <a:ln>
                  <a:noFill/>
                </a:ln>
                <a:solidFill>
                  <a:srgbClr val="62A39F">
                    <a:lumMod val="75000"/>
                  </a:srgbClr>
                </a:solidFill>
                <a:effectLst/>
                <a:uLnTx/>
                <a:uFillTx/>
                <a:latin typeface="Agency FB" pitchFamily="34" charset="0"/>
                <a:ea typeface="+mn-ea"/>
                <a:cs typeface="+mn-cs"/>
              </a:rPr>
              <a:t>Morocco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62A39F">
                    <a:lumMod val="75000"/>
                  </a:srgbClr>
                </a:solidFill>
                <a:effectLst/>
                <a:uLnTx/>
                <a:uFillTx/>
                <a:latin typeface="Agency FB" pitchFamily="34" charset="0"/>
                <a:ea typeface="+mn-ea"/>
                <a:cs typeface="+mn-cs"/>
              </a:rPr>
              <a:t>(</a:t>
            </a:r>
            <a:r>
              <a:rPr kumimoji="0" lang="en-US" sz="2000" b="1" i="0" u="none" strike="noStrike" kern="1200" cap="none" spc="0" normalizeH="0" baseline="0" noProof="0" dirty="0">
                <a:ln>
                  <a:noFill/>
                </a:ln>
                <a:solidFill>
                  <a:srgbClr val="62A39F">
                    <a:lumMod val="75000"/>
                  </a:srgbClr>
                </a:solidFill>
                <a:effectLst/>
                <a:uLnTx/>
                <a:uFillTx/>
                <a:latin typeface="Agency FB" pitchFamily="34" charset="0"/>
                <a:ea typeface="+mn-ea"/>
                <a:cs typeface="+mn-cs"/>
              </a:rPr>
              <a:t>MCA-Morocco</a:t>
            </a:r>
            <a:r>
              <a:rPr kumimoji="0" lang="fr-FR" sz="2000" b="1" i="0" u="none" strike="noStrike" kern="1200" cap="none" spc="0" normalizeH="0" baseline="0" noProof="0" dirty="0">
                <a:ln>
                  <a:noFill/>
                </a:ln>
                <a:solidFill>
                  <a:srgbClr val="62A39F">
                    <a:lumMod val="75000"/>
                  </a:srgbClr>
                </a:solidFill>
                <a:effectLst/>
                <a:uLnTx/>
                <a:uFillTx/>
                <a:latin typeface="Agency FB" pitchFamily="34" charset="0"/>
                <a:ea typeface="+mn-ea"/>
                <a:cs typeface="+mn-cs"/>
              </a:rPr>
              <a:t>)</a:t>
            </a:r>
          </a:p>
        </p:txBody>
      </p:sp>
      <p:sp>
        <p:nvSpPr>
          <p:cNvPr id="7" name="ZoneTexte 6"/>
          <p:cNvSpPr txBox="1"/>
          <p:nvPr/>
        </p:nvSpPr>
        <p:spPr>
          <a:xfrm>
            <a:off x="6607438" y="5858136"/>
            <a:ext cx="63671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7030A0"/>
                </a:solidFill>
                <a:effectLst/>
                <a:uLnTx/>
                <a:uFillTx/>
                <a:latin typeface="Calibri"/>
                <a:ea typeface="+mn-ea"/>
                <a:cs typeface="+mn-cs"/>
              </a:rPr>
              <a:t>Gestion</a:t>
            </a:r>
          </a:p>
        </p:txBody>
      </p:sp>
      <p:sp>
        <p:nvSpPr>
          <p:cNvPr id="64" name="ZoneTexte 63"/>
          <p:cNvSpPr txBox="1"/>
          <p:nvPr/>
        </p:nvSpPr>
        <p:spPr>
          <a:xfrm>
            <a:off x="2543536" y="3717032"/>
            <a:ext cx="94448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7030A0"/>
                </a:solidFill>
                <a:effectLst/>
                <a:uLnTx/>
                <a:uFillTx/>
                <a:latin typeface="Calibri"/>
                <a:ea typeface="+mn-ea"/>
                <a:cs typeface="+mn-cs"/>
              </a:rPr>
              <a:t>Financement</a:t>
            </a:r>
          </a:p>
        </p:txBody>
      </p:sp>
      <p:sp>
        <p:nvSpPr>
          <p:cNvPr id="65" name="ZoneTexte 64"/>
          <p:cNvSpPr txBox="1"/>
          <p:nvPr/>
        </p:nvSpPr>
        <p:spPr>
          <a:xfrm>
            <a:off x="8593126" y="3760574"/>
            <a:ext cx="10887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7030A0"/>
                </a:solidFill>
                <a:effectLst/>
                <a:uLnTx/>
                <a:uFillTx/>
                <a:latin typeface="Calibri"/>
                <a:ea typeface="+mn-ea"/>
                <a:cs typeface="+mn-cs"/>
              </a:rPr>
              <a:t>Mise en œuvre</a:t>
            </a:r>
          </a:p>
        </p:txBody>
      </p:sp>
      <p:sp>
        <p:nvSpPr>
          <p:cNvPr id="26" name="Rectangle 25"/>
          <p:cNvSpPr/>
          <p:nvPr/>
        </p:nvSpPr>
        <p:spPr>
          <a:xfrm>
            <a:off x="469"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lnSpc>
                <a:spcPct val="90000"/>
              </a:lnSpc>
              <a:spcBef>
                <a:spcPct val="0"/>
              </a:spcBef>
              <a:defRPr/>
            </a:pPr>
            <a:r>
              <a:rPr kumimoji="0" lang="fr-FR" sz="2000" b="1" i="0" u="none" strike="noStrike" kern="1200" cap="none" spc="0" normalizeH="0" baseline="0" noProof="0" dirty="0">
                <a:ln>
                  <a:noFill/>
                </a:ln>
                <a:solidFill>
                  <a:prstClr val="white"/>
                </a:solidFill>
                <a:effectLst/>
                <a:uLnTx/>
                <a:uFillTx/>
                <a:latin typeface="Corbel" panose="020B0503020204020204" pitchFamily="34" charset="0"/>
                <a:cs typeface="Sakkal Majalla" panose="02000000000000000000" pitchFamily="2" charset="-78"/>
              </a:rPr>
              <a:t>1- Volet technique</a:t>
            </a:r>
          </a:p>
        </p:txBody>
      </p:sp>
      <p:sp>
        <p:nvSpPr>
          <p:cNvPr id="18" name="Chevron 4">
            <a:extLst>
              <a:ext uri="{FF2B5EF4-FFF2-40B4-BE49-F238E27FC236}">
                <a16:creationId xmlns:a16="http://schemas.microsoft.com/office/drawing/2014/main" id="{752F3F63-B39F-43B2-B422-22D392BB8D22}"/>
              </a:ext>
            </a:extLst>
          </p:cNvPr>
          <p:cNvSpPr/>
          <p:nvPr/>
        </p:nvSpPr>
        <p:spPr>
          <a:xfrm>
            <a:off x="1958749" y="905530"/>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Contexte général</a:t>
            </a:r>
            <a:endParaRPr lang="fr-FR" sz="2800" dirty="0">
              <a:solidFill>
                <a:srgbClr val="C00000"/>
              </a:solidFill>
              <a:latin typeface="Corbel" panose="020B0503020204020204" pitchFamily="34" charset="0"/>
            </a:endParaRPr>
          </a:p>
        </p:txBody>
      </p:sp>
    </p:spTree>
    <p:extLst>
      <p:ext uri="{BB962C8B-B14F-4D97-AF65-F5344CB8AC3E}">
        <p14:creationId xmlns:p14="http://schemas.microsoft.com/office/powerpoint/2010/main" val="2928757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nvGraphicFramePr>
        <p:xfrm>
          <a:off x="420740" y="1748133"/>
          <a:ext cx="4962150" cy="3246306"/>
        </p:xfrm>
        <a:graphic>
          <a:graphicData uri="http://schemas.openxmlformats.org/drawingml/2006/table">
            <a:tbl>
              <a:tblPr firstRow="1" bandRow="1">
                <a:tableStyleId>{5C22544A-7EE6-4342-B048-85BDC9FD1C3A}</a:tableStyleId>
              </a:tblPr>
              <a:tblGrid>
                <a:gridCol w="2203404">
                  <a:extLst>
                    <a:ext uri="{9D8B030D-6E8A-4147-A177-3AD203B41FA5}">
                      <a16:colId xmlns:a16="http://schemas.microsoft.com/office/drawing/2014/main" val="20000"/>
                    </a:ext>
                  </a:extLst>
                </a:gridCol>
                <a:gridCol w="655430">
                  <a:extLst>
                    <a:ext uri="{9D8B030D-6E8A-4147-A177-3AD203B41FA5}">
                      <a16:colId xmlns:a16="http://schemas.microsoft.com/office/drawing/2014/main" val="2848327286"/>
                    </a:ext>
                  </a:extLst>
                </a:gridCol>
                <a:gridCol w="2103316">
                  <a:extLst>
                    <a:ext uri="{9D8B030D-6E8A-4147-A177-3AD203B41FA5}">
                      <a16:colId xmlns:a16="http://schemas.microsoft.com/office/drawing/2014/main" val="20001"/>
                    </a:ext>
                  </a:extLst>
                </a:gridCol>
              </a:tblGrid>
              <a:tr h="370044">
                <a:tc gridSpan="2">
                  <a:txBody>
                    <a:bodyPr/>
                    <a:lstStyle/>
                    <a:p>
                      <a:pPr algn="r"/>
                      <a:r>
                        <a:rPr lang="fr-FR" sz="1500" u="sng" dirty="0">
                          <a:solidFill>
                            <a:srgbClr val="002060"/>
                          </a:solidFill>
                        </a:rPr>
                        <a:t>Type de financement :</a:t>
                      </a:r>
                    </a:p>
                  </a:txBody>
                  <a:tcPr>
                    <a:lnL w="2857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endParaRPr lang="fr-FR" sz="1500" u="sng" dirty="0">
                        <a:solidFill>
                          <a:srgbClr val="002060"/>
                        </a:solidFill>
                      </a:endParaRP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b="0" dirty="0">
                          <a:solidFill>
                            <a:srgbClr val="002060"/>
                          </a:solidFill>
                        </a:rPr>
                        <a:t>Don</a:t>
                      </a: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044">
                <a:tc gridSpan="2">
                  <a:txBody>
                    <a:bodyPr/>
                    <a:lstStyle/>
                    <a:p>
                      <a:pPr algn="r"/>
                      <a:r>
                        <a:rPr lang="fr-FR" sz="1500" b="1" u="sng" dirty="0">
                          <a:solidFill>
                            <a:srgbClr val="002060"/>
                          </a:solidFill>
                        </a:rPr>
                        <a:t>Durée :</a:t>
                      </a:r>
                    </a:p>
                  </a:txBody>
                  <a:tcPr>
                    <a:lnL w="2857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endParaRPr lang="fr-FR" sz="1500" b="1" u="sng" dirty="0">
                        <a:solidFill>
                          <a:srgbClr val="002060"/>
                        </a:solidFill>
                      </a:endParaRP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500" dirty="0">
                          <a:solidFill>
                            <a:srgbClr val="002060"/>
                          </a:solidFill>
                        </a:rPr>
                        <a:t>5 ans</a:t>
                      </a: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9820320"/>
                  </a:ext>
                </a:extLst>
              </a:tr>
              <a:tr h="370044">
                <a:tc gridSpan="3">
                  <a:txBody>
                    <a:bodyPr/>
                    <a:lstStyle/>
                    <a:p>
                      <a:pPr algn="l"/>
                      <a:r>
                        <a:rPr lang="fr-FR" sz="1500" b="1" u="sng" dirty="0">
                          <a:solidFill>
                            <a:srgbClr val="002060"/>
                          </a:solidFill>
                        </a:rPr>
                        <a:t>Date de signature du Compact II:</a:t>
                      </a:r>
                    </a:p>
                  </a:txBody>
                  <a:tcP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lnL w="28575" cap="flat" cmpd="sng" algn="ctr">
                      <a:solidFill>
                        <a:srgbClr val="002060"/>
                      </a:solidFill>
                      <a:prstDash val="solid"/>
                      <a:round/>
                      <a:headEnd type="none" w="med" len="med"/>
                      <a:tailEnd type="none" w="med" len="med"/>
                    </a:lnL>
                    <a:lnT w="12700" cmpd="sng">
                      <a:noFill/>
                    </a:lnT>
                  </a:tcPr>
                </a:tc>
                <a:tc hMerge="1">
                  <a:txBody>
                    <a:bodyPr/>
                    <a:lstStyle/>
                    <a:p>
                      <a:endParaRPr lang="fr-FR" sz="15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10948">
                <a:tc gridSpan="2">
                  <a:txBody>
                    <a:bodyPr/>
                    <a:lstStyle/>
                    <a:p>
                      <a:pPr algn="r"/>
                      <a:endParaRPr lang="fr-FR" sz="1500" b="1" u="sng" dirty="0">
                        <a:solidFill>
                          <a:srgbClr val="002060"/>
                        </a:solidFill>
                      </a:endParaRPr>
                    </a:p>
                  </a:txBody>
                  <a:tcPr>
                    <a:lnL w="2857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endParaRPr lang="fr-FR" sz="1500" b="1" u="sng" dirty="0">
                        <a:solidFill>
                          <a:srgbClr val="002060"/>
                        </a:solidFill>
                      </a:endParaRP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a:solidFill>
                            <a:srgbClr val="002060"/>
                          </a:solidFill>
                        </a:rPr>
                        <a:t>30 novembre 2015</a:t>
                      </a: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6516532"/>
                  </a:ext>
                </a:extLst>
              </a:tr>
              <a:tr h="31935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b="1" u="sng" dirty="0">
                          <a:solidFill>
                            <a:srgbClr val="002060"/>
                          </a:solidFill>
                        </a:rPr>
                        <a:t>Date d’entrée en vigueur :</a:t>
                      </a:r>
                    </a:p>
                  </a:txBody>
                  <a:tcP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lnL w="28575" cap="flat" cmpd="sng" algn="ctr">
                      <a:solidFill>
                        <a:srgbClr val="002060"/>
                      </a:solidFill>
                      <a:prstDash val="solid"/>
                      <a:round/>
                      <a:headEnd type="none" w="med" len="med"/>
                      <a:tailEnd type="none" w="med" len="med"/>
                    </a:lnL>
                    <a:lnT w="12700" cmpd="sng">
                      <a:noFill/>
                    </a:lnT>
                  </a:tcPr>
                </a:tc>
                <a:tc hMerge="1">
                  <a:txBody>
                    <a:bodyPr/>
                    <a:lstStyle/>
                    <a:p>
                      <a:endParaRPr lang="fr-FR" sz="15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0211327"/>
                  </a:ext>
                </a:extLst>
              </a:tr>
              <a:tr h="319353">
                <a:tc>
                  <a:txBody>
                    <a:bodyPr/>
                    <a:lstStyle/>
                    <a:p>
                      <a:pPr algn="r"/>
                      <a:endParaRPr lang="fr-FR" sz="1500" b="1" u="sng" dirty="0">
                        <a:solidFill>
                          <a:srgbClr val="002060"/>
                        </a:solidFill>
                      </a:endParaRPr>
                    </a:p>
                  </a:txBody>
                  <a:tcPr>
                    <a:lnL w="2857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fr-FR" sz="1500" dirty="0">
                          <a:solidFill>
                            <a:srgbClr val="002060"/>
                          </a:solidFill>
                        </a:rPr>
                        <a:t>30 juin 2017</a:t>
                      </a:r>
                      <a:endParaRPr lang="fr-FR" sz="1500" b="1" u="sng" dirty="0">
                        <a:solidFill>
                          <a:srgbClr val="002060"/>
                        </a:solidFill>
                      </a:endParaRP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a:solidFill>
                            <a:srgbClr val="002060"/>
                          </a:solidFill>
                        </a:rPr>
                        <a:t>30 juin 2017</a:t>
                      </a: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4978706"/>
                  </a:ext>
                </a:extLst>
              </a:tr>
              <a:tr h="167280">
                <a:tc>
                  <a:txBody>
                    <a:bodyPr/>
                    <a:lstStyle/>
                    <a:p>
                      <a:pPr algn="r"/>
                      <a:endParaRPr lang="fr-FR" sz="500" b="1" u="sng" dirty="0">
                        <a:solidFill>
                          <a:srgbClr val="002060"/>
                        </a:solidFill>
                      </a:endParaRPr>
                    </a:p>
                  </a:txBody>
                  <a:tcPr>
                    <a:lnL w="2857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a:endParaRPr lang="fr-FR" sz="500" b="1" u="sng" dirty="0">
                        <a:solidFill>
                          <a:srgbClr val="002060"/>
                        </a:solidFill>
                      </a:endParaRP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sz="500" dirty="0">
                        <a:solidFill>
                          <a:srgbClr val="002060"/>
                        </a:solidFill>
                      </a:endParaRP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044">
                <a:tc>
                  <a:txBody>
                    <a:bodyPr/>
                    <a:lstStyle/>
                    <a:p>
                      <a:pPr algn="r"/>
                      <a:r>
                        <a:rPr lang="fr-FR" sz="1500" b="1" u="sng" dirty="0">
                          <a:solidFill>
                            <a:srgbClr val="002060"/>
                          </a:solidFill>
                        </a:rPr>
                        <a:t>Montant - MCC :</a:t>
                      </a:r>
                    </a:p>
                  </a:txBody>
                  <a:tcPr>
                    <a:lnL w="2857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fr-FR" sz="1500" dirty="0">
                          <a:solidFill>
                            <a:srgbClr val="002060"/>
                          </a:solidFill>
                        </a:rPr>
                        <a:t>450 M. USD</a:t>
                      </a:r>
                      <a:endParaRPr lang="fr-FR" sz="1500" b="1" u="sng" dirty="0">
                        <a:solidFill>
                          <a:srgbClr val="002060"/>
                        </a:solidFill>
                      </a:endParaRP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r>
                        <a:rPr lang="fr-FR" sz="1500" dirty="0">
                          <a:solidFill>
                            <a:srgbClr val="002060"/>
                          </a:solidFill>
                        </a:rPr>
                        <a:t>450 M. USD</a:t>
                      </a: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7462">
                <a:tc>
                  <a:txBody>
                    <a:bodyPr/>
                    <a:lstStyle/>
                    <a:p>
                      <a:pPr algn="r"/>
                      <a:r>
                        <a:rPr lang="fr-FR" sz="1500" b="1" u="sng" dirty="0">
                          <a:solidFill>
                            <a:srgbClr val="002060"/>
                          </a:solidFill>
                        </a:rPr>
                        <a:t>Montant - GM :</a:t>
                      </a:r>
                    </a:p>
                  </a:txBody>
                  <a:tcPr>
                    <a:lnL w="28575" cap="flat" cmpd="sng" algn="ctr">
                      <a:solidFill>
                        <a:srgbClr val="002060"/>
                      </a:solidFill>
                      <a:prstDash val="solid"/>
                      <a:round/>
                      <a:headEnd type="none" w="med" len="med"/>
                      <a:tailEnd type="none" w="med" len="med"/>
                    </a:lnL>
                    <a:lnR w="12700" cmpd="sng">
                      <a:noFill/>
                    </a:lnR>
                    <a:lnT w="12700" cap="flat" cmpd="sng" algn="ctr">
                      <a:noFill/>
                      <a:prstDash val="solid"/>
                      <a:round/>
                      <a:headEnd type="none" w="med" len="med"/>
                      <a:tailEnd type="none" w="med" len="med"/>
                    </a:lnT>
                    <a:lnB w="285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fr-FR" sz="1500" b="0" u="sng" dirty="0">
                          <a:solidFill>
                            <a:srgbClr val="002060"/>
                          </a:solidFill>
                        </a:rPr>
                        <a:t>15% du financement de MCC </a:t>
                      </a:r>
                      <a:endParaRPr lang="fr-FR" sz="1500" b="1" u="sng" dirty="0">
                        <a:solidFill>
                          <a:srgbClr val="002060"/>
                        </a:solidFill>
                      </a:endParaRPr>
                    </a:p>
                  </a:txBody>
                  <a:tcPr>
                    <a:lnL w="12700" cmpd="sng">
                      <a:noFill/>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r>
                        <a:rPr lang="fr-FR" sz="1500" b="0" u="sng" dirty="0">
                          <a:solidFill>
                            <a:srgbClr val="002060"/>
                          </a:solidFill>
                        </a:rPr>
                        <a:t>15% du financement de MCC </a:t>
                      </a:r>
                      <a:endParaRPr lang="fr-FR" sz="1500" b="0" dirty="0">
                        <a:solidFill>
                          <a:srgbClr val="002060"/>
                        </a:solidFill>
                      </a:endParaRPr>
                    </a:p>
                  </a:txBody>
                  <a:tcPr>
                    <a:lnL w="12700" cmpd="sng">
                      <a:noFill/>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6" name="Rectangle 5"/>
          <p:cNvSpPr/>
          <p:nvPr/>
        </p:nvSpPr>
        <p:spPr>
          <a:xfrm>
            <a:off x="1386015" y="1273868"/>
            <a:ext cx="303159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sng" strike="noStrike" kern="0" cap="none" spc="0" normalizeH="0" baseline="0" noProof="0" dirty="0">
                <a:ln>
                  <a:noFill/>
                </a:ln>
                <a:solidFill>
                  <a:srgbClr val="002060"/>
                </a:solidFill>
                <a:effectLst/>
                <a:uLnTx/>
                <a:uFillTx/>
                <a:latin typeface="Berlin Sans FB Demi" pitchFamily="34" charset="0"/>
                <a:ea typeface="+mn-ea"/>
                <a:cs typeface="Arial" panose="020B0604020202020204" pitchFamily="34" charset="0"/>
              </a:rPr>
              <a:t>Caractéristiques</a:t>
            </a:r>
            <a:r>
              <a:rPr kumimoji="0" lang="en-US" sz="1600" b="1" i="0" u="sng" strike="noStrike" kern="0" cap="none" spc="0" normalizeH="0" baseline="0" noProof="0" dirty="0">
                <a:ln>
                  <a:noFill/>
                </a:ln>
                <a:solidFill>
                  <a:srgbClr val="002060"/>
                </a:solidFill>
                <a:effectLst/>
                <a:uLnTx/>
                <a:uFillTx/>
                <a:latin typeface="Berlin Sans FB Demi" pitchFamily="34" charset="0"/>
                <a:ea typeface="+mn-ea"/>
                <a:cs typeface="Arial" panose="020B0604020202020204" pitchFamily="34" charset="0"/>
              </a:rPr>
              <a:t> du Compact </a:t>
            </a:r>
            <a:r>
              <a:rPr kumimoji="0" lang="en-US" sz="1600" b="1" i="0" u="sng" strike="noStrike" kern="0" cap="none" spc="0" normalizeH="0" baseline="0" noProof="0" dirty="0">
                <a:ln>
                  <a:noFill/>
                </a:ln>
                <a:solidFill>
                  <a:srgbClr val="002060"/>
                </a:solidFill>
                <a:effectLst/>
                <a:uLnTx/>
                <a:uFillTx/>
                <a:latin typeface="Bell MT" pitchFamily="18" charset="0"/>
                <a:ea typeface="+mn-ea"/>
                <a:cs typeface="Arial" panose="020B0604020202020204" pitchFamily="34" charset="0"/>
              </a:rPr>
              <a:t>II</a:t>
            </a:r>
            <a:endParaRPr kumimoji="0" lang="en-US" sz="1600" b="1" i="0" u="sng" strike="noStrike" kern="1200" cap="none" spc="0" normalizeH="0" baseline="0" noProof="0" dirty="0">
              <a:ln>
                <a:noFill/>
              </a:ln>
              <a:solidFill>
                <a:srgbClr val="002060"/>
              </a:solidFill>
              <a:effectLst/>
              <a:uLnTx/>
              <a:uFillTx/>
              <a:latin typeface="Bell MT" pitchFamily="18" charset="0"/>
              <a:ea typeface="+mn-ea"/>
              <a:cs typeface="+mn-cs"/>
            </a:endParaRPr>
          </a:p>
        </p:txBody>
      </p:sp>
      <p:pic>
        <p:nvPicPr>
          <p:cNvPr id="2050" name="Picture 2" descr="Résultat de recherche d'images pour &quot;cooperation&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341" y="1155778"/>
            <a:ext cx="1625151" cy="162515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necteur droit 9"/>
          <p:cNvCxnSpPr/>
          <p:nvPr/>
        </p:nvCxnSpPr>
        <p:spPr>
          <a:xfrm>
            <a:off x="5500886" y="951138"/>
            <a:ext cx="0" cy="5373258"/>
          </a:xfrm>
          <a:prstGeom prst="line">
            <a:avLst/>
          </a:prstGeom>
          <a:ln w="19050">
            <a:solidFill>
              <a:srgbClr val="002060"/>
            </a:solidFill>
            <a:prstDash val="dashDot"/>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594784" y="3293895"/>
            <a:ext cx="334097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sng" strike="noStrike" kern="0" cap="none" spc="0" normalizeH="0" baseline="0" noProof="0" dirty="0">
                <a:ln>
                  <a:noFill/>
                </a:ln>
                <a:solidFill>
                  <a:srgbClr val="002060"/>
                </a:solidFill>
                <a:effectLst/>
                <a:uLnTx/>
                <a:uFillTx/>
                <a:latin typeface="Berlin Sans FB Demi" pitchFamily="34" charset="0"/>
                <a:ea typeface="+mn-ea"/>
                <a:cs typeface="Arial" panose="020B0604020202020204" pitchFamily="34" charset="0"/>
              </a:rPr>
              <a:t>Projets structurants</a:t>
            </a:r>
            <a:r>
              <a:rPr kumimoji="0" lang="en-US" sz="1600" b="1" i="0" u="sng" strike="noStrike" kern="0" cap="none" spc="0" normalizeH="0" baseline="0" noProof="0" dirty="0">
                <a:ln>
                  <a:noFill/>
                </a:ln>
                <a:solidFill>
                  <a:srgbClr val="002060"/>
                </a:solidFill>
                <a:effectLst/>
                <a:uLnTx/>
                <a:uFillTx/>
                <a:latin typeface="Berlin Sans FB Demi" pitchFamily="34" charset="0"/>
                <a:ea typeface="+mn-ea"/>
                <a:cs typeface="Arial" panose="020B0604020202020204" pitchFamily="34" charset="0"/>
              </a:rPr>
              <a:t> du Compact </a:t>
            </a:r>
            <a:r>
              <a:rPr kumimoji="0" lang="en-US" sz="1600" b="1" i="0" u="sng" strike="noStrike" kern="0" cap="none" spc="0" normalizeH="0" baseline="0" noProof="0" dirty="0">
                <a:ln>
                  <a:noFill/>
                </a:ln>
                <a:solidFill>
                  <a:srgbClr val="002060"/>
                </a:solidFill>
                <a:effectLst/>
                <a:uLnTx/>
                <a:uFillTx/>
                <a:latin typeface="Bell MT" pitchFamily="18" charset="0"/>
                <a:ea typeface="+mn-ea"/>
                <a:cs typeface="Arial" panose="020B0604020202020204" pitchFamily="34" charset="0"/>
              </a:rPr>
              <a:t>II</a:t>
            </a:r>
          </a:p>
        </p:txBody>
      </p:sp>
      <p:cxnSp>
        <p:nvCxnSpPr>
          <p:cNvPr id="16" name="Connecteur en angle 15"/>
          <p:cNvCxnSpPr>
            <a:stCxn id="52" idx="1"/>
          </p:cNvCxnSpPr>
          <p:nvPr/>
        </p:nvCxnSpPr>
        <p:spPr>
          <a:xfrm rot="10800000" flipH="1" flipV="1">
            <a:off x="5775785" y="3899242"/>
            <a:ext cx="12700" cy="1372037"/>
          </a:xfrm>
          <a:prstGeom prst="bentConnector3">
            <a:avLst>
              <a:gd name="adj1" fmla="val -1800000"/>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55" name="Rectangle à coins arrondis 54"/>
          <p:cNvSpPr/>
          <p:nvPr/>
        </p:nvSpPr>
        <p:spPr>
          <a:xfrm>
            <a:off x="8387556" y="4322289"/>
            <a:ext cx="1512000" cy="52731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60" name="Connecteur en angle 59"/>
          <p:cNvCxnSpPr>
            <a:stCxn id="53" idx="3"/>
          </p:cNvCxnSpPr>
          <p:nvPr/>
        </p:nvCxnSpPr>
        <p:spPr>
          <a:xfrm flipV="1">
            <a:off x="7752016" y="4081867"/>
            <a:ext cx="216192" cy="502800"/>
          </a:xfrm>
          <a:prstGeom prst="bentConnector2">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Connecteur en angle 41"/>
          <p:cNvCxnSpPr>
            <a:stCxn id="55" idx="3"/>
          </p:cNvCxnSpPr>
          <p:nvPr/>
        </p:nvCxnSpPr>
        <p:spPr>
          <a:xfrm flipV="1">
            <a:off x="9899556" y="4081867"/>
            <a:ext cx="228892" cy="504080"/>
          </a:xfrm>
          <a:prstGeom prst="bentConnector2">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8362156" y="4083458"/>
            <a:ext cx="82080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sng" strike="noStrike" kern="1200" cap="none" spc="0" normalizeH="0" baseline="0" noProof="0" dirty="0">
                <a:ln>
                  <a:noFill/>
                </a:ln>
                <a:solidFill>
                  <a:srgbClr val="C00000"/>
                </a:solidFill>
                <a:effectLst/>
                <a:uLnTx/>
                <a:uFillTx/>
                <a:latin typeface="Calibri"/>
                <a:ea typeface="Arial" pitchFamily="34" charset="0"/>
                <a:cs typeface="Times New Roman" pitchFamily="18" charset="0"/>
              </a:rPr>
              <a:t>Activité  2</a:t>
            </a:r>
            <a:endParaRPr kumimoji="0" lang="fr-FR" sz="1200" b="1" i="0" u="none" strike="noStrike" kern="1200" cap="none" spc="0" normalizeH="0" baseline="0" noProof="0" dirty="0">
              <a:ln>
                <a:noFill/>
              </a:ln>
              <a:solidFill>
                <a:srgbClr val="C00000"/>
              </a:solidFill>
              <a:effectLst/>
              <a:uLnTx/>
              <a:uFillTx/>
              <a:latin typeface="Calibri"/>
              <a:ea typeface="Arial" pitchFamily="34" charset="0"/>
              <a:cs typeface="Times New Roman" pitchFamily="18" charset="0"/>
            </a:endParaRPr>
          </a:p>
        </p:txBody>
      </p:sp>
      <p:grpSp>
        <p:nvGrpSpPr>
          <p:cNvPr id="51" name="Groupe 50"/>
          <p:cNvGrpSpPr/>
          <p:nvPr/>
        </p:nvGrpSpPr>
        <p:grpSpPr>
          <a:xfrm>
            <a:off x="5775786" y="3701242"/>
            <a:ext cx="4856719" cy="396000"/>
            <a:chOff x="4082458" y="1416541"/>
            <a:chExt cx="4856719" cy="396000"/>
          </a:xfrm>
        </p:grpSpPr>
        <p:sp>
          <p:nvSpPr>
            <p:cNvPr id="52" name="Rectangle à coins arrondis 51"/>
            <p:cNvSpPr/>
            <p:nvPr/>
          </p:nvSpPr>
          <p:spPr>
            <a:xfrm>
              <a:off x="4082458" y="1416541"/>
              <a:ext cx="1008000" cy="396000"/>
            </a:xfrm>
            <a:prstGeom prst="round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54" name="Rectangle 53"/>
            <p:cNvSpPr/>
            <p:nvPr/>
          </p:nvSpPr>
          <p:spPr>
            <a:xfrm>
              <a:off x="4145747" y="1444389"/>
              <a:ext cx="907107" cy="3231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dirty="0">
                  <a:ln>
                    <a:noFill/>
                  </a:ln>
                  <a:solidFill>
                    <a:prstClr val="white"/>
                  </a:solidFill>
                  <a:effectLst/>
                  <a:uLnTx/>
                  <a:uFillTx/>
                  <a:latin typeface="Calibri"/>
                  <a:ea typeface="+mn-ea"/>
                  <a:cs typeface="+mn-cs"/>
                </a:rPr>
                <a:t>Projet 1 :</a:t>
              </a:r>
            </a:p>
          </p:txBody>
        </p:sp>
        <p:sp>
          <p:nvSpPr>
            <p:cNvPr id="56" name="Rectangle à coins arrondis 55"/>
            <p:cNvSpPr/>
            <p:nvPr/>
          </p:nvSpPr>
          <p:spPr>
            <a:xfrm>
              <a:off x="5159177" y="1416541"/>
              <a:ext cx="3780000" cy="396000"/>
            </a:xfrm>
            <a:prstGeom prst="roundRect">
              <a:avLst/>
            </a:prstGeom>
            <a:ln>
              <a:noFill/>
            </a:ln>
            <a:effectLst>
              <a:innerShdw blurRad="63500" dist="50800" dir="2700000">
                <a:srgbClr val="002060">
                  <a:alpha val="50000"/>
                </a:srgbClr>
              </a:inn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58" name="Rectangle 57"/>
            <p:cNvSpPr/>
            <p:nvPr/>
          </p:nvSpPr>
          <p:spPr>
            <a:xfrm>
              <a:off x="5204596" y="1444389"/>
              <a:ext cx="3664272" cy="3231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dirty="0">
                  <a:ln>
                    <a:noFill/>
                  </a:ln>
                  <a:solidFill>
                    <a:srgbClr val="002060"/>
                  </a:solidFill>
                  <a:effectLst/>
                  <a:uLnTx/>
                  <a:uFillTx/>
                  <a:latin typeface="Calibri"/>
                  <a:ea typeface="+mn-ea"/>
                  <a:cs typeface="+mn-cs"/>
                </a:rPr>
                <a:t>Éducation et formation pour l’employabilité</a:t>
              </a:r>
            </a:p>
          </p:txBody>
        </p:sp>
      </p:grpSp>
      <p:grpSp>
        <p:nvGrpSpPr>
          <p:cNvPr id="45" name="Groupe 44"/>
          <p:cNvGrpSpPr/>
          <p:nvPr/>
        </p:nvGrpSpPr>
        <p:grpSpPr>
          <a:xfrm>
            <a:off x="6201916" y="4081867"/>
            <a:ext cx="1550100" cy="767738"/>
            <a:chOff x="4677916" y="1797166"/>
            <a:chExt cx="1550100" cy="767738"/>
          </a:xfrm>
        </p:grpSpPr>
        <p:sp>
          <p:nvSpPr>
            <p:cNvPr id="53" name="Rectangle à coins arrondis 52"/>
            <p:cNvSpPr/>
            <p:nvPr/>
          </p:nvSpPr>
          <p:spPr>
            <a:xfrm>
              <a:off x="4716016" y="2035028"/>
              <a:ext cx="1512000" cy="529876"/>
            </a:xfrm>
            <a:prstGeom prst="roundRect">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Rectangle 48"/>
            <p:cNvSpPr/>
            <p:nvPr/>
          </p:nvSpPr>
          <p:spPr>
            <a:xfrm>
              <a:off x="4677916" y="1797166"/>
              <a:ext cx="82080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sng" strike="noStrike" kern="1200" cap="none" spc="0" normalizeH="0" baseline="0" noProof="0" dirty="0">
                  <a:ln>
                    <a:noFill/>
                  </a:ln>
                  <a:solidFill>
                    <a:srgbClr val="78B832"/>
                  </a:solidFill>
                  <a:effectLst/>
                  <a:uLnTx/>
                  <a:uFillTx/>
                  <a:latin typeface="Calibri"/>
                  <a:ea typeface="Arial" pitchFamily="34" charset="0"/>
                  <a:cs typeface="Times New Roman" pitchFamily="18" charset="0"/>
                </a:rPr>
                <a:t>Activité  1</a:t>
              </a:r>
              <a:endParaRPr kumimoji="0" lang="fr-FR" sz="1200" b="1" i="0" u="none" strike="noStrike" kern="1200" cap="none" spc="0" normalizeH="0" baseline="0" noProof="0" dirty="0">
                <a:ln>
                  <a:noFill/>
                </a:ln>
                <a:solidFill>
                  <a:srgbClr val="78B832"/>
                </a:solidFill>
                <a:effectLst/>
                <a:uLnTx/>
                <a:uFillTx/>
                <a:latin typeface="Calibri"/>
                <a:ea typeface="Arial" pitchFamily="34" charset="0"/>
                <a:cs typeface="Times New Roman" pitchFamily="18" charset="0"/>
              </a:endParaRPr>
            </a:p>
          </p:txBody>
        </p:sp>
        <p:sp>
          <p:nvSpPr>
            <p:cNvPr id="25" name="Rectangle 24"/>
            <p:cNvSpPr/>
            <p:nvPr/>
          </p:nvSpPr>
          <p:spPr>
            <a:xfrm>
              <a:off x="4751139" y="2031213"/>
              <a:ext cx="144175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Times New Roman" pitchFamily="18" charset="0"/>
                </a:rPr>
                <a:t>Éducation Secondaire</a:t>
              </a:r>
            </a:p>
          </p:txBody>
        </p:sp>
      </p:grpSp>
      <p:sp>
        <p:nvSpPr>
          <p:cNvPr id="59" name="Rectangle 58"/>
          <p:cNvSpPr/>
          <p:nvPr/>
        </p:nvSpPr>
        <p:spPr>
          <a:xfrm>
            <a:off x="8387557" y="4314857"/>
            <a:ext cx="151200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Times New Roman" pitchFamily="18" charset="0"/>
              </a:rPr>
              <a:t>Formation Professionnelle </a:t>
            </a:r>
          </a:p>
        </p:txBody>
      </p:sp>
      <p:cxnSp>
        <p:nvCxnSpPr>
          <p:cNvPr id="71" name="Connecteur droit 70"/>
          <p:cNvCxnSpPr/>
          <p:nvPr/>
        </p:nvCxnSpPr>
        <p:spPr>
          <a:xfrm flipV="1">
            <a:off x="10416480" y="5424292"/>
            <a:ext cx="0" cy="388636"/>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flipV="1">
            <a:off x="8798396" y="5430801"/>
            <a:ext cx="0" cy="388636"/>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Connecteur droit 77"/>
          <p:cNvCxnSpPr/>
          <p:nvPr/>
        </p:nvCxnSpPr>
        <p:spPr>
          <a:xfrm flipV="1">
            <a:off x="7226920" y="5418347"/>
            <a:ext cx="0" cy="388636"/>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79" name="Groupe 78"/>
          <p:cNvGrpSpPr/>
          <p:nvPr/>
        </p:nvGrpSpPr>
        <p:grpSpPr>
          <a:xfrm>
            <a:off x="5788486" y="5073279"/>
            <a:ext cx="4856719" cy="396000"/>
            <a:chOff x="4082458" y="3702518"/>
            <a:chExt cx="4856719" cy="396000"/>
          </a:xfrm>
        </p:grpSpPr>
        <p:sp>
          <p:nvSpPr>
            <p:cNvPr id="80" name="Rectangle à coins arrondis 79"/>
            <p:cNvSpPr/>
            <p:nvPr/>
          </p:nvSpPr>
          <p:spPr>
            <a:xfrm>
              <a:off x="4082458" y="3702518"/>
              <a:ext cx="1008000" cy="396000"/>
            </a:xfrm>
            <a:prstGeom prst="round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81" name="Rectangle 80"/>
            <p:cNvSpPr/>
            <p:nvPr/>
          </p:nvSpPr>
          <p:spPr>
            <a:xfrm>
              <a:off x="4145747" y="3730366"/>
              <a:ext cx="907107" cy="3231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dirty="0">
                  <a:ln>
                    <a:noFill/>
                  </a:ln>
                  <a:solidFill>
                    <a:prstClr val="white"/>
                  </a:solidFill>
                  <a:effectLst/>
                  <a:uLnTx/>
                  <a:uFillTx/>
                  <a:latin typeface="Calibri"/>
                  <a:ea typeface="+mn-ea"/>
                  <a:cs typeface="+mn-cs"/>
                </a:rPr>
                <a:t>Projet 2 :</a:t>
              </a:r>
            </a:p>
          </p:txBody>
        </p:sp>
        <p:sp>
          <p:nvSpPr>
            <p:cNvPr id="82" name="Rectangle à coins arrondis 81"/>
            <p:cNvSpPr/>
            <p:nvPr/>
          </p:nvSpPr>
          <p:spPr>
            <a:xfrm>
              <a:off x="5159177" y="3702518"/>
              <a:ext cx="3780000" cy="396000"/>
            </a:xfrm>
            <a:prstGeom prst="roundRect">
              <a:avLst/>
            </a:prstGeom>
            <a:ln>
              <a:noFill/>
            </a:ln>
            <a:effectLst>
              <a:innerShdw blurRad="63500" dist="50800" dir="2700000">
                <a:srgbClr val="002060">
                  <a:alpha val="50000"/>
                </a:srgbClr>
              </a:inn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83" name="Rectangle 82"/>
            <p:cNvSpPr/>
            <p:nvPr/>
          </p:nvSpPr>
          <p:spPr>
            <a:xfrm>
              <a:off x="5994897" y="3724421"/>
              <a:ext cx="2004459" cy="3231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dirty="0">
                  <a:ln>
                    <a:noFill/>
                  </a:ln>
                  <a:solidFill>
                    <a:srgbClr val="002060"/>
                  </a:solidFill>
                  <a:effectLst/>
                  <a:uLnTx/>
                  <a:uFillTx/>
                  <a:latin typeface="Calibri"/>
                  <a:ea typeface="+mn-ea"/>
                  <a:cs typeface="+mn-cs"/>
                </a:rPr>
                <a:t>Productivité du foncier</a:t>
              </a:r>
            </a:p>
          </p:txBody>
        </p:sp>
      </p:grpSp>
      <p:grpSp>
        <p:nvGrpSpPr>
          <p:cNvPr id="2054" name="Groupe 2053"/>
          <p:cNvGrpSpPr/>
          <p:nvPr/>
        </p:nvGrpSpPr>
        <p:grpSpPr>
          <a:xfrm>
            <a:off x="5871016" y="5566253"/>
            <a:ext cx="1523071" cy="770820"/>
            <a:chOff x="4347015" y="3281552"/>
            <a:chExt cx="1523071" cy="770820"/>
          </a:xfrm>
        </p:grpSpPr>
        <p:sp>
          <p:nvSpPr>
            <p:cNvPr id="84" name="Rectangle à coins arrondis 83"/>
            <p:cNvSpPr/>
            <p:nvPr/>
          </p:nvSpPr>
          <p:spPr>
            <a:xfrm>
              <a:off x="4358086" y="3523172"/>
              <a:ext cx="1512000" cy="529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87" name="Rectangle 86"/>
            <p:cNvSpPr/>
            <p:nvPr/>
          </p:nvSpPr>
          <p:spPr>
            <a:xfrm>
              <a:off x="4347015" y="3281552"/>
              <a:ext cx="82080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sng" strike="noStrike" kern="1200" cap="none" spc="0" normalizeH="0" baseline="0" noProof="0" dirty="0">
                  <a:ln>
                    <a:noFill/>
                  </a:ln>
                  <a:solidFill>
                    <a:srgbClr val="C00000"/>
                  </a:solidFill>
                  <a:effectLst/>
                  <a:uLnTx/>
                  <a:uFillTx/>
                  <a:latin typeface="Calibri"/>
                  <a:ea typeface="Arial" pitchFamily="34" charset="0"/>
                  <a:cs typeface="Times New Roman" pitchFamily="18" charset="0"/>
                </a:rPr>
                <a:t>Activité  1</a:t>
              </a:r>
              <a:endParaRPr kumimoji="0" lang="fr-FR" sz="1200" b="1" i="0" u="none" strike="noStrike" kern="1200" cap="none" spc="0" normalizeH="0" baseline="0" noProof="0" dirty="0">
                <a:ln>
                  <a:noFill/>
                </a:ln>
                <a:solidFill>
                  <a:srgbClr val="C00000"/>
                </a:solidFill>
                <a:effectLst/>
                <a:uLnTx/>
                <a:uFillTx/>
                <a:latin typeface="Calibri"/>
                <a:ea typeface="Arial" pitchFamily="34" charset="0"/>
                <a:cs typeface="Times New Roman" pitchFamily="18" charset="0"/>
              </a:endParaRPr>
            </a:p>
          </p:txBody>
        </p:sp>
        <p:sp>
          <p:nvSpPr>
            <p:cNvPr id="90" name="Rectangle 89"/>
            <p:cNvSpPr/>
            <p:nvPr/>
          </p:nvSpPr>
          <p:spPr>
            <a:xfrm>
              <a:off x="4388844" y="3624357"/>
              <a:ext cx="1441753"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Times New Roman" pitchFamily="18" charset="0"/>
                </a:rPr>
                <a:t>Gouvernance</a:t>
              </a:r>
            </a:p>
          </p:txBody>
        </p:sp>
      </p:grpSp>
      <p:grpSp>
        <p:nvGrpSpPr>
          <p:cNvPr id="2053" name="Groupe 2052"/>
          <p:cNvGrpSpPr/>
          <p:nvPr/>
        </p:nvGrpSpPr>
        <p:grpSpPr>
          <a:xfrm>
            <a:off x="7448462" y="5566442"/>
            <a:ext cx="1531052" cy="775686"/>
            <a:chOff x="5924462" y="3281741"/>
            <a:chExt cx="1531052" cy="775686"/>
          </a:xfrm>
        </p:grpSpPr>
        <p:sp>
          <p:nvSpPr>
            <p:cNvPr id="85" name="Rectangle à coins arrondis 84"/>
            <p:cNvSpPr/>
            <p:nvPr/>
          </p:nvSpPr>
          <p:spPr>
            <a:xfrm>
              <a:off x="5943514" y="3528227"/>
              <a:ext cx="1512000" cy="529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88" name="Rectangle 87"/>
            <p:cNvSpPr/>
            <p:nvPr/>
          </p:nvSpPr>
          <p:spPr>
            <a:xfrm>
              <a:off x="5924462" y="3281741"/>
              <a:ext cx="82080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sng" strike="noStrike" kern="1200" cap="none" spc="0" normalizeH="0" baseline="0" noProof="0" dirty="0">
                  <a:ln>
                    <a:noFill/>
                  </a:ln>
                  <a:solidFill>
                    <a:srgbClr val="C00000"/>
                  </a:solidFill>
                  <a:effectLst/>
                  <a:uLnTx/>
                  <a:uFillTx/>
                  <a:latin typeface="Calibri"/>
                  <a:ea typeface="Arial" pitchFamily="34" charset="0"/>
                  <a:cs typeface="Times New Roman" pitchFamily="18" charset="0"/>
                </a:rPr>
                <a:t>Activité  2</a:t>
              </a:r>
              <a:endParaRPr kumimoji="0" lang="fr-FR" sz="1200" b="1" i="0" u="none" strike="noStrike" kern="1200" cap="none" spc="0" normalizeH="0" baseline="0" noProof="0" dirty="0">
                <a:ln>
                  <a:noFill/>
                </a:ln>
                <a:solidFill>
                  <a:srgbClr val="C00000"/>
                </a:solidFill>
                <a:effectLst/>
                <a:uLnTx/>
                <a:uFillTx/>
                <a:latin typeface="Calibri"/>
                <a:ea typeface="Arial" pitchFamily="34" charset="0"/>
                <a:cs typeface="Times New Roman" pitchFamily="18" charset="0"/>
              </a:endParaRPr>
            </a:p>
          </p:txBody>
        </p:sp>
        <p:sp>
          <p:nvSpPr>
            <p:cNvPr id="91" name="Rectangle 90"/>
            <p:cNvSpPr/>
            <p:nvPr/>
          </p:nvSpPr>
          <p:spPr>
            <a:xfrm>
              <a:off x="5976629" y="3624356"/>
              <a:ext cx="1441753"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Times New Roman" pitchFamily="18" charset="0"/>
                </a:rPr>
                <a:t>Foncier Rural</a:t>
              </a:r>
            </a:p>
          </p:txBody>
        </p:sp>
      </p:grpSp>
      <p:grpSp>
        <p:nvGrpSpPr>
          <p:cNvPr id="2052" name="Groupe 2051"/>
          <p:cNvGrpSpPr/>
          <p:nvPr/>
        </p:nvGrpSpPr>
        <p:grpSpPr>
          <a:xfrm>
            <a:off x="9054940" y="5566253"/>
            <a:ext cx="1517694" cy="770821"/>
            <a:chOff x="7530940" y="3281551"/>
            <a:chExt cx="1517694" cy="770821"/>
          </a:xfrm>
        </p:grpSpPr>
        <p:sp>
          <p:nvSpPr>
            <p:cNvPr id="86" name="Rectangle à coins arrondis 85"/>
            <p:cNvSpPr/>
            <p:nvPr/>
          </p:nvSpPr>
          <p:spPr>
            <a:xfrm>
              <a:off x="7536634" y="3523172"/>
              <a:ext cx="1512000" cy="529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89" name="Rectangle 88"/>
            <p:cNvSpPr/>
            <p:nvPr/>
          </p:nvSpPr>
          <p:spPr>
            <a:xfrm>
              <a:off x="7530940" y="3281551"/>
              <a:ext cx="82080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sng" strike="noStrike" kern="1200" cap="none" spc="0" normalizeH="0" baseline="0" noProof="0" dirty="0">
                  <a:ln>
                    <a:noFill/>
                  </a:ln>
                  <a:solidFill>
                    <a:srgbClr val="C00000"/>
                  </a:solidFill>
                  <a:effectLst/>
                  <a:uLnTx/>
                  <a:uFillTx/>
                  <a:latin typeface="Calibri"/>
                  <a:ea typeface="Arial" pitchFamily="34" charset="0"/>
                  <a:cs typeface="Times New Roman" pitchFamily="18" charset="0"/>
                </a:rPr>
                <a:t>Activité  3</a:t>
              </a:r>
              <a:endParaRPr kumimoji="0" lang="fr-FR" sz="1200" b="1" i="0" u="none" strike="noStrike" kern="1200" cap="none" spc="0" normalizeH="0" baseline="0" noProof="0" dirty="0">
                <a:ln>
                  <a:noFill/>
                </a:ln>
                <a:solidFill>
                  <a:srgbClr val="C00000"/>
                </a:solidFill>
                <a:effectLst/>
                <a:uLnTx/>
                <a:uFillTx/>
                <a:latin typeface="Calibri"/>
                <a:ea typeface="Arial" pitchFamily="34" charset="0"/>
                <a:cs typeface="Times New Roman" pitchFamily="18" charset="0"/>
              </a:endParaRPr>
            </a:p>
          </p:txBody>
        </p:sp>
        <p:sp>
          <p:nvSpPr>
            <p:cNvPr id="92" name="Rectangle 91"/>
            <p:cNvSpPr/>
            <p:nvPr/>
          </p:nvSpPr>
          <p:spPr>
            <a:xfrm>
              <a:off x="7571757" y="3511871"/>
              <a:ext cx="144175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Times New Roman" pitchFamily="18" charset="0"/>
                </a:rPr>
                <a:t>Foncier Industriel</a:t>
              </a:r>
            </a:p>
          </p:txBody>
        </p:sp>
      </p:grpSp>
      <p:pic>
        <p:nvPicPr>
          <p:cNvPr id="1026" name="Picture 2" descr="Résultat de recherche d'images pour &quot;puzzle&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6608" y="4978579"/>
            <a:ext cx="1458877" cy="1517526"/>
          </a:xfrm>
          <a:prstGeom prst="rect">
            <a:avLst/>
          </a:prstGeom>
          <a:noFill/>
          <a:scene3d>
            <a:camera prst="obliqueBottomRight"/>
            <a:lightRig rig="threePt" dir="t"/>
          </a:scene3d>
          <a:extLst>
            <a:ext uri="{909E8E84-426E-40DD-AFC4-6F175D3DCCD1}">
              <a14:hiddenFill xmlns:a14="http://schemas.microsoft.com/office/drawing/2010/main">
                <a:solidFill>
                  <a:srgbClr val="FFFFFF"/>
                </a:solidFill>
              </a14:hiddenFill>
            </a:ext>
          </a:extLst>
        </p:spPr>
      </p:pic>
      <p:sp>
        <p:nvSpPr>
          <p:cNvPr id="50" name="Rectangle 49"/>
          <p:cNvSpPr/>
          <p:nvPr/>
        </p:nvSpPr>
        <p:spPr>
          <a:xfrm>
            <a:off x="479" y="-713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lnSpc>
                <a:spcPct val="90000"/>
              </a:lnSpc>
              <a:spcBef>
                <a:spcPct val="0"/>
              </a:spcBef>
              <a:defRPr/>
            </a:pPr>
            <a:r>
              <a:rPr kumimoji="0" lang="fr-FR" sz="2400" b="1" i="0" u="none" strike="noStrike" kern="1200" cap="none" spc="0" normalizeH="0" baseline="0" noProof="0" dirty="0">
                <a:ln>
                  <a:noFill/>
                </a:ln>
                <a:solidFill>
                  <a:prstClr val="white"/>
                </a:solidFill>
                <a:effectLst/>
                <a:uLnTx/>
                <a:uFillTx/>
                <a:latin typeface="Corbel" panose="020B0503020204020204" pitchFamily="34" charset="0"/>
                <a:cs typeface="Sakkal Majalla" panose="02000000000000000000" pitchFamily="2" charset="-78"/>
              </a:rPr>
              <a:t>1- Volet technique</a:t>
            </a:r>
          </a:p>
        </p:txBody>
      </p:sp>
      <p:sp>
        <p:nvSpPr>
          <p:cNvPr id="44" name="Chevron 4">
            <a:extLst>
              <a:ext uri="{FF2B5EF4-FFF2-40B4-BE49-F238E27FC236}">
                <a16:creationId xmlns:a16="http://schemas.microsoft.com/office/drawing/2014/main" id="{54A744CC-CB82-4ABE-9D2D-F0FE8FACD2C9}"/>
              </a:ext>
            </a:extLst>
          </p:cNvPr>
          <p:cNvSpPr/>
          <p:nvPr/>
        </p:nvSpPr>
        <p:spPr>
          <a:xfrm>
            <a:off x="2289484" y="794658"/>
            <a:ext cx="7971309" cy="379439"/>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Contexte général</a:t>
            </a:r>
            <a:endParaRPr lang="fr-FR" sz="2800" dirty="0">
              <a:solidFill>
                <a:srgbClr val="C00000"/>
              </a:solidFill>
              <a:latin typeface="Corbel" panose="020B0503020204020204" pitchFamily="34" charset="0"/>
            </a:endParaRPr>
          </a:p>
        </p:txBody>
      </p:sp>
    </p:spTree>
    <p:extLst>
      <p:ext uri="{BB962C8B-B14F-4D97-AF65-F5344CB8AC3E}">
        <p14:creationId xmlns:p14="http://schemas.microsoft.com/office/powerpoint/2010/main" val="1556423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5"/>
          <p:cNvSpPr txBox="1"/>
          <p:nvPr/>
        </p:nvSpPr>
        <p:spPr>
          <a:xfrm>
            <a:off x="2986748" y="2984300"/>
            <a:ext cx="2986670" cy="584775"/>
          </a:xfrm>
          <a:prstGeom prst="rect">
            <a:avLst/>
          </a:prstGeom>
          <a:noFill/>
        </p:spPr>
        <p:txBody>
          <a:bodyPr wrap="square" rtlCol="0">
            <a:spAutoFit/>
          </a:bodyPr>
          <a:lstStyle/>
          <a:p>
            <a:pPr marL="0" marR="0" lvl="0" indent="0" algn="just" defTabSz="91428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a:ea typeface="+mn-ea"/>
                <a:cs typeface="+mn-cs"/>
              </a:rPr>
              <a:t>Mettre en place une FP tirée par la demande du secteur privé</a:t>
            </a:r>
          </a:p>
        </p:txBody>
      </p:sp>
      <p:sp>
        <p:nvSpPr>
          <p:cNvPr id="40" name="Shape 2604"/>
          <p:cNvSpPr/>
          <p:nvPr/>
        </p:nvSpPr>
        <p:spPr>
          <a:xfrm>
            <a:off x="5876667" y="2813948"/>
            <a:ext cx="302106" cy="170352"/>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chemeClr val="bg1"/>
          </a:solidFill>
          <a:ln w="12700">
            <a:miter lim="400000"/>
          </a:ln>
        </p:spPr>
        <p:txBody>
          <a:bodyPr lIns="19045" tIns="19045" rIns="19045" bIns="19045" anchor="ctr"/>
          <a:lstStyle/>
          <a:p>
            <a:pPr marL="0" marR="0" lvl="0" indent="0" algn="l" defTabSz="228515"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pic>
        <p:nvPicPr>
          <p:cNvPr id="52" name="Image 51"/>
          <p:cNvPicPr>
            <a:picLocks noChangeAspect="1"/>
          </p:cNvPicPr>
          <p:nvPr/>
        </p:nvPicPr>
        <p:blipFill rotWithShape="1">
          <a:blip r:embed="rId3"/>
          <a:srcRect l="5818" t="8398" r="79661" b="79297"/>
          <a:stretch/>
        </p:blipFill>
        <p:spPr>
          <a:xfrm>
            <a:off x="323173" y="2079881"/>
            <a:ext cx="1884268" cy="2727464"/>
          </a:xfrm>
          <a:prstGeom prst="rect">
            <a:avLst/>
          </a:prstGeom>
        </p:spPr>
      </p:pic>
      <p:sp>
        <p:nvSpPr>
          <p:cNvPr id="57" name="Shape 1203"/>
          <p:cNvSpPr/>
          <p:nvPr/>
        </p:nvSpPr>
        <p:spPr>
          <a:xfrm rot="16200000">
            <a:off x="2289867" y="3135431"/>
            <a:ext cx="762594" cy="6311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280"/>
                </a:lnTo>
                <a:lnTo>
                  <a:pt x="10800" y="21600"/>
                </a:lnTo>
                <a:lnTo>
                  <a:pt x="0" y="17280"/>
                </a:lnTo>
                <a:close/>
              </a:path>
            </a:pathLst>
          </a:custGeom>
          <a:solidFill>
            <a:srgbClr val="002060"/>
          </a:solidFill>
          <a:ln w="12700" cap="flat">
            <a:noFill/>
            <a:miter lim="400000"/>
          </a:ln>
          <a:effectLst/>
        </p:spPr>
        <p:txBody>
          <a:bodyPr wrap="square" lIns="45717" tIns="45717" rIns="45717" bIns="45717" numCol="1" anchor="ctr">
            <a:noAutofit/>
          </a:bodyPr>
          <a:lstStyle/>
          <a:p>
            <a:pPr marL="0" marR="0" lvl="0" indent="0" algn="ctr" defTabSz="914288" rtl="0" eaLnBrk="1" fontAlgn="auto" latinLnBrk="0" hangingPunct="1">
              <a:lnSpc>
                <a:spcPct val="100000"/>
              </a:lnSpc>
              <a:spcBef>
                <a:spcPts val="0"/>
              </a:spcBef>
              <a:spcAft>
                <a:spcPts val="0"/>
              </a:spcAft>
              <a:buClrTx/>
              <a:buSzTx/>
              <a:buFontTx/>
              <a:buNone/>
              <a:tabLst/>
              <a:defRPr sz="2800" b="1">
                <a:solidFill>
                  <a:srgbClr val="1F4E79"/>
                </a:solidFill>
                <a:latin typeface="Helvetica"/>
                <a:ea typeface="Helvetica"/>
                <a:cs typeface="Helvetica"/>
                <a:sym typeface="Helvetica"/>
              </a:defRPr>
            </a:pPr>
            <a:endParaRPr kumimoji="0" sz="2800" b="1" i="0" u="none" strike="noStrike" kern="1200" cap="none" spc="0" normalizeH="0" baseline="0" noProof="0">
              <a:ln>
                <a:noFill/>
              </a:ln>
              <a:solidFill>
                <a:srgbClr val="1F4E79"/>
              </a:solidFill>
              <a:effectLst/>
              <a:uLnTx/>
              <a:uFillTx/>
              <a:latin typeface="Helvetica"/>
              <a:ea typeface="Helvetica"/>
              <a:cs typeface="Helvetica"/>
              <a:sym typeface="Helvetica"/>
            </a:endParaRPr>
          </a:p>
        </p:txBody>
      </p:sp>
      <p:pic>
        <p:nvPicPr>
          <p:cNvPr id="27" name="Picture 2" descr="Résultat de recherche d'images pour &quot;stratégie nationale de la formation professionnelle 2021&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9892" y="2079881"/>
            <a:ext cx="1912922" cy="2727464"/>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p:cNvSpPr txBox="1"/>
          <p:nvPr/>
        </p:nvSpPr>
        <p:spPr>
          <a:xfrm>
            <a:off x="6329892" y="1337305"/>
            <a:ext cx="5483431" cy="369332"/>
          </a:xfrm>
          <a:prstGeom prst="rect">
            <a:avLst/>
          </a:prstGeom>
          <a:solidFill>
            <a:srgbClr val="002060"/>
          </a:solidFill>
        </p:spPr>
        <p:txBody>
          <a:bodyPr wrap="square" rtlCol="0">
            <a:spAutoFit/>
          </a:bodyPr>
          <a:lstStyle>
            <a:defPPr>
              <a:defRPr lang="fr-FR"/>
            </a:defPPr>
            <a:lvl1pPr>
              <a:defRPr sz="1985"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a:ea typeface="+mn-ea"/>
                <a:cs typeface="+mn-cs"/>
              </a:rPr>
              <a:t>Niveau stratégique</a:t>
            </a:r>
          </a:p>
        </p:txBody>
      </p:sp>
      <p:sp>
        <p:nvSpPr>
          <p:cNvPr id="62" name="ZoneTexte 61"/>
          <p:cNvSpPr txBox="1"/>
          <p:nvPr/>
        </p:nvSpPr>
        <p:spPr>
          <a:xfrm>
            <a:off x="325648" y="1337305"/>
            <a:ext cx="5647770" cy="369332"/>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a:ea typeface="+mn-ea"/>
                <a:cs typeface="+mn-cs"/>
              </a:rPr>
              <a:t>Niveau opérationnel</a:t>
            </a:r>
          </a:p>
        </p:txBody>
      </p:sp>
      <p:sp>
        <p:nvSpPr>
          <p:cNvPr id="41" name="TextBox 35"/>
          <p:cNvSpPr txBox="1"/>
          <p:nvPr/>
        </p:nvSpPr>
        <p:spPr>
          <a:xfrm>
            <a:off x="8939341" y="2906927"/>
            <a:ext cx="2873982" cy="584775"/>
          </a:xfrm>
          <a:prstGeom prst="rect">
            <a:avLst/>
          </a:prstGeom>
          <a:noFill/>
        </p:spPr>
        <p:txBody>
          <a:bodyPr wrap="square" rtlCol="0">
            <a:spAutoFit/>
          </a:bodyPr>
          <a:lstStyle/>
          <a:p>
            <a:pPr marL="0" marR="0" lvl="0" indent="0" algn="just" defTabSz="91428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a:ea typeface="+mn-ea"/>
                <a:cs typeface="+mn-cs"/>
              </a:rPr>
              <a:t>Renforcer les capacités du SFP et améliorer sa gouvernance </a:t>
            </a:r>
          </a:p>
        </p:txBody>
      </p:sp>
      <p:sp>
        <p:nvSpPr>
          <p:cNvPr id="55" name="Rectangle 54"/>
          <p:cNvSpPr/>
          <p:nvPr/>
        </p:nvSpPr>
        <p:spPr>
          <a:xfrm>
            <a:off x="481" y="136"/>
            <a:ext cx="12191041" cy="63264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a:ea typeface="+mn-ea"/>
                <a:cs typeface="Sakkal Majalla" panose="02000000000000000000" pitchFamily="2" charset="-78"/>
              </a:rPr>
              <a:t>Activité « Formation professionnelle »</a:t>
            </a:r>
          </a:p>
        </p:txBody>
      </p:sp>
      <p:sp>
        <p:nvSpPr>
          <p:cNvPr id="30" name="Shape 2554"/>
          <p:cNvSpPr/>
          <p:nvPr/>
        </p:nvSpPr>
        <p:spPr>
          <a:xfrm>
            <a:off x="5744239" y="4901242"/>
            <a:ext cx="370777" cy="337071"/>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bg1"/>
          </a:solidFill>
          <a:ln w="12700">
            <a:miter lim="400000"/>
          </a:ln>
        </p:spPr>
        <p:txBody>
          <a:bodyPr lIns="19045" tIns="19045" rIns="19045" bIns="19045" anchor="ctr"/>
          <a:lstStyle/>
          <a:p>
            <a:pPr marL="0" marR="0" lvl="0" indent="0" algn="l" defTabSz="228515"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5" name="Shape 1203"/>
          <p:cNvSpPr/>
          <p:nvPr/>
        </p:nvSpPr>
        <p:spPr>
          <a:xfrm rot="16200000">
            <a:off x="8245134" y="2948024"/>
            <a:ext cx="762594" cy="6311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280"/>
                </a:lnTo>
                <a:lnTo>
                  <a:pt x="10800" y="21600"/>
                </a:lnTo>
                <a:lnTo>
                  <a:pt x="0" y="17280"/>
                </a:lnTo>
                <a:close/>
              </a:path>
            </a:pathLst>
          </a:custGeom>
          <a:solidFill>
            <a:srgbClr val="002060"/>
          </a:solidFill>
          <a:ln w="12700" cap="flat">
            <a:noFill/>
            <a:miter lim="400000"/>
          </a:ln>
          <a:effectLst/>
        </p:spPr>
        <p:txBody>
          <a:bodyPr wrap="square" lIns="45717" tIns="45717" rIns="45717" bIns="45717" numCol="1" anchor="ctr">
            <a:noAutofit/>
          </a:bodyPr>
          <a:lstStyle/>
          <a:p>
            <a:pPr marL="0" marR="0" lvl="0" indent="0" algn="ctr" defTabSz="914288" rtl="0" eaLnBrk="1" fontAlgn="auto" latinLnBrk="0" hangingPunct="1">
              <a:lnSpc>
                <a:spcPct val="100000"/>
              </a:lnSpc>
              <a:spcBef>
                <a:spcPts val="0"/>
              </a:spcBef>
              <a:spcAft>
                <a:spcPts val="0"/>
              </a:spcAft>
              <a:buClrTx/>
              <a:buSzTx/>
              <a:buFontTx/>
              <a:buNone/>
              <a:tabLst/>
              <a:defRPr sz="2800" b="1">
                <a:solidFill>
                  <a:srgbClr val="1F4E79"/>
                </a:solidFill>
                <a:latin typeface="Helvetica"/>
                <a:ea typeface="Helvetica"/>
                <a:cs typeface="Helvetica"/>
                <a:sym typeface="Helvetica"/>
              </a:defRPr>
            </a:pPr>
            <a:endParaRPr kumimoji="0" sz="2800" b="1" i="0" u="none" strike="noStrike" kern="1200" cap="none" spc="0" normalizeH="0" baseline="0" noProof="0">
              <a:ln>
                <a:noFill/>
              </a:ln>
              <a:solidFill>
                <a:srgbClr val="1F4E79"/>
              </a:solidFill>
              <a:effectLst/>
              <a:uLnTx/>
              <a:uFillTx/>
              <a:latin typeface="Helvetica"/>
              <a:ea typeface="Helvetica"/>
              <a:cs typeface="Helvetica"/>
              <a:sym typeface="Helvetica"/>
            </a:endParaRPr>
          </a:p>
        </p:txBody>
      </p:sp>
      <p:sp>
        <p:nvSpPr>
          <p:cNvPr id="13" name="Chevron 4">
            <a:extLst>
              <a:ext uri="{FF2B5EF4-FFF2-40B4-BE49-F238E27FC236}">
                <a16:creationId xmlns:a16="http://schemas.microsoft.com/office/drawing/2014/main" id="{BFEF3582-A320-4178-BA6F-D6305995BFF0}"/>
              </a:ext>
            </a:extLst>
          </p:cNvPr>
          <p:cNvSpPr/>
          <p:nvPr/>
        </p:nvSpPr>
        <p:spPr>
          <a:xfrm>
            <a:off x="1772211" y="558240"/>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Contexte spécifique</a:t>
            </a:r>
            <a:endParaRPr lang="fr-FR" sz="2800" dirty="0">
              <a:solidFill>
                <a:srgbClr val="C00000"/>
              </a:solidFill>
              <a:latin typeface="Corbel" panose="020B0503020204020204" pitchFamily="34" charset="0"/>
            </a:endParaRPr>
          </a:p>
        </p:txBody>
      </p:sp>
      <p:sp>
        <p:nvSpPr>
          <p:cNvPr id="14" name="ZoneTexte 13">
            <a:extLst>
              <a:ext uri="{FF2B5EF4-FFF2-40B4-BE49-F238E27FC236}">
                <a16:creationId xmlns:a16="http://schemas.microsoft.com/office/drawing/2014/main" id="{6226D6F5-1EE1-42CE-B121-CCBBDF23CEBA}"/>
              </a:ext>
            </a:extLst>
          </p:cNvPr>
          <p:cNvSpPr txBox="1"/>
          <p:nvPr/>
        </p:nvSpPr>
        <p:spPr>
          <a:xfrm>
            <a:off x="2355578" y="4333827"/>
            <a:ext cx="2771480" cy="369332"/>
          </a:xfrm>
          <a:prstGeom prst="rect">
            <a:avLst/>
          </a:prstGeom>
          <a:noFill/>
        </p:spPr>
        <p:txBody>
          <a:bodyPr wrap="square" rtlCol="0">
            <a:spAutoFit/>
          </a:bodyPr>
          <a:lstStyle/>
          <a:p>
            <a:r>
              <a:rPr lang="fr-FR" dirty="0"/>
              <a:t>103 Millions $</a:t>
            </a:r>
          </a:p>
        </p:txBody>
      </p:sp>
    </p:spTree>
    <p:extLst>
      <p:ext uri="{BB962C8B-B14F-4D97-AF65-F5344CB8AC3E}">
        <p14:creationId xmlns:p14="http://schemas.microsoft.com/office/powerpoint/2010/main" val="1546500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1579" y="1463609"/>
            <a:ext cx="11469341" cy="667463"/>
          </a:xfrm>
          <a:prstGeom prst="rect">
            <a:avLst/>
          </a:prstGeom>
          <a:solidFill>
            <a:schemeClr val="bg1"/>
          </a:solidFill>
          <a:ln>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399" b="1" dirty="0">
                <a:solidFill>
                  <a:schemeClr val="accent1">
                    <a:lumMod val="50000"/>
                  </a:schemeClr>
                </a:solidFill>
                <a:latin typeface="Calibri (Corps)"/>
                <a:cs typeface="Sakkal Majalla" panose="02000000000000000000" pitchFamily="2" charset="-78"/>
              </a:rPr>
              <a:t>Objectif :</a:t>
            </a:r>
          </a:p>
          <a:p>
            <a:pPr algn="just"/>
            <a:endParaRPr lang="fr-FR" sz="997" b="1" dirty="0">
              <a:solidFill>
                <a:schemeClr val="accent1">
                  <a:lumMod val="50000"/>
                </a:schemeClr>
              </a:solidFill>
              <a:latin typeface="Calibri (Corps)"/>
              <a:cs typeface="Sakkal Majalla" panose="02000000000000000000" pitchFamily="2" charset="-78"/>
            </a:endParaRPr>
          </a:p>
          <a:p>
            <a:pPr algn="just"/>
            <a:r>
              <a:rPr lang="fr-FR" sz="1999" b="1" dirty="0">
                <a:solidFill>
                  <a:schemeClr val="accent1">
                    <a:lumMod val="50000"/>
                  </a:schemeClr>
                </a:solidFill>
                <a:latin typeface="Calibri (Corps)"/>
                <a:cs typeface="Sakkal Majalla" panose="02000000000000000000" pitchFamily="2" charset="-78"/>
              </a:rPr>
              <a:t>Mettre en place une offre de formation tirée par la demande du secteur privé à travers :</a:t>
            </a:r>
          </a:p>
          <a:p>
            <a:pPr algn="just"/>
            <a:r>
              <a:rPr lang="fr-FR" sz="1999" dirty="0">
                <a:solidFill>
                  <a:schemeClr val="accent1">
                    <a:lumMod val="50000"/>
                  </a:schemeClr>
                </a:solidFill>
                <a:latin typeface="Calibri (Corps)"/>
                <a:cs typeface="Sakkal Majalla" panose="02000000000000000000" pitchFamily="2" charset="-78"/>
              </a:rPr>
              <a:t> </a:t>
            </a:r>
          </a:p>
        </p:txBody>
      </p:sp>
      <p:sp>
        <p:nvSpPr>
          <p:cNvPr id="9" name="Rectangle 8"/>
          <p:cNvSpPr/>
          <p:nvPr/>
        </p:nvSpPr>
        <p:spPr>
          <a:xfrm>
            <a:off x="3332071" y="2556470"/>
            <a:ext cx="5004596" cy="399981"/>
          </a:xfrm>
          <a:prstGeom prst="rect">
            <a:avLst/>
          </a:prstGeom>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1999" b="1" dirty="0" err="1">
                <a:solidFill>
                  <a:schemeClr val="bg1"/>
                </a:solidFill>
                <a:latin typeface="+mj-lt"/>
                <a:cs typeface="Sakkal Majalla" panose="02000000000000000000" pitchFamily="2" charset="-78"/>
              </a:rPr>
              <a:t>Appuyer</a:t>
            </a:r>
            <a:r>
              <a:rPr lang="en-US" sz="1999" b="1" dirty="0">
                <a:solidFill>
                  <a:schemeClr val="bg1"/>
                </a:solidFill>
                <a:latin typeface="+mj-lt"/>
                <a:cs typeface="Sakkal Majalla" panose="02000000000000000000" pitchFamily="2" charset="-78"/>
              </a:rPr>
              <a:t> les </a:t>
            </a:r>
            <a:r>
              <a:rPr lang="en-US" sz="1999" b="1" dirty="0" err="1">
                <a:solidFill>
                  <a:schemeClr val="bg1"/>
                </a:solidFill>
                <a:latin typeface="+mj-lt"/>
                <a:cs typeface="Sakkal Majalla" panose="02000000000000000000" pitchFamily="2" charset="-78"/>
              </a:rPr>
              <a:t>projets</a:t>
            </a:r>
            <a:r>
              <a:rPr lang="en-US" sz="1999" b="1" dirty="0">
                <a:solidFill>
                  <a:schemeClr val="bg1"/>
                </a:solidFill>
                <a:latin typeface="+mj-lt"/>
                <a:cs typeface="Sakkal Majalla" panose="02000000000000000000" pitchFamily="2" charset="-78"/>
              </a:rPr>
              <a:t> de </a:t>
            </a:r>
          </a:p>
        </p:txBody>
      </p:sp>
      <p:sp>
        <p:nvSpPr>
          <p:cNvPr id="10" name="Rectangle 9"/>
          <p:cNvSpPr/>
          <p:nvPr/>
        </p:nvSpPr>
        <p:spPr>
          <a:xfrm>
            <a:off x="267647" y="3830132"/>
            <a:ext cx="5207064" cy="1200329"/>
          </a:xfrm>
          <a:prstGeom prst="rect">
            <a:avLst/>
          </a:prstGeom>
          <a:ln w="12700">
            <a:solidFill>
              <a:schemeClr val="accent1">
                <a:lumMod val="75000"/>
              </a:schemeClr>
            </a:solidFill>
          </a:ln>
          <a:effectLst>
            <a:glow rad="63500">
              <a:schemeClr val="accent3">
                <a:satMod val="175000"/>
                <a:alpha val="40000"/>
              </a:schemeClr>
            </a:glow>
          </a:effectLst>
        </p:spPr>
        <p:txBody>
          <a:bodyPr wrap="square">
            <a:spAutoFit/>
          </a:bodyPr>
          <a:lstStyle/>
          <a:p>
            <a:pPr algn="just"/>
            <a:r>
              <a:rPr lang="fr-FR" dirty="0">
                <a:solidFill>
                  <a:schemeClr val="accent1">
                    <a:lumMod val="50000"/>
                  </a:schemeClr>
                </a:solidFill>
                <a:latin typeface="Calibri (Corps)"/>
                <a:cs typeface="Sakkal Majalla" panose="02000000000000000000" pitchFamily="2" charset="-78"/>
              </a:rPr>
              <a:t>Création ou l’extension de centres de formation professionnelle gérés dans le cadre de partenariats public-privé (PPP)</a:t>
            </a:r>
          </a:p>
          <a:p>
            <a:pPr algn="just"/>
            <a:endParaRPr lang="fr-FR" dirty="0">
              <a:solidFill>
                <a:schemeClr val="accent1">
                  <a:lumMod val="50000"/>
                </a:schemeClr>
              </a:solidFill>
              <a:latin typeface="Calibri (Corps)"/>
              <a:cs typeface="Sakkal Majalla" panose="02000000000000000000" pitchFamily="2" charset="-78"/>
            </a:endParaRPr>
          </a:p>
        </p:txBody>
      </p:sp>
      <p:cxnSp>
        <p:nvCxnSpPr>
          <p:cNvPr id="12" name="Connecteur droit avec flèche 11"/>
          <p:cNvCxnSpPr/>
          <p:nvPr/>
        </p:nvCxnSpPr>
        <p:spPr>
          <a:xfrm flipH="1">
            <a:off x="2078397" y="2943197"/>
            <a:ext cx="3535098" cy="764874"/>
          </a:xfrm>
          <a:prstGeom prst="straightConnector1">
            <a:avLst/>
          </a:prstGeom>
          <a:ln w="127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5613496" y="2947896"/>
            <a:ext cx="2987068" cy="760175"/>
          </a:xfrm>
          <a:prstGeom prst="straightConnector1">
            <a:avLst/>
          </a:prstGeom>
          <a:ln w="127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834369" y="3793245"/>
            <a:ext cx="5961179" cy="1200329"/>
          </a:xfrm>
          <a:prstGeom prst="rect">
            <a:avLst/>
          </a:prstGeom>
          <a:ln w="12700">
            <a:solidFill>
              <a:schemeClr val="accent1">
                <a:lumMod val="75000"/>
              </a:schemeClr>
            </a:solidFill>
          </a:ln>
          <a:effectLst>
            <a:glow rad="63500">
              <a:schemeClr val="accent3">
                <a:satMod val="175000"/>
                <a:alpha val="40000"/>
              </a:schemeClr>
            </a:glow>
          </a:effectLst>
        </p:spPr>
        <p:txBody>
          <a:bodyPr wrap="square">
            <a:spAutoFit/>
          </a:bodyPr>
          <a:lstStyle/>
          <a:p>
            <a:pPr algn="just"/>
            <a:r>
              <a:rPr lang="fr-FR" dirty="0">
                <a:solidFill>
                  <a:schemeClr val="accent1">
                    <a:lumMod val="50000"/>
                  </a:schemeClr>
                </a:solidFill>
                <a:latin typeface="Calibri (Corps)"/>
                <a:cs typeface="Sakkal Majalla" panose="02000000000000000000" pitchFamily="2" charset="-78"/>
              </a:rPr>
              <a:t>Réhabilitation de centres publics de formation professionnelle et leur reconversion d’un modèle de gestion classique en un modèle de gestion en PPP orienté vers la satisfaction de la demande du secteur privé</a:t>
            </a:r>
          </a:p>
        </p:txBody>
      </p:sp>
      <p:sp>
        <p:nvSpPr>
          <p:cNvPr id="2" name="Rectangle 1"/>
          <p:cNvSpPr/>
          <p:nvPr/>
        </p:nvSpPr>
        <p:spPr>
          <a:xfrm>
            <a:off x="267647" y="2556470"/>
            <a:ext cx="1051378" cy="461537"/>
          </a:xfrm>
          <a:prstGeom prst="rect">
            <a:avLst/>
          </a:prstGeom>
        </p:spPr>
        <p:txBody>
          <a:bodyPr wrap="none">
            <a:spAutoFit/>
          </a:bodyPr>
          <a:lstStyle/>
          <a:p>
            <a:pPr algn="just"/>
            <a:r>
              <a:rPr lang="fr-FR" sz="2399" b="1" dirty="0">
                <a:solidFill>
                  <a:schemeClr val="accent1">
                    <a:lumMod val="50000"/>
                  </a:schemeClr>
                </a:solidFill>
                <a:latin typeface="Calibri (Corps)"/>
                <a:cs typeface="Sakkal Majalla" panose="02000000000000000000" pitchFamily="2" charset="-78"/>
              </a:rPr>
              <a:t>Objet :</a:t>
            </a:r>
          </a:p>
        </p:txBody>
      </p:sp>
      <p:sp>
        <p:nvSpPr>
          <p:cNvPr id="17" name="Rectangle 16">
            <a:extLst>
              <a:ext uri="{FF2B5EF4-FFF2-40B4-BE49-F238E27FC236}">
                <a16:creationId xmlns:a16="http://schemas.microsoft.com/office/drawing/2014/main" id="{D88B61F3-F4F6-4536-997C-A8FCE9168D90}"/>
              </a:ext>
            </a:extLst>
          </p:cNvPr>
          <p:cNvSpPr/>
          <p:nvPr/>
        </p:nvSpPr>
        <p:spPr>
          <a:xfrm>
            <a:off x="481" y="136"/>
            <a:ext cx="12191041" cy="63264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a:ea typeface="+mn-ea"/>
                <a:cs typeface="Sakkal Majalla" panose="02000000000000000000" pitchFamily="2" charset="-78"/>
              </a:rPr>
              <a:t>Sous-Activité «Fonds Charaka de la FP»</a:t>
            </a:r>
          </a:p>
        </p:txBody>
      </p:sp>
      <p:sp>
        <p:nvSpPr>
          <p:cNvPr id="18" name="Chevron 4">
            <a:extLst>
              <a:ext uri="{FF2B5EF4-FFF2-40B4-BE49-F238E27FC236}">
                <a16:creationId xmlns:a16="http://schemas.microsoft.com/office/drawing/2014/main" id="{D3CC8BEC-0673-4DB3-A552-3F58373200A3}"/>
              </a:ext>
            </a:extLst>
          </p:cNvPr>
          <p:cNvSpPr/>
          <p:nvPr/>
        </p:nvSpPr>
        <p:spPr>
          <a:xfrm>
            <a:off x="1772211" y="670534"/>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Contexte spécifique</a:t>
            </a:r>
            <a:endParaRPr lang="fr-FR" sz="2800" dirty="0">
              <a:solidFill>
                <a:srgbClr val="C00000"/>
              </a:solidFill>
              <a:latin typeface="Corbel" panose="020B0503020204020204" pitchFamily="34" charset="0"/>
            </a:endParaRPr>
          </a:p>
        </p:txBody>
      </p:sp>
    </p:spTree>
    <p:extLst>
      <p:ext uri="{BB962C8B-B14F-4D97-AF65-F5344CB8AC3E}">
        <p14:creationId xmlns:p14="http://schemas.microsoft.com/office/powerpoint/2010/main" val="3838254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481" y="136"/>
            <a:ext cx="12191041" cy="773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defTabSz="829178">
              <a:lnSpc>
                <a:spcPct val="90000"/>
              </a:lnSpc>
              <a:spcBef>
                <a:spcPct val="0"/>
              </a:spcBef>
              <a:defRPr/>
            </a:pPr>
            <a:r>
              <a:rPr lang="fr-FR" sz="2539" b="1" dirty="0">
                <a:solidFill>
                  <a:srgbClr val="FFFFFF"/>
                </a:solidFill>
                <a:latin typeface="Calibri "/>
              </a:rPr>
              <a:t>Projets retenus pour le financement du Fonds </a:t>
            </a:r>
            <a:r>
              <a:rPr lang="fr-FR" sz="2539" b="1" dirty="0" err="1">
                <a:solidFill>
                  <a:srgbClr val="FFFFFF"/>
                </a:solidFill>
                <a:latin typeface="Calibri "/>
              </a:rPr>
              <a:t>Charaka</a:t>
            </a:r>
            <a:endParaRPr lang="fr-FR" sz="2539" b="1" dirty="0">
              <a:solidFill>
                <a:srgbClr val="292934"/>
              </a:solidFill>
              <a:latin typeface="Calibri "/>
              <a:cs typeface="Sakkal Majalla" panose="02000000000000000000" pitchFamily="2" charset="-78"/>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446" y="1742860"/>
            <a:ext cx="6214635" cy="4657364"/>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2472" y="1672036"/>
            <a:ext cx="4715313" cy="4728188"/>
          </a:xfrm>
          <a:prstGeom prst="rect">
            <a:avLst/>
          </a:prstGeom>
        </p:spPr>
      </p:pic>
      <p:sp>
        <p:nvSpPr>
          <p:cNvPr id="6" name="ZoneTexte 5"/>
          <p:cNvSpPr txBox="1"/>
          <p:nvPr/>
        </p:nvSpPr>
        <p:spPr>
          <a:xfrm>
            <a:off x="304972" y="1020345"/>
            <a:ext cx="11542813" cy="584775"/>
          </a:xfrm>
          <a:prstGeom prst="rect">
            <a:avLst/>
          </a:prstGeom>
          <a:noFill/>
        </p:spPr>
        <p:txBody>
          <a:bodyPr wrap="square" rtlCol="0">
            <a:spAutoFit/>
          </a:bodyPr>
          <a:lstStyle/>
          <a:p>
            <a:pPr defTabSz="829178">
              <a:defRPr/>
            </a:pPr>
            <a:r>
              <a:rPr lang="fr-MA" sz="1600" b="1" dirty="0">
                <a:solidFill>
                  <a:srgbClr val="292934"/>
                </a:solidFill>
                <a:latin typeface="Times New Roman"/>
                <a:cs typeface="Arial" panose="020B0604020202020204" pitchFamily="34" charset="0"/>
              </a:rPr>
              <a:t>Secteurs </a:t>
            </a:r>
            <a:r>
              <a:rPr lang="fr-MA" sz="1600" dirty="0">
                <a:solidFill>
                  <a:srgbClr val="292934"/>
                </a:solidFill>
                <a:latin typeface="Times New Roman"/>
                <a:cs typeface="Arial" panose="020B0604020202020204" pitchFamily="34" charset="0"/>
              </a:rPr>
              <a:t>: </a:t>
            </a:r>
            <a:r>
              <a:rPr lang="fr-FR" sz="1600" dirty="0">
                <a:solidFill>
                  <a:srgbClr val="292934"/>
                </a:solidFill>
                <a:latin typeface="Times New Roman"/>
                <a:cs typeface="Arial" panose="020B0604020202020204" pitchFamily="34" charset="0"/>
              </a:rPr>
              <a:t>Agriculture (1 projet), Boulangerie / Pâtisserie (1 projet), Artisanat (2 projets), Tourisme (2 projets), Santé (3 projets),</a:t>
            </a:r>
          </a:p>
          <a:p>
            <a:pPr defTabSz="829178">
              <a:defRPr/>
            </a:pPr>
            <a:r>
              <a:rPr lang="fr-FR" sz="1600" dirty="0">
                <a:solidFill>
                  <a:srgbClr val="292934"/>
                </a:solidFill>
                <a:latin typeface="Times New Roman"/>
                <a:cs typeface="Arial" panose="020B0604020202020204" pitchFamily="34" charset="0"/>
              </a:rPr>
              <a:t>                   Industrie (3 projets), Transports /logistique (1 projet), et Bâtiment / Travaux publics (2 projets)</a:t>
            </a:r>
          </a:p>
        </p:txBody>
      </p:sp>
    </p:spTree>
    <p:extLst>
      <p:ext uri="{BB962C8B-B14F-4D97-AF65-F5344CB8AC3E}">
        <p14:creationId xmlns:p14="http://schemas.microsoft.com/office/powerpoint/2010/main" val="3511551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751" y="4632553"/>
            <a:ext cx="3597010" cy="2225447"/>
          </a:xfrm>
          <a:prstGeom prst="rect">
            <a:avLst/>
          </a:prstGeom>
        </p:spPr>
      </p:pic>
      <p:sp>
        <p:nvSpPr>
          <p:cNvPr id="7" name="Rectangle 6"/>
          <p:cNvSpPr/>
          <p:nvPr/>
        </p:nvSpPr>
        <p:spPr>
          <a:xfrm>
            <a:off x="479" y="-3142"/>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lnSpc>
                <a:spcPct val="90000"/>
              </a:lnSpc>
              <a:spcBef>
                <a:spcPct val="0"/>
              </a:spcBef>
              <a:defRPr/>
            </a:pPr>
            <a:r>
              <a:rPr kumimoji="0" lang="fr-FR" sz="3200" b="1" i="0" u="none" strike="noStrike" kern="1200" cap="none" spc="0" normalizeH="0" baseline="0" noProof="0" dirty="0">
                <a:ln>
                  <a:noFill/>
                </a:ln>
                <a:solidFill>
                  <a:prstClr val="white"/>
                </a:solidFill>
                <a:effectLst/>
                <a:uLnTx/>
                <a:uFillTx/>
                <a:latin typeface="Corbel" panose="020B0503020204020204" pitchFamily="34" charset="0"/>
                <a:cs typeface="Sakkal Majalla" panose="02000000000000000000" pitchFamily="2" charset="-78"/>
              </a:rPr>
              <a:t>1- Volet technique</a:t>
            </a:r>
          </a:p>
        </p:txBody>
      </p:sp>
      <p:sp>
        <p:nvSpPr>
          <p:cNvPr id="2" name="Slide Number Placeholder 1"/>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fr-FR"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fr-FR"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Chevron 4"/>
          <p:cNvSpPr/>
          <p:nvPr/>
        </p:nvSpPr>
        <p:spPr>
          <a:xfrm>
            <a:off x="1991783" y="1161139"/>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Contexte Spécifique</a:t>
            </a:r>
            <a:endParaRPr lang="fr-FR" sz="2800" dirty="0">
              <a:solidFill>
                <a:srgbClr val="C00000"/>
              </a:solidFill>
              <a:latin typeface="Corbel" panose="020B0503020204020204" pitchFamily="34" charset="0"/>
            </a:endParaRPr>
          </a:p>
        </p:txBody>
      </p:sp>
      <p:sp>
        <p:nvSpPr>
          <p:cNvPr id="4" name="ZoneTexte 3">
            <a:extLst>
              <a:ext uri="{FF2B5EF4-FFF2-40B4-BE49-F238E27FC236}">
                <a16:creationId xmlns:a16="http://schemas.microsoft.com/office/drawing/2014/main" id="{2582A087-309F-4C3F-932D-735A7186C086}"/>
              </a:ext>
            </a:extLst>
          </p:cNvPr>
          <p:cNvSpPr txBox="1"/>
          <p:nvPr/>
        </p:nvSpPr>
        <p:spPr>
          <a:xfrm>
            <a:off x="458090" y="2280541"/>
            <a:ext cx="10379243" cy="3416320"/>
          </a:xfrm>
          <a:prstGeom prst="rect">
            <a:avLst/>
          </a:prstGeom>
          <a:noFill/>
        </p:spPr>
        <p:txBody>
          <a:bodyPr wrap="square" rtlCol="0">
            <a:spAutoFit/>
          </a:bodyPr>
          <a:lstStyle/>
          <a:p>
            <a:r>
              <a:rPr lang="fr-FR" sz="3600" dirty="0"/>
              <a:t>Gestion de la mise en œuvre des projets retenus pour le financement du Fonds Charaka :</a:t>
            </a:r>
          </a:p>
          <a:p>
            <a:pPr marL="723900" indent="-457200">
              <a:buFont typeface="Wingdings" panose="05000000000000000000" pitchFamily="2" charset="2"/>
              <a:buChar char="§"/>
            </a:pPr>
            <a:r>
              <a:rPr lang="fr-FR" sz="3600" dirty="0"/>
              <a:t>MCA- Morocco / Direction FP</a:t>
            </a:r>
          </a:p>
          <a:p>
            <a:pPr marL="723900" indent="-457200">
              <a:buFont typeface="Wingdings" panose="05000000000000000000" pitchFamily="2" charset="2"/>
              <a:buChar char="§"/>
            </a:pPr>
            <a:r>
              <a:rPr lang="fr-FR" sz="3600" dirty="0"/>
              <a:t>Gestionnaire du Fonds : cabinet GOPA</a:t>
            </a:r>
          </a:p>
          <a:p>
            <a:pPr marL="723900" indent="-457200">
              <a:buFont typeface="Wingdings" panose="05000000000000000000" pitchFamily="2" charset="2"/>
              <a:buChar char="§"/>
            </a:pPr>
            <a:r>
              <a:rPr lang="fr-FR" sz="3600" dirty="0"/>
              <a:t>Bénéficiaires des projets : partenaires publics et privés</a:t>
            </a:r>
          </a:p>
        </p:txBody>
      </p:sp>
    </p:spTree>
    <p:extLst>
      <p:ext uri="{BB962C8B-B14F-4D97-AF65-F5344CB8AC3E}">
        <p14:creationId xmlns:p14="http://schemas.microsoft.com/office/powerpoint/2010/main" val="334323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Custom Design - Showeet">
  <a:themeElements>
    <a:clrScheme name="Orange roug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S">
  <a:themeElements>
    <a:clrScheme name="11">
      <a:dk1>
        <a:sysClr val="windowText" lastClr="000000"/>
      </a:dk1>
      <a:lt1>
        <a:sysClr val="window" lastClr="FFFFFF"/>
      </a:lt1>
      <a:dk2>
        <a:srgbClr val="44546A"/>
      </a:dk2>
      <a:lt2>
        <a:srgbClr val="E7E6E6"/>
      </a:lt2>
      <a:accent1>
        <a:srgbClr val="2980B9"/>
      </a:accent1>
      <a:accent2>
        <a:srgbClr val="16A085"/>
      </a:accent2>
      <a:accent3>
        <a:srgbClr val="9BBB59"/>
      </a:accent3>
      <a:accent4>
        <a:srgbClr val="F39C12"/>
      </a:accent4>
      <a:accent5>
        <a:srgbClr val="C0392B"/>
      </a:accent5>
      <a:accent6>
        <a:srgbClr val="2C3F5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5864</TotalTime>
  <Words>3326</Words>
  <Application>Microsoft Office PowerPoint</Application>
  <PresentationFormat>Grand écran</PresentationFormat>
  <Paragraphs>539</Paragraphs>
  <Slides>39</Slides>
  <Notes>15</Notes>
  <HiddenSlides>0</HiddenSlides>
  <MMClips>0</MMClips>
  <ScaleCrop>false</ScaleCrop>
  <HeadingPairs>
    <vt:vector size="6" baseType="variant">
      <vt:variant>
        <vt:lpstr>Polices utilisées</vt:lpstr>
      </vt:variant>
      <vt:variant>
        <vt:i4>21</vt:i4>
      </vt:variant>
      <vt:variant>
        <vt:lpstr>Thème</vt:lpstr>
      </vt:variant>
      <vt:variant>
        <vt:i4>3</vt:i4>
      </vt:variant>
      <vt:variant>
        <vt:lpstr>Titres des diapositives</vt:lpstr>
      </vt:variant>
      <vt:variant>
        <vt:i4>39</vt:i4>
      </vt:variant>
    </vt:vector>
  </HeadingPairs>
  <TitlesOfParts>
    <vt:vector size="63" baseType="lpstr">
      <vt:lpstr>Agency FB</vt:lpstr>
      <vt:lpstr>Arial</vt:lpstr>
      <vt:lpstr>Bell MT</vt:lpstr>
      <vt:lpstr>Berlin Sans FB Demi</vt:lpstr>
      <vt:lpstr>Calibri</vt:lpstr>
      <vt:lpstr>Calibri </vt:lpstr>
      <vt:lpstr>Calibri (Corps)</vt:lpstr>
      <vt:lpstr>Calibri Light</vt:lpstr>
      <vt:lpstr>Cambria</vt:lpstr>
      <vt:lpstr>Castellar</vt:lpstr>
      <vt:lpstr>Corbel</vt:lpstr>
      <vt:lpstr>Gill Sans</vt:lpstr>
      <vt:lpstr>Helvetica</vt:lpstr>
      <vt:lpstr>Roboto</vt:lpstr>
      <vt:lpstr>Sakkal Majalla</vt:lpstr>
      <vt:lpstr>Times New Roman</vt:lpstr>
      <vt:lpstr>Times New Roman Bold</vt:lpstr>
      <vt:lpstr>Tw Cen MT</vt:lpstr>
      <vt:lpstr>Tw Cen MT Condensed</vt:lpstr>
      <vt:lpstr>Wingdings</vt:lpstr>
      <vt:lpstr>Wingdings 3</vt:lpstr>
      <vt:lpstr>1_Custom Design - Showeet</vt:lpstr>
      <vt:lpstr>TITLES</vt:lpstr>
      <vt:lpstr>Integral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Samira Mizbar</dc:creator>
  <cp:lastModifiedBy>youssef Masrour</cp:lastModifiedBy>
  <cp:revision>465</cp:revision>
  <cp:lastPrinted>2019-01-22T17:51:58Z</cp:lastPrinted>
  <dcterms:created xsi:type="dcterms:W3CDTF">2018-11-07T12:00:03Z</dcterms:created>
  <dcterms:modified xsi:type="dcterms:W3CDTF">2021-12-10T09:05:48Z</dcterms:modified>
</cp:coreProperties>
</file>