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33"/>
  </p:notesMasterIdLst>
  <p:sldIdLst>
    <p:sldId id="303" r:id="rId4"/>
    <p:sldId id="626" r:id="rId5"/>
    <p:sldId id="627" r:id="rId6"/>
    <p:sldId id="373" r:id="rId7"/>
    <p:sldId id="415" r:id="rId8"/>
    <p:sldId id="413" r:id="rId9"/>
    <p:sldId id="375" r:id="rId10"/>
    <p:sldId id="682" r:id="rId11"/>
    <p:sldId id="700" r:id="rId12"/>
    <p:sldId id="701" r:id="rId13"/>
    <p:sldId id="702" r:id="rId14"/>
    <p:sldId id="407" r:id="rId15"/>
    <p:sldId id="558" r:id="rId16"/>
    <p:sldId id="559" r:id="rId17"/>
    <p:sldId id="712" r:id="rId18"/>
    <p:sldId id="560" r:id="rId19"/>
    <p:sldId id="520" r:id="rId20"/>
    <p:sldId id="521" r:id="rId21"/>
    <p:sldId id="561" r:id="rId22"/>
    <p:sldId id="562" r:id="rId23"/>
    <p:sldId id="563" r:id="rId24"/>
    <p:sldId id="565" r:id="rId25"/>
    <p:sldId id="530" r:id="rId26"/>
    <p:sldId id="374" r:id="rId27"/>
    <p:sldId id="653" r:id="rId28"/>
    <p:sldId id="699" r:id="rId29"/>
    <p:sldId id="655" r:id="rId30"/>
    <p:sldId id="403" r:id="rId31"/>
    <p:sldId id="372" r:id="rId32"/>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Said Haj Haddouch" initials="SHH" lastIdx="0" clrIdx="1">
    <p:extLst>
      <p:ext uri="{19B8F6BF-5375-455C-9EA6-DF929625EA0E}">
        <p15:presenceInfo xmlns:p15="http://schemas.microsoft.com/office/powerpoint/2012/main" userId="S-1-5-21-1178779211-1430261201-1819217697-1165" providerId="AD"/>
      </p:ext>
    </p:extLst>
  </p:cmAuthor>
  <p:cmAuthor id="3" name="youssef" initials="y" lastIdx="1" clrIdx="2">
    <p:extLst>
      <p:ext uri="{19B8F6BF-5375-455C-9EA6-DF929625EA0E}">
        <p15:presenceInfo xmlns:p15="http://schemas.microsoft.com/office/powerpoint/2012/main" userId="c247d5ec3987f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75169" autoAdjust="0"/>
  </p:normalViewPr>
  <p:slideViewPr>
    <p:cSldViewPr snapToGrid="0">
      <p:cViewPr varScale="1">
        <p:scale>
          <a:sx n="50" d="100"/>
          <a:sy n="50" d="100"/>
        </p:scale>
        <p:origin x="1188" y="36"/>
      </p:cViewPr>
      <p:guideLst/>
    </p:cSldViewPr>
  </p:slideViewPr>
  <p:notesTextViewPr>
    <p:cViewPr>
      <p:scale>
        <a:sx n="1" d="1"/>
        <a:sy n="1" d="1"/>
      </p:scale>
      <p:origin x="0" y="0"/>
    </p:cViewPr>
  </p:notesTextViewPr>
  <p:sorterViewPr>
    <p:cViewPr>
      <p:scale>
        <a:sx n="100" d="100"/>
        <a:sy n="100" d="100"/>
      </p:scale>
      <p:origin x="0" y="-2152"/>
    </p:cViewPr>
  </p:sorterViewPr>
  <p:notesViewPr>
    <p:cSldViewPr snapToGrid="0">
      <p:cViewPr>
        <p:scale>
          <a:sx n="124" d="100"/>
          <a:sy n="124" d="100"/>
        </p:scale>
        <p:origin x="1060" y="-5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23/06/2021</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9</a:t>
            </a:fld>
            <a:endParaRPr lang="fr-MA"/>
          </a:p>
        </p:txBody>
      </p:sp>
    </p:spTree>
    <p:extLst>
      <p:ext uri="{BB962C8B-B14F-4D97-AF65-F5344CB8AC3E}">
        <p14:creationId xmlns:p14="http://schemas.microsoft.com/office/powerpoint/2010/main" val="338408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13</a:t>
            </a:fld>
            <a:endParaRPr lang="fr-MA"/>
          </a:p>
        </p:txBody>
      </p:sp>
    </p:spTree>
    <p:extLst>
      <p:ext uri="{BB962C8B-B14F-4D97-AF65-F5344CB8AC3E}">
        <p14:creationId xmlns:p14="http://schemas.microsoft.com/office/powerpoint/2010/main" val="346567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17</a:t>
            </a:fld>
            <a:endParaRPr lang="fr-MA"/>
          </a:p>
        </p:txBody>
      </p:sp>
    </p:spTree>
    <p:extLst>
      <p:ext uri="{BB962C8B-B14F-4D97-AF65-F5344CB8AC3E}">
        <p14:creationId xmlns:p14="http://schemas.microsoft.com/office/powerpoint/2010/main" val="175188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23</a:t>
            </a:fld>
            <a:endParaRPr lang="fr-MA"/>
          </a:p>
        </p:txBody>
      </p:sp>
    </p:spTree>
    <p:extLst>
      <p:ext uri="{BB962C8B-B14F-4D97-AF65-F5344CB8AC3E}">
        <p14:creationId xmlns:p14="http://schemas.microsoft.com/office/powerpoint/2010/main" val="112449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6/23/2021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6/23/2021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6/23/2021</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hyperlink" Target="#_Toc63166245"/><Relationship Id="rId2" Type="http://schemas.openxmlformats.org/officeDocument/2006/relationships/image" Target="../media/image5.png"/><Relationship Id="rId1" Type="http://schemas.openxmlformats.org/officeDocument/2006/relationships/slideLayout" Target="../slideLayouts/slideLayout46.xml"/><Relationship Id="rId5" Type="http://schemas.openxmlformats.org/officeDocument/2006/relationships/hyperlink" Target="#_Toc63166247"/><Relationship Id="rId4" Type="http://schemas.openxmlformats.org/officeDocument/2006/relationships/hyperlink" Target="#_Toc63166246"/></Relationships>
</file>

<file path=ppt/slides/_rels/slide12.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hyperlink" Target="https://us02web.zoom.us/j/84121297324" TargetMode="External"/><Relationship Id="rId5" Type="http://schemas.openxmlformats.org/officeDocument/2006/relationships/hyperlink" Target="https://www.dropbox.com/request/9ZCs9ltnAkMR6VPLZdxJ" TargetMode="External"/><Relationship Id="rId4" Type="http://schemas.openxmlformats.org/officeDocument/2006/relationships/hyperlink" Target="http://www.mcamorocco.ma/fr/appels-d-offr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hyperlink" Target="http://www.mcamorocco.ma/fr/systeme-de-contestation-bid-challenge-system-bcs" TargetMode="External"/><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971044"/>
            <a:ext cx="12192000" cy="8422049"/>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l’appel d’offres n°</a:t>
            </a:r>
          </a:p>
          <a:p>
            <a:pPr algn="ctr"/>
            <a:r>
              <a:rPr lang="es-ES" sz="1814" b="1" dirty="0">
                <a:latin typeface="Corbel" panose="020B0503020204020204" pitchFamily="34" charset="0"/>
              </a:rPr>
              <a:t>DAO/CB/MCA-M/EW-39-D-Lot 9/Compact</a:t>
            </a:r>
          </a:p>
          <a:p>
            <a:pPr algn="ctr"/>
            <a:r>
              <a:rPr lang="fr-FR" b="1" dirty="0">
                <a:latin typeface="Corbel" panose="020B0503020204020204" pitchFamily="34" charset="0"/>
              </a:rPr>
              <a:t>Méthode: </a:t>
            </a:r>
            <a:r>
              <a:rPr lang="fr-FR" b="1" dirty="0" err="1">
                <a:latin typeface="Corbel" panose="020B0503020204020204" pitchFamily="34" charset="0"/>
              </a:rPr>
              <a:t>Competitive</a:t>
            </a:r>
            <a:r>
              <a:rPr lang="fr-FR" b="1" dirty="0">
                <a:latin typeface="Corbel" panose="020B0503020204020204" pitchFamily="34" charset="0"/>
              </a:rPr>
              <a:t> </a:t>
            </a:r>
            <a:r>
              <a:rPr lang="fr-FR" b="1" dirty="0" err="1">
                <a:latin typeface="Corbel" panose="020B0503020204020204" pitchFamily="34" charset="0"/>
              </a:rPr>
              <a:t>Bidding</a:t>
            </a:r>
            <a:endParaRPr lang="es-ES" sz="1814" b="1" dirty="0">
              <a:latin typeface="Corbel" panose="020B0503020204020204" pitchFamily="34" charset="0"/>
            </a:endParaRPr>
          </a:p>
          <a:p>
            <a:pPr algn="ctr"/>
            <a:r>
              <a:rPr lang="fr-FR" sz="2400" b="1" dirty="0">
                <a:latin typeface="Corbel" panose="020B0503020204020204" pitchFamily="34" charset="0"/>
              </a:rPr>
              <a:t>			</a:t>
            </a:r>
          </a:p>
          <a:p>
            <a:pPr algn="ctr">
              <a:spcBef>
                <a:spcPts val="500"/>
              </a:spcBef>
              <a:spcAft>
                <a:spcPts val="500"/>
              </a:spcAft>
            </a:pPr>
            <a:r>
              <a:rPr lang="fr-FR" sz="2400" b="1" dirty="0">
                <a:latin typeface="Corbel" panose="020B0503020204020204" pitchFamily="34" charset="0"/>
              </a:rPr>
              <a:t> Acquisition </a:t>
            </a:r>
            <a:r>
              <a:rPr lang="fr-MA" sz="2400" b="1" dirty="0">
                <a:latin typeface="Corbel" panose="020B0503020204020204" pitchFamily="34" charset="0"/>
              </a:rPr>
              <a:t>du gros matériel destiné aux instituts de formation professionnelle bénéficiant de l’appui financier du Fonds Charaka-LOT-9</a:t>
            </a:r>
          </a:p>
          <a:p>
            <a:pPr algn="ctr"/>
            <a:r>
              <a:rPr lang="fr-MA" sz="2400" b="1" dirty="0">
                <a:latin typeface="Corbel" panose="020B0503020204020204" pitchFamily="34" charset="0"/>
              </a:rPr>
              <a:t>Projet : Institut de Formation aux Métiers de Boulangerie et de Pâtisserie IFMBP Casablanca (P76)</a:t>
            </a:r>
            <a:r>
              <a:rPr lang="fr-FR" sz="2400" b="1" dirty="0">
                <a:latin typeface="Corbel" panose="020B0503020204020204" pitchFamily="34" charset="0"/>
              </a:rPr>
              <a:t>							</a:t>
            </a:r>
          </a:p>
          <a:p>
            <a:pPr lvl="0" algn="ctr"/>
            <a:r>
              <a:rPr lang="fr-FR" sz="2400" b="1" dirty="0">
                <a:latin typeface="Corbel" panose="020B0503020204020204" pitchFamily="34" charset="0"/>
              </a:rPr>
              <a:t>Le 29 juin 2021</a:t>
            </a:r>
            <a:endParaRPr lang="fr-FR" sz="2800" b="1" kern="0" dirty="0">
              <a:latin typeface="Sakkal Majalla" panose="02000000000000000000" pitchFamily="2" charset="-78"/>
              <a:cs typeface="Sakkal Majalla" panose="02000000000000000000" pitchFamily="2" charset="-78"/>
            </a:endParaRPr>
          </a:p>
          <a:p>
            <a:pPr algn="ctr"/>
            <a:endParaRPr lang="fr-FR" sz="2400" dirty="0">
              <a:latin typeface="Corbel" panose="020B0503020204020204" pitchFamily="34" charset="0"/>
            </a:endParaRPr>
          </a:p>
          <a:p>
            <a:pPr algn="ctr"/>
            <a:r>
              <a:rPr lang="fr-FR" sz="3200" b="1" dirty="0">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
        <p:nvSpPr>
          <p:cNvPr id="7" name="Chevron 6"/>
          <p:cNvSpPr/>
          <p:nvPr/>
        </p:nvSpPr>
        <p:spPr>
          <a:xfrm>
            <a:off x="2157401" y="990431"/>
            <a:ext cx="8208589" cy="803235"/>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999" b="1" dirty="0">
                <a:solidFill>
                  <a:srgbClr val="FFFFFF"/>
                </a:solidFill>
                <a:latin typeface="Corbel" panose="020B0503020204020204" pitchFamily="34" charset="0"/>
              </a:rPr>
              <a:t>Architecture du DAO</a:t>
            </a:r>
            <a:endParaRPr lang="fr-FR" sz="1999" b="1" dirty="0">
              <a:solidFill>
                <a:srgbClr val="FF0000"/>
              </a:solidFill>
              <a:latin typeface="Corbel" panose="020B0503020204020204" pitchFamily="34" charset="0"/>
            </a:endParaRPr>
          </a:p>
        </p:txBody>
      </p:sp>
      <p:sp>
        <p:nvSpPr>
          <p:cNvPr id="6" name="Rectangle 5">
            <a:extLst>
              <a:ext uri="{FF2B5EF4-FFF2-40B4-BE49-F238E27FC236}">
                <a16:creationId xmlns:a16="http://schemas.microsoft.com/office/drawing/2014/main" id="{6AA7475B-11E7-4F7D-87A0-836C4ADDC401}"/>
              </a:ext>
            </a:extLst>
          </p:cNvPr>
          <p:cNvSpPr/>
          <p:nvPr/>
        </p:nvSpPr>
        <p:spPr>
          <a:xfrm>
            <a:off x="2088303" y="2116134"/>
            <a:ext cx="7781572" cy="43098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E67843DA-E346-4CC8-9E15-EC074977DB7B}"/>
              </a:ext>
            </a:extLst>
          </p:cNvPr>
          <p:cNvSpPr/>
          <p:nvPr/>
        </p:nvSpPr>
        <p:spPr>
          <a:xfrm>
            <a:off x="2779285" y="2394264"/>
            <a:ext cx="6095040" cy="2810065"/>
          </a:xfrm>
          <a:prstGeom prst="rect">
            <a:avLst/>
          </a:prstGeom>
        </p:spPr>
        <p:txBody>
          <a:bodyPr>
            <a:spAutoFit/>
          </a:bodyPr>
          <a:lstStyle/>
          <a:p>
            <a:pPr marL="207294" indent="-207294">
              <a:lnSpc>
                <a:spcPct val="90000"/>
              </a:lnSpc>
              <a:spcBef>
                <a:spcPts val="907"/>
              </a:spcBef>
              <a:buFont typeface="Wingdings" panose="05000000000000000000" pitchFamily="2" charset="2"/>
              <a:buChar char="Ø"/>
              <a:defRPr/>
            </a:pPr>
            <a:r>
              <a:rPr lang="en-US" sz="2539" dirty="0">
                <a:solidFill>
                  <a:srgbClr val="5B9BD5"/>
                </a:solidFill>
                <a:latin typeface="Corbel" panose="020B0503020204020204" pitchFamily="34" charset="0"/>
              </a:rPr>
              <a:t>2ème </a:t>
            </a:r>
            <a:r>
              <a:rPr lang="fr-FR" sz="2539" dirty="0">
                <a:solidFill>
                  <a:srgbClr val="5B9BD5"/>
                </a:solidFill>
                <a:latin typeface="Corbel" panose="020B0503020204020204" pitchFamily="34" charset="0"/>
              </a:rPr>
              <a:t>Partie: Conditions de fourniture</a:t>
            </a:r>
          </a:p>
          <a:p>
            <a:pPr marL="621883" lvl="1" indent="-207294">
              <a:lnSpc>
                <a:spcPct val="90000"/>
              </a:lnSpc>
              <a:spcBef>
                <a:spcPts val="453"/>
              </a:spcBef>
              <a:buFont typeface="Arial" panose="020B0604020202020204" pitchFamily="34" charset="0"/>
              <a:buChar char="•"/>
              <a:defRPr/>
            </a:pPr>
            <a:r>
              <a:rPr lang="fr-FR" sz="2176" b="1" dirty="0">
                <a:solidFill>
                  <a:prstClr val="black"/>
                </a:solidFill>
                <a:latin typeface="Corbel" panose="020B0503020204020204" pitchFamily="34" charset="0"/>
              </a:rPr>
              <a:t>Section V: Spécification des Biens et Services Connexes</a:t>
            </a:r>
          </a:p>
          <a:p>
            <a:pPr marL="621883" lvl="1" indent="-207294">
              <a:lnSpc>
                <a:spcPct val="90000"/>
              </a:lnSpc>
              <a:spcBef>
                <a:spcPts val="453"/>
              </a:spcBef>
              <a:buFont typeface="Arial" panose="020B0604020202020204" pitchFamily="34" charset="0"/>
              <a:buChar char="•"/>
              <a:defRPr/>
            </a:pPr>
            <a:r>
              <a:rPr lang="fr-FR" sz="2176" b="1" dirty="0">
                <a:solidFill>
                  <a:prstClr val="black"/>
                </a:solidFill>
                <a:latin typeface="Corbel" panose="020B0503020204020204" pitchFamily="34" charset="0"/>
              </a:rPr>
              <a:t>Liste détaillée des Biens et Services connexes</a:t>
            </a:r>
          </a:p>
          <a:p>
            <a:pPr marL="621883" lvl="1" indent="-207294">
              <a:lnSpc>
                <a:spcPct val="90000"/>
              </a:lnSpc>
              <a:spcBef>
                <a:spcPts val="453"/>
              </a:spcBef>
              <a:buFont typeface="Arial" panose="020B0604020202020204" pitchFamily="34" charset="0"/>
              <a:buChar char="•"/>
              <a:defRPr/>
            </a:pPr>
            <a:r>
              <a:rPr lang="fr-FR" sz="2176" b="1" dirty="0">
                <a:solidFill>
                  <a:prstClr val="black"/>
                </a:solidFill>
                <a:latin typeface="Corbel" panose="020B0503020204020204" pitchFamily="34" charset="0"/>
              </a:rPr>
              <a:t>Calendriers de livraison et d’Achèvement</a:t>
            </a:r>
          </a:p>
          <a:p>
            <a:pPr marL="621883" lvl="1" indent="-207294">
              <a:lnSpc>
                <a:spcPct val="90000"/>
              </a:lnSpc>
              <a:spcBef>
                <a:spcPts val="453"/>
              </a:spcBef>
              <a:buFont typeface="Arial" panose="020B0604020202020204" pitchFamily="34" charset="0"/>
              <a:buChar char="•"/>
              <a:defRPr/>
            </a:pPr>
            <a:r>
              <a:rPr lang="fr-FR" sz="2176" b="1" dirty="0">
                <a:solidFill>
                  <a:prstClr val="black"/>
                </a:solidFill>
                <a:latin typeface="Corbel" panose="020B0503020204020204" pitchFamily="34" charset="0"/>
              </a:rPr>
              <a:t>Spécifications et Plans et Dessins Techniques</a:t>
            </a:r>
          </a:p>
        </p:txBody>
      </p:sp>
    </p:spTree>
    <p:extLst>
      <p:ext uri="{BB962C8B-B14F-4D97-AF65-F5344CB8AC3E}">
        <p14:creationId xmlns:p14="http://schemas.microsoft.com/office/powerpoint/2010/main" val="301915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11</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
        <p:nvSpPr>
          <p:cNvPr id="7" name="Chevron 6"/>
          <p:cNvSpPr/>
          <p:nvPr/>
        </p:nvSpPr>
        <p:spPr>
          <a:xfrm>
            <a:off x="2157401" y="990431"/>
            <a:ext cx="8208589" cy="803235"/>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999" b="1" dirty="0">
                <a:solidFill>
                  <a:srgbClr val="FFFFFF"/>
                </a:solidFill>
                <a:latin typeface="Corbel" panose="020B0503020204020204" pitchFamily="34" charset="0"/>
              </a:rPr>
              <a:t>Architecture du DAO</a:t>
            </a:r>
            <a:endParaRPr lang="fr-FR" sz="1999" b="1" dirty="0">
              <a:solidFill>
                <a:srgbClr val="FF0000"/>
              </a:solidFill>
              <a:latin typeface="Corbel" panose="020B0503020204020204" pitchFamily="34" charset="0"/>
            </a:endParaRPr>
          </a:p>
        </p:txBody>
      </p:sp>
      <p:sp>
        <p:nvSpPr>
          <p:cNvPr id="6" name="Rectangle 5">
            <a:extLst>
              <a:ext uri="{FF2B5EF4-FFF2-40B4-BE49-F238E27FC236}">
                <a16:creationId xmlns:a16="http://schemas.microsoft.com/office/drawing/2014/main" id="{6AA7475B-11E7-4F7D-87A0-836C4ADDC401}"/>
              </a:ext>
            </a:extLst>
          </p:cNvPr>
          <p:cNvSpPr/>
          <p:nvPr/>
        </p:nvSpPr>
        <p:spPr>
          <a:xfrm>
            <a:off x="2088303" y="2116134"/>
            <a:ext cx="7781572" cy="43098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E67843DA-E346-4CC8-9E15-EC074977DB7B}"/>
              </a:ext>
            </a:extLst>
          </p:cNvPr>
          <p:cNvSpPr/>
          <p:nvPr/>
        </p:nvSpPr>
        <p:spPr>
          <a:xfrm>
            <a:off x="2779285" y="2394263"/>
            <a:ext cx="6095040" cy="2494914"/>
          </a:xfrm>
          <a:prstGeom prst="rect">
            <a:avLst/>
          </a:prstGeom>
        </p:spPr>
        <p:txBody>
          <a:bodyPr>
            <a:spAutoFit/>
          </a:bodyPr>
          <a:lstStyle/>
          <a:p>
            <a:pPr marL="207294" indent="-207294">
              <a:lnSpc>
                <a:spcPct val="90000"/>
              </a:lnSpc>
              <a:spcBef>
                <a:spcPts val="907"/>
              </a:spcBef>
              <a:buFont typeface="Wingdings" panose="05000000000000000000" pitchFamily="2" charset="2"/>
              <a:buChar char="Ø"/>
              <a:defRPr/>
            </a:pPr>
            <a:r>
              <a:rPr lang="en-US" sz="2539" dirty="0">
                <a:solidFill>
                  <a:srgbClr val="5B9BD5"/>
                </a:solidFill>
                <a:latin typeface="Corbel" panose="020B0503020204020204" pitchFamily="34" charset="0"/>
              </a:rPr>
              <a:t>3ème </a:t>
            </a:r>
            <a:r>
              <a:rPr lang="fr-FR" sz="2539" dirty="0">
                <a:solidFill>
                  <a:srgbClr val="5B9BD5"/>
                </a:solidFill>
                <a:latin typeface="Corbel" panose="020B0503020204020204" pitchFamily="34" charset="0"/>
              </a:rPr>
              <a:t>Partie: Conditions du contrat et formulaires contractuels</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VI: </a:t>
            </a:r>
            <a:r>
              <a:rPr lang="fr-FR" sz="2176" b="1" dirty="0">
                <a:latin typeface="Corbel" panose="020B0503020204020204" pitchFamily="34" charset="0"/>
                <a:ea typeface="Times New Roman" panose="02020603050405020304" pitchFamily="18" charset="0"/>
              </a:rPr>
              <a:t>Conditions Générales du Contrat (« CGC »)</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VII: </a:t>
            </a:r>
            <a:r>
              <a:rPr lang="fr-FR" sz="2176" b="1" dirty="0">
                <a:latin typeface="Corbel" panose="020B0503020204020204" pitchFamily="34" charset="0"/>
                <a:ea typeface="Times New Roman" panose="02020603050405020304" pitchFamily="18" charset="0"/>
              </a:rPr>
              <a:t>Conditions Particulières du Contrat (« CPC »)</a:t>
            </a:r>
          </a:p>
          <a:p>
            <a:pPr marL="621883" lvl="1" indent="-207294">
              <a:lnSpc>
                <a:spcPct val="90000"/>
              </a:lnSpc>
              <a:spcBef>
                <a:spcPts val="453"/>
              </a:spcBef>
              <a:buFont typeface="Arial" panose="020B0604020202020204" pitchFamily="34" charset="0"/>
              <a:buChar char="•"/>
            </a:pPr>
            <a:r>
              <a:rPr lang="fr-FR" sz="2176" b="1" dirty="0">
                <a:latin typeface="Corbel" panose="020B0503020204020204" pitchFamily="34" charset="0"/>
                <a:ea typeface="Times New Roman" panose="02020603050405020304" pitchFamily="18" charset="0"/>
              </a:rPr>
              <a:t>Section VIII: Annexes au Contrat</a:t>
            </a:r>
          </a:p>
        </p:txBody>
      </p:sp>
      <p:sp>
        <p:nvSpPr>
          <p:cNvPr id="4" name="Rectangle 1">
            <a:extLst>
              <a:ext uri="{FF2B5EF4-FFF2-40B4-BE49-F238E27FC236}">
                <a16:creationId xmlns:a16="http://schemas.microsoft.com/office/drawing/2014/main" id="{88C7C764-A644-4EF2-91E6-8DF340C3FD1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83225" algn="r"/>
              </a:tabLst>
              <a:defRPr>
                <a:solidFill>
                  <a:schemeClr val="tx1"/>
                </a:solidFill>
                <a:latin typeface="Arial" panose="020B0604020202020204" pitchFamily="34" charset="0"/>
              </a:defRPr>
            </a:lvl1pPr>
            <a:lvl2pPr eaLnBrk="0" fontAlgn="base" hangingPunct="0">
              <a:spcBef>
                <a:spcPct val="0"/>
              </a:spcBef>
              <a:spcAft>
                <a:spcPct val="0"/>
              </a:spcAft>
              <a:tabLst>
                <a:tab pos="5483225" algn="r"/>
              </a:tabLst>
              <a:defRPr>
                <a:solidFill>
                  <a:schemeClr val="tx1"/>
                </a:solidFill>
                <a:latin typeface="Arial" panose="020B0604020202020204" pitchFamily="34" charset="0"/>
              </a:defRPr>
            </a:lvl2pPr>
            <a:lvl3pPr eaLnBrk="0" fontAlgn="base" hangingPunct="0">
              <a:spcBef>
                <a:spcPct val="0"/>
              </a:spcBef>
              <a:spcAft>
                <a:spcPct val="0"/>
              </a:spcAft>
              <a:tabLst>
                <a:tab pos="5483225" algn="r"/>
              </a:tabLst>
              <a:defRPr>
                <a:solidFill>
                  <a:schemeClr val="tx1"/>
                </a:solidFill>
                <a:latin typeface="Arial" panose="020B0604020202020204" pitchFamily="34" charset="0"/>
              </a:defRPr>
            </a:lvl3pPr>
            <a:lvl4pPr eaLnBrk="0" fontAlgn="base" hangingPunct="0">
              <a:spcBef>
                <a:spcPct val="0"/>
              </a:spcBef>
              <a:spcAft>
                <a:spcPct val="0"/>
              </a:spcAft>
              <a:tabLst>
                <a:tab pos="5483225" algn="r"/>
              </a:tabLst>
              <a:defRPr>
                <a:solidFill>
                  <a:schemeClr val="tx1"/>
                </a:solidFill>
                <a:latin typeface="Arial" panose="020B0604020202020204" pitchFamily="34" charset="0"/>
              </a:defRPr>
            </a:lvl4pPr>
            <a:lvl5pPr eaLnBrk="0" fontAlgn="base" hangingPunct="0">
              <a:spcBef>
                <a:spcPct val="0"/>
              </a:spcBef>
              <a:spcAft>
                <a:spcPct val="0"/>
              </a:spcAft>
              <a:tabLst>
                <a:tab pos="5483225" algn="r"/>
              </a:tabLst>
              <a:defRPr>
                <a:solidFill>
                  <a:schemeClr val="tx1"/>
                </a:solidFill>
                <a:latin typeface="Arial" panose="020B0604020202020204" pitchFamily="34" charset="0"/>
              </a:defRPr>
            </a:lvl5pPr>
            <a:lvl6pPr eaLnBrk="0" fontAlgn="base" hangingPunct="0">
              <a:spcBef>
                <a:spcPct val="0"/>
              </a:spcBef>
              <a:spcAft>
                <a:spcPct val="0"/>
              </a:spcAft>
              <a:tabLst>
                <a:tab pos="5483225" algn="r"/>
              </a:tabLst>
              <a:defRPr>
                <a:solidFill>
                  <a:schemeClr val="tx1"/>
                </a:solidFill>
                <a:latin typeface="Arial" panose="020B0604020202020204" pitchFamily="34" charset="0"/>
              </a:defRPr>
            </a:lvl6pPr>
            <a:lvl7pPr eaLnBrk="0" fontAlgn="base" hangingPunct="0">
              <a:spcBef>
                <a:spcPct val="0"/>
              </a:spcBef>
              <a:spcAft>
                <a:spcPct val="0"/>
              </a:spcAft>
              <a:tabLst>
                <a:tab pos="5483225" algn="r"/>
              </a:tabLst>
              <a:defRPr>
                <a:solidFill>
                  <a:schemeClr val="tx1"/>
                </a:solidFill>
                <a:latin typeface="Arial" panose="020B0604020202020204" pitchFamily="34" charset="0"/>
              </a:defRPr>
            </a:lvl7pPr>
            <a:lvl8pPr eaLnBrk="0" fontAlgn="base" hangingPunct="0">
              <a:spcBef>
                <a:spcPct val="0"/>
              </a:spcBef>
              <a:spcAft>
                <a:spcPct val="0"/>
              </a:spcAft>
              <a:tabLst>
                <a:tab pos="5483225" algn="r"/>
              </a:tabLst>
              <a:defRPr>
                <a:solidFill>
                  <a:schemeClr val="tx1"/>
                </a:solidFill>
                <a:latin typeface="Arial" panose="020B0604020202020204" pitchFamily="34" charset="0"/>
              </a:defRPr>
            </a:lvl8pPr>
            <a:lvl9pPr eaLnBrk="0" fontAlgn="base" hangingPunct="0">
              <a:spcBef>
                <a:spcPct val="0"/>
              </a:spcBef>
              <a:spcAft>
                <a:spcPct val="0"/>
              </a:spcAft>
              <a:tabLst>
                <a:tab pos="548322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83225" algn="r"/>
              </a:tabLst>
            </a:pPr>
            <a:r>
              <a:rPr kumimoji="0" lang="fr-FR" altLang="fr-F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Section VI</a:t>
            </a:r>
            <a:r>
              <a:rPr kumimoji="0" lang="fr-FR" altLang="fr-FR" sz="1100" b="0" i="0" u="none" strike="noStrike" cap="none" normalizeH="0" baseline="0">
                <a:ln>
                  <a:noFill/>
                </a:ln>
                <a:solidFill>
                  <a:schemeClr val="tx1"/>
                </a:solidFill>
                <a:effectLst/>
                <a:latin typeface="Calibri" panose="020F0502020204030204" pitchFamily="34" charset="0"/>
                <a:ea typeface="MS Mincho" panose="02020609040205080304" pitchFamily="49" charset="-128"/>
                <a:cs typeface="Calibri" panose="020F0502020204030204" pitchFamily="34" charset="0"/>
                <a:hlinkClick r:id="rId3"/>
              </a:rPr>
              <a:t>	</a:t>
            </a:r>
            <a:r>
              <a:rPr kumimoji="0" lang="fr-FR" altLang="fr-F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 Conditions Générales du Contrat (GCC)</a:t>
            </a: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83225" algn="r"/>
              </a:tabLst>
            </a:pPr>
            <a:r>
              <a:rPr kumimoji="0" lang="fr-FR" altLang="fr-F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Section VII. Conditions Particulières du Contrat</a:t>
            </a: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83225" algn="r"/>
              </a:tabLst>
            </a:pPr>
            <a:r>
              <a:rPr kumimoji="0" lang="fr-FR" altLang="fr-F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Section VIII</a:t>
            </a:r>
            <a:r>
              <a:rPr kumimoji="0" lang="fr-FR" altLang="fr-FR" sz="1100" b="0" i="0" u="none" strike="noStrike" cap="none" normalizeH="0" baseline="0">
                <a:ln>
                  <a:noFill/>
                </a:ln>
                <a:solidFill>
                  <a:schemeClr val="tx1"/>
                </a:solidFill>
                <a:effectLst/>
                <a:latin typeface="Calibri" panose="020F0502020204030204" pitchFamily="34" charset="0"/>
                <a:ea typeface="MS Mincho" panose="02020609040205080304" pitchFamily="49" charset="-128"/>
                <a:cs typeface="Calibri" panose="020F0502020204030204" pitchFamily="34" charset="0"/>
                <a:hlinkClick r:id="rId5"/>
              </a:rPr>
              <a:t>	</a:t>
            </a:r>
            <a:r>
              <a:rPr kumimoji="0" lang="fr-FR" altLang="fr-F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Formulaires contractuels et Annexes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667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a:t>
            </a:r>
          </a:p>
        </p:txBody>
      </p:sp>
      <p:sp>
        <p:nvSpPr>
          <p:cNvPr id="9" name="Content Placeholder 2"/>
          <p:cNvSpPr txBox="1">
            <a:spLocks/>
          </p:cNvSpPr>
          <p:nvPr/>
        </p:nvSpPr>
        <p:spPr>
          <a:xfrm>
            <a:off x="1981200" y="1563348"/>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fontScale="77500" lnSpcReduction="2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Des clarifications peuvent être demandées par courriel dans un délai ne dépassant pas le</a:t>
            </a:r>
            <a:r>
              <a:rPr lang="fr-FR" sz="2000" dirty="0">
                <a:solidFill>
                  <a:srgbClr val="FF0000"/>
                </a:solidFill>
                <a:latin typeface="Corbel" panose="020B0503020204020204" pitchFamily="34" charset="0"/>
                <a:ea typeface="Times New Roman" panose="02020603050405020304" pitchFamily="18" charset="0"/>
              </a:rPr>
              <a:t> 0</a:t>
            </a:r>
            <a:r>
              <a:rPr lang="fr-FR" sz="2100" dirty="0">
                <a:solidFill>
                  <a:srgbClr val="FF0000"/>
                </a:solidFill>
                <a:latin typeface="Corbel" panose="020B0503020204020204" pitchFamily="34" charset="0"/>
              </a:rPr>
              <a:t>2</a:t>
            </a:r>
            <a:r>
              <a:rPr lang="fr-FR" sz="2000" dirty="0">
                <a:solidFill>
                  <a:srgbClr val="FF0000"/>
                </a:solidFill>
                <a:latin typeface="Corbel" panose="020B0503020204020204" pitchFamily="34" charset="0"/>
                <a:ea typeface="Times New Roman" panose="02020603050405020304" pitchFamily="18" charset="0"/>
              </a:rPr>
              <a:t> juillet 2021 </a:t>
            </a:r>
            <a:r>
              <a:rPr lang="fr-FR" sz="2000" dirty="0">
                <a:latin typeface="Corbel" panose="020B0503020204020204" pitchFamily="34" charset="0"/>
                <a:ea typeface="Times New Roman" panose="02020603050405020304" pitchFamily="18" charset="0"/>
              </a:rPr>
              <a:t>via </a:t>
            </a:r>
            <a:r>
              <a:rPr lang="fr-FR" sz="2000" dirty="0">
                <a:solidFill>
                  <a:schemeClr val="accent5"/>
                </a:solidFill>
                <a:latin typeface="Corbel" panose="020B0503020204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procurement@mcamorocco.ma</a:t>
            </a:r>
            <a:r>
              <a:rPr lang="fr-FR" sz="2000" dirty="0">
                <a:solidFill>
                  <a:schemeClr val="accent5"/>
                </a:solidFill>
                <a:latin typeface="Corbel" panose="020B0503020204020204" pitchFamily="34" charset="0"/>
                <a:ea typeface="Times New Roman" panose="02020603050405020304" pitchFamily="18" charset="0"/>
              </a:rPr>
              <a:t> </a:t>
            </a:r>
            <a:endParaRPr lang="fr-FR" sz="2000" kern="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L’Agence MCA-Morocco fournira des réponses à toutes les entreprises/sociétés ayant manifesté leur intérêt dans un délai ne dépassant pas</a:t>
            </a:r>
            <a:r>
              <a:rPr lang="fr-FR" sz="2000" dirty="0">
                <a:latin typeface="Corbel" panose="020B0503020204020204" pitchFamily="34" charset="0"/>
                <a:ea typeface="Times New Roman" panose="02020603050405020304" pitchFamily="18" charset="0"/>
              </a:rPr>
              <a:t> </a:t>
            </a:r>
            <a:r>
              <a:rPr lang="fr-FR" sz="2000" dirty="0">
                <a:solidFill>
                  <a:srgbClr val="FF0000"/>
                </a:solidFill>
                <a:latin typeface="Corbel" panose="020B0503020204020204" pitchFamily="34" charset="0"/>
                <a:ea typeface="Times New Roman" panose="02020603050405020304" pitchFamily="18" charset="0"/>
              </a:rPr>
              <a:t>le </a:t>
            </a:r>
            <a:r>
              <a:rPr lang="fr-FR" sz="2000" dirty="0">
                <a:solidFill>
                  <a:srgbClr val="FF0000"/>
                </a:solidFill>
                <a:latin typeface="Corbel" panose="020B0503020204020204" pitchFamily="34" charset="0"/>
              </a:rPr>
              <a:t>09 juillet 2021</a:t>
            </a:r>
            <a:r>
              <a:rPr lang="fr-FR" sz="2000" dirty="0">
                <a:latin typeface="Corbel" panose="020B0503020204020204" pitchFamily="34" charset="0"/>
                <a:ea typeface="Times New Roman" panose="02020603050405020304" pitchFamily="18" charset="0"/>
              </a:rPr>
              <a:t>. </a:t>
            </a:r>
            <a:r>
              <a:rPr lang="fr-FR" sz="2000" dirty="0">
                <a:solidFill>
                  <a:schemeClr val="tx1"/>
                </a:solidFill>
                <a:latin typeface="Corbel" panose="020B0503020204020204" pitchFamily="34" charset="0"/>
                <a:ea typeface="Times New Roman" panose="02020603050405020304" pitchFamily="18" charset="0"/>
              </a:rPr>
              <a:t>Les réponses seront également postées sur le site de MCA-Morocco</a:t>
            </a:r>
            <a:r>
              <a:rPr lang="fr-FR" sz="2000" dirty="0">
                <a:latin typeface="Corbel" panose="020B0503020204020204" pitchFamily="34" charset="0"/>
                <a:ea typeface="Times New Roman" panose="02020603050405020304" pitchFamily="18" charset="0"/>
              </a:rPr>
              <a:t> </a:t>
            </a:r>
            <a:r>
              <a:rPr lang="fr-FR" sz="2000" dirty="0">
                <a:solidFill>
                  <a:schemeClr val="accent5"/>
                </a:solidFill>
                <a:latin typeface="Corbel" panose="020B0503020204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http://www.mcamorocco.ma/fr/appels-d-offres</a:t>
            </a:r>
            <a:r>
              <a:rPr lang="fr-FR" sz="2000" dirty="0">
                <a:solidFill>
                  <a:schemeClr val="accent5"/>
                </a:solidFill>
                <a:latin typeface="Corbel" panose="020B0503020204020204" pitchFamily="34" charset="0"/>
                <a:ea typeface="Times New Roman" panose="02020603050405020304" pitchFamily="18" charset="0"/>
              </a:rPr>
              <a:t> </a:t>
            </a:r>
            <a:endParaRPr lang="fr-FR" sz="2000" kern="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La date limite de dépôt des offres est le </a:t>
            </a:r>
            <a:r>
              <a:rPr lang="fr-FR" sz="2100" dirty="0">
                <a:solidFill>
                  <a:srgbClr val="FF0000"/>
                </a:solidFill>
                <a:latin typeface="Corbel" panose="020B0503020204020204" pitchFamily="34" charset="0"/>
              </a:rPr>
              <a:t>16 juillet 2021 à 15h00mn  </a:t>
            </a:r>
            <a:r>
              <a:rPr lang="fr-FR" sz="2100" dirty="0">
                <a:solidFill>
                  <a:schemeClr val="tx1"/>
                </a:solidFill>
                <a:latin typeface="Corbel" panose="020B0503020204020204" pitchFamily="34" charset="0"/>
              </a:rPr>
              <a:t>(heure locale de Rabat, Maroc) via le lien Dropbox</a:t>
            </a:r>
            <a:r>
              <a:rPr lang="fr-FR" sz="2000" dirty="0">
                <a:solidFill>
                  <a:schemeClr val="tx1"/>
                </a:solidFill>
                <a:latin typeface="Corbel" panose="020B0503020204020204" pitchFamily="34" charset="0"/>
              </a:rPr>
              <a:t>: </a:t>
            </a:r>
            <a:r>
              <a:rPr lang="fr-FR" sz="2100" dirty="0">
                <a:solidFill>
                  <a:schemeClr val="accent5"/>
                </a:solidFill>
                <a:latin typeface="Corbel" panose="020B0503020204020204" pitchFamily="34" charset="0"/>
                <a:hlinkClick r:id="rId5"/>
              </a:rPr>
              <a:t>https://www.dropbox.com/request/9ZCs9ltnAkMR6VPLZdxJ</a:t>
            </a:r>
            <a:endParaRPr lang="fr-FR" sz="210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100" dirty="0">
              <a:solidFill>
                <a:schemeClr val="accent5"/>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100" dirty="0">
                <a:solidFill>
                  <a:schemeClr val="tx1"/>
                </a:solidFill>
                <a:latin typeface="Corbel" panose="020B0503020204020204" pitchFamily="34" charset="0"/>
              </a:rPr>
              <a:t>Les garanties d’offre doivent être soumises physiquement au plus tard </a:t>
            </a:r>
            <a:r>
              <a:rPr lang="fr-FR" sz="2100" dirty="0">
                <a:solidFill>
                  <a:srgbClr val="FF0000"/>
                </a:solidFill>
                <a:latin typeface="Corbel" panose="020B0503020204020204" pitchFamily="34" charset="0"/>
              </a:rPr>
              <a:t>le 20 juillet 2021 avant  16h30mn</a:t>
            </a:r>
            <a:r>
              <a:rPr lang="fr-FR" sz="2100" dirty="0">
                <a:solidFill>
                  <a:schemeClr val="tx1"/>
                </a:solidFill>
                <a:latin typeface="Corbel" panose="020B0503020204020204" pitchFamily="34" charset="0"/>
              </a:rPr>
              <a:t>, heure locale de Rabat, Maroc, à l’Agence MCA-M, et </a:t>
            </a:r>
            <a:r>
              <a:rPr lang="fr-FR" sz="2100" dirty="0">
                <a:solidFill>
                  <a:srgbClr val="FF0000"/>
                </a:solidFill>
                <a:latin typeface="Corbel" panose="020B0503020204020204" pitchFamily="34" charset="0"/>
              </a:rPr>
              <a:t>une copie scannée doit être déposée dans l’offre au plus tard le 16 juillet 2021  à 15h00mn</a:t>
            </a:r>
            <a:r>
              <a:rPr lang="fr-FR" sz="2100" dirty="0">
                <a:solidFill>
                  <a:schemeClr val="tx1"/>
                </a:solidFill>
                <a:latin typeface="Corbel" panose="020B0503020204020204" pitchFamily="34" charset="0"/>
              </a:rPr>
              <a:t>, heure locale de Rabat, Maroc </a:t>
            </a:r>
          </a:p>
          <a:p>
            <a:pPr algn="just">
              <a:buClr>
                <a:schemeClr val="accent5">
                  <a:lumMod val="75000"/>
                </a:schemeClr>
              </a:buClr>
            </a:pPr>
            <a:endParaRPr lang="fr-FR" sz="2000" dirty="0">
              <a:latin typeface="Corbel" panose="020B0503020204020204" pitchFamily="34" charset="0"/>
              <a:ea typeface="Times New Roman" panose="02020603050405020304" pitchFamily="18" charset="0"/>
            </a:endParaRPr>
          </a:p>
          <a:p>
            <a:pPr marL="342900" indent="-342900" algn="just">
              <a:spcAft>
                <a:spcPts val="0"/>
              </a:spcAf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ea typeface="Times New Roman" panose="02020603050405020304" pitchFamily="18" charset="0"/>
              </a:rPr>
              <a:t>L’ouverture des offres se déroulera en séance plénière et en ligne (webinaire) sur la plateforme zoom</a:t>
            </a:r>
            <a:r>
              <a:rPr lang="fr-FR" sz="2000" dirty="0">
                <a:latin typeface="Corbel" panose="020B0503020204020204" pitchFamily="34" charset="0"/>
                <a:ea typeface="Times New Roman" panose="02020603050405020304" pitchFamily="18" charset="0"/>
              </a:rPr>
              <a:t>: </a:t>
            </a:r>
            <a:r>
              <a:rPr lang="fr-FR" sz="2100" dirty="0">
                <a:solidFill>
                  <a:schemeClr val="accent5"/>
                </a:solidFill>
                <a:latin typeface="Corbel" panose="020B0503020204020204" pitchFamily="34" charset="0"/>
                <a:hlinkClick r:id="rId6"/>
              </a:rPr>
              <a:t>https://us02web.zoom.us/j/84121297324</a:t>
            </a:r>
            <a:r>
              <a:rPr lang="fr-FR" sz="2100" dirty="0">
                <a:latin typeface="Corbel" panose="020B0503020204020204" pitchFamily="34" charset="0"/>
              </a:rPr>
              <a:t>, le </a:t>
            </a:r>
            <a:r>
              <a:rPr lang="fr-FR" sz="2100" dirty="0">
                <a:solidFill>
                  <a:srgbClr val="FF0000"/>
                </a:solidFill>
                <a:latin typeface="Corbel" panose="020B0503020204020204" pitchFamily="34" charset="0"/>
              </a:rPr>
              <a:t>16 juillet 2021 à 16h00mn </a:t>
            </a:r>
            <a:r>
              <a:rPr lang="fr-FR" sz="2100" dirty="0">
                <a:solidFill>
                  <a:schemeClr val="tx1"/>
                </a:solidFill>
                <a:latin typeface="Corbel" panose="020B0503020204020204" pitchFamily="34" charset="0"/>
              </a:rPr>
              <a:t> (heure de Rabat, Maroc). </a:t>
            </a:r>
            <a:endParaRPr lang="fr-MA" sz="21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dirty="0">
              <a:latin typeface="Corbel" panose="020B0503020204020204" pitchFamily="34"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La date du taux de change, aux fins d’évaluation, est le 1er jour ouvrable précédant les  28 jours avant la date de l’ouverture des offres</a:t>
            </a:r>
            <a:r>
              <a:rPr lang="fr-FR" sz="2000" dirty="0">
                <a:latin typeface="Corbel" panose="020B0503020204020204" pitchFamily="34" charset="0"/>
              </a:rPr>
              <a:t>.</a:t>
            </a:r>
          </a:p>
          <a:p>
            <a:pPr marL="342900" indent="-342900" algn="just">
              <a:buClr>
                <a:schemeClr val="accent5">
                  <a:lumMod val="75000"/>
                </a:schemeClr>
              </a:buClr>
              <a:buFont typeface="Wingdings" panose="05000000000000000000" pitchFamily="2" charset="2"/>
              <a:buChar char="v"/>
            </a:pPr>
            <a:endParaRPr lang="fr-FR" sz="2000" dirty="0">
              <a:latin typeface="Corbel" panose="020B0503020204020204" pitchFamily="34" charset="0"/>
              <a:ea typeface="Times New Roman" panose="02020603050405020304" pitchFamily="18" charset="0"/>
            </a:endParaRPr>
          </a:p>
          <a:p>
            <a:pPr algn="just">
              <a:buClr>
                <a:schemeClr val="accent5">
                  <a:lumMod val="75000"/>
                </a:schemeClr>
              </a:buClr>
            </a:pPr>
            <a:endParaRPr lang="fr-FR" sz="2000" kern="0" dirty="0">
              <a:solidFill>
                <a:schemeClr val="tx1"/>
              </a:solidFill>
              <a:latin typeface="Corbel" panose="020B0503020204020204" pitchFamily="34" charset="0"/>
            </a:endParaRP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638839" y="1287374"/>
            <a:ext cx="10985020"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1" y="927100"/>
            <a:ext cx="10645959" cy="6001643"/>
          </a:xfrm>
          <a:prstGeom prst="rect">
            <a:avLst/>
          </a:prstGeom>
        </p:spPr>
        <p:txBody>
          <a:bodyPr wrap="square">
            <a:spAutoFit/>
          </a:bodyPr>
          <a:lstStyle/>
          <a:p>
            <a:pPr>
              <a:spcBef>
                <a:spcPts val="272"/>
              </a:spcBef>
              <a:spcAft>
                <a:spcPts val="272"/>
              </a:spcAft>
              <a:tabLst>
                <a:tab pos="570060" algn="l"/>
                <a:tab pos="570060" algn="l"/>
                <a:tab pos="624187" algn="l"/>
              </a:tabLst>
            </a:pPr>
            <a:r>
              <a:rPr lang="fr-FR" sz="1900" b="1" dirty="0">
                <a:latin typeface="Corbel" panose="020B0503020204020204" pitchFamily="34" charset="0"/>
                <a:ea typeface="SimSun" panose="02010600030101010101" pitchFamily="2" charset="-122"/>
              </a:rPr>
              <a:t>L’offre comprendra :</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BSF1 Formulaires de soumission des Offres:  La lettre de soumission signée par la personne habilitée;</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 1.1: Formulaire de certification d’entreprise publique (pour chacun des associés de la coentreprise, le cas échéant);</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BSF2: Bordereau des prix des Biens;</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BSF3: Bordereau des prix et Calendrier d’achèvement pour les Services connexes</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BSF4: Formulaire d’informations sur le Soumissionnaire, acte constitutif ou certificat de constitution (statut), lettre d’intention de constituer une coentreprise ou de conclure un contrat de coentreprise, procuration du signataire autorisé à signer pour et au nom du soumissionnaire</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BSF5: Formulaire d’informations relatives aux associés d’une coentreprise, acte constitutif ou certificat de constitution (statut), lettre d’intention de constituer une coentreprise ou de conclure un contrat de coentreprise, procuration du signataire autorisé à signer pour et au nom du soumissionnaire</a:t>
            </a:r>
          </a:p>
          <a:p>
            <a:pPr marL="414589" indent="-414589">
              <a:spcBef>
                <a:spcPts val="272"/>
              </a:spcBef>
              <a:spcAft>
                <a:spcPts val="272"/>
              </a:spcAft>
              <a:buFont typeface="+mj-lt"/>
              <a:buAutoNum type="arabicPeriod"/>
              <a:tabLst>
                <a:tab pos="570060" algn="l"/>
                <a:tab pos="570060" algn="l"/>
                <a:tab pos="624187" algn="l"/>
              </a:tabLst>
            </a:pPr>
            <a:r>
              <a:rPr lang="fr-FR" sz="1900" b="1" dirty="0">
                <a:latin typeface="Corbel" panose="020B0503020204020204" pitchFamily="34" charset="0"/>
                <a:ea typeface="SimSun" panose="02010600030101010101" pitchFamily="2" charset="-122"/>
              </a:rPr>
              <a:t>BFS6: Formulaire de Garantie d’offre (Garantie bancaire): </a:t>
            </a:r>
            <a:r>
              <a:rPr lang="fr-FR" sz="1900" b="1" dirty="0">
                <a:solidFill>
                  <a:srgbClr val="FF0000"/>
                </a:solidFill>
                <a:latin typeface="Corbel" panose="020B0503020204020204" pitchFamily="34" charset="0"/>
              </a:rPr>
              <a:t>50 000 MAD ou son équivalent en USD</a:t>
            </a:r>
          </a:p>
          <a:p>
            <a:pPr>
              <a:spcBef>
                <a:spcPts val="272"/>
              </a:spcBef>
              <a:spcAft>
                <a:spcPts val="272"/>
              </a:spcAft>
              <a:tabLst>
                <a:tab pos="570060" algn="l"/>
                <a:tab pos="570060" algn="l"/>
                <a:tab pos="624187" algn="l"/>
              </a:tabLst>
            </a:pPr>
            <a:r>
              <a:rPr lang="fr-FR" sz="1900" b="1" dirty="0"/>
              <a:t>•	</a:t>
            </a:r>
            <a:r>
              <a:rPr lang="fr-FR" sz="1600" b="1" dirty="0"/>
              <a:t>Version scannée dans la soumission électronique (conformément à la clause IS 25.1) ;</a:t>
            </a:r>
          </a:p>
          <a:p>
            <a:pPr>
              <a:tabLst>
                <a:tab pos="570060" algn="l"/>
                <a:tab pos="570060" algn="l"/>
                <a:tab pos="624187" algn="l"/>
              </a:tabLst>
            </a:pPr>
            <a:r>
              <a:rPr lang="fr-FR" sz="1600" b="1" dirty="0"/>
              <a:t>•	Version papier telle que remise par la banque (Conformément à la clause IS 24.3(j))</a:t>
            </a:r>
          </a:p>
          <a:p>
            <a:pPr>
              <a:spcBef>
                <a:spcPts val="272"/>
              </a:spcBef>
              <a:spcAft>
                <a:spcPts val="272"/>
              </a:spcAft>
              <a:tabLst>
                <a:tab pos="570060" algn="l"/>
                <a:tab pos="570060" algn="l"/>
                <a:tab pos="624187" algn="l"/>
              </a:tabLst>
            </a:pPr>
            <a:endParaRPr lang="fr-FR" sz="1900" b="1" dirty="0"/>
          </a:p>
        </p:txBody>
      </p:sp>
    </p:spTree>
    <p:extLst>
      <p:ext uri="{BB962C8B-B14F-4D97-AF65-F5344CB8AC3E}">
        <p14:creationId xmlns:p14="http://schemas.microsoft.com/office/powerpoint/2010/main" val="103293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14</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2" y="1005373"/>
            <a:ext cx="10364736" cy="5078313"/>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dirty="0">
                <a:latin typeface="Corbel" panose="020B0503020204020204" pitchFamily="34" charset="0"/>
                <a:ea typeface="Times New Roman" panose="02020603050405020304" pitchFamily="18" charset="0"/>
              </a:rPr>
              <a:t>(</a:t>
            </a:r>
            <a:r>
              <a:rPr lang="fr-FR" b="1" dirty="0">
                <a:latin typeface="Corbel" panose="020B0503020204020204" pitchFamily="34" charset="0"/>
                <a:ea typeface="Times New Roman" panose="02020603050405020304" pitchFamily="18" charset="0"/>
              </a:rPr>
              <a:t>suite)</a:t>
            </a:r>
          </a:p>
          <a:p>
            <a:pPr marL="414589" indent="-414589" algn="just">
              <a:spcBef>
                <a:spcPts val="272"/>
              </a:spcBef>
              <a:spcAft>
                <a:spcPts val="272"/>
              </a:spcAft>
              <a:buFont typeface="+mj-lt"/>
              <a:buAutoNum type="arabicPeriod" startAt="8"/>
              <a:tabLst>
                <a:tab pos="570060" algn="l"/>
                <a:tab pos="570060" algn="l"/>
                <a:tab pos="624187" algn="l"/>
              </a:tabLst>
            </a:pPr>
            <a:r>
              <a:rPr lang="fr-FR" b="1" dirty="0">
                <a:latin typeface="Corbel" panose="020B0503020204020204" pitchFamily="34" charset="0"/>
                <a:ea typeface="Times New Roman" panose="02020603050405020304" pitchFamily="18" charset="0"/>
              </a:rPr>
              <a:t> </a:t>
            </a:r>
            <a:r>
              <a:rPr lang="fr-FR" b="1" dirty="0">
                <a:latin typeface="Corbel" panose="020B0503020204020204" pitchFamily="34" charset="0"/>
                <a:ea typeface="SimSun" panose="02010600030101010101" pitchFamily="2" charset="-122"/>
              </a:rPr>
              <a:t>BSF7</a:t>
            </a:r>
            <a:r>
              <a:rPr lang="fr-FR" b="1" dirty="0">
                <a:latin typeface="Corbel" panose="020B0503020204020204" pitchFamily="34" charset="0"/>
                <a:ea typeface="Times New Roman" panose="02020603050405020304" pitchFamily="18" charset="0"/>
              </a:rPr>
              <a:t>: Formulaires des conditions en matière environnementale, sanitaire et sécuritaire;</a:t>
            </a:r>
          </a:p>
          <a:p>
            <a:pPr marL="414589" indent="-414589" algn="just">
              <a:spcBef>
                <a:spcPts val="272"/>
              </a:spcBef>
              <a:spcAft>
                <a:spcPts val="272"/>
              </a:spcAft>
              <a:buFont typeface="+mj-lt"/>
              <a:buAutoNum type="arabicPeriod" startAt="9"/>
              <a:tabLst>
                <a:tab pos="570060" algn="l"/>
                <a:tab pos="570060" algn="l"/>
                <a:tab pos="624187" algn="l"/>
              </a:tabLst>
            </a:pPr>
            <a:r>
              <a:rPr lang="fr-FR" b="1" dirty="0">
                <a:latin typeface="Corbel" panose="020B0503020204020204" pitchFamily="34" charset="0"/>
              </a:rPr>
              <a:t>BFS</a:t>
            </a:r>
            <a:r>
              <a:rPr lang="fr-FR" b="1" dirty="0">
                <a:latin typeface="Corbel" panose="020B0503020204020204" pitchFamily="34" charset="0"/>
                <a:ea typeface="SimSun" panose="02010600030101010101" pitchFamily="2" charset="-122"/>
              </a:rPr>
              <a:t> 8 : Autorisation du fabricant;</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10.   BSF9 : Capacité financière du Soumissionnaire, états financiers audités des 3 dernières années et attestation de capacité financière délivrée par la Banque</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11. BFS 10 : Procès, litiges, arbitrages, actions en justice, plaintes, enquêtes et différends actuels et antérieurs impliquant le Soumissionnaire</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12. BSF 11: Références concernant les Contrats financés par la MCC</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13. BSF 12: Formulaire de certification du respect des sanctions</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14.Liste des Biens et calendrier de livraison</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15. Liste des Services connexes et calendrier de réalisation</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16.Une note indiquant les moyens humains et techniques du concurrent et mentionnant éventuellement, le lieu, la date, la nature et l’importance des prestations à l’exécution desquelles le concurrent a participé et la qualité de sa participation.</a:t>
            </a:r>
          </a:p>
          <a:p>
            <a:pPr algn="just">
              <a:spcBef>
                <a:spcPts val="272"/>
              </a:spcBef>
              <a:spcAft>
                <a:spcPts val="272"/>
              </a:spcAft>
              <a:tabLst>
                <a:tab pos="570060" algn="l"/>
                <a:tab pos="570060" algn="l"/>
                <a:tab pos="624187" algn="l"/>
              </a:tabLst>
            </a:pPr>
            <a:endParaRPr lang="fr-FR" sz="2000" dirty="0">
              <a:latin typeface="Corbel" panose="020B0503020204020204" pitchFamily="34" charset="0"/>
              <a:ea typeface="SimSun" panose="02010600030101010101" pitchFamily="2" charset="-122"/>
            </a:endParaRPr>
          </a:p>
        </p:txBody>
      </p:sp>
    </p:spTree>
    <p:extLst>
      <p:ext uri="{BB962C8B-B14F-4D97-AF65-F5344CB8AC3E}">
        <p14:creationId xmlns:p14="http://schemas.microsoft.com/office/powerpoint/2010/main" val="392873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15</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2" y="1005373"/>
            <a:ext cx="10364736" cy="4970591"/>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dirty="0">
                <a:latin typeface="Corbel" panose="020B0503020204020204" pitchFamily="34" charset="0"/>
                <a:ea typeface="Times New Roman" panose="02020603050405020304" pitchFamily="18" charset="0"/>
              </a:rPr>
              <a:t>(</a:t>
            </a:r>
            <a:r>
              <a:rPr lang="fr-FR" b="1" dirty="0">
                <a:latin typeface="Corbel" panose="020B0503020204020204" pitchFamily="34" charset="0"/>
                <a:ea typeface="Times New Roman" panose="02020603050405020304" pitchFamily="18" charset="0"/>
              </a:rPr>
              <a:t>suite)</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17.Une note sur papier entête du soumissionnaire listant tous les besoins et les attentes pour le raccordement aux utilités de chaque équipement du présent appel d’offres (Electricité, gaz, eau froide, eau chaude, évacuation des eaux des condensats, eaux vannes,), avec le détail et les caractéristiques attendues (Réservation, Diamètre, Débit, pression, section, type de raccordement,) qui seront mis à disposition par l’entreprise en charge des travaux</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18. Un plan de masse et d’implantation de chaque équipement faisant apparaître l’encombrement et les dimensions de ce dernier avec la localisation des points de raccordement aux différentes utilités.</a:t>
            </a:r>
          </a:p>
          <a:p>
            <a:pPr algn="just">
              <a:spcBef>
                <a:spcPts val="272"/>
              </a:spcBef>
              <a:spcAft>
                <a:spcPts val="272"/>
              </a:spcAft>
              <a:tabLst>
                <a:tab pos="570060" algn="l"/>
                <a:tab pos="570060" algn="l"/>
                <a:tab pos="624187" algn="l"/>
              </a:tabLst>
            </a:pPr>
            <a:r>
              <a:rPr lang="fr-FR" b="1" dirty="0">
                <a:latin typeface="Corbel" panose="020B0503020204020204" pitchFamily="34" charset="0"/>
                <a:ea typeface="SimSun" panose="02010600030101010101" pitchFamily="2" charset="-122"/>
              </a:rPr>
              <a:t>Chaque concurrent est tenu de compléter la documentation technique associée, sous peine de non admission de sa soumission, par les attestations des fabricants ou de leurs représentants locaux, qui confirment que le prestataire est autorisé à soumissionner avec les produits et la marque proposée et que ces produits et/ou marques sont toujours commercialisés et qu’ils ne sont pas obsolète ou en fin de vie et qui confirme aussi que le prestataire est habilité à assurer l’installation et le service après-vente pour tous les produits et la marque proposée.</a:t>
            </a:r>
          </a:p>
          <a:p>
            <a:pPr algn="just">
              <a:spcBef>
                <a:spcPts val="272"/>
              </a:spcBef>
              <a:spcAft>
                <a:spcPts val="272"/>
              </a:spcAft>
              <a:tabLst>
                <a:tab pos="570060" algn="l"/>
                <a:tab pos="570060" algn="l"/>
                <a:tab pos="624187" algn="l"/>
              </a:tabLst>
            </a:pPr>
            <a:endParaRPr lang="fr-FR" b="1" dirty="0">
              <a:latin typeface="Corbel" panose="020B0503020204020204" pitchFamily="34" charset="0"/>
              <a:ea typeface="SimSun" panose="02010600030101010101" pitchFamily="2" charset="-122"/>
            </a:endParaRPr>
          </a:p>
          <a:p>
            <a:pPr algn="just">
              <a:spcBef>
                <a:spcPts val="272"/>
              </a:spcBef>
              <a:spcAft>
                <a:spcPts val="272"/>
              </a:spcAft>
              <a:tabLst>
                <a:tab pos="570060" algn="l"/>
                <a:tab pos="570060" algn="l"/>
                <a:tab pos="624187" algn="l"/>
              </a:tabLst>
            </a:pPr>
            <a:endParaRPr lang="fr-FR" sz="2000" dirty="0">
              <a:latin typeface="Corbel" panose="020B0503020204020204" pitchFamily="34" charset="0"/>
              <a:ea typeface="SimSun" panose="02010600030101010101" pitchFamily="2" charset="-122"/>
            </a:endParaRPr>
          </a:p>
        </p:txBody>
      </p:sp>
    </p:spTree>
    <p:extLst>
      <p:ext uri="{BB962C8B-B14F-4D97-AF65-F5344CB8AC3E}">
        <p14:creationId xmlns:p14="http://schemas.microsoft.com/office/powerpoint/2010/main" val="417084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Elaboration des offres</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568142" y="950332"/>
            <a:ext cx="10364735" cy="4324261"/>
          </a:xfrm>
          <a:prstGeom prst="rect">
            <a:avLst/>
          </a:prstGeom>
        </p:spPr>
        <p:txBody>
          <a:bodyPr wrap="square">
            <a:spAutoFit/>
          </a:bodyPr>
          <a:lstStyle/>
          <a:p>
            <a:pPr>
              <a:spcBef>
                <a:spcPts val="272"/>
              </a:spcBef>
              <a:spcAft>
                <a:spcPts val="272"/>
              </a:spcAft>
              <a:tabLst>
                <a:tab pos="570060" algn="l"/>
                <a:tab pos="570060" algn="l"/>
                <a:tab pos="624187" algn="l"/>
              </a:tabLst>
            </a:pPr>
            <a:r>
              <a:rPr lang="fr-FR" sz="2000" b="1" dirty="0">
                <a:solidFill>
                  <a:srgbClr val="FF0000"/>
                </a:solidFill>
                <a:latin typeface="Corbel" panose="020B0503020204020204" pitchFamily="34" charset="0"/>
                <a:ea typeface="SimSun" panose="02010600030101010101" pitchFamily="2" charset="-122"/>
              </a:rPr>
              <a:t>Autres précisions </a:t>
            </a:r>
            <a:r>
              <a:rPr lang="fr-FR" sz="2000" b="1" dirty="0">
                <a:latin typeface="Corbel" panose="020B0503020204020204" pitchFamily="34" charset="0"/>
                <a:ea typeface="SimSun" panose="02010600030101010101" pitchFamily="2" charset="-122"/>
              </a:rPr>
              <a:t>:</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langue de travail est le français.</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variantes ne sont pas acceptées.</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prix proposés par le Soumissionnaire seront fixes pour la durée du Contrat.</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monnaie de l’offre est le Dirham et/ou le Dollar américain (USD)</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Les monnaies de paiement sont le MAD pour les entreprises marocaines et étrangères disposant de registre de commerce établi au Maroc et le USD pour les entreprises étrangères</a:t>
            </a:r>
          </a:p>
          <a:p>
            <a:pPr marL="414589" indent="-414589">
              <a:spcBef>
                <a:spcPts val="272"/>
              </a:spcBef>
              <a:spcAft>
                <a:spcPts val="272"/>
              </a:spcAft>
              <a:buFont typeface="+mj-lt"/>
              <a:buAutoNum type="arabicPeriod"/>
              <a:tabLst>
                <a:tab pos="570060" algn="l"/>
                <a:tab pos="570060" algn="l"/>
                <a:tab pos="624187" algn="l"/>
              </a:tabLst>
            </a:pPr>
            <a:r>
              <a:rPr lang="fr-FR" sz="2000" b="1" dirty="0">
                <a:latin typeface="Corbel" panose="020B0503020204020204" pitchFamily="34" charset="0"/>
                <a:ea typeface="SimSun" panose="02010600030101010101" pitchFamily="2" charset="-122"/>
              </a:rPr>
              <a:t>La période de validité de l’offres est de 120 jours après la date limite de soumission des offres</a:t>
            </a:r>
          </a:p>
          <a:p>
            <a:pPr>
              <a:spcBef>
                <a:spcPts val="272"/>
              </a:spcBef>
              <a:spcAft>
                <a:spcPts val="272"/>
              </a:spcAft>
              <a:tabLst>
                <a:tab pos="570060" algn="l"/>
                <a:tab pos="570060" algn="l"/>
                <a:tab pos="624187" algn="l"/>
              </a:tabLst>
            </a:pPr>
            <a:r>
              <a:rPr lang="fr-FR" sz="2000" b="1" dirty="0">
                <a:latin typeface="Corbel" panose="020B0503020204020204" pitchFamily="34" charset="0"/>
                <a:ea typeface="Times New Roman" panose="02020603050405020304" pitchFamily="18" charset="0"/>
              </a:rPr>
              <a:t>7.   </a:t>
            </a:r>
            <a:r>
              <a:rPr lang="fr-FR" sz="2000" b="1" dirty="0">
                <a:latin typeface="Corbel" panose="020B0503020204020204" pitchFamily="34" charset="0"/>
                <a:ea typeface="SimSun" panose="02010600030101010101" pitchFamily="2" charset="-122"/>
              </a:rPr>
              <a:t>Système</a:t>
            </a:r>
            <a:r>
              <a:rPr lang="fr-FR" sz="2000" b="1" dirty="0">
                <a:latin typeface="Corbel" panose="020B0503020204020204" pitchFamily="34" charset="0"/>
                <a:ea typeface="Times New Roman" panose="02020603050405020304" pitchFamily="18" charset="0"/>
              </a:rPr>
              <a:t> de contestation disponible sur le site </a:t>
            </a:r>
            <a:r>
              <a:rPr lang="fr-FR" sz="2000" dirty="0">
                <a:latin typeface="Corbel" panose="020B0503020204020204" pitchFamily="34" charset="0"/>
                <a:ea typeface="Times New Roman" panose="02020603050405020304" pitchFamily="18" charset="0"/>
              </a:rPr>
              <a:t>: </a:t>
            </a:r>
            <a:r>
              <a:rPr lang="fr-FR" sz="2000" u="sng" dirty="0">
                <a:solidFill>
                  <a:srgbClr val="0000FF"/>
                </a:solidFill>
                <a:latin typeface="Corbel" panose="020B0503020204020204" pitchFamily="34" charset="0"/>
                <a:ea typeface="Times New Roman" panose="02020603050405020304" pitchFamily="18" charset="0"/>
                <a:hlinkClick r:id="rId3"/>
              </a:rPr>
              <a:t>http://www.mcamorocco.ma/fr/systeme-de- contestation-</a:t>
            </a:r>
            <a:r>
              <a:rPr lang="fr-FR" sz="2000" u="sng" dirty="0" err="1">
                <a:solidFill>
                  <a:srgbClr val="0000FF"/>
                </a:solidFill>
                <a:latin typeface="Corbel" panose="020B0503020204020204" pitchFamily="34" charset="0"/>
                <a:ea typeface="Times New Roman" panose="02020603050405020304" pitchFamily="18" charset="0"/>
                <a:hlinkClick r:id="rId3"/>
              </a:rPr>
              <a:t>bid</a:t>
            </a:r>
            <a:r>
              <a:rPr lang="fr-FR" sz="2000" u="sng" dirty="0">
                <a:solidFill>
                  <a:srgbClr val="0000FF"/>
                </a:solidFill>
                <a:latin typeface="Corbel" panose="020B0503020204020204" pitchFamily="34" charset="0"/>
                <a:ea typeface="Times New Roman" panose="02020603050405020304" pitchFamily="18" charset="0"/>
                <a:hlinkClick r:id="rId3"/>
              </a:rPr>
              <a:t>-challenge-system-</a:t>
            </a:r>
            <a:r>
              <a:rPr lang="fr-FR" sz="2000" u="sng" dirty="0" err="1">
                <a:solidFill>
                  <a:srgbClr val="0000FF"/>
                </a:solidFill>
                <a:latin typeface="Corbel" panose="020B0503020204020204" pitchFamily="34" charset="0"/>
                <a:ea typeface="Times New Roman" panose="02020603050405020304" pitchFamily="18" charset="0"/>
                <a:hlinkClick r:id="rId3"/>
              </a:rPr>
              <a:t>bcs</a:t>
            </a:r>
            <a:r>
              <a:rPr lang="fr-FR" sz="2000" u="sng" dirty="0">
                <a:solidFill>
                  <a:srgbClr val="0000FF"/>
                </a:solidFill>
                <a:latin typeface="Corbel" panose="020B0503020204020204" pitchFamily="34" charset="0"/>
                <a:ea typeface="Times New Roman" panose="02020603050405020304" pitchFamily="18" charset="0"/>
              </a:rPr>
              <a:t> </a:t>
            </a:r>
            <a:endParaRPr lang="fr-FR" sz="2000" dirty="0">
              <a:latin typeface="Corbel" panose="020B0503020204020204" pitchFamily="34" charset="0"/>
              <a:ea typeface="Times New Roman" panose="02020603050405020304" pitchFamily="18" charset="0"/>
            </a:endParaRPr>
          </a:p>
        </p:txBody>
      </p:sp>
    </p:spTree>
    <p:extLst>
      <p:ext uri="{BB962C8B-B14F-4D97-AF65-F5344CB8AC3E}">
        <p14:creationId xmlns:p14="http://schemas.microsoft.com/office/powerpoint/2010/main" val="404361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17</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2433795" y="1577685"/>
            <a:ext cx="6997882" cy="46048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Les offres doivent être soumises électroniquement, uniquement, via les liens indiqués dans le Dossier d’appel d’offres</a:t>
            </a:r>
          </a:p>
          <a:p>
            <a:pPr marL="342876" indent="-342876">
              <a:buClr>
                <a:schemeClr val="accent5">
                  <a:lumMod val="75000"/>
                </a:schemeClr>
              </a:buClr>
              <a:buFont typeface="Wingdings" panose="05000000000000000000" pitchFamily="2" charset="2"/>
              <a:buChar char="v"/>
            </a:pPr>
            <a:endParaRPr lang="fr-FR" sz="1999" kern="0" dirty="0">
              <a:solidFill>
                <a:schemeClr val="accent3"/>
              </a:solidFill>
              <a:highlight>
                <a:srgbClr val="00FFFF"/>
              </a:highlight>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Prière de lancer le processus de téléchargement en temps utile avant l’expiration de la date et l’heure limites de soumission des offres</a:t>
            </a:r>
          </a:p>
          <a:p>
            <a:pPr marL="342876" indent="-342876" algn="just">
              <a:buClr>
                <a:schemeClr val="accent5">
                  <a:lumMod val="75000"/>
                </a:schemeClr>
              </a:buClr>
              <a:buFont typeface="Wingdings" panose="05000000000000000000" pitchFamily="2" charset="2"/>
              <a:buChar char="v"/>
            </a:pPr>
            <a:endParaRPr lang="fr-FR" sz="1999" kern="0" dirty="0">
              <a:solidFill>
                <a:schemeClr val="tx1"/>
              </a:solidFill>
              <a:latin typeface="Corbel" panose="020B0503020204020204" pitchFamily="34" charset="0"/>
            </a:endParaRPr>
          </a:p>
          <a:p>
            <a:pPr marL="342876" indent="-342876">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Les offres peuvent être protégées par un mot de passe. Dans ce cas, le mot de passe doit être transmis avant la date limite des offres (ou séance tenante pendant l’ouverture des offres, au plus tard). Sinon, l’offre sera rejetée.</a:t>
            </a:r>
          </a:p>
          <a:p>
            <a:pPr algn="ctr">
              <a:buClr>
                <a:schemeClr val="accent5">
                  <a:lumMod val="75000"/>
                </a:schemeClr>
              </a:buClr>
            </a:pPr>
            <a:endParaRPr lang="fr-FR" sz="1999" kern="0" dirty="0">
              <a:solidFill>
                <a:schemeClr val="accent2">
                  <a:lumMod val="50000"/>
                </a:schemeClr>
              </a:solidFill>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1999" kern="0" dirty="0">
                <a:solidFill>
                  <a:schemeClr val="tx1"/>
                </a:solidFill>
                <a:latin typeface="Corbel" panose="020B0503020204020204" pitchFamily="34" charset="0"/>
              </a:rPr>
              <a:t>Joindre un sommaire de tous les documents à la première page de chaque offre</a:t>
            </a:r>
          </a:p>
          <a:p>
            <a:pPr marL="342876" indent="-342876" algn="just">
              <a:buClr>
                <a:schemeClr val="accent5">
                  <a:lumMod val="75000"/>
                </a:schemeClr>
              </a:buClr>
              <a:buFont typeface="Wingdings" panose="05000000000000000000" pitchFamily="2" charset="2"/>
              <a:buChar char="v"/>
            </a:pPr>
            <a:endParaRPr lang="fr-FR" sz="1999" kern="0" dirty="0">
              <a:solidFill>
                <a:schemeClr val="tx1"/>
              </a:solidFill>
              <a:latin typeface="+mn-lt"/>
            </a:endParaRPr>
          </a:p>
          <a:p>
            <a:pPr marL="342876" indent="-342876" algn="just">
              <a:buClr>
                <a:schemeClr val="accent5">
                  <a:lumMod val="75000"/>
                </a:schemeClr>
              </a:buClr>
              <a:buFont typeface="Wingdings" panose="05000000000000000000" pitchFamily="2" charset="2"/>
              <a:buChar char="v"/>
            </a:pPr>
            <a:endParaRPr lang="fr-FR" sz="1814" dirty="0"/>
          </a:p>
          <a:p>
            <a:pPr marL="342876" indent="-342876"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2079" y="1287039"/>
            <a:ext cx="8581007" cy="52652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631" y="774449"/>
            <a:ext cx="8208589" cy="50403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 VOIE ELECTRONIQUE</a:t>
            </a:r>
          </a:p>
        </p:txBody>
      </p:sp>
    </p:spTree>
    <p:extLst>
      <p:ext uri="{BB962C8B-B14F-4D97-AF65-F5344CB8AC3E}">
        <p14:creationId xmlns:p14="http://schemas.microsoft.com/office/powerpoint/2010/main" val="390432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730358-1257-480D-ADA4-729D2C442D2E}"/>
              </a:ext>
            </a:extLst>
          </p:cNvPr>
          <p:cNvSpPr>
            <a:spLocks noGrp="1"/>
          </p:cNvSpPr>
          <p:nvPr>
            <p:ph type="sldNum" sz="quarter" idx="4294967295"/>
          </p:nvPr>
        </p:nvSpPr>
        <p:spPr/>
        <p:txBody>
          <a:bodyPr/>
          <a:lstStyle/>
          <a:p>
            <a:fld id="{B6F15528-21DE-4FAA-801E-634DDDAF4B2B}" type="slidenum">
              <a:rPr lang="fr-FR" smtClean="0"/>
              <a:t>18</a:t>
            </a:fld>
            <a:endParaRPr lang="fr-FR"/>
          </a:p>
        </p:txBody>
      </p:sp>
      <p:sp>
        <p:nvSpPr>
          <p:cNvPr id="5" name="Rectangle 4">
            <a:extLst>
              <a:ext uri="{FF2B5EF4-FFF2-40B4-BE49-F238E27FC236}">
                <a16:creationId xmlns:a16="http://schemas.microsoft.com/office/drawing/2014/main" id="{E1DAEFBB-A018-41C6-8A05-5805188911B6}"/>
              </a:ext>
            </a:extLst>
          </p:cNvPr>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8" name="Rectangle 7">
            <a:extLst>
              <a:ext uri="{FF2B5EF4-FFF2-40B4-BE49-F238E27FC236}">
                <a16:creationId xmlns:a16="http://schemas.microsoft.com/office/drawing/2014/main" id="{C3F771F2-371A-4BDF-9073-1B714C9724E5}"/>
              </a:ext>
            </a:extLst>
          </p:cNvPr>
          <p:cNvSpPr/>
          <p:nvPr/>
        </p:nvSpPr>
        <p:spPr>
          <a:xfrm>
            <a:off x="591889" y="875702"/>
            <a:ext cx="11142690" cy="4707827"/>
          </a:xfrm>
          <a:prstGeom prst="rect">
            <a:avLst/>
          </a:prstGeom>
        </p:spPr>
        <p:txBody>
          <a:bodyPr wrap="square">
            <a:spAutoFit/>
          </a:bodyPr>
          <a:lstStyle/>
          <a:p>
            <a:pPr algn="ctr"/>
            <a:r>
              <a:rPr lang="fr-FR" sz="2800" b="1" dirty="0">
                <a:solidFill>
                  <a:srgbClr val="C00000"/>
                </a:solidFill>
                <a:latin typeface="Corbel" panose="020B0503020204020204" pitchFamily="34" charset="0"/>
              </a:rPr>
              <a:t>PHYSIQUEMENT</a:t>
            </a:r>
          </a:p>
          <a:p>
            <a:pPr algn="ctr"/>
            <a:endParaRPr lang="fr-FR" sz="2800" b="1" dirty="0">
              <a:solidFill>
                <a:srgbClr val="C00000"/>
              </a:solidFill>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endParaRPr lang="fr-FR" sz="2399" kern="0" dirty="0">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2399" b="1" kern="0" dirty="0">
                <a:latin typeface="Corbel" panose="020B0503020204020204" pitchFamily="34" charset="0"/>
              </a:rPr>
              <a:t>L’original de garantie d’offre doit parvenir ou être déposé au bureau de l’</a:t>
            </a:r>
            <a:r>
              <a:rPr lang="fr-FR" sz="2399" b="1" dirty="0"/>
              <a:t>Agent de passation des marchés à l’adresse dans le DAO et une Version scannée dans la soumission électronique,</a:t>
            </a:r>
          </a:p>
          <a:p>
            <a:pPr algn="just">
              <a:buClr>
                <a:schemeClr val="accent5">
                  <a:lumMod val="75000"/>
                </a:schemeClr>
              </a:buClr>
            </a:pPr>
            <a:endParaRPr lang="fr-FR" sz="2399" b="1" kern="0" dirty="0">
              <a:latin typeface="Corbel" panose="020B0503020204020204" pitchFamily="34" charset="0"/>
            </a:endParaRPr>
          </a:p>
          <a:p>
            <a:pPr>
              <a:buClr>
                <a:schemeClr val="accent5">
                  <a:lumMod val="75000"/>
                </a:schemeClr>
              </a:buClr>
            </a:pPr>
            <a:endParaRPr lang="fr-FR" sz="2399" b="1" kern="0" dirty="0">
              <a:solidFill>
                <a:schemeClr val="accent3"/>
              </a:solidFill>
              <a:highlight>
                <a:srgbClr val="00FFFF"/>
              </a:highlight>
              <a:latin typeface="Corbel" panose="020B0503020204020204" pitchFamily="34" charset="0"/>
            </a:endParaRPr>
          </a:p>
          <a:p>
            <a:pPr marL="342876" indent="-342876" algn="just">
              <a:buClr>
                <a:schemeClr val="accent5">
                  <a:lumMod val="75000"/>
                </a:schemeClr>
              </a:buClr>
              <a:buFont typeface="Wingdings" panose="05000000000000000000" pitchFamily="2" charset="2"/>
              <a:buChar char="v"/>
            </a:pPr>
            <a:r>
              <a:rPr lang="fr-FR" sz="2399" b="1" kern="0" dirty="0">
                <a:latin typeface="Corbel" panose="020B0503020204020204" pitchFamily="34" charset="0"/>
              </a:rPr>
              <a:t>Toute garantie d’offre arrivée après l’heure limite pour les offres ne sera pas considérée et sera retournée.</a:t>
            </a:r>
          </a:p>
          <a:p>
            <a:pPr marL="342876" indent="-342876" algn="just">
              <a:buClr>
                <a:schemeClr val="accent5">
                  <a:lumMod val="75000"/>
                </a:schemeClr>
              </a:buClr>
              <a:buFont typeface="Wingdings" panose="05000000000000000000" pitchFamily="2" charset="2"/>
              <a:buChar char="v"/>
            </a:pPr>
            <a:endParaRPr lang="fr-FR" sz="2399" kern="0" dirty="0">
              <a:latin typeface="Corbel" panose="020B0503020204020204" pitchFamily="34" charset="0"/>
            </a:endParaRPr>
          </a:p>
          <a:p>
            <a:pPr algn="ctr"/>
            <a:endParaRPr lang="fr-FR" sz="2800" b="1" dirty="0">
              <a:solidFill>
                <a:srgbClr val="C00000"/>
              </a:solidFill>
              <a:latin typeface="Corbel" panose="020B0503020204020204" pitchFamily="34" charset="0"/>
            </a:endParaRPr>
          </a:p>
        </p:txBody>
      </p:sp>
    </p:spTree>
    <p:extLst>
      <p:ext uri="{BB962C8B-B14F-4D97-AF65-F5344CB8AC3E}">
        <p14:creationId xmlns:p14="http://schemas.microsoft.com/office/powerpoint/2010/main" val="337307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19</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Examen des Offres, Critères d’Évaluation et Qualification</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1673713" y="1335995"/>
            <a:ext cx="8015395" cy="4437753"/>
          </a:xfrm>
          <a:prstGeom prst="rect">
            <a:avLst/>
          </a:prstGeom>
        </p:spPr>
        <p:txBody>
          <a:bodyPr wrap="square">
            <a:spAutoFit/>
          </a:bodyPr>
          <a:lstStyle/>
          <a:p>
            <a:pPr>
              <a:spcBef>
                <a:spcPts val="272"/>
              </a:spcBef>
              <a:spcAft>
                <a:spcPts val="272"/>
              </a:spcAft>
              <a:tabLst>
                <a:tab pos="570060" algn="l"/>
                <a:tab pos="570060" algn="l"/>
                <a:tab pos="624187" algn="l"/>
              </a:tabLst>
            </a:pPr>
            <a:r>
              <a:rPr lang="fr-FR" sz="1814" b="1" dirty="0">
                <a:solidFill>
                  <a:srgbClr val="FF0000"/>
                </a:solidFill>
                <a:latin typeface="Corbel" panose="020B0503020204020204" pitchFamily="34" charset="0"/>
                <a:ea typeface="SimSun" panose="02010600030101010101" pitchFamily="2" charset="-122"/>
              </a:rPr>
              <a:t>Examen des offres</a:t>
            </a:r>
            <a:endParaRPr lang="fr-FR" sz="1814" b="1" dirty="0">
              <a:latin typeface="Corbel" panose="020B0503020204020204" pitchFamily="34" charset="0"/>
              <a:ea typeface="SimSun" panose="02010600030101010101" pitchFamily="2" charset="-122"/>
            </a:endParaRPr>
          </a:p>
          <a:p>
            <a:pPr marL="414589" indent="-414589">
              <a:lnSpc>
                <a:spcPct val="90000"/>
              </a:lnSpc>
              <a:spcBef>
                <a:spcPts val="907"/>
              </a:spcBef>
              <a:buFont typeface="+mj-lt"/>
              <a:buAutoNum type="arabicPeriod"/>
            </a:pPr>
            <a:r>
              <a:rPr lang="fr-FR" sz="1814" b="1" dirty="0">
                <a:latin typeface="Corbel" panose="020B0503020204020204" pitchFamily="34" charset="0"/>
                <a:ea typeface="Times New Roman" panose="02020603050405020304" pitchFamily="18" charset="0"/>
              </a:rPr>
              <a:t>Vérification des références:</a:t>
            </a:r>
          </a:p>
          <a:p>
            <a:pPr marL="414589" indent="-414589">
              <a:lnSpc>
                <a:spcPct val="90000"/>
              </a:lnSpc>
              <a:spcBef>
                <a:spcPts val="907"/>
              </a:spcBef>
              <a:buFont typeface="+mj-lt"/>
              <a:buAutoNum type="arabicPeriod"/>
            </a:pPr>
            <a:r>
              <a:rPr lang="fr-FR" sz="1814" b="1" dirty="0">
                <a:latin typeface="Corbel" panose="020B0503020204020204" pitchFamily="34" charset="0"/>
                <a:ea typeface="Times New Roman" panose="02020603050405020304" pitchFamily="18" charset="0"/>
              </a:rPr>
              <a:t>Examen préliminaire </a:t>
            </a:r>
            <a:r>
              <a:rPr lang="fr-FR" sz="1814" b="1" dirty="0">
                <a:solidFill>
                  <a:srgbClr val="FF0000"/>
                </a:solidFill>
                <a:latin typeface="Corbel" panose="020B0503020204020204" pitchFamily="34" charset="0"/>
              </a:rPr>
              <a:t>(éligibilité </a:t>
            </a:r>
            <a:r>
              <a:rPr lang="fr-FR" sz="1814" b="1" dirty="0">
                <a:solidFill>
                  <a:srgbClr val="FF0000"/>
                </a:solidFill>
                <a:latin typeface="Corbel" panose="020B0503020204020204" pitchFamily="34" charset="0"/>
                <a:ea typeface="Times New Roman" panose="02020603050405020304" pitchFamily="18" charset="0"/>
              </a:rPr>
              <a:t>du soumissionnaire, certificat </a:t>
            </a:r>
            <a:r>
              <a:rPr lang="fr-FR" sz="1814" b="1" dirty="0" err="1">
                <a:solidFill>
                  <a:srgbClr val="FF0000"/>
                </a:solidFill>
                <a:latin typeface="Corbel" panose="020B0503020204020204" pitchFamily="34" charset="0"/>
                <a:ea typeface="Times New Roman" panose="02020603050405020304" pitchFamily="18" charset="0"/>
              </a:rPr>
              <a:t>GoE</a:t>
            </a:r>
            <a:r>
              <a:rPr lang="fr-FR" sz="1814" b="1" dirty="0">
                <a:solidFill>
                  <a:srgbClr val="FF0000"/>
                </a:solidFill>
                <a:latin typeface="Corbel" panose="020B0503020204020204" pitchFamily="34" charset="0"/>
                <a:ea typeface="Times New Roman" panose="02020603050405020304" pitchFamily="18" charset="0"/>
              </a:rPr>
              <a:t> complété et signé et tous les formulaires requis dûment complétés, </a:t>
            </a:r>
            <a:r>
              <a:rPr lang="fr-FR" sz="1814" b="1" dirty="0">
                <a:latin typeface="Corbel" panose="020B0503020204020204" pitchFamily="34" charset="0"/>
                <a:ea typeface="Times New Roman" panose="02020603050405020304" pitchFamily="18" charset="0"/>
              </a:rPr>
              <a:t> </a:t>
            </a:r>
            <a:r>
              <a:rPr lang="fr-FR" sz="1814" b="1" dirty="0">
                <a:solidFill>
                  <a:srgbClr val="FF0000"/>
                </a:solidFill>
                <a:latin typeface="Corbel" panose="020B0503020204020204" pitchFamily="34" charset="0"/>
                <a:ea typeface="Times New Roman" panose="02020603050405020304" pitchFamily="18" charset="0"/>
              </a:rPr>
              <a:t>validité de l’offre, garantie de l’offre)</a:t>
            </a:r>
          </a:p>
          <a:p>
            <a:pPr marL="414589" indent="-414589" algn="just">
              <a:buFont typeface="+mj-lt"/>
              <a:buAutoNum type="arabicPeriod"/>
              <a:defRPr/>
            </a:pPr>
            <a:r>
              <a:rPr lang="fr-FR" sz="1814" b="1" dirty="0">
                <a:highlight>
                  <a:srgbClr val="FFFFFF"/>
                </a:highlight>
                <a:latin typeface="Corbel" panose="020B0503020204020204" pitchFamily="34" charset="0"/>
                <a:ea typeface="Times New Roman" panose="02020603050405020304" pitchFamily="18" charset="0"/>
              </a:rPr>
              <a:t>Conformité de l’Offre (</a:t>
            </a:r>
            <a:r>
              <a:rPr lang="fr-FR" sz="1814" b="1" dirty="0">
                <a:solidFill>
                  <a:srgbClr val="FF0000"/>
                </a:solidFill>
                <a:highlight>
                  <a:srgbClr val="FFFFFF"/>
                </a:highlight>
                <a:latin typeface="Corbel" panose="020B0503020204020204" pitchFamily="34" charset="0"/>
                <a:ea typeface="Times New Roman" panose="02020603050405020304" pitchFamily="18" charset="0"/>
              </a:rPr>
              <a:t>informations/documents fournis)</a:t>
            </a:r>
          </a:p>
          <a:p>
            <a:pPr marL="414589" indent="-414589" algn="just">
              <a:buFont typeface="+mj-lt"/>
              <a:buAutoNum type="arabicPeriod"/>
              <a:defRPr/>
            </a:pPr>
            <a:r>
              <a:rPr lang="fr-FR" sz="1814" b="1" dirty="0">
                <a:highlight>
                  <a:srgbClr val="FFFFFF"/>
                </a:highlight>
                <a:latin typeface="Corbel" panose="020B0503020204020204" pitchFamily="34" charset="0"/>
                <a:ea typeface="Times New Roman" panose="02020603050405020304" pitchFamily="18" charset="0"/>
              </a:rPr>
              <a:t>Conformité pour l’essentiel (aspect technique)</a:t>
            </a:r>
          </a:p>
          <a:p>
            <a:pPr marL="414589" indent="-414589" algn="just">
              <a:buFont typeface="+mj-lt"/>
              <a:buAutoNum type="arabicPeriod"/>
              <a:defRPr/>
            </a:pPr>
            <a:r>
              <a:rPr lang="fr-FR" sz="1814" b="1" dirty="0">
                <a:highlight>
                  <a:srgbClr val="FFFFFF"/>
                </a:highlight>
                <a:latin typeface="Corbel" panose="020B0503020204020204" pitchFamily="34" charset="0"/>
                <a:ea typeface="Times New Roman" panose="02020603050405020304" pitchFamily="18" charset="0"/>
              </a:rPr>
              <a:t>Correction des erreurs arithmétiques (bordereau des prix)</a:t>
            </a:r>
          </a:p>
          <a:p>
            <a:pPr marL="414589" indent="-414589" algn="just">
              <a:buFont typeface="+mj-lt"/>
              <a:buAutoNum type="arabicPeriod"/>
              <a:defRPr/>
            </a:pPr>
            <a:r>
              <a:rPr lang="fr-FR" sz="1814" b="1" dirty="0">
                <a:highlight>
                  <a:srgbClr val="FFFFFF"/>
                </a:highlight>
                <a:latin typeface="Corbel" panose="020B0503020204020204" pitchFamily="34" charset="0"/>
              </a:rPr>
              <a:t>Examen des termes et conditions: </a:t>
            </a:r>
            <a:r>
              <a:rPr lang="fr-FR" sz="1814" b="1" dirty="0">
                <a:solidFill>
                  <a:srgbClr val="FF0000"/>
                </a:solidFill>
                <a:highlight>
                  <a:srgbClr val="FFFFFF"/>
                </a:highlight>
                <a:latin typeface="Corbel" panose="020B0503020204020204" pitchFamily="34" charset="0"/>
              </a:rPr>
              <a:t>si</a:t>
            </a:r>
            <a:r>
              <a:rPr lang="fr-FR" sz="1814" b="1" dirty="0">
                <a:highlight>
                  <a:srgbClr val="FFFFFF"/>
                </a:highlight>
                <a:latin typeface="Corbel" panose="020B0503020204020204" pitchFamily="34" charset="0"/>
              </a:rPr>
              <a:t> le soumissionnaire a accepté tous les termes et conditions prévus dans le CCAG et les CSC </a:t>
            </a:r>
            <a:r>
              <a:rPr lang="fr-FR" sz="1814" b="1" dirty="0">
                <a:solidFill>
                  <a:srgbClr val="FF0000"/>
                </a:solidFill>
                <a:highlight>
                  <a:srgbClr val="FFFFFF"/>
                </a:highlight>
                <a:latin typeface="Corbel" panose="020B0503020204020204" pitchFamily="34" charset="0"/>
              </a:rPr>
              <a:t>sans divergence ou réserve importante</a:t>
            </a:r>
          </a:p>
          <a:p>
            <a:pPr marL="414589" indent="-414589" algn="just">
              <a:buFont typeface="+mj-lt"/>
              <a:buAutoNum type="arabicPeriod"/>
              <a:defRPr/>
            </a:pPr>
            <a:r>
              <a:rPr lang="fr-FR" sz="1814" b="1" dirty="0">
                <a:highlight>
                  <a:srgbClr val="FFFFFF"/>
                </a:highlight>
                <a:latin typeface="Corbel" panose="020B0503020204020204" pitchFamily="34" charset="0"/>
              </a:rPr>
              <a:t>Evaluation technique: aspects techniques de l'offre pour confirmer que toutes les exigences spécifiées dans les spécifications techniques ont été respectées sans divergence ou réserve importante</a:t>
            </a:r>
          </a:p>
          <a:p>
            <a:pPr marL="414589" indent="-414589" algn="just">
              <a:buFont typeface="+mj-lt"/>
              <a:buAutoNum type="arabicPeriod"/>
              <a:defRPr/>
            </a:pPr>
            <a:r>
              <a:rPr lang="fr-FR" sz="1814" b="1" dirty="0">
                <a:highlight>
                  <a:srgbClr val="FFFFFF"/>
                </a:highlight>
                <a:latin typeface="Corbel" panose="020B0503020204020204" pitchFamily="34" charset="0"/>
              </a:rPr>
              <a:t>Conversion en une monnaie unique</a:t>
            </a:r>
          </a:p>
        </p:txBody>
      </p:sp>
    </p:spTree>
    <p:extLst>
      <p:ext uri="{BB962C8B-B14F-4D97-AF65-F5344CB8AC3E}">
        <p14:creationId xmlns:p14="http://schemas.microsoft.com/office/powerpoint/2010/main" val="324825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termes de référence : contexte, objectif et étendue de la mission, durée, période et livrables de </a:t>
            </a:r>
            <a:r>
              <a:rPr lang="fr-FR" sz="1632" b="1" kern="0">
                <a:solidFill>
                  <a:srgbClr val="0070C0"/>
                </a:solidFill>
                <a:latin typeface="Corbel" panose="020B0503020204020204" pitchFamily="34" charset="0"/>
                <a:cs typeface="Arial" panose="020B0604020202020204" pitchFamily="34" charset="0"/>
              </a:rPr>
              <a:t>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20</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Examen des Offres, Critères d’Évaluation et Qualification</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1120927" y="1005373"/>
            <a:ext cx="9051868" cy="4369081"/>
          </a:xfrm>
          <a:prstGeom prst="rect">
            <a:avLst/>
          </a:prstGeom>
        </p:spPr>
        <p:txBody>
          <a:bodyPr wrap="square">
            <a:spAutoFit/>
          </a:bodyPr>
          <a:lstStyle/>
          <a:p>
            <a:pPr>
              <a:spcBef>
                <a:spcPts val="272"/>
              </a:spcBef>
              <a:spcAft>
                <a:spcPts val="272"/>
              </a:spcAft>
              <a:tabLst>
                <a:tab pos="570060" algn="l"/>
                <a:tab pos="570060" algn="l"/>
                <a:tab pos="624187" algn="l"/>
              </a:tabLst>
            </a:pPr>
            <a:r>
              <a:rPr lang="fr-FR" sz="2539" dirty="0">
                <a:solidFill>
                  <a:srgbClr val="FF0000"/>
                </a:solidFill>
                <a:latin typeface="Corbel" panose="020B0503020204020204" pitchFamily="34" charset="0"/>
                <a:ea typeface="SimSun" panose="02010600030101010101" pitchFamily="2" charset="-122"/>
              </a:rPr>
              <a:t>Examen des offres</a:t>
            </a:r>
            <a:endParaRPr lang="fr-FR" sz="2539" dirty="0">
              <a:latin typeface="Corbel" panose="020B0503020204020204" pitchFamily="34" charset="0"/>
              <a:ea typeface="SimSun" panose="02010600030101010101" pitchFamily="2" charset="-122"/>
            </a:endParaRPr>
          </a:p>
          <a:p>
            <a:pPr marL="207294" indent="-207294">
              <a:lnSpc>
                <a:spcPct val="90000"/>
              </a:lnSpc>
              <a:spcBef>
                <a:spcPts val="907"/>
              </a:spcBef>
              <a:buFont typeface="Wingdings" panose="05000000000000000000" pitchFamily="2" charset="2"/>
              <a:buChar char="Ø"/>
            </a:pPr>
            <a:r>
              <a:rPr lang="fr-FR" sz="2539" b="1" dirty="0">
                <a:highlight>
                  <a:srgbClr val="FFFFFF"/>
                </a:highlight>
                <a:latin typeface="Corbel" panose="020B0503020204020204" pitchFamily="34" charset="0"/>
              </a:rPr>
              <a:t>Evaluation des offres</a:t>
            </a:r>
          </a:p>
          <a:p>
            <a:pPr marL="310942" indent="-310942">
              <a:lnSpc>
                <a:spcPct val="90000"/>
              </a:lnSpc>
              <a:spcBef>
                <a:spcPts val="907"/>
              </a:spcBef>
              <a:buFont typeface="Arial" panose="020B0604020202020204" pitchFamily="34" charset="0"/>
              <a:buChar char="•"/>
            </a:pPr>
            <a:r>
              <a:rPr lang="fr-FR" sz="2539" b="1" dirty="0">
                <a:highlight>
                  <a:srgbClr val="FFFFFF"/>
                </a:highlight>
                <a:latin typeface="Corbel" panose="020B0503020204020204" pitchFamily="34" charset="0"/>
              </a:rPr>
              <a:t>Critères et méthodes définis dans les IS, dans les FDAO et dans la Section III, Critères d’évaluation et de qualification. </a:t>
            </a:r>
          </a:p>
          <a:p>
            <a:pPr marL="310942" indent="-310942">
              <a:lnSpc>
                <a:spcPct val="90000"/>
              </a:lnSpc>
              <a:spcBef>
                <a:spcPts val="907"/>
              </a:spcBef>
              <a:buFont typeface="Arial" panose="020B0604020202020204" pitchFamily="34" charset="0"/>
              <a:buChar char="•"/>
            </a:pPr>
            <a:r>
              <a:rPr lang="fr-FR" sz="2539" b="1" dirty="0">
                <a:highlight>
                  <a:srgbClr val="FFFFFF"/>
                </a:highlight>
                <a:latin typeface="Corbel" panose="020B0503020204020204" pitchFamily="34" charset="0"/>
              </a:rPr>
              <a:t>CPPR</a:t>
            </a:r>
          </a:p>
          <a:p>
            <a:pPr marL="310942" indent="-310942">
              <a:lnSpc>
                <a:spcPct val="90000"/>
              </a:lnSpc>
              <a:spcBef>
                <a:spcPts val="907"/>
              </a:spcBef>
              <a:buFont typeface="Arial" panose="020B0604020202020204" pitchFamily="34" charset="0"/>
              <a:buChar char="•"/>
            </a:pPr>
            <a:r>
              <a:rPr lang="fr-FR" sz="2539" b="1" dirty="0">
                <a:highlight>
                  <a:srgbClr val="FFFFFF"/>
                </a:highlight>
                <a:latin typeface="Corbel" panose="020B0503020204020204" pitchFamily="34" charset="0"/>
              </a:rPr>
              <a:t>Toutes les offres substantiellement conformes sont comparées pour déterminer quelle offre est la moins </a:t>
            </a:r>
            <a:r>
              <a:rPr lang="fr-FR" sz="2539" b="1" dirty="0" err="1">
                <a:highlight>
                  <a:srgbClr val="FFFFFF"/>
                </a:highlight>
                <a:latin typeface="Corbel" panose="020B0503020204020204" pitchFamily="34" charset="0"/>
              </a:rPr>
              <a:t>disante</a:t>
            </a:r>
            <a:endParaRPr lang="fr-FR" sz="2539" b="1" dirty="0">
              <a:highlight>
                <a:srgbClr val="FFFFFF"/>
              </a:highlight>
              <a:latin typeface="Corbel" panose="020B0503020204020204" pitchFamily="34" charset="0"/>
            </a:endParaRPr>
          </a:p>
          <a:p>
            <a:pPr marL="310942" indent="-310942">
              <a:lnSpc>
                <a:spcPct val="90000"/>
              </a:lnSpc>
              <a:spcBef>
                <a:spcPts val="907"/>
              </a:spcBef>
              <a:buFont typeface="Arial" panose="020B0604020202020204" pitchFamily="34" charset="0"/>
              <a:buChar char="•"/>
            </a:pPr>
            <a:r>
              <a:rPr lang="fr-FR" sz="2539" b="1" dirty="0">
                <a:highlight>
                  <a:srgbClr val="FFFFFF"/>
                </a:highlight>
                <a:latin typeface="Corbel" panose="020B0503020204020204" pitchFamily="34" charset="0"/>
              </a:rPr>
              <a:t>Aucune marge de préférence nationale</a:t>
            </a:r>
          </a:p>
          <a:p>
            <a:pPr marL="310942" indent="-310942">
              <a:lnSpc>
                <a:spcPct val="90000"/>
              </a:lnSpc>
              <a:spcBef>
                <a:spcPts val="907"/>
              </a:spcBef>
              <a:buFont typeface="Arial" panose="020B0604020202020204" pitchFamily="34" charset="0"/>
              <a:buChar char="•"/>
            </a:pPr>
            <a:r>
              <a:rPr lang="fr-FR" sz="2539" b="1" dirty="0">
                <a:highlight>
                  <a:srgbClr val="FFFFFF"/>
                </a:highlight>
                <a:latin typeface="Corbel" panose="020B0503020204020204" pitchFamily="34" charset="0"/>
              </a:rPr>
              <a:t>Analyse du caractère raisonnable du Prix </a:t>
            </a:r>
          </a:p>
          <a:p>
            <a:pPr>
              <a:lnSpc>
                <a:spcPct val="90000"/>
              </a:lnSpc>
              <a:spcBef>
                <a:spcPts val="907"/>
              </a:spcBef>
            </a:pPr>
            <a:endParaRPr lang="fr-FR" sz="1632" dirty="0">
              <a:highlight>
                <a:srgbClr val="FFFFFF"/>
              </a:highlight>
              <a:latin typeface="Corbel" panose="020B0503020204020204" pitchFamily="34" charset="0"/>
            </a:endParaRPr>
          </a:p>
        </p:txBody>
      </p:sp>
    </p:spTree>
    <p:extLst>
      <p:ext uri="{BB962C8B-B14F-4D97-AF65-F5344CB8AC3E}">
        <p14:creationId xmlns:p14="http://schemas.microsoft.com/office/powerpoint/2010/main" val="44884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Examen des Offres, Critères d’Évaluation et Qualification</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673100" y="1005373"/>
            <a:ext cx="10160000" cy="3088666"/>
          </a:xfrm>
          <a:prstGeom prst="rect">
            <a:avLst/>
          </a:prstGeom>
        </p:spPr>
        <p:txBody>
          <a:bodyPr wrap="square">
            <a:spAutoFit/>
          </a:bodyPr>
          <a:lstStyle/>
          <a:p>
            <a:pPr>
              <a:spcBef>
                <a:spcPts val="272"/>
              </a:spcBef>
              <a:spcAft>
                <a:spcPts val="272"/>
              </a:spcAft>
              <a:tabLst>
                <a:tab pos="570060" algn="l"/>
                <a:tab pos="570060" algn="l"/>
                <a:tab pos="624187" algn="l"/>
              </a:tabLst>
            </a:pPr>
            <a:r>
              <a:rPr lang="fr-FR" sz="2176" b="1" dirty="0">
                <a:solidFill>
                  <a:srgbClr val="FF0000"/>
                </a:solidFill>
                <a:latin typeface="Corbel" panose="020B0503020204020204" pitchFamily="34" charset="0"/>
                <a:ea typeface="SimSun" panose="02010600030101010101" pitchFamily="2" charset="-122"/>
              </a:rPr>
              <a:t>Examen des offres</a:t>
            </a:r>
            <a:endParaRPr lang="fr-FR" sz="2176" b="1" dirty="0">
              <a:latin typeface="Corbel" panose="020B0503020204020204" pitchFamily="34" charset="0"/>
              <a:ea typeface="SimSun" panose="02010600030101010101" pitchFamily="2" charset="-122"/>
            </a:endParaRPr>
          </a:p>
          <a:p>
            <a:pPr algn="ctr"/>
            <a:r>
              <a:rPr lang="fr-FR" sz="2176" b="1" u="sng" dirty="0">
                <a:highlight>
                  <a:srgbClr val="FFFFFF"/>
                </a:highlight>
                <a:latin typeface="Corbel" panose="020B0503020204020204" pitchFamily="34" charset="0"/>
              </a:rPr>
              <a:t>Critères de post-qualification</a:t>
            </a:r>
          </a:p>
          <a:p>
            <a:pPr algn="ctr"/>
            <a:endParaRPr lang="fr-FR" sz="2176" b="1" u="sng" dirty="0">
              <a:highlight>
                <a:srgbClr val="FFFFFF"/>
              </a:highlight>
              <a:latin typeface="Corbel" panose="020B0503020204020204" pitchFamily="34" charset="0"/>
            </a:endParaRPr>
          </a:p>
          <a:p>
            <a:pPr marL="1036472" indent="-1036472" algn="just">
              <a:buAutoNum type="alphaLcPeriod"/>
            </a:pPr>
            <a:r>
              <a:rPr lang="fr-FR" sz="2176" b="1" u="sng" dirty="0">
                <a:highlight>
                  <a:srgbClr val="FFFFFF"/>
                </a:highlight>
                <a:latin typeface="Corbel" panose="020B0503020204020204" pitchFamily="34" charset="0"/>
              </a:rPr>
              <a:t>Capacité financière </a:t>
            </a:r>
          </a:p>
          <a:p>
            <a:pPr marL="1036472" indent="-1036472" algn="just">
              <a:buAutoNum type="alphaLcPeriod"/>
            </a:pPr>
            <a:r>
              <a:rPr lang="fr-FR" sz="2176" b="1" u="sng" dirty="0">
                <a:highlight>
                  <a:srgbClr val="FFFFFF"/>
                </a:highlight>
                <a:latin typeface="Corbel" panose="020B0503020204020204" pitchFamily="34" charset="0"/>
              </a:rPr>
              <a:t>Expérience et capacité technique: </a:t>
            </a:r>
            <a:r>
              <a:rPr lang="fr-FR" sz="2176" b="1" dirty="0">
                <a:highlight>
                  <a:srgbClr val="FFFFFF"/>
                </a:highlight>
                <a:latin typeface="Corbel" panose="020B0503020204020204" pitchFamily="34" charset="0"/>
              </a:rPr>
              <a:t>avoir mené à bien des contrats similaires de manière satisfaisante</a:t>
            </a:r>
          </a:p>
          <a:p>
            <a:pPr marL="1036472" indent="-1036472" algn="just">
              <a:buAutoNum type="alphaLcPeriod"/>
            </a:pPr>
            <a:r>
              <a:rPr lang="fr-FR" sz="2176" b="1" u="sng" dirty="0">
                <a:highlight>
                  <a:srgbClr val="FFFFFF"/>
                </a:highlight>
                <a:latin typeface="Corbel" panose="020B0503020204020204" pitchFamily="34" charset="0"/>
              </a:rPr>
              <a:t>Contrats non exécutés et procédures judiciaires</a:t>
            </a:r>
            <a:endParaRPr lang="fr-FR" sz="2176" b="1" dirty="0">
              <a:highlight>
                <a:srgbClr val="FFFFFF"/>
              </a:highlight>
              <a:latin typeface="Corbel" panose="020B0503020204020204" pitchFamily="34" charset="0"/>
            </a:endParaRPr>
          </a:p>
          <a:p>
            <a:pPr marL="1036472" indent="-1036472" algn="just">
              <a:buAutoNum type="alphaLcPeriod"/>
            </a:pPr>
            <a:r>
              <a:rPr lang="fr-FR" sz="2176" b="1" u="sng" dirty="0">
                <a:highlight>
                  <a:srgbClr val="FFFFFF"/>
                </a:highlight>
                <a:latin typeface="Corbel" panose="020B0503020204020204" pitchFamily="34" charset="0"/>
              </a:rPr>
              <a:t>Conditions d’usage: </a:t>
            </a:r>
            <a:r>
              <a:rPr lang="fr-FR" sz="2176" b="1" dirty="0">
                <a:highlight>
                  <a:srgbClr val="FFFFFF"/>
                </a:highlight>
                <a:latin typeface="Corbel" panose="020B0503020204020204" pitchFamily="34" charset="0"/>
              </a:rPr>
              <a:t>Les biens sont neufs, modèles les plus récents</a:t>
            </a:r>
          </a:p>
          <a:p>
            <a:pPr algn="just">
              <a:defRPr/>
            </a:pPr>
            <a:endParaRPr lang="fr-FR" sz="1814" dirty="0">
              <a:highlight>
                <a:srgbClr val="FFFFFF"/>
              </a:highlight>
              <a:latin typeface="Corbel" panose="020B0503020204020204" pitchFamily="34" charset="0"/>
            </a:endParaRPr>
          </a:p>
        </p:txBody>
      </p:sp>
    </p:spTree>
    <p:extLst>
      <p:ext uri="{BB962C8B-B14F-4D97-AF65-F5344CB8AC3E}">
        <p14:creationId xmlns:p14="http://schemas.microsoft.com/office/powerpoint/2010/main" val="242910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6" name="Rectangle 5">
            <a:extLst>
              <a:ext uri="{FF2B5EF4-FFF2-40B4-BE49-F238E27FC236}">
                <a16:creationId xmlns:a16="http://schemas.microsoft.com/office/drawing/2014/main" id="{6AA7475B-11E7-4F7D-87A0-836C4ADDC401}"/>
              </a:ext>
            </a:extLst>
          </p:cNvPr>
          <p:cNvSpPr/>
          <p:nvPr/>
        </p:nvSpPr>
        <p:spPr>
          <a:xfrm>
            <a:off x="568142" y="1005373"/>
            <a:ext cx="10364736" cy="5256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A8111470-6E98-4282-8AFF-7308508300EA}"/>
              </a:ext>
            </a:extLst>
          </p:cNvPr>
          <p:cNvSpPr/>
          <p:nvPr/>
        </p:nvSpPr>
        <p:spPr>
          <a:xfrm>
            <a:off x="706336" y="1005373"/>
            <a:ext cx="10226541" cy="5451044"/>
          </a:xfrm>
          <a:prstGeom prst="rect">
            <a:avLst/>
          </a:prstGeom>
        </p:spPr>
        <p:txBody>
          <a:bodyPr wrap="square">
            <a:spAutoFit/>
          </a:bodyPr>
          <a:lstStyle/>
          <a:p>
            <a:pPr lvl="0" algn="ctr">
              <a:defRPr/>
            </a:pPr>
            <a:r>
              <a:rPr lang="fr-FR" sz="2176" b="1" dirty="0">
                <a:solidFill>
                  <a:srgbClr val="C00000"/>
                </a:solidFill>
                <a:latin typeface="Corbel" panose="020B0503020204020204" pitchFamily="34" charset="0"/>
              </a:rPr>
              <a:t>Dispositions contractuelles</a:t>
            </a:r>
          </a:p>
          <a:p>
            <a:pPr algn="just"/>
            <a:r>
              <a:rPr lang="fr-FR" dirty="0">
                <a:highlight>
                  <a:srgbClr val="FFFFFF"/>
                </a:highlight>
                <a:latin typeface="Corbel" panose="020B0503020204020204" pitchFamily="34" charset="0"/>
              </a:rPr>
              <a:t>Modalités et conditions applicables au paiement à effectuer au Prestataire de services :</a:t>
            </a:r>
          </a:p>
          <a:p>
            <a:pPr lvl="0" algn="just"/>
            <a:r>
              <a:rPr lang="fr-FR" b="1" u="sng" dirty="0">
                <a:highlight>
                  <a:srgbClr val="FFFFFF"/>
                </a:highlight>
                <a:latin typeface="Corbel" panose="020B0503020204020204" pitchFamily="34" charset="0"/>
              </a:rPr>
              <a:t>Avance à la demande du Fournisseur</a:t>
            </a:r>
            <a:r>
              <a:rPr lang="fr-FR" u="sng" dirty="0">
                <a:highlight>
                  <a:srgbClr val="FFFFFF"/>
                </a:highlight>
                <a:latin typeface="Corbel" panose="020B0503020204020204" pitchFamily="34" charset="0"/>
              </a:rPr>
              <a:t>: </a:t>
            </a:r>
            <a:r>
              <a:rPr lang="fr-FR" dirty="0">
                <a:highlight>
                  <a:srgbClr val="FFFFFF"/>
                </a:highlight>
                <a:latin typeface="Corbel" panose="020B0503020204020204" pitchFamily="34" charset="0"/>
              </a:rPr>
              <a:t>une avance de </a:t>
            </a:r>
            <a:r>
              <a:rPr lang="fr-FR" b="1" dirty="0">
                <a:solidFill>
                  <a:srgbClr val="FF0000"/>
                </a:solidFill>
                <a:highlight>
                  <a:srgbClr val="FFFFFF"/>
                </a:highlight>
                <a:latin typeface="Corbel" panose="020B0503020204020204" pitchFamily="34" charset="0"/>
              </a:rPr>
              <a:t>10 %</a:t>
            </a:r>
            <a:r>
              <a:rPr lang="fr-FR" dirty="0">
                <a:highlight>
                  <a:srgbClr val="FFFFFF"/>
                </a:highlight>
                <a:latin typeface="Corbel" panose="020B0503020204020204" pitchFamily="34" charset="0"/>
              </a:rPr>
              <a:t> cautionnée à 100%</a:t>
            </a:r>
          </a:p>
          <a:p>
            <a:pPr marL="621883" indent="-621883" algn="just">
              <a:buFontTx/>
              <a:buChar char="-"/>
            </a:pPr>
            <a:endParaRPr lang="fr-FR" dirty="0">
              <a:highlight>
                <a:srgbClr val="FFFFFF"/>
              </a:highlight>
              <a:latin typeface="Corbel" panose="020B0503020204020204" pitchFamily="34" charset="0"/>
            </a:endParaRPr>
          </a:p>
          <a:p>
            <a:r>
              <a:rPr lang="fr-FR" b="1" u="sng" dirty="0">
                <a:highlight>
                  <a:srgbClr val="FFFFFF"/>
                </a:highlight>
                <a:latin typeface="Corbel" panose="020B0503020204020204" pitchFamily="34" charset="0"/>
              </a:rPr>
              <a:t>Les conditions et modalités de paiement du Fournisseur sont les suivants</a:t>
            </a:r>
            <a:r>
              <a:rPr lang="fr-FR" b="1" dirty="0">
                <a:highlight>
                  <a:srgbClr val="FFFFFF"/>
                </a:highlight>
                <a:latin typeface="Corbel" panose="020B0503020204020204" pitchFamily="34" charset="0"/>
              </a:rPr>
              <a:t> :</a:t>
            </a:r>
          </a:p>
          <a:p>
            <a:r>
              <a:rPr lang="fr-FR" b="1" dirty="0" err="1">
                <a:highlight>
                  <a:srgbClr val="FFFFFF"/>
                </a:highlight>
                <a:latin typeface="Corbel" panose="020B0503020204020204" pitchFamily="34" charset="0"/>
              </a:rPr>
              <a:t>i.A</a:t>
            </a:r>
            <a:r>
              <a:rPr lang="fr-FR" b="1" dirty="0">
                <a:highlight>
                  <a:srgbClr val="FFFFFF"/>
                </a:highlight>
                <a:latin typeface="Corbel" panose="020B0503020204020204" pitchFamily="34" charset="0"/>
              </a:rPr>
              <a:t> la livraison des biens et services connexes sur chaque site et leurs acceptations conformément aux stipulations de l’annexe SR3- SPECIFICATIONS TECHNIQUES : Soixante-dix pour cent (70%)  du montant des Biens et des services connexes réellement livrés/effectivement réalisés sur les sites indiqués dans l’annexe SR3- SPECIFICATIONS TECHNIQUES, seront payés au Fournisseur, et sur présentation d’une facture et d’une note d’acceptation (validation de la conformité des biens et services connexes), et des documents spécifiés à la clause 11 du CGC ;</a:t>
            </a:r>
          </a:p>
          <a:p>
            <a:r>
              <a:rPr lang="fr-FR" b="1" dirty="0" err="1">
                <a:highlight>
                  <a:srgbClr val="FFFFFF"/>
                </a:highlight>
                <a:latin typeface="Corbel" panose="020B0503020204020204" pitchFamily="34" charset="0"/>
              </a:rPr>
              <a:t>ii.Au</a:t>
            </a:r>
            <a:r>
              <a:rPr lang="fr-FR" b="1" dirty="0">
                <a:highlight>
                  <a:srgbClr val="FFFFFF"/>
                </a:highlight>
                <a:latin typeface="Corbel" panose="020B0503020204020204" pitchFamily="34" charset="0"/>
              </a:rPr>
              <a:t> moment de la Réception provisoire : Trente pour cent (30%) du montant des Biens réellement installés et services connexes effectivement réalisés et réceptionnés provisoirement indiqués dans l’annexe SR3- SPECIFICATIONS TECHNIQUES, seront payés sur présentation d’une facture accompagnée du Certificat de Réception provisoire émis par l’Acheteur ;</a:t>
            </a:r>
          </a:p>
          <a:p>
            <a:endParaRPr lang="fr-FR" sz="2000" b="1" dirty="0">
              <a:highlight>
                <a:srgbClr val="FFFFFF"/>
              </a:highlight>
              <a:latin typeface="Corbel" panose="020B0503020204020204" pitchFamily="34" charset="0"/>
            </a:endParaRPr>
          </a:p>
          <a:p>
            <a:r>
              <a:rPr lang="fr-FR" sz="2000" b="1" dirty="0">
                <a:highlight>
                  <a:srgbClr val="FFFFFF"/>
                </a:highlight>
                <a:latin typeface="Corbel" panose="020B0503020204020204" pitchFamily="34" charset="0"/>
              </a:rPr>
              <a:t>Garantie d’Exécution: </a:t>
            </a:r>
            <a:r>
              <a:rPr lang="fr-FR" sz="2000" b="1" dirty="0">
                <a:solidFill>
                  <a:srgbClr val="FF0000"/>
                </a:solidFill>
                <a:highlight>
                  <a:srgbClr val="FFFFFF"/>
                </a:highlight>
                <a:latin typeface="Corbel" panose="020B0503020204020204" pitchFamily="34" charset="0"/>
              </a:rPr>
              <a:t>5%</a:t>
            </a:r>
          </a:p>
          <a:p>
            <a:r>
              <a:rPr lang="fr-FR" sz="1632" dirty="0">
                <a:highlight>
                  <a:srgbClr val="FFFFFF"/>
                </a:highlight>
              </a:rPr>
              <a:t> </a:t>
            </a:r>
          </a:p>
          <a:p>
            <a:pPr marL="414589" indent="-414589" algn="just">
              <a:buFont typeface="+mj-lt"/>
              <a:buAutoNum type="arabicPeriod"/>
              <a:defRPr/>
            </a:pPr>
            <a:endParaRPr lang="fr-FR" sz="1814" dirty="0">
              <a:highlight>
                <a:srgbClr val="FFFFFF"/>
              </a:highlight>
              <a:latin typeface="Corbel" panose="020B0503020204020204" pitchFamily="34" charset="0"/>
            </a:endParaRPr>
          </a:p>
        </p:txBody>
      </p:sp>
    </p:spTree>
    <p:extLst>
      <p:ext uri="{BB962C8B-B14F-4D97-AF65-F5344CB8AC3E}">
        <p14:creationId xmlns:p14="http://schemas.microsoft.com/office/powerpoint/2010/main" val="1438252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2157557" y="1153557"/>
            <a:ext cx="7876888" cy="1077218"/>
          </a:xfrm>
          <a:prstGeom prst="rect">
            <a:avLst/>
          </a:prstGeom>
        </p:spPr>
        <p:txBody>
          <a:bodyPr wrap="square">
            <a:spAutoFit/>
          </a:bodyPr>
          <a:lstStyle/>
          <a:p>
            <a:pPr algn="just"/>
            <a:endParaRPr lang="fr-FR" sz="3200" dirty="0">
              <a:latin typeface="Corbel" panose="020B0503020204020204" pitchFamily="34" charset="0"/>
            </a:endParaRPr>
          </a:p>
          <a:p>
            <a:pPr algn="just"/>
            <a:r>
              <a:rPr lang="fr-FR" sz="3200" b="1" dirty="0">
                <a:latin typeface="Corbel" panose="020B0503020204020204" pitchFamily="34" charset="0"/>
              </a:rPr>
              <a:t>Durée prévue du contrat: 6 mois</a:t>
            </a:r>
            <a:endParaRPr lang="fr-FR" sz="3200" b="1" dirty="0"/>
          </a:p>
        </p:txBody>
      </p:sp>
      <p:sp>
        <p:nvSpPr>
          <p:cNvPr id="9" name="Rectangle 8"/>
          <p:cNvSpPr/>
          <p:nvPr/>
        </p:nvSpPr>
        <p:spPr>
          <a:xfrm>
            <a:off x="1656570" y="1012467"/>
            <a:ext cx="8586724" cy="4365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7274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10837146" y="6470585"/>
            <a:ext cx="973629" cy="274309"/>
          </a:xfrm>
          <a:prstGeom prst="rect">
            <a:avLst/>
          </a:prstGeom>
        </p:spPr>
        <p:txBody>
          <a:bodyPr vert="horz" lIns="91436" tIns="45718" rIns="91436" bIns="45718" rtlCol="0" anchor="ctr"/>
          <a:lstStyle>
            <a:defPPr>
              <a:defRPr lang="fr-FR"/>
            </a:defPPr>
            <a:lvl1pPr marL="0" algn="l" defTabSz="914335" rtl="0" eaLnBrk="1" latinLnBrk="0" hangingPunct="1">
              <a:defRPr sz="1000" kern="1200">
                <a:solidFill>
                  <a:schemeClr val="tx1">
                    <a:lumMod val="95000"/>
                    <a:lumOff val="5000"/>
                  </a:schemeClr>
                </a:solidFill>
                <a:latin typeface="+mj-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25</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Dispositions fiscales / TVA et DD</a:t>
            </a:r>
          </a:p>
        </p:txBody>
      </p:sp>
      <p:sp>
        <p:nvSpPr>
          <p:cNvPr id="3" name="Rectangle 2"/>
          <p:cNvSpPr/>
          <p:nvPr/>
        </p:nvSpPr>
        <p:spPr>
          <a:xfrm>
            <a:off x="323655" y="857802"/>
            <a:ext cx="11487120" cy="5748625"/>
          </a:xfrm>
          <a:prstGeom prst="rect">
            <a:avLst/>
          </a:prstGeom>
        </p:spPr>
        <p:txBody>
          <a:bodyPr wrap="square">
            <a:spAutoFit/>
          </a:bodyPr>
          <a:lstStyle/>
          <a:p>
            <a:pPr marL="221836" lvl="1" algn="ctr" defTabSz="914335">
              <a:lnSpc>
                <a:spcPct val="150000"/>
              </a:lnSpc>
              <a:buClr>
                <a:srgbClr val="3E8853">
                  <a:lumMod val="75000"/>
                </a:srgbClr>
              </a:buClr>
              <a:defRPr/>
            </a:pPr>
            <a:r>
              <a:rPr lang="fr-FR" sz="2800" b="1" dirty="0">
                <a:solidFill>
                  <a:srgbClr val="C00000"/>
                </a:solidFill>
                <a:latin typeface="Corbel" panose="020B0503020204020204" pitchFamily="34" charset="0"/>
              </a:rPr>
              <a:t>Taxe sur la valeur ajoutée / droits et taxes à l’importation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399" dirty="0">
                <a:solidFill>
                  <a:prstClr val="black"/>
                </a:solidFill>
                <a:latin typeface="Corbel" panose="020B0503020204020204" pitchFamily="34" charset="0"/>
              </a:rPr>
              <a:t>Les prestations financées dans le cadre de l’Accord du Compact sont exonérées de la taxe sur la valeur ajoutée et les droits à l’importation.</a:t>
            </a:r>
          </a:p>
          <a:p>
            <a:pPr marL="507566" lvl="1" indent="-285730" algn="just" defTabSz="914335">
              <a:lnSpc>
                <a:spcPct val="150000"/>
              </a:lnSpc>
              <a:buClr>
                <a:srgbClr val="3E8853">
                  <a:lumMod val="75000"/>
                </a:srgbClr>
              </a:buClr>
              <a:buFont typeface="Wingdings" panose="05000000000000000000" pitchFamily="2" charset="2"/>
              <a:buChar char="v"/>
              <a:defRPr/>
            </a:pPr>
            <a:r>
              <a:rPr lang="fr-MA" sz="2399" dirty="0">
                <a:solidFill>
                  <a:prstClr val="black"/>
                </a:solidFill>
                <a:latin typeface="Corbel" panose="020B0503020204020204" pitchFamily="34" charset="0"/>
              </a:rPr>
              <a:t>Pour pouvoir facturer en Hors-Taxes, la demande d’achat en exonération de la TVA </a:t>
            </a:r>
            <a:r>
              <a:rPr lang="fr-FR" sz="2399" dirty="0">
                <a:solidFill>
                  <a:prstClr val="black"/>
                </a:solidFill>
                <a:latin typeface="Corbel" panose="020B0503020204020204" pitchFamily="34" charset="0"/>
              </a:rPr>
              <a:t>/franchise douanière </a:t>
            </a:r>
            <a:r>
              <a:rPr lang="fr-MA" sz="2399" dirty="0">
                <a:solidFill>
                  <a:prstClr val="black"/>
                </a:solidFill>
                <a:latin typeface="Corbel" panose="020B0503020204020204" pitchFamily="34" charset="0"/>
              </a:rPr>
              <a:t>est déposée par l’Agence MCA-Morocco </a:t>
            </a:r>
            <a:r>
              <a:rPr lang="fr-FR" sz="2399" dirty="0">
                <a:solidFill>
                  <a:prstClr val="black"/>
                </a:solidFill>
                <a:latin typeface="Corbel" panose="020B0503020204020204" pitchFamily="34" charset="0"/>
              </a:rPr>
              <a:t>auprès de l’administration compétente sur présentation des factures pro-forma par le prestataire</a:t>
            </a:r>
            <a:r>
              <a:rPr lang="fr-MA" sz="2399" dirty="0">
                <a:solidFill>
                  <a:prstClr val="black"/>
                </a:solidFill>
                <a:latin typeface="Corbel" panose="020B0503020204020204" pitchFamily="34" charset="0"/>
              </a:rPr>
              <a:t>.</a:t>
            </a:r>
          </a:p>
          <a:p>
            <a:pPr marL="507566" lvl="1" indent="-285730" algn="just">
              <a:lnSpc>
                <a:spcPct val="150000"/>
              </a:lnSpc>
              <a:buClr>
                <a:srgbClr val="3E8853">
                  <a:lumMod val="75000"/>
                </a:srgbClr>
              </a:buClr>
              <a:buFont typeface="Wingdings" panose="05000000000000000000" pitchFamily="2" charset="2"/>
              <a:buChar char="v"/>
              <a:defRPr/>
            </a:pPr>
            <a:r>
              <a:rPr lang="fr-MA" sz="2399" dirty="0">
                <a:solidFill>
                  <a:prstClr val="black"/>
                </a:solidFill>
                <a:latin typeface="Corbel" panose="020B0503020204020204" pitchFamily="34" charset="0"/>
              </a:rPr>
              <a:t> </a:t>
            </a:r>
            <a:r>
              <a:rPr lang="fr-MA" sz="2399" dirty="0">
                <a:solidFill>
                  <a:srgbClr val="FF0000"/>
                </a:solidFill>
                <a:latin typeface="Corbel" panose="020B0503020204020204" pitchFamily="34" charset="0"/>
              </a:rPr>
              <a:t>A titre de rappel, les</a:t>
            </a:r>
            <a:r>
              <a:rPr lang="fr-FR" sz="2399" dirty="0">
                <a:solidFill>
                  <a:srgbClr val="FF0000"/>
                </a:solidFill>
                <a:latin typeface="Corbel" panose="020B0503020204020204" pitchFamily="34" charset="0"/>
              </a:rPr>
              <a:t> prestations financées par les fonds du gouvernement marocain ne sont exonérées ni de la TVA ni des droits de douanes. </a:t>
            </a:r>
          </a:p>
          <a:p>
            <a:pPr marL="507566" lvl="1" indent="-285730" algn="just" defTabSz="914335">
              <a:lnSpc>
                <a:spcPct val="150000"/>
              </a:lnSpc>
              <a:buClr>
                <a:srgbClr val="3E8853">
                  <a:lumMod val="75000"/>
                </a:srgbClr>
              </a:buClr>
              <a:buFont typeface="Wingdings" panose="05000000000000000000" pitchFamily="2" charset="2"/>
              <a:buChar char="v"/>
              <a:defRPr/>
            </a:pP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1412067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7"/>
          </p:nvPr>
        </p:nvSpPr>
        <p:spPr>
          <a:xfrm>
            <a:off x="9680067" y="7033450"/>
            <a:ext cx="3092244" cy="276999"/>
          </a:xfrm>
          <a:prstGeom prst="rect">
            <a:avLst/>
          </a:prstGeom>
        </p:spPr>
        <p:txBody>
          <a:bodyPr vert="horz" wrap="square" lIns="0" tIns="0" rIns="0" bIns="0" rtlCol="0" anchor="ctr">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6F15528-21DE-4FAA-801E-634DDDAF4B2B}" type="slidenum">
              <a:rPr lang="fr-FR" smtClean="0"/>
              <a:pPr>
                <a:defRPr/>
              </a:pPr>
              <a:t>26</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a:solidFill>
                  <a:prstClr val="white"/>
                </a:solidFill>
                <a:latin typeface="Tw Cen MT" panose="020B0602020104020603"/>
              </a:rPr>
              <a:t>3. Volet Fiscal : </a:t>
            </a:r>
            <a:r>
              <a:rPr lang="fr-FR" sz="2902" b="1">
                <a:solidFill>
                  <a:srgbClr val="FFC000"/>
                </a:solidFill>
                <a:latin typeface="Tw Cen MT" panose="020B0602020104020603"/>
              </a:rPr>
              <a:t>Dispositions fiscales / TVA et DD</a:t>
            </a:r>
            <a:endParaRPr lang="fr-FR" sz="2902" b="1" dirty="0">
              <a:solidFill>
                <a:srgbClr val="FFC000"/>
              </a:solidFill>
              <a:latin typeface="Tw Cen MT" panose="020B0602020104020603"/>
            </a:endParaRPr>
          </a:p>
        </p:txBody>
      </p:sp>
      <p:sp>
        <p:nvSpPr>
          <p:cNvPr id="3" name="Rectangle 2"/>
          <p:cNvSpPr/>
          <p:nvPr/>
        </p:nvSpPr>
        <p:spPr>
          <a:xfrm>
            <a:off x="246901" y="1295721"/>
            <a:ext cx="11487120" cy="4549835"/>
          </a:xfrm>
          <a:prstGeom prst="rect">
            <a:avLst/>
          </a:prstGeom>
        </p:spPr>
        <p:txBody>
          <a:bodyPr wrap="square">
            <a:spAutoFit/>
          </a:bodyPr>
          <a:lstStyle/>
          <a:p>
            <a:pPr marL="221836" lvl="1" algn="just" defTabSz="914335">
              <a:lnSpc>
                <a:spcPct val="150000"/>
              </a:lnSpc>
              <a:defRPr/>
            </a:pPr>
            <a:r>
              <a:rPr lang="fr-FR" sz="2800">
                <a:solidFill>
                  <a:prstClr val="black"/>
                </a:solidFill>
                <a:latin typeface="Corbel" panose="020B0503020204020204" pitchFamily="34" charset="0"/>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endParaRPr lang="fr-FR" sz="2800" dirty="0">
              <a:solidFill>
                <a:prstClr val="black"/>
              </a:solidFill>
              <a:latin typeface="Corbel" panose="020B0503020204020204" pitchFamily="34" charset="0"/>
            </a:endParaRPr>
          </a:p>
        </p:txBody>
      </p:sp>
    </p:spTree>
    <p:extLst>
      <p:ext uri="{BB962C8B-B14F-4D97-AF65-F5344CB8AC3E}">
        <p14:creationId xmlns:p14="http://schemas.microsoft.com/office/powerpoint/2010/main" val="356380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pPr>
              <a:defRPr/>
            </a:pPr>
            <a:fld id="{B6F15528-21DE-4FAA-801E-634DDDAF4B2B}" type="slidenum">
              <a:rPr lang="fr-FR" smtClean="0"/>
              <a:pPr>
                <a:defRPr/>
              </a:pPr>
              <a:t>27</a:t>
            </a:fld>
            <a:endParaRPr lang="fr-FR" sz="1270" b="1" dirty="0">
              <a:solidFill>
                <a:srgbClr val="2683C6">
                  <a:lumMod val="50000"/>
                </a:srgbClr>
              </a:solidFill>
              <a:latin typeface="Tw Cen MT Condensed" panose="020B0606020104020203"/>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defTabSz="914335">
              <a:defRPr/>
            </a:pPr>
            <a:r>
              <a:rPr lang="fr-FR" sz="2902" b="1" dirty="0">
                <a:solidFill>
                  <a:prstClr val="white"/>
                </a:solidFill>
                <a:latin typeface="Tw Cen MT" panose="020B0602020104020603"/>
              </a:rPr>
              <a:t>3. Volet Fiscal : </a:t>
            </a:r>
            <a:r>
              <a:rPr lang="fr-FR" sz="2902" b="1" dirty="0">
                <a:solidFill>
                  <a:srgbClr val="FFC000"/>
                </a:solidFill>
                <a:latin typeface="Tw Cen MT" panose="020B0602020104020603"/>
              </a:rPr>
              <a:t>Remboursement de TAXES</a:t>
            </a:r>
          </a:p>
        </p:txBody>
      </p:sp>
      <p:grpSp>
        <p:nvGrpSpPr>
          <p:cNvPr id="4" name="Groupe 3"/>
          <p:cNvGrpSpPr/>
          <p:nvPr/>
        </p:nvGrpSpPr>
        <p:grpSpPr>
          <a:xfrm>
            <a:off x="707160" y="1057099"/>
            <a:ext cx="10355668" cy="5629085"/>
            <a:chOff x="1003167" y="161178"/>
            <a:chExt cx="11420451" cy="6207874"/>
          </a:xfrm>
        </p:grpSpPr>
        <p:sp>
          <p:nvSpPr>
            <p:cNvPr id="3" name="Rectangle 2"/>
            <p:cNvSpPr/>
            <p:nvPr/>
          </p:nvSpPr>
          <p:spPr>
            <a:xfrm>
              <a:off x="1147220" y="163419"/>
              <a:ext cx="10858500" cy="6205633"/>
            </a:xfrm>
            <a:prstGeom prst="rect">
              <a:avLst/>
            </a:prstGeom>
          </p:spPr>
          <p:txBody>
            <a:bodyPr wrap="square">
              <a:spAutoFit/>
            </a:bodyPr>
            <a:lstStyle/>
            <a:p>
              <a:pPr algn="ctr" defTabSz="914335">
                <a:defRPr/>
              </a:pPr>
              <a:r>
                <a:rPr lang="fr-FR" sz="2800" b="1" dirty="0">
                  <a:solidFill>
                    <a:srgbClr val="C00000"/>
                  </a:solidFill>
                  <a:latin typeface="Corbel" panose="020B0503020204020204" pitchFamily="34" charset="0"/>
                </a:rPr>
                <a:t>Impôt sur les bénéfices / revenus </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566" lvl="1" indent="-285730"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5">
                <a:defRPr/>
              </a:pPr>
              <a:endParaRPr lang="fr-FR" sz="1632">
                <a:solidFill>
                  <a:prstClr val="white"/>
                </a:solidFill>
                <a:latin typeface="Tw Cen MT" panose="020B0602020104020603"/>
              </a:endParaRPr>
            </a:p>
          </p:txBody>
        </p:sp>
      </p:grpSp>
      <p:sp>
        <p:nvSpPr>
          <p:cNvPr id="10" name="Rectangle 9"/>
          <p:cNvSpPr/>
          <p:nvPr/>
        </p:nvSpPr>
        <p:spPr>
          <a:xfrm>
            <a:off x="152875" y="152530"/>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652" y="4632507"/>
            <a:ext cx="3596869" cy="2225359"/>
          </a:xfrm>
          <a:prstGeom prst="rect">
            <a:avLst/>
          </a:prstGeom>
        </p:spPr>
      </p:pic>
      <p:sp>
        <p:nvSpPr>
          <p:cNvPr id="2" name="Slide Number Placeholder 1"/>
          <p:cNvSpPr>
            <a:spLocks noGrp="1"/>
          </p:cNvSpPr>
          <p:nvPr>
            <p:ph type="sldNum" sz="quarter" idx="12"/>
          </p:nvPr>
        </p:nvSpPr>
        <p:spPr>
          <a:xfrm>
            <a:off x="9827545" y="5867641"/>
            <a:ext cx="882922" cy="248754"/>
          </a:xfrm>
          <a:prstGeom prst="rect">
            <a:avLst/>
          </a:prstGeom>
        </p:spPr>
        <p:txBody>
          <a:bodyPr vert="horz" lIns="82918" tIns="41459" rIns="82918" bIns="41459" rtlCol="0" anchor="ctr"/>
          <a:lstStyle>
            <a:defPPr>
              <a:defRPr lang="fr-FR"/>
            </a:defPPr>
            <a:lvl1pPr marL="0" algn="l" defTabSz="829178" rtl="0" eaLnBrk="1" latinLnBrk="0" hangingPunct="1">
              <a:defRPr sz="907" kern="1200">
                <a:solidFill>
                  <a:schemeClr val="tx1">
                    <a:lumMod val="95000"/>
                    <a:lumOff val="5000"/>
                  </a:schemeClr>
                </a:solidFill>
                <a:latin typeface="+mj-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a:lstStyle>
          <a:p>
            <a:fld id="{B6F15528-21DE-4FAA-801E-634DDDAF4B2B}" type="slidenum">
              <a:rPr lang="fr-FR" smtClean="0"/>
              <a:pPr/>
              <a:t>28</a:t>
            </a:fld>
            <a:endParaRPr lang="fr-FR" sz="1270" b="1" dirty="0">
              <a:solidFill>
                <a:schemeClr val="accent2">
                  <a:lumMod val="50000"/>
                </a:schemeClr>
              </a:solidFill>
            </a:endParaRP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latin typeface="Tw Cen MT" panose="020B0602020104020603"/>
              </a:rPr>
              <a:t>Proposition financière</a:t>
            </a:r>
            <a:endParaRPr lang="fr-FR" sz="2902" b="1" dirty="0">
              <a:solidFill>
                <a:srgbClr val="FFC000"/>
              </a:solidFill>
            </a:endParaRPr>
          </a:p>
        </p:txBody>
      </p:sp>
      <p:grpSp>
        <p:nvGrpSpPr>
          <p:cNvPr id="4" name="Groupe 3"/>
          <p:cNvGrpSpPr/>
          <p:nvPr/>
        </p:nvGrpSpPr>
        <p:grpSpPr>
          <a:xfrm>
            <a:off x="749754" y="803372"/>
            <a:ext cx="10355669" cy="5842497"/>
            <a:chOff x="1050140" y="-118638"/>
            <a:chExt cx="11420452" cy="6443230"/>
          </a:xfrm>
        </p:grpSpPr>
        <p:sp>
          <p:nvSpPr>
            <p:cNvPr id="3" name="Rectangle 2"/>
            <p:cNvSpPr/>
            <p:nvPr/>
          </p:nvSpPr>
          <p:spPr>
            <a:xfrm>
              <a:off x="1331116" y="-118638"/>
              <a:ext cx="10858499" cy="6443230"/>
            </a:xfrm>
            <a:prstGeom prst="rect">
              <a:avLst/>
            </a:prstGeom>
          </p:spPr>
          <p:txBody>
            <a:bodyPr wrap="square">
              <a:spAutoFit/>
            </a:bodyPr>
            <a:lstStyle/>
            <a:p>
              <a:pPr marL="564719" lvl="1" indent="-342881"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26" lvl="1" indent="-342876" algn="just" defTabSz="914335">
                <a:lnSpc>
                  <a:spcPct val="150000"/>
                </a:lnSpc>
                <a:buClr>
                  <a:srgbClr val="3E8853">
                    <a:lumMod val="75000"/>
                  </a:srgbClr>
                </a:buClr>
                <a:buFont typeface="Wingdings" panose="05000000000000000000" pitchFamily="2" charset="2"/>
                <a:buChar char="v"/>
                <a:defRPr/>
              </a:pPr>
              <a:r>
                <a:rPr lang="fr-FR" sz="2800" dirty="0">
                  <a:solidFill>
                    <a:prstClr val="black"/>
                  </a:solidFill>
                  <a:latin typeface="Corbel" panose="020B0503020204020204" pitchFamily="34" charset="0"/>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606074" y="1787247"/>
            <a:ext cx="10650517" cy="584775"/>
          </a:xfrm>
          <a:prstGeom prst="rect">
            <a:avLst/>
          </a:prstGeom>
          <a:noFill/>
        </p:spPr>
        <p:txBody>
          <a:bodyPr wrap="square" rtlCol="0">
            <a:spAutoFit/>
          </a:bodyPr>
          <a:lstStyle/>
          <a:p>
            <a:pPr algn="ctr"/>
            <a:r>
              <a:rPr lang="fr-FR" sz="1600" b="1" dirty="0">
                <a:solidFill>
                  <a:srgbClr val="002060"/>
                </a:solidFill>
              </a:rPr>
              <a:t>   </a:t>
            </a:r>
          </a:p>
          <a:p>
            <a:pPr algn="ctr"/>
            <a:r>
              <a:rPr lang="fr-FR" sz="1600" b="1" dirty="0">
                <a:solidFill>
                  <a:srgbClr val="002060"/>
                </a:solidFill>
              </a:rPr>
              <a:t>			</a:t>
            </a:r>
          </a:p>
        </p:txBody>
      </p:sp>
      <p:sp>
        <p:nvSpPr>
          <p:cNvPr id="9" name="Rectangle 8"/>
          <p:cNvSpPr/>
          <p:nvPr/>
        </p:nvSpPr>
        <p:spPr>
          <a:xfrm>
            <a:off x="3492400" y="4432331"/>
            <a:ext cx="5207200" cy="657103"/>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p:txBody>
      </p:sp>
      <p:grpSp>
        <p:nvGrpSpPr>
          <p:cNvPr id="12" name="Groupe 11"/>
          <p:cNvGrpSpPr/>
          <p:nvPr/>
        </p:nvGrpSpPr>
        <p:grpSpPr>
          <a:xfrm>
            <a:off x="2654595" y="3014682"/>
            <a:ext cx="7319532" cy="1441672"/>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termes de référence : contexte, objectif et étendue de la mission, durée, période et livrables de la mission.</a:t>
            </a:r>
            <a:r>
              <a:rPr lang="en-US" sz="1632" b="1" kern="0" dirty="0">
                <a:solidFill>
                  <a:srgbClr val="0070C0"/>
                </a:solidFill>
                <a:latin typeface="Corbel" panose="020B0503020204020204" pitchFamily="34" charset="0"/>
                <a:cs typeface="Arial" panose="020B0604020202020204" pitchFamily="34" charset="0"/>
              </a:rPr>
              <a:t>  </a:t>
            </a:r>
            <a:endParaRPr lang="en-US" sz="1632" b="1" dirty="0">
              <a:solidFill>
                <a:srgbClr val="0070C0"/>
              </a:solidFill>
              <a:latin typeface="Corbel" panose="020B0503020204020204" pitchFamily="34" charset="0"/>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9331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fiduciaires à des Cabinets sélectionnés sur le plan international : gage de transparence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prestataires de services/fournisseurs qualifiés qui exécuteront les contrats conformément à leurs clauses, et en respectant les délais ;</a:t>
            </a: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6317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a:buClr>
                <a:schemeClr val="accent5">
                  <a:lumMod val="75000"/>
                </a:schemeClr>
              </a:buClr>
            </a:pPr>
            <a:endParaRPr lang="fr-FR" altLang="fr-FR" sz="2800" kern="0" dirty="0">
              <a:solidFill>
                <a:schemeClr val="tx1"/>
              </a:solidFill>
              <a:latin typeface="Corbel" panose="020B0503020204020204" pitchFamily="34" charset="0"/>
            </a:endParaRPr>
          </a:p>
          <a:p>
            <a:pPr marL="504154" indent="-504154">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Pays Eligible: </a:t>
            </a:r>
            <a:r>
              <a:rPr lang="fr-FR" altLang="fr-FR" sz="2800" kern="0" dirty="0">
                <a:solidFill>
                  <a:schemeClr val="tx1"/>
                </a:solidFill>
                <a:latin typeface="Corbel" panose="020B0503020204020204" pitchFamily="34" charset="0"/>
              </a:rPr>
              <a:t>Pays objet de sanctions ou de restrictions en vertu des lois ou des  politiques des États-Unis: liste disponible dans le site de MCC</a:t>
            </a:r>
            <a:endParaRPr lang="fr-FR" altLang="fr-FR" sz="2800" strike="dblStrike" kern="0" dirty="0">
              <a:solidFill>
                <a:schemeClr val="tx1"/>
              </a:solidFill>
              <a:latin typeface="Corbel" panose="020B0503020204020204" pitchFamily="34" charset="0"/>
            </a:endParaRP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1119883" y="924674"/>
            <a:ext cx="10551560" cy="5542113"/>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r>
              <a:rPr lang="fr-FR" sz="2800" b="1" dirty="0">
                <a:solidFill>
                  <a:srgbClr val="FFFFFF"/>
                </a:solidFill>
                <a:latin typeface="Corbel" panose="020B0503020204020204" pitchFamily="34" charset="0"/>
              </a:rPr>
              <a:t>TYPE DE SOUMISSION: </a:t>
            </a: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a:t>
            </a:r>
          </a:p>
          <a:p>
            <a:pPr algn="ctr"/>
            <a:r>
              <a:rPr lang="fr-FR" sz="2800" b="1" dirty="0">
                <a:solidFill>
                  <a:srgbClr val="FF0000"/>
                </a:solidFill>
                <a:latin typeface="Corbel" panose="020B0503020204020204" pitchFamily="34" charset="0"/>
              </a:rPr>
              <a:t>Les soumissions sous format papier ne seront pas acceptées.</a:t>
            </a:r>
          </a:p>
          <a:p>
            <a:pPr algn="ctr"/>
            <a:endParaRPr lang="fr-FR" sz="2800" b="1" dirty="0">
              <a:solidFill>
                <a:srgbClr val="FF0000"/>
              </a:solidFill>
              <a:latin typeface="Corbel" panose="020B0503020204020204" pitchFamily="34" charset="0"/>
            </a:endParaRPr>
          </a:p>
          <a:p>
            <a:pPr algn="ctr"/>
            <a:r>
              <a:rPr lang="fr-FR" sz="2800" b="1" dirty="0">
                <a:solidFill>
                  <a:srgbClr val="FF0000"/>
                </a:solidFill>
                <a:latin typeface="Corbel" panose="020B0503020204020204" pitchFamily="34" charset="0"/>
              </a:rPr>
              <a:t>N.B: La garantie d’offre originale doit être soumise en version physique et une copie scannée dans la soumission électronique.</a:t>
            </a:r>
          </a:p>
          <a:p>
            <a:pPr algn="ctr"/>
            <a:endParaRPr lang="fr-FR" sz="2800" b="1" dirty="0">
              <a:solidFill>
                <a:srgbClr val="FF0000"/>
              </a:solidFill>
              <a:latin typeface="Corbel" panose="020B0503020204020204" pitchFamily="34" charset="0"/>
            </a:endParaRPr>
          </a:p>
          <a:p>
            <a:pPr algn="ctr"/>
            <a:endParaRPr lang="fr-FR" sz="2800" b="1" dirty="0">
              <a:solidFill>
                <a:srgbClr val="FFFFFF"/>
              </a:solidFill>
              <a:latin typeface="Corbel" panose="020B0503020204020204" pitchFamily="34" charset="0"/>
            </a:endParaRPr>
          </a:p>
          <a:p>
            <a:pPr algn="ctr"/>
            <a:endParaRPr lang="fr-FR" sz="2800" b="1" dirty="0">
              <a:solidFill>
                <a:srgbClr val="FFFFFF"/>
              </a:solidFill>
              <a:latin typeface="Calibri" panose="020F0502020204030204" pitchFamily="34" charset="0"/>
            </a:endParaRPr>
          </a:p>
        </p:txBody>
      </p:sp>
      <p:sp>
        <p:nvSpPr>
          <p:cNvPr id="6" name="Slide Number Placeholder 1">
            <a:extLst>
              <a:ext uri="{FF2B5EF4-FFF2-40B4-BE49-F238E27FC236}">
                <a16:creationId xmlns:a16="http://schemas.microsoft.com/office/drawing/2014/main" id="{0106B3AA-D74B-4F87-8199-99C401E62345}"/>
              </a:ext>
            </a:extLst>
          </p:cNvPr>
          <p:cNvSpPr txBox="1">
            <a:spLocks/>
          </p:cNvSpPr>
          <p:nvPr/>
        </p:nvSpPr>
        <p:spPr>
          <a:xfrm>
            <a:off x="11152908" y="6466787"/>
            <a:ext cx="415419" cy="307777"/>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z="2000"/>
              <a:pPr/>
              <a:t>8</a:t>
            </a:fld>
            <a:endParaRPr lang="fr-FR" sz="2000" dirty="0"/>
          </a:p>
        </p:txBody>
      </p:sp>
    </p:spTree>
    <p:extLst>
      <p:ext uri="{BB962C8B-B14F-4D97-AF65-F5344CB8AC3E}">
        <p14:creationId xmlns:p14="http://schemas.microsoft.com/office/powerpoint/2010/main" val="281232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652" y="4632507"/>
            <a:ext cx="3596869" cy="2225359"/>
          </a:xfrm>
          <a:prstGeom prst="rect">
            <a:avLst/>
          </a:prstGeom>
        </p:spPr>
      </p:pic>
      <p:sp>
        <p:nvSpPr>
          <p:cNvPr id="2" name="Slide Number Placeholder 1"/>
          <p:cNvSpPr>
            <a:spLocks noGrp="1"/>
          </p:cNvSpPr>
          <p:nvPr>
            <p:ph type="sldNum" sz="quarter" idx="4294967295"/>
          </p:nvPr>
        </p:nvSpPr>
        <p:spPr>
          <a:xfrm>
            <a:off x="9205299" y="6607394"/>
            <a:ext cx="2803939" cy="195430"/>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9</a:t>
            </a:fld>
            <a:r>
              <a:rPr lang="fr-FR" sz="1270" b="1" dirty="0">
                <a:solidFill>
                  <a:schemeClr val="accent2">
                    <a:lumMod val="50000"/>
                  </a:schemeClr>
                </a:solidFill>
              </a:rPr>
              <a:t>-</a:t>
            </a:r>
          </a:p>
        </p:txBody>
      </p:sp>
      <p:sp>
        <p:nvSpPr>
          <p:cNvPr id="5" name="Rectangle 4"/>
          <p:cNvSpPr/>
          <p:nvPr/>
        </p:nvSpPr>
        <p:spPr>
          <a:xfrm>
            <a:off x="481" y="135"/>
            <a:ext cx="12191041" cy="803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46" tIns="52124" rIns="104246" bIns="52124"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Composition du Dossier d’Appel d’Offres</a:t>
            </a:r>
          </a:p>
        </p:txBody>
      </p:sp>
      <p:sp>
        <p:nvSpPr>
          <p:cNvPr id="7" name="Chevron 6"/>
          <p:cNvSpPr/>
          <p:nvPr/>
        </p:nvSpPr>
        <p:spPr>
          <a:xfrm>
            <a:off x="2157401" y="990431"/>
            <a:ext cx="8208589" cy="803235"/>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999" b="1" dirty="0">
                <a:solidFill>
                  <a:srgbClr val="FFFFFF"/>
                </a:solidFill>
                <a:latin typeface="Corbel" panose="020B0503020204020204" pitchFamily="34" charset="0"/>
              </a:rPr>
              <a:t>Architecture du DAO</a:t>
            </a:r>
            <a:endParaRPr lang="fr-FR" sz="1999" b="1" dirty="0">
              <a:solidFill>
                <a:srgbClr val="FF0000"/>
              </a:solidFill>
              <a:latin typeface="Corbel" panose="020B0503020204020204" pitchFamily="34" charset="0"/>
            </a:endParaRPr>
          </a:p>
        </p:txBody>
      </p:sp>
      <p:sp>
        <p:nvSpPr>
          <p:cNvPr id="6" name="Rectangle 5">
            <a:extLst>
              <a:ext uri="{FF2B5EF4-FFF2-40B4-BE49-F238E27FC236}">
                <a16:creationId xmlns:a16="http://schemas.microsoft.com/office/drawing/2014/main" id="{6AA7475B-11E7-4F7D-87A0-836C4ADDC401}"/>
              </a:ext>
            </a:extLst>
          </p:cNvPr>
          <p:cNvSpPr/>
          <p:nvPr/>
        </p:nvSpPr>
        <p:spPr>
          <a:xfrm>
            <a:off x="2088303" y="2116134"/>
            <a:ext cx="7781572" cy="43098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80"/>
          </a:p>
        </p:txBody>
      </p:sp>
      <p:sp>
        <p:nvSpPr>
          <p:cNvPr id="3" name="Rectangle 2">
            <a:extLst>
              <a:ext uri="{FF2B5EF4-FFF2-40B4-BE49-F238E27FC236}">
                <a16:creationId xmlns:a16="http://schemas.microsoft.com/office/drawing/2014/main" id="{E67843DA-E346-4CC8-9E15-EC074977DB7B}"/>
              </a:ext>
            </a:extLst>
          </p:cNvPr>
          <p:cNvSpPr/>
          <p:nvPr/>
        </p:nvSpPr>
        <p:spPr>
          <a:xfrm>
            <a:off x="2779285" y="2394263"/>
            <a:ext cx="6095040" cy="3161763"/>
          </a:xfrm>
          <a:prstGeom prst="rect">
            <a:avLst/>
          </a:prstGeom>
        </p:spPr>
        <p:txBody>
          <a:bodyPr>
            <a:spAutoFit/>
          </a:bodyPr>
          <a:lstStyle/>
          <a:p>
            <a:pPr marL="207294" indent="-207294">
              <a:lnSpc>
                <a:spcPct val="90000"/>
              </a:lnSpc>
              <a:spcBef>
                <a:spcPts val="907"/>
              </a:spcBef>
              <a:buFont typeface="Wingdings" panose="05000000000000000000" pitchFamily="2" charset="2"/>
              <a:buChar char="Ø"/>
            </a:pPr>
            <a:r>
              <a:rPr lang="en-US" sz="2539" dirty="0">
                <a:solidFill>
                  <a:srgbClr val="5B9BD5"/>
                </a:solidFill>
                <a:latin typeface="Corbel" panose="020B0503020204020204" pitchFamily="34" charset="0"/>
              </a:rPr>
              <a:t>1</a:t>
            </a:r>
            <a:r>
              <a:rPr lang="en-US" sz="2539" baseline="30000" dirty="0">
                <a:solidFill>
                  <a:srgbClr val="5B9BD5"/>
                </a:solidFill>
                <a:latin typeface="Corbel" panose="020B0503020204020204" pitchFamily="34" charset="0"/>
              </a:rPr>
              <a:t>ère</a:t>
            </a:r>
            <a:r>
              <a:rPr lang="en-US" sz="2539" dirty="0">
                <a:solidFill>
                  <a:srgbClr val="5B9BD5"/>
                </a:solidFill>
                <a:latin typeface="Corbel" panose="020B0503020204020204" pitchFamily="34" charset="0"/>
              </a:rPr>
              <a:t> </a:t>
            </a:r>
            <a:r>
              <a:rPr lang="fr-FR" sz="2539" dirty="0">
                <a:solidFill>
                  <a:srgbClr val="5B9BD5"/>
                </a:solidFill>
                <a:latin typeface="Corbel" panose="020B0503020204020204" pitchFamily="34" charset="0"/>
              </a:rPr>
              <a:t>Partie: Procédures d’appel d’offres et de sélection</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I: Instructions aux Soumissionnaires (IS)</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II: Fiches de Données de l'Appel d'Offres (« FDAO »)</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III: Qualification et Critères d’évaluation</a:t>
            </a:r>
          </a:p>
          <a:p>
            <a:pPr marL="621883" lvl="1" indent="-207294">
              <a:lnSpc>
                <a:spcPct val="90000"/>
              </a:lnSpc>
              <a:spcBef>
                <a:spcPts val="453"/>
              </a:spcBef>
              <a:buFont typeface="Arial" panose="020B0604020202020204" pitchFamily="34" charset="0"/>
              <a:buChar char="•"/>
            </a:pPr>
            <a:r>
              <a:rPr lang="fr-FR" sz="2176" b="1" dirty="0">
                <a:solidFill>
                  <a:prstClr val="black"/>
                </a:solidFill>
                <a:latin typeface="Corbel" panose="020B0503020204020204" pitchFamily="34" charset="0"/>
              </a:rPr>
              <a:t>Section IV: Modèles de formulaires d’Offre</a:t>
            </a:r>
          </a:p>
        </p:txBody>
      </p:sp>
    </p:spTree>
    <p:extLst>
      <p:ext uri="{BB962C8B-B14F-4D97-AF65-F5344CB8AC3E}">
        <p14:creationId xmlns:p14="http://schemas.microsoft.com/office/powerpoint/2010/main" val="37455558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4773</TotalTime>
  <Words>2747</Words>
  <Application>Microsoft Office PowerPoint</Application>
  <PresentationFormat>Grand écran</PresentationFormat>
  <Paragraphs>276</Paragraphs>
  <Slides>29</Slides>
  <Notes>8</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29</vt:i4>
      </vt:variant>
    </vt:vector>
  </HeadingPairs>
  <TitlesOfParts>
    <vt:vector size="45" baseType="lpstr">
      <vt:lpstr>Arial</vt:lpstr>
      <vt:lpstr>Berlin Sans FB Demi</vt:lpstr>
      <vt:lpstr>Calibri</vt:lpstr>
      <vt:lpstr>Calibri Light</vt:lpstr>
      <vt:lpstr>Corbel</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Salaheddine Belhassane</cp:lastModifiedBy>
  <cp:revision>453</cp:revision>
  <cp:lastPrinted>2019-01-22T17:51:58Z</cp:lastPrinted>
  <dcterms:created xsi:type="dcterms:W3CDTF">2018-11-07T12:00:03Z</dcterms:created>
  <dcterms:modified xsi:type="dcterms:W3CDTF">2021-06-23T09:41:04Z</dcterms:modified>
</cp:coreProperties>
</file>