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48"/>
  </p:notesMasterIdLst>
  <p:sldIdLst>
    <p:sldId id="303" r:id="rId4"/>
    <p:sldId id="626" r:id="rId5"/>
    <p:sldId id="700" r:id="rId6"/>
    <p:sldId id="721" r:id="rId7"/>
    <p:sldId id="663" r:id="rId8"/>
    <p:sldId id="664" r:id="rId9"/>
    <p:sldId id="665" r:id="rId10"/>
    <p:sldId id="722" r:id="rId11"/>
    <p:sldId id="729" r:id="rId12"/>
    <p:sldId id="730" r:id="rId13"/>
    <p:sldId id="726" r:id="rId14"/>
    <p:sldId id="724" r:id="rId15"/>
    <p:sldId id="670" r:id="rId16"/>
    <p:sldId id="666" r:id="rId17"/>
    <p:sldId id="656" r:id="rId18"/>
    <p:sldId id="673" r:id="rId19"/>
    <p:sldId id="674" r:id="rId20"/>
    <p:sldId id="695" r:id="rId21"/>
    <p:sldId id="668" r:id="rId22"/>
    <p:sldId id="675" r:id="rId23"/>
    <p:sldId id="706" r:id="rId24"/>
    <p:sldId id="373" r:id="rId25"/>
    <p:sldId id="415" r:id="rId26"/>
    <p:sldId id="375" r:id="rId27"/>
    <p:sldId id="669" r:id="rId28"/>
    <p:sldId id="388" r:id="rId29"/>
    <p:sldId id="719" r:id="rId30"/>
    <p:sldId id="720" r:id="rId31"/>
    <p:sldId id="634" r:id="rId32"/>
    <p:sldId id="635" r:id="rId33"/>
    <p:sldId id="628" r:id="rId34"/>
    <p:sldId id="407" r:id="rId35"/>
    <p:sldId id="631" r:id="rId36"/>
    <p:sldId id="637" r:id="rId37"/>
    <p:sldId id="659" r:id="rId38"/>
    <p:sldId id="639" r:id="rId39"/>
    <p:sldId id="667" r:id="rId40"/>
    <p:sldId id="671" r:id="rId41"/>
    <p:sldId id="374" r:id="rId42"/>
    <p:sldId id="653" r:id="rId43"/>
    <p:sldId id="694" r:id="rId44"/>
    <p:sldId id="655" r:id="rId45"/>
    <p:sldId id="403" r:id="rId46"/>
    <p:sldId id="648" r:id="rId47"/>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Youness Mtalsi" initials="YM" lastIdx="2" clrIdx="1">
    <p:extLst>
      <p:ext uri="{19B8F6BF-5375-455C-9EA6-DF929625EA0E}">
        <p15:presenceInfo xmlns:p15="http://schemas.microsoft.com/office/powerpoint/2012/main" userId="S::youness.mtalsi@cardno.com::058f57f3-3ee8-4681-87ea-2a84d98d5d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24CEE"/>
    <a:srgbClr val="F40CC2"/>
    <a:srgbClr val="3366FF"/>
    <a:srgbClr val="0066FF"/>
    <a:srgbClr val="FFFFFF"/>
    <a:srgbClr val="8B2F0F"/>
    <a:srgbClr val="3333CC"/>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86957" autoAdjust="0"/>
  </p:normalViewPr>
  <p:slideViewPr>
    <p:cSldViewPr snapToGrid="0">
      <p:cViewPr varScale="1">
        <p:scale>
          <a:sx n="97" d="100"/>
          <a:sy n="97" d="100"/>
        </p:scale>
        <p:origin x="7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04/04/2021</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3334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0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3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16</a:t>
            </a:fld>
            <a:endParaRPr lang="fr-FR"/>
          </a:p>
        </p:txBody>
      </p:sp>
    </p:spTree>
    <p:extLst>
      <p:ext uri="{BB962C8B-B14F-4D97-AF65-F5344CB8AC3E}">
        <p14:creationId xmlns:p14="http://schemas.microsoft.com/office/powerpoint/2010/main" val="353255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17</a:t>
            </a:fld>
            <a:endParaRPr lang="fr-FR"/>
          </a:p>
        </p:txBody>
      </p:sp>
    </p:spTree>
    <p:extLst>
      <p:ext uri="{BB962C8B-B14F-4D97-AF65-F5344CB8AC3E}">
        <p14:creationId xmlns:p14="http://schemas.microsoft.com/office/powerpoint/2010/main" val="81673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91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89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6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05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4/4/2021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4/4/2021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4/4/2021</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themeOverride" Target="../theme/themeOverride1.xml"/><Relationship Id="rId4" Type="http://schemas.openxmlformats.org/officeDocument/2006/relationships/hyperlink" Target="https://drive.google.com/drive/folders/1RRq11L0KFqpySJnHtooC_ZQLRrmaO2bJ?usp=shar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hyperlink" Target="http://www.mcamorocco.ma/fr/systeme-de-contestation-bid-challenge-system-bcs" TargetMode="Externa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QzpDZUlJAK6MiVt4B8r_lWkcpw111AJ2/view?usp=sharing" TargetMode="External"/><Relationship Id="rId7" Type="http://schemas.openxmlformats.org/officeDocument/2006/relationships/hyperlink" Target="https://drive.google.com/drive/folders/1QzA2enl0egjXn-fLDPiAOz-KExy0Ok1e?usp=sharing" TargetMode="External"/><Relationship Id="rId2"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hyperlink" Target="https://drive.google.com/drive/folders/1NiDgR2fzhgut68A9X9nmnFnPW1kDJlgD?usp=sharing" TargetMode="External"/><Relationship Id="rId5" Type="http://schemas.openxmlformats.org/officeDocument/2006/relationships/hyperlink" Target="https://drive.google.com/drive/folders/13UCzKn0V35ePiEZagXk-BdJNh7Hevvzw?usp=sharing" TargetMode="External"/><Relationship Id="rId4" Type="http://schemas.openxmlformats.org/officeDocument/2006/relationships/hyperlink" Target="https://drive.google.com/file/d/1PTjQ0oC6aSlZSW-zGm9lxKxnoOw91DQI/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86670"/>
            <a:ext cx="12192000" cy="6653296"/>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a:t>
            </a:r>
            <a:endParaRPr lang="es-ES" sz="2539" b="1" dirty="0">
              <a:solidFill>
                <a:schemeClr val="accent1">
                  <a:lumMod val="50000"/>
                </a:schemeClr>
              </a:solidFill>
              <a:latin typeface="Corbel" panose="020B0503020204020204" pitchFamily="34" charset="0"/>
            </a:endParaRPr>
          </a:p>
          <a:p>
            <a:pPr algn="ctr"/>
            <a:endParaRPr lang="en-US" b="1" dirty="0">
              <a:latin typeface="Times New Roman" panose="02020603050405020304" pitchFamily="18" charset="0"/>
              <a:ea typeface="Times New Roman" panose="02020603050405020304" pitchFamily="18" charset="0"/>
            </a:endParaRPr>
          </a:p>
          <a:p>
            <a:pPr algn="ctr"/>
            <a:r>
              <a:rPr lang="en-US" sz="3600" b="1" dirty="0">
                <a:solidFill>
                  <a:srgbClr val="FF0000"/>
                </a:solidFill>
                <a:latin typeface="Times New Roman" panose="02020603050405020304" pitchFamily="18" charset="0"/>
                <a:ea typeface="Times New Roman" panose="02020603050405020304" pitchFamily="18" charset="0"/>
              </a:rPr>
              <a:t>                   DAO/CB/MCA-M/ES-49-Lot 3/COMPACT </a:t>
            </a:r>
            <a:r>
              <a:rPr lang="fr-FR" sz="3200" b="1" dirty="0">
                <a:latin typeface="Corbel" panose="020B0503020204020204" pitchFamily="34" charset="0"/>
              </a:rPr>
              <a:t>			</a:t>
            </a:r>
          </a:p>
          <a:p>
            <a:pPr algn="l"/>
            <a:r>
              <a:rPr lang="fr-FR" b="1" dirty="0">
                <a:latin typeface="Times New Roman" panose="02020603050405020304" pitchFamily="18" charset="0"/>
                <a:ea typeface="Times New Roman" panose="02020603050405020304" pitchFamily="18" charset="0"/>
              </a:rPr>
              <a:t>                                       </a:t>
            </a:r>
            <a:endParaRPr lang="fr-MA" sz="1400" b="0" i="0" u="none" strike="noStrike" baseline="0" dirty="0">
              <a:solidFill>
                <a:srgbClr val="000000"/>
              </a:solidFill>
              <a:latin typeface="Times New Roman" panose="02020603050405020304" pitchFamily="18" charset="0"/>
            </a:endParaRPr>
          </a:p>
          <a:p>
            <a:r>
              <a:rPr lang="fr-FR" sz="1400" b="0" i="0" u="none" strike="noStrike" baseline="0" dirty="0">
                <a:solidFill>
                  <a:srgbClr val="000000"/>
                </a:solidFill>
                <a:latin typeface="Times New Roman" panose="02020603050405020304" pitchFamily="18" charset="0"/>
              </a:rPr>
              <a:t>                                                               </a:t>
            </a:r>
            <a:r>
              <a:rPr lang="fr-FR" sz="1800" b="1" i="1" dirty="0">
                <a:effectLst/>
                <a:latin typeface="Calibri" panose="020F0502020204030204" pitchFamily="34" charset="0"/>
                <a:ea typeface="Calibri" panose="020F0502020204030204" pitchFamily="34" charset="0"/>
                <a:cs typeface="Arial" panose="020B0604020202020204" pitchFamily="34" charset="0"/>
              </a:rPr>
              <a:t>Travaux de réhabilitation de 28 établissements scolaires dans la région Fès Meknès</a:t>
            </a:r>
          </a:p>
          <a:p>
            <a:r>
              <a:rPr lang="fr-FR" b="1" i="1" dirty="0">
                <a:latin typeface="Calibri" panose="020F0502020204030204" pitchFamily="34" charset="0"/>
                <a:ea typeface="Calibri" panose="020F0502020204030204" pitchFamily="34" charset="0"/>
                <a:cs typeface="Arial" panose="020B0604020202020204" pitchFamily="34" charset="0"/>
              </a:rPr>
              <a:t>                                                                </a:t>
            </a:r>
            <a:r>
              <a:rPr lang="fr-FR" sz="1800" b="1" i="0" u="none" strike="noStrike" baseline="0" dirty="0">
                <a:solidFill>
                  <a:srgbClr val="000000"/>
                </a:solidFill>
                <a:latin typeface="Times New Roman" panose="02020603050405020304" pitchFamily="18" charset="0"/>
              </a:rPr>
              <a:t>Lot 3 : 8 établissements dans la Direction Provinciale (DP) de </a:t>
            </a:r>
            <a:r>
              <a:rPr lang="fr-FR" sz="1800" b="1" i="0" u="none" strike="noStrike" baseline="0" dirty="0" err="1">
                <a:solidFill>
                  <a:srgbClr val="000000"/>
                </a:solidFill>
                <a:latin typeface="Times New Roman" panose="02020603050405020304" pitchFamily="18" charset="0"/>
              </a:rPr>
              <a:t>Fés</a:t>
            </a:r>
            <a:r>
              <a:rPr lang="fr-FR" sz="1800" b="1" i="0" u="none" strike="noStrike" baseline="0" dirty="0">
                <a:solidFill>
                  <a:srgbClr val="000000"/>
                </a:solidFill>
                <a:latin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	</a:t>
            </a:r>
          </a:p>
          <a:p>
            <a:r>
              <a:rPr lang="fr-FR" sz="3200" b="1" dirty="0">
                <a:solidFill>
                  <a:srgbClr val="3494BA">
                    <a:lumMod val="50000"/>
                  </a:srgbClr>
                </a:solidFill>
                <a:latin typeface="Corbel" panose="020B0503020204020204" pitchFamily="34" charset="0"/>
              </a:rPr>
              <a:t>	</a:t>
            </a:r>
          </a:p>
          <a:p>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a:t>
            </a:r>
            <a:r>
              <a:rPr lang="fr-FR" sz="2400" b="1" dirty="0">
                <a:latin typeface="Corbel" panose="020B0503020204020204" pitchFamily="34" charset="0"/>
              </a:rPr>
              <a:t>Le 05 Avril 2021</a:t>
            </a:r>
            <a:endParaRPr lang="fr-FR" sz="2400"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891707" y="807835"/>
            <a:ext cx="11049157" cy="4224618"/>
          </a:xfrm>
          <a:prstGeom prst="rect">
            <a:avLst/>
          </a:prstGeom>
          <a:noFill/>
        </p:spPr>
        <p:txBody>
          <a:bodyPr wrap="square" rtlCol="0">
            <a:spAutoFit/>
          </a:bodyPr>
          <a:lstStyle/>
          <a:p>
            <a:pPr>
              <a:spcBef>
                <a:spcPts val="600"/>
              </a:spcBef>
            </a:pPr>
            <a:r>
              <a:rPr lang="fr-FR" sz="2539" dirty="0">
                <a:solidFill>
                  <a:schemeClr val="accent2"/>
                </a:solidFill>
              </a:rPr>
              <a:t>Spécifications techniques pour les travaux</a:t>
            </a:r>
          </a:p>
          <a:p>
            <a:pPr>
              <a:spcBef>
                <a:spcPts val="600"/>
              </a:spcBef>
            </a:pPr>
            <a:r>
              <a:rPr lang="fr-FR" sz="2539" dirty="0">
                <a:solidFill>
                  <a:schemeClr val="accent2"/>
                </a:solidFill>
              </a:rPr>
              <a:t>Plans, dessins techniques et rapports géotechniques disponibles via les liens suivants:</a:t>
            </a: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p:txBody>
      </p:sp>
      <p:graphicFrame>
        <p:nvGraphicFramePr>
          <p:cNvPr id="6" name="Tableau 5">
            <a:extLst>
              <a:ext uri="{FF2B5EF4-FFF2-40B4-BE49-F238E27FC236}">
                <a16:creationId xmlns:a16="http://schemas.microsoft.com/office/drawing/2014/main" id="{59090F97-D929-4CC6-8E8A-D40DF4CA1530}"/>
              </a:ext>
            </a:extLst>
          </p:cNvPr>
          <p:cNvGraphicFramePr>
            <a:graphicFrameLocks noGrp="1"/>
          </p:cNvGraphicFramePr>
          <p:nvPr>
            <p:extLst>
              <p:ext uri="{D42A27DB-BD31-4B8C-83A1-F6EECF244321}">
                <p14:modId xmlns:p14="http://schemas.microsoft.com/office/powerpoint/2010/main" val="3125469035"/>
              </p:ext>
            </p:extLst>
          </p:nvPr>
        </p:nvGraphicFramePr>
        <p:xfrm>
          <a:off x="689373" y="2225447"/>
          <a:ext cx="10813253" cy="3830857"/>
        </p:xfrm>
        <a:graphic>
          <a:graphicData uri="http://schemas.openxmlformats.org/drawingml/2006/table">
            <a:tbl>
              <a:tblPr firstRow="1" firstCol="1" bandRow="1">
                <a:tableStyleId>{5C22544A-7EE6-4342-B048-85BDC9FD1C3A}</a:tableStyleId>
              </a:tblPr>
              <a:tblGrid>
                <a:gridCol w="3609022">
                  <a:extLst>
                    <a:ext uri="{9D8B030D-6E8A-4147-A177-3AD203B41FA5}">
                      <a16:colId xmlns:a16="http://schemas.microsoft.com/office/drawing/2014/main" val="3672101823"/>
                    </a:ext>
                  </a:extLst>
                </a:gridCol>
                <a:gridCol w="7204231">
                  <a:extLst>
                    <a:ext uri="{9D8B030D-6E8A-4147-A177-3AD203B41FA5}">
                      <a16:colId xmlns:a16="http://schemas.microsoft.com/office/drawing/2014/main" val="2648550576"/>
                    </a:ext>
                  </a:extLst>
                </a:gridCol>
              </a:tblGrid>
              <a:tr h="442433">
                <a:tc>
                  <a:txBody>
                    <a:bodyPr/>
                    <a:lstStyle/>
                    <a:p>
                      <a:pPr algn="ctr" hangingPunct="0"/>
                      <a:r>
                        <a:rPr lang="fr-FR" sz="1600" b="1" u="sng" kern="1200" dirty="0">
                          <a:solidFill>
                            <a:schemeClr val="tx1"/>
                          </a:solidFill>
                          <a:effectLst/>
                          <a:latin typeface="+mn-lt"/>
                          <a:ea typeface="+mn-ea"/>
                          <a:cs typeface="+mn-cs"/>
                        </a:rPr>
                        <a:t>Etablissement</a:t>
                      </a:r>
                    </a:p>
                  </a:txBody>
                  <a:tcPr marL="68580" marR="68580" marT="0" marB="0"/>
                </a:tc>
                <a:tc>
                  <a:txBody>
                    <a:bodyPr/>
                    <a:lstStyle/>
                    <a:p>
                      <a:pPr algn="ctr" hangingPunct="0"/>
                      <a:r>
                        <a:rPr lang="fr-FR" sz="1600" b="1" u="sng" kern="1200" dirty="0">
                          <a:solidFill>
                            <a:schemeClr val="tx1"/>
                          </a:solidFill>
                          <a:effectLst/>
                          <a:latin typeface="+mn-lt"/>
                          <a:ea typeface="+mn-ea"/>
                          <a:cs typeface="+mn-cs"/>
                        </a:rPr>
                        <a:t>Liens</a:t>
                      </a:r>
                    </a:p>
                  </a:txBody>
                  <a:tcPr marL="68580" marR="68580" marT="0" marB="0"/>
                </a:tc>
                <a:extLst>
                  <a:ext uri="{0D108BD9-81ED-4DB2-BD59-A6C34878D82A}">
                    <a16:rowId xmlns:a16="http://schemas.microsoft.com/office/drawing/2014/main" val="3408483668"/>
                  </a:ext>
                </a:extLst>
              </a:tr>
              <a:tr h="378274">
                <a:tc>
                  <a:txBody>
                    <a:bodyPr/>
                    <a:lstStyle/>
                    <a:p>
                      <a:pPr fontAlgn="auto" hangingPunct="0"/>
                      <a:r>
                        <a:rPr lang="fr-FR" sz="1100" b="1" kern="1200">
                          <a:solidFill>
                            <a:schemeClr val="tx1"/>
                          </a:solidFill>
                          <a:effectLst/>
                          <a:latin typeface="Times New Roman" panose="02020603050405020304" pitchFamily="18" charset="0"/>
                          <a:cs typeface="+mn-cs"/>
                        </a:rPr>
                        <a:t>01. LQ ABDELLAH GUENNOUN</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fr-FR" sz="1100" kern="1200" dirty="0">
                          <a:solidFill>
                            <a:schemeClr val="tx1"/>
                          </a:solidFill>
                          <a:effectLst/>
                          <a:latin typeface="Times New Roman" panose="02020603050405020304" pitchFamily="18" charset="0"/>
                          <a:ea typeface="+mn-ea"/>
                          <a:cs typeface="+mn-cs"/>
                        </a:rPr>
                        <a:t>https://drive.google.com/drive/folders/1YjkDh7r9wss5lnAMv7aemTgPqahQ7xKR?usp=sharing</a:t>
                      </a:r>
                    </a:p>
                  </a:txBody>
                  <a:tcPr marL="68580" marR="68580" marT="0" marB="0" anchor="ctr"/>
                </a:tc>
                <a:extLst>
                  <a:ext uri="{0D108BD9-81ED-4DB2-BD59-A6C34878D82A}">
                    <a16:rowId xmlns:a16="http://schemas.microsoft.com/office/drawing/2014/main" val="1334595009"/>
                  </a:ext>
                </a:extLst>
              </a:tr>
              <a:tr h="366244">
                <a:tc>
                  <a:txBody>
                    <a:bodyPr/>
                    <a:lstStyle/>
                    <a:p>
                      <a:pPr fontAlgn="auto" hangingPunct="0"/>
                      <a:r>
                        <a:rPr lang="fr-FR" sz="1100" b="1" kern="1200">
                          <a:solidFill>
                            <a:schemeClr val="tx1"/>
                          </a:solidFill>
                          <a:effectLst/>
                          <a:latin typeface="Times New Roman" panose="02020603050405020304" pitchFamily="18" charset="0"/>
                          <a:cs typeface="+mn-cs"/>
                        </a:rPr>
                        <a:t>02. ABDELLAH BNOU YASSIN</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fr-FR" sz="1100" kern="1200" dirty="0">
                          <a:solidFill>
                            <a:schemeClr val="tx1"/>
                          </a:solidFill>
                          <a:effectLst/>
                          <a:latin typeface="Times New Roman" panose="02020603050405020304" pitchFamily="18" charset="0"/>
                          <a:ea typeface="+mn-ea"/>
                          <a:cs typeface="+mn-cs"/>
                        </a:rPr>
                        <a:t>https://drive.google.com/drive/folders/1DohG3wyOZhpeVgHhIvqu97pXDaYE6Ixb?usp=sharing</a:t>
                      </a:r>
                    </a:p>
                  </a:txBody>
                  <a:tcPr marL="68580" marR="68580" marT="0" marB="0" anchor="ctr"/>
                </a:tc>
                <a:extLst>
                  <a:ext uri="{0D108BD9-81ED-4DB2-BD59-A6C34878D82A}">
                    <a16:rowId xmlns:a16="http://schemas.microsoft.com/office/drawing/2014/main" val="2034002173"/>
                  </a:ext>
                </a:extLst>
              </a:tr>
              <a:tr h="406344">
                <a:tc>
                  <a:txBody>
                    <a:bodyPr/>
                    <a:lstStyle/>
                    <a:p>
                      <a:pPr fontAlgn="auto" hangingPunct="0"/>
                      <a:r>
                        <a:rPr lang="fr-FR" sz="1100" b="1" kern="1200">
                          <a:solidFill>
                            <a:schemeClr val="tx1"/>
                          </a:solidFill>
                          <a:effectLst/>
                          <a:latin typeface="Times New Roman" panose="02020603050405020304" pitchFamily="18" charset="0"/>
                          <a:cs typeface="+mn-cs"/>
                        </a:rPr>
                        <a:t>03. IBN AL BANNAE</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fr-FR" sz="1100" kern="1200" dirty="0">
                          <a:solidFill>
                            <a:schemeClr val="tx1"/>
                          </a:solidFill>
                          <a:effectLst/>
                          <a:latin typeface="Times New Roman" panose="02020603050405020304" pitchFamily="18" charset="0"/>
                          <a:ea typeface="+mn-ea"/>
                          <a:cs typeface="+mn-cs"/>
                        </a:rPr>
                        <a:t>https://drive.google.com/drive/folders/1DohG3wyOZhpeVgHhIvqu97pXDaYE6Ixb?usp=sharing</a:t>
                      </a:r>
                    </a:p>
                  </a:txBody>
                  <a:tcPr marL="68580" marR="68580" marT="0" marB="0" anchor="ctr"/>
                </a:tc>
                <a:extLst>
                  <a:ext uri="{0D108BD9-81ED-4DB2-BD59-A6C34878D82A}">
                    <a16:rowId xmlns:a16="http://schemas.microsoft.com/office/drawing/2014/main" val="2164627569"/>
                  </a:ext>
                </a:extLst>
              </a:tr>
              <a:tr h="503919">
                <a:tc>
                  <a:txBody>
                    <a:bodyPr/>
                    <a:lstStyle/>
                    <a:p>
                      <a:pPr fontAlgn="auto" hangingPunct="0"/>
                      <a:r>
                        <a:rPr lang="fr-FR" sz="1100" b="1" kern="1200">
                          <a:solidFill>
                            <a:schemeClr val="tx1"/>
                          </a:solidFill>
                          <a:effectLst/>
                          <a:latin typeface="Times New Roman" panose="02020603050405020304" pitchFamily="18" charset="0"/>
                          <a:cs typeface="+mn-cs"/>
                        </a:rPr>
                        <a:t>04. LQ EL HAJ EL HADI TAJMOUATI</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fr-FR" sz="1100" kern="1200" dirty="0">
                          <a:solidFill>
                            <a:schemeClr val="tx1"/>
                          </a:solidFill>
                          <a:effectLst/>
                          <a:latin typeface="Times New Roman" panose="02020603050405020304" pitchFamily="18" charset="0"/>
                          <a:ea typeface="+mn-ea"/>
                          <a:cs typeface="+mn-cs"/>
                        </a:rPr>
                        <a:t>https://drive.google.com/drive/folders/1JZtq1IaSqyJgGHAHMrLi5JherxUw6y8d?usp=sharing</a:t>
                      </a:r>
                    </a:p>
                  </a:txBody>
                  <a:tcPr marL="68580" marR="68580" marT="0" marB="0" anchor="ctr"/>
                </a:tc>
                <a:extLst>
                  <a:ext uri="{0D108BD9-81ED-4DB2-BD59-A6C34878D82A}">
                    <a16:rowId xmlns:a16="http://schemas.microsoft.com/office/drawing/2014/main" val="1022696307"/>
                  </a:ext>
                </a:extLst>
              </a:tr>
              <a:tr h="390303">
                <a:tc>
                  <a:txBody>
                    <a:bodyPr/>
                    <a:lstStyle/>
                    <a:p>
                      <a:pPr fontAlgn="auto" hangingPunct="0"/>
                      <a:r>
                        <a:rPr lang="fr-FR" sz="1100" b="1" kern="1200">
                          <a:solidFill>
                            <a:schemeClr val="tx1"/>
                          </a:solidFill>
                          <a:effectLst/>
                          <a:latin typeface="Times New Roman" panose="02020603050405020304" pitchFamily="18" charset="0"/>
                          <a:cs typeface="+mn-cs"/>
                        </a:rPr>
                        <a:t>05. BNOU ACHIR</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fontAlgn="auto" hangingPunct="0"/>
                      <a:r>
                        <a:rPr lang="fr-FR" sz="1100" kern="1200" dirty="0">
                          <a:solidFill>
                            <a:schemeClr val="tx1"/>
                          </a:solidFill>
                          <a:effectLst/>
                          <a:latin typeface="Times New Roman" panose="02020603050405020304" pitchFamily="18" charset="0"/>
                          <a:ea typeface="+mn-ea"/>
                          <a:cs typeface="+mn-cs"/>
                          <a:hlinkClick r:id="rId4">
                            <a:extLst>
                              <a:ext uri="{A12FA001-AC4F-418D-AE19-62706E023703}">
                                <ahyp:hlinkClr xmlns:ahyp="http://schemas.microsoft.com/office/drawing/2018/hyperlinkcolor" val="tx"/>
                              </a:ext>
                            </a:extLst>
                          </a:hlinkClick>
                        </a:rPr>
                        <a:t>https://drive.google.com/drive/folders/1RRq11L0KFqpySJnHtooC_ZQLRrmaO2bJ?usp=sharing</a:t>
                      </a:r>
                      <a:r>
                        <a:rPr lang="fr-FR" sz="1100" kern="1200" dirty="0">
                          <a:solidFill>
                            <a:schemeClr val="tx1"/>
                          </a:solidFill>
                          <a:effectLst/>
                          <a:latin typeface="Times New Roman" panose="02020603050405020304" pitchFamily="18" charset="0"/>
                          <a:ea typeface="+mn-ea"/>
                          <a:cs typeface="+mn-cs"/>
                        </a:rPr>
                        <a:t> </a:t>
                      </a:r>
                    </a:p>
                  </a:txBody>
                  <a:tcPr marL="68580" marR="68580" marT="0" marB="0" anchor="ctr"/>
                </a:tc>
                <a:extLst>
                  <a:ext uri="{0D108BD9-81ED-4DB2-BD59-A6C34878D82A}">
                    <a16:rowId xmlns:a16="http://schemas.microsoft.com/office/drawing/2014/main" val="577317174"/>
                  </a:ext>
                </a:extLst>
              </a:tr>
              <a:tr h="447780">
                <a:tc>
                  <a:txBody>
                    <a:bodyPr/>
                    <a:lstStyle/>
                    <a:p>
                      <a:pPr fontAlgn="auto" hangingPunct="0"/>
                      <a:r>
                        <a:rPr lang="en-US" sz="1100" b="1" kern="1200">
                          <a:solidFill>
                            <a:schemeClr val="tx1"/>
                          </a:solidFill>
                          <a:effectLst/>
                          <a:latin typeface="Times New Roman" panose="02020603050405020304" pitchFamily="18" charset="0"/>
                          <a:cs typeface="+mn-cs"/>
                        </a:rPr>
                        <a:t>06. LC HOUMANEAL FATOUAKI</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fontAlgn="auto" hangingPunct="0"/>
                      <a:r>
                        <a:rPr lang="en-US" sz="1100" kern="1200" dirty="0">
                          <a:solidFill>
                            <a:schemeClr val="tx1"/>
                          </a:solidFill>
                          <a:effectLst/>
                          <a:latin typeface="Times New Roman" panose="02020603050405020304" pitchFamily="18" charset="0"/>
                          <a:ea typeface="+mn-ea"/>
                          <a:cs typeface="+mn-cs"/>
                        </a:rPr>
                        <a:t>https://drive.google.com/drive/folders/1HMBZq4sHZp7R0dRQxKw_Um-CsRcDJEst?usp=sharing</a:t>
                      </a:r>
                      <a:endParaRPr lang="fr-FR" sz="1100" kern="1200" dirty="0">
                        <a:solidFill>
                          <a:schemeClr val="tx1"/>
                        </a:solidFill>
                        <a:effectLst/>
                        <a:latin typeface="Times New Roman" panose="02020603050405020304" pitchFamily="18" charset="0"/>
                        <a:ea typeface="+mn-ea"/>
                        <a:cs typeface="+mn-cs"/>
                      </a:endParaRPr>
                    </a:p>
                  </a:txBody>
                  <a:tcPr marL="68580" marR="68580" marT="0" marB="0" anchor="ctr"/>
                </a:tc>
                <a:extLst>
                  <a:ext uri="{0D108BD9-81ED-4DB2-BD59-A6C34878D82A}">
                    <a16:rowId xmlns:a16="http://schemas.microsoft.com/office/drawing/2014/main" val="751903485"/>
                  </a:ext>
                </a:extLst>
              </a:tr>
              <a:tr h="447780">
                <a:tc>
                  <a:txBody>
                    <a:bodyPr/>
                    <a:lstStyle/>
                    <a:p>
                      <a:pPr fontAlgn="auto" hangingPunct="0"/>
                      <a:r>
                        <a:rPr lang="en-US" sz="1100" b="1" kern="1200">
                          <a:solidFill>
                            <a:schemeClr val="tx1"/>
                          </a:solidFill>
                          <a:effectLst/>
                          <a:latin typeface="Times New Roman" panose="02020603050405020304" pitchFamily="18" charset="0"/>
                          <a:cs typeface="+mn-cs"/>
                        </a:rPr>
                        <a:t>09. LC AL MANFALOUTI</a:t>
                      </a:r>
                      <a:endParaRPr lang="fr-FR" sz="1100" b="1" kern="120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en-US" sz="1100" kern="1200" dirty="0">
                          <a:solidFill>
                            <a:schemeClr val="tx1"/>
                          </a:solidFill>
                          <a:effectLst/>
                          <a:latin typeface="Times New Roman" panose="02020603050405020304" pitchFamily="18" charset="0"/>
                          <a:ea typeface="+mn-ea"/>
                          <a:cs typeface="+mn-cs"/>
                        </a:rPr>
                        <a:t>https://drive.google.com/drive/folders/1wk29cGyz8o3leuqYKE0Raf6DNZadylDw?usp=sharing</a:t>
                      </a:r>
                      <a:endParaRPr lang="fr-FR" sz="1100" kern="1200" dirty="0">
                        <a:solidFill>
                          <a:schemeClr val="tx1"/>
                        </a:solidFill>
                        <a:effectLst/>
                        <a:latin typeface="Times New Roman" panose="02020603050405020304" pitchFamily="18" charset="0"/>
                        <a:ea typeface="+mn-ea"/>
                        <a:cs typeface="+mn-cs"/>
                      </a:endParaRPr>
                    </a:p>
                  </a:txBody>
                  <a:tcPr marL="68580" marR="68580" marT="0" marB="0" anchor="ctr"/>
                </a:tc>
                <a:extLst>
                  <a:ext uri="{0D108BD9-81ED-4DB2-BD59-A6C34878D82A}">
                    <a16:rowId xmlns:a16="http://schemas.microsoft.com/office/drawing/2014/main" val="1349405373"/>
                  </a:ext>
                </a:extLst>
              </a:tr>
              <a:tr h="447780">
                <a:tc>
                  <a:txBody>
                    <a:bodyPr/>
                    <a:lstStyle/>
                    <a:p>
                      <a:pPr fontAlgn="auto" hangingPunct="0"/>
                      <a:r>
                        <a:rPr lang="en-US" sz="1100" b="1" kern="1200" dirty="0">
                          <a:solidFill>
                            <a:schemeClr val="tx1"/>
                          </a:solidFill>
                          <a:effectLst/>
                          <a:latin typeface="Times New Roman" panose="02020603050405020304" pitchFamily="18" charset="0"/>
                          <a:cs typeface="+mn-cs"/>
                        </a:rPr>
                        <a:t>11. JAWAD SKALI</a:t>
                      </a:r>
                      <a:endParaRPr lang="fr-FR" sz="11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26035" algn="just" hangingPunct="0"/>
                      <a:r>
                        <a:rPr lang="en-US" sz="1100" kern="1200" dirty="0">
                          <a:solidFill>
                            <a:schemeClr val="tx1"/>
                          </a:solidFill>
                          <a:effectLst/>
                          <a:latin typeface="Times New Roman" panose="02020603050405020304" pitchFamily="18" charset="0"/>
                          <a:ea typeface="+mn-ea"/>
                          <a:cs typeface="+mn-cs"/>
                        </a:rPr>
                        <a:t>https://drive.google.com/drive/folders/1mE-JBi7ABi4Dm7qeXDKh3cK_9cVgRYGA?usp=sharing</a:t>
                      </a:r>
                      <a:endParaRPr lang="fr-FR" sz="1100" kern="1200" dirty="0">
                        <a:solidFill>
                          <a:schemeClr val="tx1"/>
                        </a:solidFill>
                        <a:effectLst/>
                        <a:latin typeface="Times New Roman" panose="02020603050405020304" pitchFamily="18" charset="0"/>
                        <a:ea typeface="+mn-ea"/>
                        <a:cs typeface="+mn-cs"/>
                      </a:endParaRPr>
                    </a:p>
                  </a:txBody>
                  <a:tcPr marL="68580" marR="68580" marT="0" marB="0" anchor="ctr"/>
                </a:tc>
                <a:extLst>
                  <a:ext uri="{0D108BD9-81ED-4DB2-BD59-A6C34878D82A}">
                    <a16:rowId xmlns:a16="http://schemas.microsoft.com/office/drawing/2014/main" val="525454813"/>
                  </a:ext>
                </a:extLst>
              </a:tr>
            </a:tbl>
          </a:graphicData>
        </a:graphic>
      </p:graphicFrame>
    </p:spTree>
    <p:extLst>
      <p:ext uri="{BB962C8B-B14F-4D97-AF65-F5344CB8AC3E}">
        <p14:creationId xmlns:p14="http://schemas.microsoft.com/office/powerpoint/2010/main" val="292241016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949580" y="1822855"/>
            <a:ext cx="10848423" cy="3212290"/>
          </a:xfrm>
          <a:prstGeom prst="rect">
            <a:avLst/>
          </a:prstGeom>
          <a:noFill/>
        </p:spPr>
        <p:txBody>
          <a:bodyPr wrap="square" rtlCol="0">
            <a:spAutoFit/>
          </a:bodyPr>
          <a:lstStyle/>
          <a:p>
            <a:pPr>
              <a:spcBef>
                <a:spcPts val="600"/>
              </a:spcBef>
            </a:pPr>
            <a:r>
              <a:rPr lang="fr-FR" sz="2539" dirty="0">
                <a:solidFill>
                  <a:schemeClr val="accent2"/>
                </a:solidFill>
              </a:rPr>
              <a:t>Mode d’évaluation des prix : </a:t>
            </a:r>
          </a:p>
          <a:p>
            <a:pPr>
              <a:spcBef>
                <a:spcPts val="600"/>
              </a:spcBef>
            </a:pPr>
            <a:endParaRPr lang="fr-FR" sz="2539" dirty="0">
              <a:solidFill>
                <a:srgbClr val="FF0000"/>
              </a:solidFill>
            </a:endParaRPr>
          </a:p>
          <a:p>
            <a:pPr marL="457200" indent="-457200">
              <a:spcBef>
                <a:spcPts val="600"/>
              </a:spcBef>
              <a:buFont typeface="Wingdings" panose="05000000000000000000" pitchFamily="2" charset="2"/>
              <a:buChar char="v"/>
            </a:pPr>
            <a:r>
              <a:rPr lang="fr-FR" sz="2539" dirty="0">
                <a:solidFill>
                  <a:schemeClr val="accent2"/>
                </a:solidFill>
              </a:rPr>
              <a:t>MARCHE AUX PRIX UNITAIRES</a:t>
            </a:r>
          </a:p>
          <a:p>
            <a:pPr marL="457200" indent="-457200">
              <a:spcBef>
                <a:spcPts val="600"/>
              </a:spcBef>
              <a:buFont typeface="Wingdings" panose="05000000000000000000" pitchFamily="2" charset="2"/>
              <a:buChar char="v"/>
            </a:pPr>
            <a:r>
              <a:rPr lang="fr-FR" sz="2539" dirty="0">
                <a:solidFill>
                  <a:schemeClr val="accent2"/>
                </a:solidFill>
              </a:rPr>
              <a:t>Pour les 2 Tranches : ferme et optionnelle</a:t>
            </a:r>
          </a:p>
          <a:p>
            <a:pPr marL="457200" indent="-457200">
              <a:spcBef>
                <a:spcPts val="600"/>
              </a:spcBef>
              <a:buFont typeface="Wingdings" panose="05000000000000000000" pitchFamily="2" charset="2"/>
              <a:buChar char="v"/>
            </a:pPr>
            <a:r>
              <a:rPr lang="fr-FR" sz="2539" dirty="0">
                <a:solidFill>
                  <a:schemeClr val="accent2"/>
                </a:solidFill>
              </a:rPr>
              <a:t>MCA a publié l’estimation globale</a:t>
            </a:r>
          </a:p>
          <a:p>
            <a:pPr marL="457200" indent="-457200">
              <a:spcBef>
                <a:spcPts val="600"/>
              </a:spcBef>
              <a:buFont typeface="Wingdings" panose="05000000000000000000" pitchFamily="2" charset="2"/>
              <a:buChar char="v"/>
            </a:pPr>
            <a:r>
              <a:rPr lang="fr-FR" sz="2539" dirty="0">
                <a:solidFill>
                  <a:schemeClr val="accent2"/>
                </a:solidFill>
              </a:rPr>
              <a:t>Les soumissionnaires doivent  renseigner les prix unitaires sur le bordereau des prix- détail estimatif.</a:t>
            </a:r>
          </a:p>
        </p:txBody>
      </p:sp>
    </p:spTree>
    <p:extLst>
      <p:ext uri="{BB962C8B-B14F-4D97-AF65-F5344CB8AC3E}">
        <p14:creationId xmlns:p14="http://schemas.microsoft.com/office/powerpoint/2010/main" val="297425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699087"/>
            <a:ext cx="10848423" cy="4461478"/>
          </a:xfrm>
          <a:prstGeom prst="rect">
            <a:avLst/>
          </a:prstGeom>
          <a:noFill/>
        </p:spPr>
        <p:txBody>
          <a:bodyPr wrap="square" rtlCol="0">
            <a:spAutoFit/>
          </a:bodyPr>
          <a:lstStyle/>
          <a:p>
            <a:pPr algn="just">
              <a:spcBef>
                <a:spcPts val="600"/>
              </a:spcBef>
            </a:pPr>
            <a:r>
              <a:rPr lang="fr-FR" sz="2539" dirty="0">
                <a:solidFill>
                  <a:schemeClr val="accent2"/>
                </a:solidFill>
              </a:rPr>
              <a:t>POINTS DE VIGILANCE ( éléments à prendre en compte dans l’établissement des prix) :</a:t>
            </a:r>
          </a:p>
          <a:p>
            <a:pPr marL="457200" indent="-457200" algn="just">
              <a:spcBef>
                <a:spcPts val="600"/>
              </a:spcBef>
              <a:buFont typeface="Wingdings" panose="05000000000000000000" pitchFamily="2" charset="2"/>
              <a:buChar char="v"/>
            </a:pPr>
            <a:r>
              <a:rPr lang="fr-FR" sz="2539" dirty="0">
                <a:solidFill>
                  <a:schemeClr val="accent2"/>
                </a:solidFill>
              </a:rPr>
              <a:t>Installation de chantier: 1 par lot à choisir parmi les établissements qui offrent les plus d’espace et moins de contraintes (accès, sécurité…)</a:t>
            </a:r>
          </a:p>
          <a:p>
            <a:pPr marL="457200" indent="-457200" algn="just">
              <a:spcBef>
                <a:spcPts val="600"/>
              </a:spcBef>
              <a:buFont typeface="Wingdings" panose="05000000000000000000" pitchFamily="2" charset="2"/>
              <a:buChar char="v"/>
            </a:pPr>
            <a:r>
              <a:rPr lang="fr-FR" sz="2539" dirty="0">
                <a:solidFill>
                  <a:schemeClr val="accent2"/>
                </a:solidFill>
              </a:rPr>
              <a:t>Qualité des travaux et des fournitures: PAQ à préparer au démarrage </a:t>
            </a:r>
          </a:p>
          <a:p>
            <a:pPr marL="457200" indent="-457200" algn="just">
              <a:spcBef>
                <a:spcPts val="600"/>
              </a:spcBef>
              <a:buFont typeface="Wingdings" panose="05000000000000000000" pitchFamily="2" charset="2"/>
              <a:buChar char="v"/>
            </a:pPr>
            <a:r>
              <a:rPr lang="fr-FR" sz="2539" dirty="0">
                <a:solidFill>
                  <a:schemeClr val="accent2"/>
                </a:solidFill>
              </a:rPr>
              <a:t>Déroulement des cours: essayer d’accélérer les cadences lors des vacances, weekends,…:Importance de la Planification </a:t>
            </a:r>
          </a:p>
          <a:p>
            <a:pPr marL="457200" indent="-457200" algn="just">
              <a:spcBef>
                <a:spcPts val="600"/>
              </a:spcBef>
              <a:buFont typeface="Wingdings" panose="05000000000000000000" pitchFamily="2" charset="2"/>
              <a:buChar char="v"/>
            </a:pPr>
            <a:r>
              <a:rPr lang="fr-FR" sz="2539" dirty="0">
                <a:solidFill>
                  <a:schemeClr val="accent2"/>
                </a:solidFill>
              </a:rPr>
              <a:t>Installation de sanitaires provisoires (2) pour les élèves</a:t>
            </a:r>
          </a:p>
          <a:p>
            <a:pPr marL="457200" indent="-457200" algn="just">
              <a:spcBef>
                <a:spcPts val="600"/>
              </a:spcBef>
              <a:buFont typeface="Wingdings" panose="05000000000000000000" pitchFamily="2" charset="2"/>
              <a:buChar char="v"/>
            </a:pPr>
            <a:r>
              <a:rPr lang="fr-FR" sz="2539" dirty="0">
                <a:solidFill>
                  <a:schemeClr val="accent2"/>
                </a:solidFill>
              </a:rPr>
              <a:t>Pas d’interférence avec les élèves</a:t>
            </a:r>
          </a:p>
          <a:p>
            <a:pPr marL="457200" indent="-457200" algn="just">
              <a:spcBef>
                <a:spcPts val="600"/>
              </a:spcBef>
              <a:buFont typeface="Wingdings" panose="05000000000000000000" pitchFamily="2" charset="2"/>
              <a:buChar char="v"/>
            </a:pPr>
            <a:r>
              <a:rPr lang="fr-FR" sz="2539" dirty="0">
                <a:solidFill>
                  <a:schemeClr val="accent2"/>
                </a:solidFill>
              </a:rPr>
              <a:t>Respect stricte des règles de Santé- sécurité</a:t>
            </a:r>
          </a:p>
        </p:txBody>
      </p:sp>
    </p:spTree>
    <p:extLst>
      <p:ext uri="{BB962C8B-B14F-4D97-AF65-F5344CB8AC3E}">
        <p14:creationId xmlns:p14="http://schemas.microsoft.com/office/powerpoint/2010/main" val="152164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699087"/>
            <a:ext cx="10848423" cy="2744597"/>
          </a:xfrm>
          <a:prstGeom prst="rect">
            <a:avLst/>
          </a:prstGeom>
          <a:noFill/>
        </p:spPr>
        <p:txBody>
          <a:bodyPr wrap="square" rtlCol="0">
            <a:spAutoFit/>
          </a:bodyPr>
          <a:lstStyle/>
          <a:p>
            <a:pPr algn="just">
              <a:spcBef>
                <a:spcPts val="600"/>
              </a:spcBef>
            </a:pPr>
            <a:r>
              <a:rPr lang="fr-FR" sz="2539" dirty="0">
                <a:solidFill>
                  <a:schemeClr val="accent2"/>
                </a:solidFill>
              </a:rPr>
              <a:t>Personnel :</a:t>
            </a:r>
          </a:p>
          <a:p>
            <a:pPr marL="457200" indent="-457200" algn="just">
              <a:spcBef>
                <a:spcPts val="600"/>
              </a:spcBef>
              <a:buFont typeface="Wingdings" panose="05000000000000000000" pitchFamily="2" charset="2"/>
              <a:buChar char="v"/>
            </a:pPr>
            <a:r>
              <a:rPr lang="fr-FR" sz="2539" dirty="0">
                <a:solidFill>
                  <a:schemeClr val="accent2"/>
                </a:solidFill>
              </a:rPr>
              <a:t>Chef de projet: Ingénieur GC, 8 ans d’</a:t>
            </a:r>
            <a:r>
              <a:rPr lang="fr-FR" sz="2539" dirty="0" err="1">
                <a:solidFill>
                  <a:schemeClr val="accent2"/>
                </a:solidFill>
              </a:rPr>
              <a:t>Exp</a:t>
            </a:r>
            <a:r>
              <a:rPr lang="fr-FR" sz="2539" dirty="0">
                <a:solidFill>
                  <a:schemeClr val="accent2"/>
                </a:solidFill>
              </a:rPr>
              <a:t> minimum.</a:t>
            </a:r>
          </a:p>
          <a:p>
            <a:pPr marL="457200" indent="-457200" algn="just">
              <a:spcBef>
                <a:spcPts val="600"/>
              </a:spcBef>
              <a:buFont typeface="Wingdings" panose="05000000000000000000" pitchFamily="2" charset="2"/>
              <a:buChar char="v"/>
            </a:pPr>
            <a:r>
              <a:rPr lang="fr-FR" sz="2539" dirty="0">
                <a:solidFill>
                  <a:schemeClr val="accent2"/>
                </a:solidFill>
              </a:rPr>
              <a:t>2 techniciens: </a:t>
            </a:r>
            <a:r>
              <a:rPr lang="fr-FR" sz="2539" dirty="0" err="1">
                <a:solidFill>
                  <a:schemeClr val="accent2"/>
                </a:solidFill>
              </a:rPr>
              <a:t>GC+Electricité</a:t>
            </a:r>
            <a:r>
              <a:rPr lang="fr-FR" sz="2539" dirty="0">
                <a:solidFill>
                  <a:schemeClr val="accent2"/>
                </a:solidFill>
              </a:rPr>
              <a:t>, 8 ans d’</a:t>
            </a:r>
            <a:r>
              <a:rPr lang="fr-FR" sz="2539" dirty="0" err="1">
                <a:solidFill>
                  <a:schemeClr val="accent2"/>
                </a:solidFill>
              </a:rPr>
              <a:t>Exp</a:t>
            </a:r>
            <a:r>
              <a:rPr lang="fr-FR" sz="2539" dirty="0">
                <a:solidFill>
                  <a:schemeClr val="accent2"/>
                </a:solidFill>
              </a:rPr>
              <a:t> minimum.</a:t>
            </a:r>
          </a:p>
          <a:p>
            <a:pPr marL="457200" indent="-457200" algn="just">
              <a:spcBef>
                <a:spcPts val="600"/>
              </a:spcBef>
              <a:buFont typeface="Wingdings" panose="05000000000000000000" pitchFamily="2" charset="2"/>
              <a:buChar char="v"/>
            </a:pPr>
            <a:r>
              <a:rPr lang="fr-FR" sz="2539" dirty="0">
                <a:solidFill>
                  <a:schemeClr val="accent2"/>
                </a:solidFill>
              </a:rPr>
              <a:t>Responsable ESS: </a:t>
            </a:r>
            <a:r>
              <a:rPr lang="fr-MA" sz="2539" dirty="0">
                <a:solidFill>
                  <a:schemeClr val="accent2"/>
                </a:solidFill>
              </a:rPr>
              <a:t>diplôme Bac+4 ou plus dans des domaines liés aux aspects ESS</a:t>
            </a:r>
            <a:r>
              <a:rPr lang="fr-FR" sz="2539" dirty="0">
                <a:solidFill>
                  <a:schemeClr val="accent2"/>
                </a:solidFill>
              </a:rPr>
              <a:t>, 5 ans d’</a:t>
            </a:r>
            <a:r>
              <a:rPr lang="fr-FR" sz="2539" dirty="0" err="1">
                <a:solidFill>
                  <a:schemeClr val="accent2"/>
                </a:solidFill>
              </a:rPr>
              <a:t>Exp</a:t>
            </a:r>
            <a:r>
              <a:rPr lang="fr-FR" sz="2539" dirty="0">
                <a:solidFill>
                  <a:schemeClr val="accent2"/>
                </a:solidFill>
              </a:rPr>
              <a:t> minimum.</a:t>
            </a:r>
          </a:p>
          <a:p>
            <a:pPr>
              <a:spcBef>
                <a:spcPts val="600"/>
              </a:spcBef>
            </a:pPr>
            <a:endParaRPr lang="fr-FR" sz="2539" dirty="0">
              <a:solidFill>
                <a:srgbClr val="0066FF"/>
              </a:solidFill>
            </a:endParaRPr>
          </a:p>
        </p:txBody>
      </p:sp>
    </p:spTree>
    <p:extLst>
      <p:ext uri="{BB962C8B-B14F-4D97-AF65-F5344CB8AC3E}">
        <p14:creationId xmlns:p14="http://schemas.microsoft.com/office/powerpoint/2010/main" val="5391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Tree>
    <p:extLst>
      <p:ext uri="{BB962C8B-B14F-4D97-AF65-F5344CB8AC3E}">
        <p14:creationId xmlns:p14="http://schemas.microsoft.com/office/powerpoint/2010/main" val="424334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4" name="Rectangle 3">
            <a:extLst>
              <a:ext uri="{FF2B5EF4-FFF2-40B4-BE49-F238E27FC236}">
                <a16:creationId xmlns:a16="http://schemas.microsoft.com/office/drawing/2014/main" id="{6F24FF88-41E7-418E-86C1-5B70A85BF04C}"/>
              </a:ext>
            </a:extLst>
          </p:cNvPr>
          <p:cNvSpPr/>
          <p:nvPr/>
        </p:nvSpPr>
        <p:spPr>
          <a:xfrm>
            <a:off x="397163" y="1940443"/>
            <a:ext cx="11397673" cy="4708981"/>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L’Entrepreneur devra prendre en compte et mettre en œuvre les mesures de Santé et sécurité au travail abordées dans le PGES cadre et décrite explicitement dans le Plan de Santé et Sécurité au Travail.</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Pendant toute la durée du chantier, l’Entreprise sera tenu de prendre, sous sa responsabilité et à ses frais, toutes les mesures particulières de santé, sécurité et hygiène qui seront nécessaires à l’égard de ses propres travaux, des matières utilisées et des dangers encourus. </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p>
          <a:p>
            <a:pPr marL="259118" indent="-259118" algn="just">
              <a:buFont typeface="Arial" panose="020B0604020202020204" pitchFamily="34" charset="0"/>
              <a:buChar char="•"/>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Il appartient à l’Entreprise de donner les instructions nécessaires à son personnel et celui des sous-traitants et de leur prescrire les consignes à observer (voir PSST).</a:t>
            </a:r>
          </a:p>
          <a:p>
            <a:pPr algn="just"/>
            <a:endParaRPr lang="fr-FR" sz="2000" b="1" kern="0" dirty="0">
              <a:solidFill>
                <a:srgbClr val="002060"/>
              </a:solidFill>
              <a:latin typeface="Trebuchet MS"/>
              <a:cs typeface="Trebuchet MS"/>
            </a:endParaRPr>
          </a:p>
        </p:txBody>
      </p:sp>
      <p:sp>
        <p:nvSpPr>
          <p:cNvPr id="5" name="Chevron 4"/>
          <p:cNvSpPr/>
          <p:nvPr/>
        </p:nvSpPr>
        <p:spPr>
          <a:xfrm>
            <a:off x="840903" y="1379237"/>
            <a:ext cx="10358845"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Exigences de l’Agence MCA-Morocco en matière de ESP</a:t>
            </a:r>
            <a:endParaRPr lang="fr-FR" sz="2800" dirty="0">
              <a:solidFill>
                <a:srgbClr val="C00000"/>
              </a:solidFill>
              <a:latin typeface="Corbel" panose="020B0503020204020204" pitchFamily="34" charset="0"/>
            </a:endParaRPr>
          </a:p>
        </p:txBody>
      </p:sp>
      <p:sp>
        <p:nvSpPr>
          <p:cNvPr id="6" name="Flèche droite 5"/>
          <p:cNvSpPr/>
          <p:nvPr/>
        </p:nvSpPr>
        <p:spPr>
          <a:xfrm>
            <a:off x="959029" y="485613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29842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295563" y="1329102"/>
            <a:ext cx="11600873" cy="4708981"/>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L’Entrepreneur devra désigner </a:t>
            </a:r>
            <a:r>
              <a:rPr kumimoji="0" lang="fr-FR" sz="2000" b="1" i="0" u="none" strike="noStrike" kern="1200" cap="none" spc="0" normalizeH="0" baseline="0" noProof="0" dirty="0">
                <a:ln>
                  <a:noFill/>
                </a:ln>
                <a:solidFill>
                  <a:srgbClr val="FF0000"/>
                </a:solidFill>
                <a:effectLst/>
                <a:uLnTx/>
                <a:uFillTx/>
                <a:latin typeface="Trebuchet MS"/>
                <a:ea typeface="+mn-ea"/>
                <a:cs typeface="Trebuchet MS"/>
              </a:rPr>
              <a:t>un responsable ESSS qualifié et formé, permanent et dédié exclusivement au chantier ES-49-Lot 3, </a:t>
            </a: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il sera responsable de toutes les questions relatives à l’environnement, et aux aspects sociaux, liées aux activités du chantier. </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000" b="1" i="0" u="none" strike="noStrike" kern="1200" cap="none" spc="0" normalizeH="0" baseline="0" noProof="0" dirty="0">
                <a:ln>
                  <a:noFill/>
                </a:ln>
                <a:solidFill>
                  <a:srgbClr val="FF0000"/>
                </a:solidFill>
                <a:effectLst/>
                <a:uLnTx/>
                <a:uFillTx/>
                <a:latin typeface="Trebuchet MS"/>
                <a:ea typeface="+mn-ea"/>
                <a:cs typeface="Trebuchet MS"/>
              </a:rPr>
              <a:t>Plan d’action ESSS </a:t>
            </a: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 L’Entrepreneur devra fournir au maitre d’œuvre l’ensemble de la documentation justifiant son engagement et sa vision sur comment il compte respecter les exigences contractuelles en matière environnementale, sociale et de santé &amp; sécurité, et ce avant l’installation sur site:</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Plan d’action Environnemental et Social et Plan Santé et Sécurité au Travail</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Respect des exigences ES dans le Plan d’installation de chantier (</a:t>
            </a:r>
            <a:r>
              <a:rPr kumimoji="0" lang="fr-FR" sz="2000" b="0" i="0" u="none" strike="noStrike" kern="1200" cap="none" spc="0" normalizeH="0" baseline="0" noProof="0" dirty="0">
                <a:ln>
                  <a:noFill/>
                </a:ln>
                <a:solidFill>
                  <a:srgbClr val="FF0000"/>
                </a:solidFill>
                <a:effectLst/>
                <a:uLnTx/>
                <a:uFillTx/>
                <a:latin typeface="Trebuchet MS"/>
                <a:ea typeface="+mn-ea"/>
                <a:cs typeface="Trebuchet MS"/>
              </a:rPr>
              <a:t>qui concernera tout le projet y compris les lots non attribués dans le présent marché)</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Organisation environnementale du chantier (rôles et responsabilités) ;</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Plan d’intervention d’urgence environnemental ;</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 </a:t>
            </a: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6" name="ZoneTexte 5">
            <a:extLst>
              <a:ext uri="{FF2B5EF4-FFF2-40B4-BE49-F238E27FC236}">
                <a16:creationId xmlns:a16="http://schemas.microsoft.com/office/drawing/2014/main" id="{E5EDA9BD-79E6-4F89-B86E-46EE346F6C5F}"/>
              </a:ext>
            </a:extLst>
          </p:cNvPr>
          <p:cNvSpPr txBox="1"/>
          <p:nvPr/>
        </p:nvSpPr>
        <p:spPr>
          <a:xfrm>
            <a:off x="1401004" y="6197324"/>
            <a:ext cx="9041470" cy="646331"/>
          </a:xfrm>
          <a:prstGeom prst="rect">
            <a:avLst/>
          </a:prstGeom>
          <a:noFill/>
        </p:spPr>
        <p:txBody>
          <a:bodyPr wrap="square">
            <a:spAutoFit/>
          </a:bodyPr>
          <a:lstStyle/>
          <a:p>
            <a:pPr marL="1703388" algn="just">
              <a:tabLst>
                <a:tab pos="2057400" algn="l"/>
              </a:tabLst>
            </a:pPr>
            <a:r>
              <a:rPr lang="fr-FR" sz="1800" dirty="0">
                <a:solidFill>
                  <a:srgbClr val="184578"/>
                </a:solidFill>
                <a:latin typeface="Trebuchet MS"/>
                <a:cs typeface="Trebuchet MS"/>
              </a:rPr>
              <a:t>Frais à inclure dans le montant de l’offre de l’entreprise selon les disposition du BOQ.</a:t>
            </a:r>
            <a:endParaRPr lang="fr-MA" sz="1800" dirty="0">
              <a:solidFill>
                <a:srgbClr val="184578"/>
              </a:solidFill>
              <a:latin typeface="Trebuchet MS"/>
              <a:cs typeface="Trebuchet MS"/>
            </a:endParaRPr>
          </a:p>
        </p:txBody>
      </p:sp>
      <p:sp>
        <p:nvSpPr>
          <p:cNvPr id="8" name="Flèche droite 5">
            <a:extLst>
              <a:ext uri="{FF2B5EF4-FFF2-40B4-BE49-F238E27FC236}">
                <a16:creationId xmlns:a16="http://schemas.microsoft.com/office/drawing/2014/main" id="{93B50CE4-C321-4320-883C-C2641C9F735A}"/>
              </a:ext>
            </a:extLst>
          </p:cNvPr>
          <p:cNvSpPr/>
          <p:nvPr/>
        </p:nvSpPr>
        <p:spPr>
          <a:xfrm>
            <a:off x="2066382" y="6271155"/>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5731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184727" y="1590359"/>
            <a:ext cx="11600873" cy="3862596"/>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342900" indent="-342900" algn="just" hangingPunct="0">
              <a:spcBef>
                <a:spcPts val="600"/>
              </a:spcBef>
              <a:spcAft>
                <a:spcPts val="600"/>
              </a:spcAft>
              <a:buFont typeface="Wingdings" panose="05000000000000000000" pitchFamily="2" charset="2"/>
              <a:buChar char="v"/>
            </a:pPr>
            <a:r>
              <a:rPr lang="fr-FR" sz="2000" b="1" dirty="0">
                <a:solidFill>
                  <a:srgbClr val="FF0000"/>
                </a:solidFill>
                <a:latin typeface="Trebuchet MS"/>
                <a:cs typeface="Trebuchet MS"/>
              </a:rPr>
              <a:t>Plan d’action pour la gestion des risques liés au COVID 19 </a:t>
            </a:r>
            <a:r>
              <a:rPr lang="fr-FR" sz="2000" dirty="0">
                <a:solidFill>
                  <a:srgbClr val="184578"/>
                </a:solidFill>
                <a:latin typeface="Trebuchet MS"/>
                <a:cs typeface="Trebuchet MS"/>
              </a:rPr>
              <a:t>: </a:t>
            </a:r>
            <a:r>
              <a:rPr lang="fr-MA" sz="2000" dirty="0">
                <a:solidFill>
                  <a:srgbClr val="184578"/>
                </a:solidFill>
                <a:latin typeface="Trebuchet MS"/>
                <a:cs typeface="Trebuchet MS"/>
              </a:rPr>
              <a:t>visant à préserver la santé et la sécurité des employés de l’entreprise pendant la crise sanitaire du Covid-19, de gérer le risque de propagation de cette pandémie dans les lieux de travail, et en conséquence, d’assurer la continuité des activités de construction pendant cette période.</a:t>
            </a:r>
            <a:endParaRPr lang="fr-FR" sz="2000" dirty="0">
              <a:solidFill>
                <a:srgbClr val="184578"/>
              </a:solidFill>
              <a:latin typeface="Trebuchet MS"/>
              <a:cs typeface="Trebuchet MS"/>
            </a:endParaRPr>
          </a:p>
          <a:p>
            <a:pPr algn="just" hangingPunct="0">
              <a:spcBef>
                <a:spcPts val="600"/>
              </a:spcBef>
              <a:spcAft>
                <a:spcPts val="600"/>
              </a:spcAft>
            </a:pPr>
            <a:r>
              <a:rPr lang="fr-MA" sz="2000" dirty="0">
                <a:solidFill>
                  <a:srgbClr val="184578"/>
                </a:solidFill>
                <a:latin typeface="Trebuchet MS"/>
                <a:cs typeface="Trebuchet MS"/>
              </a:rPr>
              <a:t>  </a:t>
            </a:r>
            <a:r>
              <a:rPr lang="fr-FR" sz="2000" dirty="0">
                <a:solidFill>
                  <a:srgbClr val="184578"/>
                </a:solidFill>
                <a:latin typeface="Trebuchet MS"/>
                <a:cs typeface="Trebuchet MS"/>
              </a:rPr>
              <a:t>L’Entrepreneur</a:t>
            </a:r>
            <a:r>
              <a:rPr lang="fr-MA" sz="2000" dirty="0">
                <a:solidFill>
                  <a:srgbClr val="184578"/>
                </a:solidFill>
                <a:latin typeface="Trebuchet MS"/>
                <a:cs typeface="Trebuchet MS"/>
              </a:rPr>
              <a:t> est tenu de présenter un plan d’atténuation des risques de contamination par l’agent pathogène COVID 19 et d’assurer sa mise en œuvre.</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endParaRPr lang="fr-MA" sz="2000" dirty="0">
              <a:solidFill>
                <a:srgbClr val="184578"/>
              </a:solidFill>
              <a:latin typeface="Trebuchet MS"/>
              <a:cs typeface="Trebuchet MS"/>
            </a:endParaRPr>
          </a:p>
          <a:p>
            <a:pPr algn="just" hangingPunct="0">
              <a:spcBef>
                <a:spcPts val="600"/>
              </a:spcBef>
              <a:spcAft>
                <a:spcPts val="600"/>
              </a:spcAft>
            </a:pPr>
            <a:endParaRPr lang="fr-MA" sz="2000" dirty="0">
              <a:solidFill>
                <a:srgbClr val="184578"/>
              </a:solidFill>
              <a:latin typeface="Trebuchet MS"/>
              <a:cs typeface="Trebuchet MS"/>
            </a:endParaRP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6" name="Flèche droite 5"/>
          <p:cNvSpPr/>
          <p:nvPr/>
        </p:nvSpPr>
        <p:spPr>
          <a:xfrm>
            <a:off x="810439" y="4261341"/>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02542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Genre et Inclusion Sociale (GIS)</a:t>
            </a:r>
          </a:p>
        </p:txBody>
      </p:sp>
    </p:spTree>
    <p:extLst>
      <p:ext uri="{BB962C8B-B14F-4D97-AF65-F5344CB8AC3E}">
        <p14:creationId xmlns:p14="http://schemas.microsoft.com/office/powerpoint/2010/main" val="269106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2" name="Image 1">
            <a:extLst>
              <a:ext uri="{FF2B5EF4-FFF2-40B4-BE49-F238E27FC236}">
                <a16:creationId xmlns:a16="http://schemas.microsoft.com/office/drawing/2014/main" id="{139AB28C-B443-43D2-966E-DE04858691F9}"/>
              </a:ext>
            </a:extLst>
          </p:cNvPr>
          <p:cNvPicPr>
            <a:picLocks noChangeAspect="1"/>
          </p:cNvPicPr>
          <p:nvPr/>
        </p:nvPicPr>
        <p:blipFill rotWithShape="1">
          <a:blip r:embed="rId3"/>
          <a:srcRect l="51263" t="21683" r="28791" b="31137"/>
          <a:stretch/>
        </p:blipFill>
        <p:spPr>
          <a:xfrm>
            <a:off x="5295472" y="5328743"/>
            <a:ext cx="1083802" cy="1442084"/>
          </a:xfrm>
          <a:prstGeom prst="rect">
            <a:avLst/>
          </a:prstGeom>
        </p:spPr>
      </p:pic>
      <p:pic>
        <p:nvPicPr>
          <p:cNvPr id="3" name="Image 2">
            <a:extLst>
              <a:ext uri="{FF2B5EF4-FFF2-40B4-BE49-F238E27FC236}">
                <a16:creationId xmlns:a16="http://schemas.microsoft.com/office/drawing/2014/main" id="{DB4E54E7-6ED3-4E6D-9462-08EF092E8C91}"/>
              </a:ext>
            </a:extLst>
          </p:cNvPr>
          <p:cNvPicPr>
            <a:picLocks noChangeAspect="1"/>
          </p:cNvPicPr>
          <p:nvPr/>
        </p:nvPicPr>
        <p:blipFill rotWithShape="1">
          <a:blip r:embed="rId4"/>
          <a:srcRect l="36676" t="15326" r="37363" b="24543"/>
          <a:stretch/>
        </p:blipFill>
        <p:spPr>
          <a:xfrm>
            <a:off x="7415763" y="5329162"/>
            <a:ext cx="1138091" cy="1482765"/>
          </a:xfrm>
          <a:prstGeom prst="rect">
            <a:avLst/>
          </a:prstGeom>
        </p:spPr>
      </p:pic>
      <p:sp>
        <p:nvSpPr>
          <p:cNvPr id="8" name="Rectangle 7">
            <a:extLst>
              <a:ext uri="{FF2B5EF4-FFF2-40B4-BE49-F238E27FC236}">
                <a16:creationId xmlns:a16="http://schemas.microsoft.com/office/drawing/2014/main" id="{1366DE7B-9ECE-47BF-AB43-3F967A3A4594}"/>
              </a:ext>
            </a:extLst>
          </p:cNvPr>
          <p:cNvSpPr/>
          <p:nvPr/>
        </p:nvSpPr>
        <p:spPr>
          <a:xfrm>
            <a:off x="510061" y="1051068"/>
            <a:ext cx="11416049" cy="4278094"/>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Le volet GIS décrit les exigences de MCC et de MCA dans les domaines suivants: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Emploi local: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Développement socio-économique local;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Non discrimination et égalité des chances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La MCC exige également que les femmes et les autres groupes défavorisés aient des chances équitables de participer aux activités financées par la MCC et d'en bénéficier, y compris dans les emplois liés aux projets.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Interdiction du harcèlement sexuel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Prévenir toute situation ou comportement pouvant engendrer un incident de harcèlement sexuel et entreprendre immédiatement les mesures qui s’imposent le cas échéant;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élaborer une politique interdisant le harcèlement sexuel et un plan de déclaration des incidents et d’aiguillage en ce qui concerne la prestation de services à l’appui d’un milieu de travail sécuritaire et respectueux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(voir note d’orientation MCC, MCA-PAGIS)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Lutte contre la traite des personnes: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MCC a une politique de tolérance zéro à l’égard de la Traite des Personnes : (a) la traite à des fins d'exploitation sexuelle; (b) le recrutement, l'hébergement, le transport, la mise à disposition ou l'obtention d'une personne pour exécuter un travail ou des services, par le recours à la force, à la fraude ou à la coercition dans le but de la soumettre à la servitude involontaire, au péonage, à la servitude pour dette ou à l'esclavage (voir document de politique MCC ou MCA-PAGIS) [Exigences Minimales de Conformité]. </a:t>
            </a:r>
            <a:endParaRPr kumimoji="0" lang="fr-FR" sz="1800" b="1" i="0" u="none" strike="noStrike" kern="0" cap="none" spc="0" normalizeH="0" baseline="0" noProof="0" dirty="0">
              <a:ln>
                <a:noFill/>
              </a:ln>
              <a:solidFill>
                <a:srgbClr val="002060"/>
              </a:solidFill>
              <a:effectLst/>
              <a:uLnTx/>
              <a:uFillTx/>
              <a:latin typeface="Trebuchet MS"/>
              <a:ea typeface="+mn-ea"/>
              <a:cs typeface="Trebuchet MS"/>
            </a:endParaRPr>
          </a:p>
        </p:txBody>
      </p:sp>
      <p:pic>
        <p:nvPicPr>
          <p:cNvPr id="5" name="Image 4">
            <a:extLst>
              <a:ext uri="{FF2B5EF4-FFF2-40B4-BE49-F238E27FC236}">
                <a16:creationId xmlns:a16="http://schemas.microsoft.com/office/drawing/2014/main" id="{CCAC8E11-0245-40E4-B474-5EF60D54AE7C}"/>
              </a:ext>
            </a:extLst>
          </p:cNvPr>
          <p:cNvPicPr>
            <a:picLocks noChangeAspect="1"/>
          </p:cNvPicPr>
          <p:nvPr/>
        </p:nvPicPr>
        <p:blipFill rotWithShape="1">
          <a:blip r:embed="rId5"/>
          <a:srcRect l="37005" t="15326" r="38434" b="22344"/>
          <a:stretch/>
        </p:blipFill>
        <p:spPr>
          <a:xfrm>
            <a:off x="3593918" y="5371745"/>
            <a:ext cx="949960" cy="1356081"/>
          </a:xfrm>
          <a:prstGeom prst="rect">
            <a:avLst/>
          </a:prstGeom>
          <a:ln>
            <a:solidFill>
              <a:schemeClr val="tx1">
                <a:lumMod val="85000"/>
                <a:lumOff val="15000"/>
              </a:schemeClr>
            </a:solidFill>
          </a:ln>
        </p:spPr>
      </p:pic>
      <p:pic>
        <p:nvPicPr>
          <p:cNvPr id="6" name="Image 5">
            <a:extLst>
              <a:ext uri="{FF2B5EF4-FFF2-40B4-BE49-F238E27FC236}">
                <a16:creationId xmlns:a16="http://schemas.microsoft.com/office/drawing/2014/main" id="{5857A579-0384-47EF-A0FD-DF50864B0FEB}"/>
              </a:ext>
            </a:extLst>
          </p:cNvPr>
          <p:cNvPicPr>
            <a:picLocks noChangeAspect="1"/>
          </p:cNvPicPr>
          <p:nvPr/>
        </p:nvPicPr>
        <p:blipFill rotWithShape="1">
          <a:blip r:embed="rId6"/>
          <a:srcRect l="36758" t="15326" r="38517" b="26300"/>
          <a:stretch/>
        </p:blipFill>
        <p:spPr>
          <a:xfrm>
            <a:off x="9590343" y="5390917"/>
            <a:ext cx="1039092" cy="1379911"/>
          </a:xfrm>
          <a:prstGeom prst="rect">
            <a:avLst/>
          </a:prstGeom>
          <a:ln>
            <a:solidFill>
              <a:schemeClr val="tx1">
                <a:lumMod val="85000"/>
                <a:lumOff val="15000"/>
              </a:schemeClr>
            </a:solidFill>
          </a:ln>
        </p:spPr>
      </p:pic>
      <p:sp>
        <p:nvSpPr>
          <p:cNvPr id="9" name="Rectangle 8">
            <a:extLst>
              <a:ext uri="{FF2B5EF4-FFF2-40B4-BE49-F238E27FC236}">
                <a16:creationId xmlns:a16="http://schemas.microsoft.com/office/drawing/2014/main" id="{C001140C-0D9F-4F26-BF90-961E542637B2}"/>
              </a:ext>
            </a:extLst>
          </p:cNvPr>
          <p:cNvSpPr/>
          <p:nvPr/>
        </p:nvSpPr>
        <p:spPr>
          <a:xfrm>
            <a:off x="41342" y="5725165"/>
            <a:ext cx="3552576" cy="369332"/>
          </a:xfrm>
          <a:prstGeom prst="rect">
            <a:avLst/>
          </a:prstGeom>
        </p:spPr>
        <p:txBody>
          <a:bodyPr wrap="none">
            <a:spAutoFit/>
          </a:bodyPr>
          <a:lstStyle/>
          <a:p>
            <a:r>
              <a:rPr lang="fr-FR" b="1" kern="0" dirty="0">
                <a:solidFill>
                  <a:srgbClr val="002060"/>
                </a:solidFill>
                <a:latin typeface="Trebuchet MS"/>
                <a:cs typeface="Trebuchet MS"/>
              </a:rPr>
              <a:t>Références GIS de MCC et MCA </a:t>
            </a:r>
            <a:endParaRPr lang="fr-FR" dirty="0"/>
          </a:p>
        </p:txBody>
      </p:sp>
    </p:spTree>
    <p:extLst>
      <p:ext uri="{BB962C8B-B14F-4D97-AF65-F5344CB8AC3E}">
        <p14:creationId xmlns:p14="http://schemas.microsoft.com/office/powerpoint/2010/main" val="398692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15385"/>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24137" y="2209268"/>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 DCE).</a:t>
            </a:r>
            <a:r>
              <a:rPr lang="en-US" sz="2400" b="1" kern="0" dirty="0">
                <a:solidFill>
                  <a:srgbClr val="0070C0"/>
                </a:solidFill>
                <a:cs typeface="Arial" panose="020B0604020202020204" pitchFamily="34" charset="0"/>
              </a:rPr>
              <a:t>  </a:t>
            </a:r>
            <a:endParaRPr lang="en-US" sz="2400" b="1" dirty="0">
              <a:solidFill>
                <a:srgbClr val="0070C0"/>
              </a:solidFill>
            </a:endParaRPr>
          </a:p>
        </p:txBody>
      </p:sp>
      <p:sp>
        <p:nvSpPr>
          <p:cNvPr id="97" name="Rectangle 96"/>
          <p:cNvSpPr/>
          <p:nvPr/>
        </p:nvSpPr>
        <p:spPr>
          <a:xfrm>
            <a:off x="2177775" y="3613664"/>
            <a:ext cx="8285083"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 name="Rectangle 8">
            <a:extLst>
              <a:ext uri="{FF2B5EF4-FFF2-40B4-BE49-F238E27FC236}">
                <a16:creationId xmlns:a16="http://schemas.microsoft.com/office/drawing/2014/main" id="{C7B19591-E156-4BBC-B3B1-1492AFFA26C8}"/>
              </a:ext>
            </a:extLst>
          </p:cNvPr>
          <p:cNvSpPr/>
          <p:nvPr/>
        </p:nvSpPr>
        <p:spPr>
          <a:xfrm>
            <a:off x="179323" y="1232155"/>
            <a:ext cx="11600873" cy="4585871"/>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Obligations GIS de l’entrepreneur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			</a:t>
            </a:r>
            <a:r>
              <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rPr>
              <a:t>[</a:t>
            </a:r>
            <a:r>
              <a:rPr kumimoji="0" lang="fr-MA" sz="1800" b="0" i="0" u="none" strike="noStrike" kern="1200" cap="none" spc="0" normalizeH="0" baseline="0" noProof="0" dirty="0">
                <a:ln>
                  <a:noFill/>
                </a:ln>
                <a:solidFill>
                  <a:srgbClr val="42BA97">
                    <a:lumMod val="75000"/>
                  </a:srgbClr>
                </a:solidFill>
                <a:effectLst/>
                <a:uLnTx/>
                <a:uFillTx/>
                <a:latin typeface="Tw Cen MT" panose="020B0602020104020603"/>
                <a:ea typeface="+mn-ea"/>
                <a:cs typeface="+mn-cs"/>
              </a:rPr>
              <a:t>Conditions Générales de Contrat 72. Genre et inclusion sociale et 76]</a:t>
            </a:r>
            <a:endPar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Désigner un « Responsable Genre et Inclusion Sociale » selon le profil fourni dans le CPTG;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Elaborer un Plan d’action GIS avant le démarrage des travaux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pour décrire les actions qu’il compte mettre en place pour se conformer aux clauses GIS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et le soumettre au MO pour approbation en se référant aux documents de MCC et MCA précités et aux « rapport d’analyse des risques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en matière de traite des personnes » et le « Plan et check-list GIS en matière de suivi des travaux de constructions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R="0" lvl="0" algn="just"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lvl="1">
              <a:defRPr/>
            </a:pPr>
            <a:r>
              <a:rPr lang="fr-MA" dirty="0"/>
              <a:t>Il y’a aussi des obligations séparées de TDP et HS qui ne font partie des plans GIS des contractants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MA" dirty="0">
                <a:solidFill>
                  <a:prstClr val="black"/>
                </a:solidFill>
                <a:latin typeface="Tw Cen MT" panose="020B0602020104020603"/>
              </a:rPr>
              <a:t>S</a:t>
            </a:r>
            <a:r>
              <a:rPr kumimoji="0" lang="fr-MA" sz="1800" b="0" i="0" u="none" strike="noStrike" kern="1200" cap="none" spc="0" normalizeH="0" baseline="0" noProof="0" dirty="0" err="1">
                <a:ln>
                  <a:noFill/>
                </a:ln>
                <a:solidFill>
                  <a:prstClr val="black"/>
                </a:solidFill>
                <a:effectLst/>
                <a:uLnTx/>
                <a:uFillTx/>
                <a:latin typeface="Tw Cen MT" panose="020B0602020104020603"/>
                <a:ea typeface="+mn-ea"/>
                <a:cs typeface="+mn-cs"/>
              </a:rPr>
              <a:t>elon</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 la politique de TDP, l’entrepreneur doit avoir un plan d’intervention en matière de traite des personnes avec une personne spécifique désignée comme point focal pour traiter de TDP, et il doit le communiquer à MCA avant de signer le contrat ; et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fr-MA" dirty="0">
                <a:solidFill>
                  <a:prstClr val="black"/>
                </a:solidFill>
                <a:latin typeface="Tw Cen MT" panose="020B0602020104020603"/>
              </a:rPr>
              <a:t>Selon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la note d’orientation relative à l’interdiction du HS, l’entrepreneur doit élaborer une politique interdisant le harcèlement sexuel et un plan de déclaration des incidents et d’aiguillage en ce qui concerne la prestation de services à l’appui d’un milieu de travail sécuritaire et respectueux.</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Trebuchet MS"/>
                <a:ea typeface="+mn-ea"/>
                <a:cs typeface="+mn-cs"/>
              </a:rPr>
              <a:t> Informer – sensibiliser et former– surveiller – documenter - rapporter – signaler</a:t>
            </a:r>
            <a:endParaRPr lang="fr-FR" sz="2000" i="1" dirty="0">
              <a:solidFill>
                <a:srgbClr val="184578"/>
              </a:solidFill>
              <a:latin typeface="Trebuchet MS"/>
            </a:endParaRPr>
          </a:p>
        </p:txBody>
      </p:sp>
      <p:sp>
        <p:nvSpPr>
          <p:cNvPr id="10" name="Flèche droite 5">
            <a:extLst>
              <a:ext uri="{FF2B5EF4-FFF2-40B4-BE49-F238E27FC236}">
                <a16:creationId xmlns:a16="http://schemas.microsoft.com/office/drawing/2014/main" id="{954C94D4-23D4-4B56-B84C-C2163AD5E643}"/>
              </a:ext>
            </a:extLst>
          </p:cNvPr>
          <p:cNvSpPr/>
          <p:nvPr/>
        </p:nvSpPr>
        <p:spPr>
          <a:xfrm>
            <a:off x="783929" y="594774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
        <p:nvSpPr>
          <p:cNvPr id="4" name="Rectangle 3">
            <a:extLst>
              <a:ext uri="{FF2B5EF4-FFF2-40B4-BE49-F238E27FC236}">
                <a16:creationId xmlns:a16="http://schemas.microsoft.com/office/drawing/2014/main" id="{C2F202BE-77AB-42DC-98BE-9FD8CA271E71}"/>
              </a:ext>
            </a:extLst>
          </p:cNvPr>
          <p:cNvSpPr/>
          <p:nvPr/>
        </p:nvSpPr>
        <p:spPr>
          <a:xfrm>
            <a:off x="411804" y="5818026"/>
            <a:ext cx="9948154" cy="646331"/>
          </a:xfrm>
          <a:prstGeom prst="rect">
            <a:avLst/>
          </a:prstGeom>
        </p:spPr>
        <p:txBody>
          <a:bodyPr wrap="square">
            <a:spAutoFit/>
          </a:bodyPr>
          <a:lstStyle/>
          <a:p>
            <a:pPr marL="1703388" algn="just">
              <a:tabLst>
                <a:tab pos="2057400" algn="l"/>
              </a:tabLst>
            </a:pPr>
            <a:r>
              <a:rPr lang="fr-FR" dirty="0">
                <a:solidFill>
                  <a:srgbClr val="184578"/>
                </a:solidFill>
                <a:latin typeface="Trebuchet MS"/>
                <a:cs typeface="Trebuchet MS"/>
              </a:rPr>
              <a:t>Frais à inclure dans le montant de l’offre de l’entreprise selon les disposition du BOQ.</a:t>
            </a:r>
          </a:p>
        </p:txBody>
      </p:sp>
    </p:spTree>
    <p:extLst>
      <p:ext uri="{BB962C8B-B14F-4D97-AF65-F5344CB8AC3E}">
        <p14:creationId xmlns:p14="http://schemas.microsoft.com/office/powerpoint/2010/main" val="10289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6" name="Rectangle 5">
            <a:extLst>
              <a:ext uri="{FF2B5EF4-FFF2-40B4-BE49-F238E27FC236}">
                <a16:creationId xmlns:a16="http://schemas.microsoft.com/office/drawing/2014/main" id="{C7B19591-E156-4BBC-B3B1-1492AFFA26C8}"/>
              </a:ext>
            </a:extLst>
          </p:cNvPr>
          <p:cNvSpPr/>
          <p:nvPr/>
        </p:nvSpPr>
        <p:spPr>
          <a:xfrm>
            <a:off x="304663" y="1427127"/>
            <a:ext cx="11582673" cy="707886"/>
          </a:xfrm>
          <a:prstGeom prst="rect">
            <a:avLst/>
          </a:prstGeom>
          <a:solidFill>
            <a:schemeClr val="bg1">
              <a:lumMod val="95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b="1" kern="0" dirty="0">
                <a:solidFill>
                  <a:srgbClr val="002060"/>
                </a:solidFill>
                <a:latin typeface="Trebuchet MS"/>
                <a:cs typeface="Trebuchet MS"/>
              </a:rPr>
              <a:t>Autres informations au contractant:</a:t>
            </a:r>
          </a:p>
          <a:p>
            <a:pPr algn="just"/>
            <a:endParaRPr lang="fr-FR" sz="2000" b="1" kern="0" dirty="0">
              <a:solidFill>
                <a:srgbClr val="002060"/>
              </a:solidFill>
              <a:latin typeface="Trebuchet MS"/>
              <a:cs typeface="Trebuchet MS"/>
            </a:endParaRPr>
          </a:p>
        </p:txBody>
      </p:sp>
      <p:sp>
        <p:nvSpPr>
          <p:cNvPr id="8" name="ZoneTexte 7">
            <a:extLst>
              <a:ext uri="{FF2B5EF4-FFF2-40B4-BE49-F238E27FC236}">
                <a16:creationId xmlns:a16="http://schemas.microsoft.com/office/drawing/2014/main" id="{1F28E742-B308-44B1-B038-4B2F30B175E7}"/>
              </a:ext>
            </a:extLst>
          </p:cNvPr>
          <p:cNvSpPr txBox="1"/>
          <p:nvPr/>
        </p:nvSpPr>
        <p:spPr>
          <a:xfrm>
            <a:off x="854109" y="2135013"/>
            <a:ext cx="10088546" cy="30008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a. MCA: discuter des exigences lors des négociations avec le gagnant sélectionné d'un contrat ou d'une subvention;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 b. Le MCA demande au soumissionnaire retenu: de s'assurer qu'avant la signature du contrat, le soumissionnaire retenu définit clairement (d'une manière claire pour le MCA) qui et comment il s'engagera avec une victime potentielle ou une personne signalant un incident potentiel de TIP;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c. </a:t>
            </a:r>
            <a:r>
              <a:rPr kumimoji="0" lang="fr-FR" altLang="fr-FR" sz="2100" b="0" i="0" u="none" strike="noStrike" kern="1200" cap="none" spc="0" normalizeH="0" baseline="0" noProof="0">
                <a:ln>
                  <a:noFill/>
                </a:ln>
                <a:solidFill>
                  <a:srgbClr val="222222"/>
                </a:solidFill>
                <a:effectLst/>
                <a:uLnTx/>
                <a:uFillTx/>
                <a:latin typeface="inherit"/>
                <a:ea typeface="+mn-ea"/>
                <a:cs typeface="+mn-cs"/>
              </a:rPr>
              <a:t>MCA: Communiquer à l’entreprise le contact MCA spécifique qui recevra les rapports TIP</a:t>
            </a:r>
            <a:r>
              <a:rPr kumimoji="0" lang="fr-FR" altLang="fr-FR" sz="800" b="0" i="0" u="none" strike="noStrike" kern="1200" cap="none" spc="0" normalizeH="0" baseline="0" noProof="0">
                <a:ln>
                  <a:noFill/>
                </a:ln>
                <a:solidFill>
                  <a:prstClr val="black"/>
                </a:solidFill>
                <a:effectLst/>
                <a:uLnTx/>
                <a:uFillTx/>
                <a:latin typeface="Tw Cen MT" panose="020B0602020104020603"/>
                <a:ea typeface="+mn-ea"/>
                <a:cs typeface="+mn-cs"/>
              </a:rPr>
              <a:t> </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49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78985" y="1252460"/>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15267" y="3121102"/>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10086" y="5147438"/>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86649" y="1346193"/>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9967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86649" y="5184349"/>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72232" y="1627990"/>
            <a:ext cx="8308227" cy="707886"/>
          </a:xfrm>
          <a:prstGeom prst="rect">
            <a:avLst/>
          </a:prstGeom>
        </p:spPr>
        <p:txBody>
          <a:bodyPr wrap="square">
            <a:spAutoFit/>
          </a:bodyPr>
          <a:lstStyle/>
          <a:p>
            <a:pPr algn="just"/>
            <a:r>
              <a:rPr lang="fr-FR" sz="2000" b="1" kern="0" dirty="0">
                <a:cs typeface="Arial" panose="020B0604020202020204" pitchFamily="34" charset="0"/>
              </a:rPr>
              <a:t>Présentation </a:t>
            </a:r>
            <a:r>
              <a:rPr lang="fr-FR" sz="2000" b="1" kern="0" dirty="0">
                <a:latin typeface="Corbel" panose="020B0503020204020204" pitchFamily="34" charset="0"/>
                <a:cs typeface="Arial" panose="020B0604020202020204" pitchFamily="34" charset="0"/>
              </a:rPr>
              <a:t>des</a:t>
            </a:r>
            <a:r>
              <a:rPr lang="fr-FR" sz="2000" b="1" kern="0" dirty="0">
                <a:cs typeface="Arial" panose="020B0604020202020204" pitchFamily="34" charset="0"/>
              </a:rPr>
              <a:t> termes de référence : contexte, objectif et étendue de la mission.</a:t>
            </a:r>
            <a:endParaRPr lang="en-US" sz="2000" b="1" dirty="0"/>
          </a:p>
        </p:txBody>
      </p:sp>
      <p:sp>
        <p:nvSpPr>
          <p:cNvPr id="97" name="Rectangle 96"/>
          <p:cNvSpPr/>
          <p:nvPr/>
        </p:nvSpPr>
        <p:spPr>
          <a:xfrm>
            <a:off x="2177775" y="3662304"/>
            <a:ext cx="8285083" cy="707886"/>
          </a:xfrm>
          <a:prstGeom prst="rect">
            <a:avLst/>
          </a:prstGeom>
        </p:spPr>
        <p:txBody>
          <a:bodyPr wrap="square">
            <a:spAutoFit/>
          </a:bodyPr>
          <a:lstStyle/>
          <a:p>
            <a:pPr algn="just"/>
            <a:r>
              <a:rPr lang="fr-FR" sz="2000" b="1" kern="0" dirty="0">
                <a:cs typeface="Arial" panose="020B0604020202020204" pitchFamily="34" charset="0"/>
              </a:rPr>
              <a:t>Description du </a:t>
            </a:r>
            <a:r>
              <a:rPr lang="fr-FR" sz="2000" b="1" kern="0" dirty="0">
                <a:latin typeface="Corbel" panose="020B0503020204020204" pitchFamily="34" charset="0"/>
                <a:cs typeface="Arial" panose="020B0604020202020204" pitchFamily="34" charset="0"/>
              </a:rPr>
              <a:t>processus</a:t>
            </a:r>
            <a:r>
              <a:rPr lang="fr-FR" sz="2000" b="1" kern="0" dirty="0">
                <a:cs typeface="Arial" panose="020B0604020202020204" pitchFamily="34" charset="0"/>
              </a:rPr>
              <a:t> de passation des marchés selon les lignes directrices de MCC.</a:t>
            </a:r>
          </a:p>
        </p:txBody>
      </p:sp>
      <p:sp>
        <p:nvSpPr>
          <p:cNvPr id="98" name="Rectangle 97"/>
          <p:cNvSpPr/>
          <p:nvPr/>
        </p:nvSpPr>
        <p:spPr>
          <a:xfrm>
            <a:off x="2186649" y="5574493"/>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966652" y="2197423"/>
            <a:ext cx="10223862" cy="40010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a:t>
            </a:r>
            <a:r>
              <a:rPr lang="fr-FR" altLang="fr-FR" sz="2000" dirty="0" err="1">
                <a:solidFill>
                  <a:schemeClr val="tx1"/>
                </a:solidFill>
                <a:latin typeface="Corbel" panose="020B0503020204020204" pitchFamily="34" charset="0"/>
              </a:rPr>
              <a:t>fudiciaires</a:t>
            </a:r>
            <a:r>
              <a:rPr lang="fr-FR" altLang="fr-FR" sz="2000" dirty="0">
                <a:solidFill>
                  <a:schemeClr val="tx1"/>
                </a:solidFill>
                <a:latin typeface="Corbel" panose="020B0503020204020204" pitchFamily="34" charset="0"/>
              </a:rPr>
              <a:t> à des Cabinets sélectionnés sur le plan international: gage de transparence</a:t>
            </a:r>
          </a:p>
          <a:p>
            <a:pPr marL="34290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 qualifiés qui exécuteront les contrats conformément aux clauses du marché, et dans le strict respect des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831669" y="1920572"/>
            <a:ext cx="10528662" cy="4489106"/>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63176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Millennium Challenge Corporation –MCC</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MCA-Morocco: Direction de Passation des Marchés-DPM</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Agent de Passation des Marchés-Cardno PA</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418253" y="1052736"/>
            <a:ext cx="9274629"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 de la Passation des Marchés dans MCA-Morocco</a:t>
            </a:r>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20087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Tree>
    <p:extLst>
      <p:ext uri="{BB962C8B-B14F-4D97-AF65-F5344CB8AC3E}">
        <p14:creationId xmlns:p14="http://schemas.microsoft.com/office/powerpoint/2010/main" val="168398367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Chevron 6">
            <a:extLst>
              <a:ext uri="{FF2B5EF4-FFF2-40B4-BE49-F238E27FC236}">
                <a16:creationId xmlns:a16="http://schemas.microsoft.com/office/drawing/2014/main" id="{7F79E820-F1B6-4291-A3B4-D2B0DCF85F6C}"/>
              </a:ext>
            </a:extLst>
          </p:cNvPr>
          <p:cNvSpPr/>
          <p:nvPr/>
        </p:nvSpPr>
        <p:spPr>
          <a:xfrm>
            <a:off x="2215446" y="1739286"/>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tx1"/>
                </a:solidFill>
                <a:latin typeface="Corbel" panose="020B0503020204020204" pitchFamily="34" charset="0"/>
              </a:rPr>
              <a:t>TYPES DE SOUMISSION</a:t>
            </a:r>
            <a:r>
              <a:rPr lang="fr-FR" sz="2800" b="1" dirty="0">
                <a:solidFill>
                  <a:srgbClr val="FFFFFF"/>
                </a:solidFill>
                <a:latin typeface="Corbel" panose="020B0503020204020204" pitchFamily="34" charset="0"/>
              </a:rPr>
              <a:t>: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 </a:t>
            </a:r>
          </a:p>
          <a:p>
            <a:pPr algn="ctr"/>
            <a:r>
              <a:rPr lang="fr-FR" sz="2800" b="1" dirty="0">
                <a:solidFill>
                  <a:srgbClr val="FF0000"/>
                </a:solidFill>
                <a:latin typeface="Corbel" panose="020B0503020204020204" pitchFamily="34" charset="0"/>
              </a:rPr>
              <a:t>Les soumissions sous format papier ne seront pas acceptées sauf pour la </a:t>
            </a:r>
            <a:r>
              <a:rPr lang="fr-FR" sz="2800" b="1" u="sng" dirty="0">
                <a:solidFill>
                  <a:srgbClr val="FF0000"/>
                </a:solidFill>
                <a:latin typeface="Corbel" panose="020B0503020204020204" pitchFamily="34" charset="0"/>
              </a:rPr>
              <a:t>Garantie de Soumission </a:t>
            </a:r>
            <a:r>
              <a:rPr lang="fr-FR" sz="2800" b="1" dirty="0">
                <a:solidFill>
                  <a:srgbClr val="FFFFFF"/>
                </a:solidFill>
                <a:latin typeface="Corbel" panose="020B0503020204020204" pitchFamily="34" charset="0"/>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436873"/>
            <a:ext cx="8229600" cy="357020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r>
              <a:rPr kumimoji="0" lang="fr-MA"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Soumission par voie électronique:</a:t>
            </a:r>
          </a:p>
          <a:p>
            <a:pPr marL="1249363"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ü"/>
              <a:tabLst/>
              <a:defRPr/>
            </a:pP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Les offres doivent être soumises électroniquement, uniquement, via le lien indiqué dans la fiche de Données de l’AO (FDAO) (voir annexe1 section II) sauf pour la garantie de soumission qui doit être déposée auprès du PA au siège de l’Agence MCA-M</a:t>
            </a:r>
          </a:p>
          <a:p>
            <a:pPr marL="1249363"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ü"/>
              <a:tabLst/>
              <a:defRPr/>
            </a:pPr>
            <a:r>
              <a:rPr kumimoji="0" lang="fr-MA"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Prière de lancer le processus de téléchargement en temps utile avant l’expiration de la date et l’heure limites de soumission des offres</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r>
              <a:rPr kumimoji="0" lang="gsw-FR"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L’appel d’offres contient une tranche ferme et une tranche Optionnelle</a:t>
            </a: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807102"/>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Particularités de l’appel d’offres</a:t>
            </a:r>
          </a:p>
        </p:txBody>
      </p:sp>
    </p:spTree>
    <p:extLst>
      <p:ext uri="{BB962C8B-B14F-4D97-AF65-F5344CB8AC3E}">
        <p14:creationId xmlns:p14="http://schemas.microsoft.com/office/powerpoint/2010/main" val="327485447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819050"/>
            <a:ext cx="8229600" cy="4308359"/>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marR="0" lvl="0" indent="-457200" algn="l"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335B74"/>
              </a:solidFill>
              <a:effectLst/>
              <a:uLnTx/>
              <a:uFillTx/>
              <a:latin typeface="Corbel" panose="020B0503020204020204" pitchFamily="34" charset="0"/>
              <a:ea typeface="+mn-ea"/>
            </a:endParaRPr>
          </a:p>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1</a:t>
            </a:r>
            <a:r>
              <a:rPr lang="en-US" sz="2800" baseline="30000" dirty="0">
                <a:solidFill>
                  <a:srgbClr val="5B9BD5"/>
                </a:solidFill>
                <a:latin typeface="Calibri" panose="020F0502020204030204"/>
                <a:cs typeface="+mn-cs"/>
              </a:rPr>
              <a:t>ère</a:t>
            </a:r>
            <a:r>
              <a:rPr lang="en-US" sz="2800" dirty="0">
                <a:solidFill>
                  <a:srgbClr val="5B9BD5"/>
                </a:solidFill>
                <a:latin typeface="Calibri" panose="020F0502020204030204"/>
                <a:cs typeface="+mn-cs"/>
              </a:rPr>
              <a:t> </a:t>
            </a:r>
            <a:r>
              <a:rPr lang="fr-FR" sz="2800" dirty="0">
                <a:solidFill>
                  <a:srgbClr val="5B9BD5"/>
                </a:solidFill>
                <a:latin typeface="Calibri" panose="020F0502020204030204"/>
                <a:cs typeface="+mn-cs"/>
              </a:rPr>
              <a:t>Partie: Procédures d’Appel d’Offres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Définitions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 Instructions aux Soumissionnaires (IS)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 Fiches de Données de l’AO (FPAO)</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III: Examen des Offres, critères d’Evaluation et de Qualification</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IV: Formulaires de Soumission </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ES-49-Lot 3</a:t>
            </a:r>
          </a:p>
        </p:txBody>
      </p:sp>
    </p:spTree>
    <p:extLst>
      <p:ext uri="{BB962C8B-B14F-4D97-AF65-F5344CB8AC3E}">
        <p14:creationId xmlns:p14="http://schemas.microsoft.com/office/powerpoint/2010/main" val="124139970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233889" y="2423850"/>
            <a:ext cx="9695368" cy="2281650"/>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srgbClr val="5B9BD5"/>
                </a:solidFill>
                <a:latin typeface="Calibri" panose="020F0502020204030204"/>
                <a:cs typeface="+mn-cs"/>
              </a:rPr>
              <a:t>2</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Procédures d’Appel d’Offres</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Section V: Enoncés des Travaux ( Enoncés du Maître d’Ouvrage)</a:t>
            </a:r>
          </a:p>
          <a:p>
            <a:pPr marL="457200" lvl="1">
              <a:lnSpc>
                <a:spcPct val="90000"/>
              </a:lnSpc>
              <a:spcBef>
                <a:spcPts val="500"/>
              </a:spcBef>
              <a:defRPr/>
            </a:pPr>
            <a:r>
              <a:rPr lang="fr-FR" sz="2400" b="1" dirty="0">
                <a:solidFill>
                  <a:prstClr val="black"/>
                </a:solidFill>
                <a:latin typeface="Calibri" panose="020F0502020204030204"/>
              </a:rPr>
              <a:t>  Les soumissionnaires trouveront au niveau de la section V la liste de l’ensemble des pièces écrites et graphiques ainsi que les liens de téléchargement correspondant</a:t>
            </a: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ES-49-Lot 3</a:t>
            </a:r>
          </a:p>
        </p:txBody>
      </p:sp>
    </p:spTree>
    <p:extLst>
      <p:ext uri="{BB962C8B-B14F-4D97-AF65-F5344CB8AC3E}">
        <p14:creationId xmlns:p14="http://schemas.microsoft.com/office/powerpoint/2010/main" val="28661813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3</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479" y="3027366"/>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a:t>
            </a:r>
            <a:endParaRPr lang="fr-FR" sz="2902" b="1" dirty="0">
              <a:solidFill>
                <a:srgbClr val="FFC000"/>
              </a:solidFill>
            </a:endParaRPr>
          </a:p>
        </p:txBody>
      </p:sp>
    </p:spTree>
    <p:extLst>
      <p:ext uri="{BB962C8B-B14F-4D97-AF65-F5344CB8AC3E}">
        <p14:creationId xmlns:p14="http://schemas.microsoft.com/office/powerpoint/2010/main" val="52285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691029" y="1667962"/>
            <a:ext cx="8499083" cy="391440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3</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a:t>
            </a:r>
            <a:r>
              <a:rPr lang="fr-FR" sz="2800" dirty="0">
                <a:solidFill>
                  <a:srgbClr val="5B9BD5"/>
                </a:solidFill>
                <a:latin typeface="Calibri" panose="020F0502020204030204"/>
                <a:cs typeface="+mn-cs"/>
              </a:rPr>
              <a:t>Conditions du Contrat et Formulaires Contractuels</a:t>
            </a:r>
          </a:p>
          <a:p>
            <a:pPr marL="228600" lvl="0" indent="-228600">
              <a:lnSpc>
                <a:spcPct val="90000"/>
              </a:lnSpc>
              <a:spcBef>
                <a:spcPts val="1000"/>
              </a:spcBef>
              <a:buFont typeface="Wingdings" panose="05000000000000000000" pitchFamily="2" charset="2"/>
              <a:buChar char="Ø"/>
            </a:pPr>
            <a:endPar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Times New Roman" panose="02020603050405020304" pitchFamily="18" charset="0"/>
              </a:rPr>
              <a:t>Section VI: </a:t>
            </a:r>
            <a:r>
              <a:rPr lang="fr-FR" sz="2400" b="1" dirty="0">
                <a:effectLst/>
                <a:latin typeface="Times New Roman" panose="02020603050405020304" pitchFamily="18" charset="0"/>
                <a:ea typeface="Times New Roman" panose="02020603050405020304" pitchFamily="18" charset="0"/>
              </a:rPr>
              <a:t>Avis de marché et Accords</a:t>
            </a:r>
            <a:endParaRPr lang="fr-FR" sz="2400" b="1" dirty="0">
              <a:solidFill>
                <a:prstClr val="black"/>
              </a:solidFill>
              <a:latin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Times New Roman" panose="02020603050405020304" pitchFamily="18" charset="0"/>
              </a:rPr>
              <a:t>Section VII: </a:t>
            </a:r>
            <a:r>
              <a:rPr lang="fr-FR" sz="2400" b="1" dirty="0">
                <a:effectLst/>
                <a:latin typeface="Times New Roman" panose="02020603050405020304" pitchFamily="18" charset="0"/>
                <a:ea typeface="Times New Roman" panose="02020603050405020304" pitchFamily="18" charset="0"/>
              </a:rPr>
              <a:t>Conditions générales du Contrat ("CGC")</a:t>
            </a:r>
            <a:endParaRPr lang="fr-FR" sz="2400" b="1" dirty="0">
              <a:latin typeface="Times New Roman" panose="02020603050405020304" pitchFamily="18" charset="0"/>
              <a:ea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VIII: Formulaires des </a:t>
            </a:r>
            <a:r>
              <a:rPr lang="fr-FR" sz="2400" b="1" dirty="0">
                <a:effectLst/>
                <a:latin typeface="Times New Roman" panose="02020603050405020304" pitchFamily="18" charset="0"/>
                <a:ea typeface="Times New Roman" panose="02020603050405020304" pitchFamily="18" charset="0"/>
              </a:rPr>
              <a:t>Conditions particulières du Contrat </a:t>
            </a: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IX: </a:t>
            </a:r>
            <a:r>
              <a:rPr lang="fr-FR" sz="2400" b="1" dirty="0">
                <a:effectLst/>
                <a:latin typeface="Times New Roman" panose="02020603050405020304" pitchFamily="18" charset="0"/>
                <a:ea typeface="Times New Roman" panose="02020603050405020304" pitchFamily="18" charset="0"/>
              </a:rPr>
              <a:t>Annexes au contrat</a:t>
            </a:r>
          </a:p>
          <a:p>
            <a:pPr marL="685800" lvl="1" indent="-228600">
              <a:lnSpc>
                <a:spcPct val="90000"/>
              </a:lnSpc>
              <a:spcBef>
                <a:spcPts val="500"/>
              </a:spcBef>
              <a:buFont typeface="Arial" panose="020B0604020202020204" pitchFamily="34" charset="0"/>
              <a:buChar char="•"/>
            </a:pPr>
            <a:endParaRPr lang="fr-FR" sz="2400" b="1" dirty="0">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ES-49-Lot 3</a:t>
            </a:r>
          </a:p>
        </p:txBody>
      </p:sp>
    </p:spTree>
    <p:extLst>
      <p:ext uri="{BB962C8B-B14F-4D97-AF65-F5344CB8AC3E}">
        <p14:creationId xmlns:p14="http://schemas.microsoft.com/office/powerpoint/2010/main" val="275959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 </a:t>
            </a:r>
          </a:p>
        </p:txBody>
      </p:sp>
      <p:sp>
        <p:nvSpPr>
          <p:cNvPr id="9" name="Content Placeholder 2"/>
          <p:cNvSpPr txBox="1">
            <a:spLocks/>
          </p:cNvSpPr>
          <p:nvPr/>
        </p:nvSpPr>
        <p:spPr>
          <a:xfrm>
            <a:off x="901147" y="858384"/>
            <a:ext cx="10089237" cy="56940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fontScale="92500" lnSpcReduction="2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L’offre ainsi que toute correspondance doivent être rédigées en français ( IS 11) </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Des clarifications peuvent être demandées par courriel avant le </a:t>
            </a:r>
            <a:r>
              <a:rPr lang="fr-FR" sz="2000" dirty="0">
                <a:solidFill>
                  <a:srgbClr val="FF0000"/>
                </a:solidFill>
                <a:latin typeface="Times New Roman" panose="02020603050405020304" pitchFamily="18" charset="0"/>
                <a:ea typeface="Times New Roman" panose="02020603050405020304" pitchFamily="18" charset="0"/>
              </a:rPr>
              <a:t>08 Avril 2021</a:t>
            </a:r>
            <a:r>
              <a:rPr lang="fr-FR" sz="2000" dirty="0">
                <a:latin typeface="Times New Roman" panose="02020603050405020304" pitchFamily="18" charset="0"/>
                <a:ea typeface="Times New Roman" panose="02020603050405020304" pitchFamily="18" charset="0"/>
              </a:rPr>
              <a:t> délai de rigueur via </a:t>
            </a:r>
            <a:r>
              <a:rPr lang="fr-FR" sz="2000" dirty="0">
                <a:latin typeface="Times New Roman" panose="02020603050405020304" pitchFamily="18" charset="0"/>
                <a:ea typeface="Times New Roman" panose="02020603050405020304" pitchFamily="18" charset="0"/>
                <a:hlinkClick r:id="rId3"/>
              </a:rPr>
              <a:t>procurement@mcamorocco.ma</a:t>
            </a:r>
            <a:r>
              <a:rPr lang="fr-FR" sz="2000" dirty="0">
                <a:latin typeface="Times New Roman" panose="02020603050405020304" pitchFamily="18" charset="0"/>
                <a:ea typeface="Times New Roman" panose="02020603050405020304" pitchFamily="18" charset="0"/>
              </a:rPr>
              <a:t> </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L’Agence MCA-Morocco fournira des réponses à toutes les entreprises ayant manifesté leur intérêt au plus tard le </a:t>
            </a:r>
            <a:r>
              <a:rPr lang="fr-FR" sz="2000" dirty="0">
                <a:solidFill>
                  <a:srgbClr val="FF0000"/>
                </a:solidFill>
                <a:latin typeface="Times New Roman" panose="02020603050405020304" pitchFamily="18" charset="0"/>
                <a:ea typeface="Times New Roman" panose="02020603050405020304" pitchFamily="18" charset="0"/>
              </a:rPr>
              <a:t>14 Avril 2021</a:t>
            </a:r>
            <a:r>
              <a:rPr lang="fr-FR" sz="2000" dirty="0">
                <a:latin typeface="Times New Roman" panose="02020603050405020304" pitchFamily="18" charset="0"/>
                <a:ea typeface="Times New Roman" panose="02020603050405020304" pitchFamily="18" charset="0"/>
              </a:rPr>
              <a:t>. Les réponses seront également postées sur le site de MCA </a:t>
            </a:r>
            <a:r>
              <a:rPr lang="fr-FR" sz="2000" dirty="0" err="1">
                <a:latin typeface="Times New Roman" panose="02020603050405020304" pitchFamily="18" charset="0"/>
                <a:ea typeface="Times New Roman" panose="02020603050405020304" pitchFamily="18" charset="0"/>
              </a:rPr>
              <a:t>Morocco</a:t>
            </a:r>
            <a:r>
              <a:rPr lang="fr-FR" sz="2000" dirty="0">
                <a:latin typeface="Times New Roman" panose="02020603050405020304" pitchFamily="18" charset="0"/>
                <a:ea typeface="Times New Roman" panose="02020603050405020304" pitchFamily="18" charset="0"/>
              </a:rPr>
              <a:t> </a:t>
            </a:r>
            <a:r>
              <a:rPr lang="fr-FR" sz="2000" dirty="0">
                <a:latin typeface="Times New Roman" panose="02020603050405020304" pitchFamily="18" charset="0"/>
                <a:ea typeface="Times New Roman" panose="02020603050405020304" pitchFamily="18" charset="0"/>
                <a:hlinkClick r:id="rId4"/>
              </a:rPr>
              <a:t>http://www.mcamorocco.ma/fr/appels-d-offres</a:t>
            </a:r>
            <a:r>
              <a:rPr lang="fr-FR" sz="2000" dirty="0">
                <a:latin typeface="Times New Roman" panose="02020603050405020304" pitchFamily="18" charset="0"/>
                <a:ea typeface="Times New Roman" panose="02020603050405020304" pitchFamily="18" charset="0"/>
              </a:rPr>
              <a:t> </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limite de dépôt des offres est fixée au vendredi </a:t>
            </a:r>
            <a:r>
              <a:rPr lang="fr-FR" sz="2000" dirty="0">
                <a:solidFill>
                  <a:srgbClr val="FF0000"/>
                </a:solidFill>
                <a:latin typeface="Times New Roman" panose="02020603050405020304" pitchFamily="18" charset="0"/>
                <a:ea typeface="Times New Roman" panose="02020603050405020304" pitchFamily="18" charset="0"/>
              </a:rPr>
              <a:t>23 Avril 2021 à 13h00</a:t>
            </a:r>
            <a:r>
              <a:rPr lang="fr-FR" sz="2000" dirty="0">
                <a:latin typeface="Times New Roman" panose="02020603050405020304" pitchFamily="18" charset="0"/>
                <a:ea typeface="Times New Roman" panose="02020603050405020304" pitchFamily="18" charset="0"/>
              </a:rPr>
              <a:t>  (heure locale de Rabat, Maroc)</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spcAft>
                <a:spcPts val="0"/>
              </a:spcAf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L’ouverture des offres se déroulera en ligne (webinaire) sur la plateforme zoom.us le </a:t>
            </a:r>
            <a:r>
              <a:rPr lang="fr-FR" sz="2000" dirty="0">
                <a:solidFill>
                  <a:srgbClr val="FF0000"/>
                </a:solidFill>
                <a:latin typeface="Times New Roman" panose="02020603050405020304" pitchFamily="18" charset="0"/>
                <a:ea typeface="Times New Roman" panose="02020603050405020304" pitchFamily="18" charset="0"/>
              </a:rPr>
              <a:t>vendredi 23  Avril 2021 à 14h00  </a:t>
            </a:r>
            <a:r>
              <a:rPr lang="fr-FR" sz="2000" dirty="0">
                <a:latin typeface="Times New Roman" panose="02020603050405020304" pitchFamily="18" charset="0"/>
                <a:ea typeface="Times New Roman" panose="02020603050405020304" pitchFamily="18" charset="0"/>
              </a:rPr>
              <a:t>(heure de Rabat, Maroc). </a:t>
            </a:r>
            <a:endParaRPr lang="fr-MA"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du taux de change aux fins d’évaluation est 28 jours avant la date de l’ouverture des offres.</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Dans le cas d’une sous-traitance : préciser le(s) nom(s) des sous-traitants et les tâches à sous-traiter.</a:t>
            </a:r>
          </a:p>
          <a:p>
            <a:pPr lvl="0" algn="just"/>
            <a:endParaRPr lang="fr-FR" sz="2000" dirty="0">
              <a:latin typeface="Times New Roman" panose="02020603050405020304" pitchFamily="18" charset="0"/>
              <a:ea typeface="Times New Roman" panose="02020603050405020304" pitchFamily="18" charset="0"/>
            </a:endParaRPr>
          </a:p>
          <a:p>
            <a:pPr lvl="0" algn="just"/>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781878" y="841513"/>
            <a:ext cx="10389705" cy="5710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1869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452845" y="858311"/>
            <a:ext cx="11382103" cy="57492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comprendra :</a:t>
            </a:r>
          </a:p>
          <a:p>
            <a:pPr lvl="0">
              <a:spcBef>
                <a:spcPts val="300"/>
              </a:spcBef>
              <a:spcAft>
                <a:spcPts val="300"/>
              </a:spcAft>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lettre de soumission signée par la personne habilitée</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garantie de soumission est fixée à 400 000 MAD conformément aux Clauses 20.2 des FPAO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technique ( le programme décrivant les rôles et responsabilité du personnel, méthode de travail et calendrier, ainsi que la structure de gestion des activités, les ressources, </a:t>
            </a:r>
            <a:r>
              <a:rPr lang="fr-FR" sz="2100" dirty="0" err="1">
                <a:latin typeface="Times New Roman" panose="02020603050405020304" pitchFamily="18" charset="0"/>
                <a:ea typeface="SimSun" panose="02010600030101010101" pitchFamily="2" charset="-122"/>
              </a:rPr>
              <a:t>ect</a:t>
            </a:r>
            <a:r>
              <a:rPr lang="fr-FR" sz="2100" dirty="0">
                <a:latin typeface="Times New Roman" panose="02020603050405020304" pitchFamily="18" charset="0"/>
                <a:ea typeface="SimSun" panose="02010600030101010101" pitchFamily="2" charset="-122"/>
              </a:rPr>
              <a:t> ) et les formulaires renseignés de la section IV du DAO,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Cadre de Détail Quantitatif et estimatif Bordereau de Prix Unitaires (tranche ferme et optionnelle).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Plan d’atténuation des éventuels risques de contamination et de propagande du covid-19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confirmation écrite de l’habilitation du signataire de l’Offre à engager le Soumissionnaire, conformément clause 21.2 des IS ;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Tous les documents justificatifs attestant que le Soumissionnaire possède les qualifications requises pour exécuter le Contrat si son Offre est acceptée;</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457200" lvl="0" indent="-457200">
              <a:spcBef>
                <a:spcPts val="300"/>
              </a:spcBef>
              <a:spcAft>
                <a:spcPts val="300"/>
              </a:spcAft>
              <a:buFont typeface="+mj-lt"/>
              <a:buAutoNum type="arabicPeriod"/>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p:txBody>
      </p:sp>
      <p:sp>
        <p:nvSpPr>
          <p:cNvPr id="3" name="Rectangle 2"/>
          <p:cNvSpPr/>
          <p:nvPr/>
        </p:nvSpPr>
        <p:spPr>
          <a:xfrm>
            <a:off x="287383" y="823862"/>
            <a:ext cx="11547565"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974035" y="1845794"/>
            <a:ext cx="10243930" cy="377424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000" dirty="0">
                <a:solidFill>
                  <a:srgbClr val="FF0000"/>
                </a:solidFill>
                <a:latin typeface="Times New Roman" panose="02020603050405020304" pitchFamily="18" charset="0"/>
                <a:ea typeface="SimSun" panose="02010600030101010101" pitchFamily="2" charset="-122"/>
              </a:rPr>
              <a:t>Autres précisions </a:t>
            </a:r>
            <a:r>
              <a:rPr lang="fr-FR" sz="2000" dirty="0">
                <a:latin typeface="Times New Roman" panose="02020603050405020304" pitchFamily="18" charset="0"/>
                <a:ea typeface="SimSun" panose="02010600030101010101" pitchFamily="2" charset="-122"/>
              </a:rPr>
              <a:t>:</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rabais ne sont pas acceptés (IS 15.1)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validité des offres est de 120 jours à partir de la date d’ouverture des plis – 19.1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prix ne sont pas révisables ( IS 15.5 et CGC 49.1)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monnaie de l’offre est le Dirham et/ou le Dollar américain (USD)</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monnaies de paiement sont le MAD pour les entreprises marocaines et étrangères disposant de registre de commerce établi au Maroc et le USD pour les entreprises étrangères</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langue de travail est le Français (CGC 3.1)</a:t>
            </a:r>
          </a:p>
        </p:txBody>
      </p:sp>
      <p:sp>
        <p:nvSpPr>
          <p:cNvPr id="3" name="Rectangle 2"/>
          <p:cNvSpPr/>
          <p:nvPr/>
        </p:nvSpPr>
        <p:spPr>
          <a:xfrm>
            <a:off x="738484" y="823862"/>
            <a:ext cx="10539116"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24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597255" y="1452774"/>
            <a:ext cx="11229656" cy="547329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des Offres</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préliminaire ( </a:t>
            </a:r>
            <a:r>
              <a:rPr lang="fr-FR" sz="2000" dirty="0">
                <a:solidFill>
                  <a:srgbClr val="FF0000"/>
                </a:solidFill>
                <a:latin typeface="Times New Roman" panose="02020603050405020304" pitchFamily="18" charset="0"/>
                <a:ea typeface="Times New Roman" panose="02020603050405020304" pitchFamily="18" charset="0"/>
                <a:cs typeface="+mn-cs"/>
              </a:rPr>
              <a:t>respect des IS 21, garantie de l’offre, éligibilité du soumissionnaire, certificat </a:t>
            </a:r>
            <a:r>
              <a:rPr lang="fr-FR" sz="2000" dirty="0" err="1">
                <a:solidFill>
                  <a:srgbClr val="FF0000"/>
                </a:solidFill>
                <a:latin typeface="Times New Roman" panose="02020603050405020304" pitchFamily="18" charset="0"/>
                <a:ea typeface="Times New Roman" panose="02020603050405020304" pitchFamily="18" charset="0"/>
                <a:cs typeface="+mn-cs"/>
              </a:rPr>
              <a:t>GoE</a:t>
            </a:r>
            <a:r>
              <a:rPr lang="fr-FR" sz="2000" dirty="0">
                <a:solidFill>
                  <a:srgbClr val="FF0000"/>
                </a:solidFill>
                <a:latin typeface="Times New Roman" panose="02020603050405020304" pitchFamily="18" charset="0"/>
                <a:ea typeface="Times New Roman" panose="02020603050405020304" pitchFamily="18" charset="0"/>
                <a:cs typeface="+mn-cs"/>
              </a:rPr>
              <a:t> complété et signé et tous les formulaires requis dûment complétés</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Analyse de la Conformité de l’Offre (</a:t>
            </a:r>
            <a:r>
              <a:rPr lang="fr-FR" sz="2000" dirty="0">
                <a:solidFill>
                  <a:srgbClr val="FF0000"/>
                </a:solidFill>
                <a:latin typeface="Times New Roman" panose="02020603050405020304" pitchFamily="18" charset="0"/>
                <a:ea typeface="Times New Roman" panose="02020603050405020304" pitchFamily="18" charset="0"/>
                <a:cs typeface="+mn-cs"/>
              </a:rPr>
              <a:t>détermination de la conformité de l’offre pour l’essentiel conformément aux IS 31 sans réserves ni omissions</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Technique pour la détermination de la conformité.</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3.1 Documents constituant l’offre technique (</a:t>
            </a:r>
            <a:r>
              <a:rPr lang="fr-FR" sz="2000" dirty="0">
                <a:solidFill>
                  <a:srgbClr val="FF0000"/>
                </a:solidFill>
                <a:latin typeface="Times New Roman" panose="02020603050405020304" pitchFamily="18" charset="0"/>
                <a:ea typeface="Times New Roman" panose="02020603050405020304" pitchFamily="18" charset="0"/>
                <a:cs typeface="+mn-cs"/>
              </a:rPr>
              <a:t>Formulaires de soumission de façon suffisamment détaillée pour démontrer la conformité de l’Offre du Soumissionnaire à l’énoncé des travaux et au délai d’achèvement des travaux</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3.2 Évaluation de la conformité de l’offre technique ( </a:t>
            </a:r>
            <a:r>
              <a:rPr lang="fr-FR" sz="2000" dirty="0">
                <a:solidFill>
                  <a:srgbClr val="FF0000"/>
                </a:solidFill>
                <a:latin typeface="Times New Roman" panose="02020603050405020304" pitchFamily="18" charset="0"/>
                <a:ea typeface="Times New Roman" panose="02020603050405020304" pitchFamily="18" charset="0"/>
                <a:cs typeface="+mn-cs"/>
              </a:rPr>
              <a:t>approche et méthode techniques, personnel , méthodologie pour satisfaire les exigences environnementales, égalités des genres à la santé et la sécurité, risque lié à la traite des personnes</a:t>
            </a:r>
            <a:r>
              <a:rPr lang="fr-FR" sz="2000" dirty="0">
                <a:latin typeface="Times New Roman" panose="02020603050405020304" pitchFamily="18" charset="0"/>
                <a:ea typeface="Times New Roman" panose="02020603050405020304" pitchFamily="18" charset="0"/>
                <a:cs typeface="+mn-cs"/>
              </a:rPr>
              <a:t>)</a:t>
            </a:r>
          </a:p>
          <a:p>
            <a:pPr lvl="0" algn="just">
              <a:defRPr/>
            </a:pPr>
            <a:endParaRPr kumimoji="0" lang="fr-FR" sz="19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Examen des Offres</a:t>
            </a:r>
          </a:p>
        </p:txBody>
      </p:sp>
    </p:spTree>
    <p:extLst>
      <p:ext uri="{BB962C8B-B14F-4D97-AF65-F5344CB8AC3E}">
        <p14:creationId xmlns:p14="http://schemas.microsoft.com/office/powerpoint/2010/main" val="81909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1"/>
            <a:ext cx="12191521" cy="8644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636975" y="1479605"/>
            <a:ext cx="11275197" cy="449353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spcBef>
                <a:spcPts val="300"/>
              </a:spcBef>
              <a:spcAft>
                <a:spcPts val="300"/>
              </a:spcAft>
              <a:buFont typeface="Wingdings" panose="05000000000000000000" pitchFamily="2" charset="2"/>
              <a:buChar char="Ø"/>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Evaluation financière des Offres</a:t>
            </a:r>
          </a:p>
          <a:p>
            <a:pPr marL="457200" lvl="0" indent="-457200">
              <a:spcBef>
                <a:spcPts val="300"/>
              </a:spcBef>
              <a:spcAft>
                <a:spcPts val="300"/>
              </a:spcAft>
              <a:buFont typeface="+mj-lt"/>
              <a:buAutoNum type="arabicPeriod"/>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Examen  du Prix pour déterminer l’Offre la mieux disant.</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0099FF"/>
                </a:solidFill>
                <a:effectLst/>
                <a:uLnTx/>
                <a:uFillTx/>
                <a:latin typeface="Trebuchet MS"/>
                <a:ea typeface="+mn-ea"/>
              </a:rPr>
              <a:t>« Le Prix de l’Offre évaluée » comprendra </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FF0000"/>
                </a:solidFill>
                <a:effectLst/>
                <a:uLnTx/>
                <a:uFillTx/>
                <a:latin typeface="Trebuchet MS"/>
                <a:ea typeface="+mn-ea"/>
              </a:rPr>
              <a:t>la correction  des erreurs arithmétiques   et des omissions, etc., conformément à la clause 32.1 des IS.</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rectification des non conformités mineurs qui affectent le prix suivant la méthode présentée à section III du DAO</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conversion en une monnaie aux fins de comparaison 33 des IS</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a:spcBef>
                <a:spcPts val="300"/>
              </a:spcBef>
              <a:spcAft>
                <a:spcPts val="300"/>
              </a:spcAft>
              <a:tabLst>
                <a:tab pos="457200" algn="l"/>
              </a:tabLst>
            </a:pPr>
            <a:r>
              <a:rPr lang="fr-FR" sz="1900" kern="0" dirty="0">
                <a:solidFill>
                  <a:srgbClr val="002060"/>
                </a:solidFill>
              </a:rPr>
              <a:t>2. Comparaison des montants corrigés afin d’en déterminer le moins disant </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marL="93663"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3. Analyse du caractère raisonnable du Prix (Equilibre des prix – Montant pas trop élevé pas trop bas). A ce stade, l’offre pourrait être écartée à la seule discrétion du maître d’ouvrage IS 34.2</a:t>
            </a:r>
          </a:p>
        </p:txBody>
      </p:sp>
      <p:sp>
        <p:nvSpPr>
          <p:cNvPr id="7" name="Chevron 6"/>
          <p:cNvSpPr/>
          <p:nvPr/>
        </p:nvSpPr>
        <p:spPr>
          <a:xfrm>
            <a:off x="1970856" y="919455"/>
            <a:ext cx="8208912" cy="40549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d’évaluation</a:t>
            </a:r>
          </a:p>
        </p:txBody>
      </p:sp>
    </p:spTree>
    <p:extLst>
      <p:ext uri="{BB962C8B-B14F-4D97-AF65-F5344CB8AC3E}">
        <p14:creationId xmlns:p14="http://schemas.microsoft.com/office/powerpoint/2010/main" val="120980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397165" y="1550410"/>
            <a:ext cx="11612306" cy="504240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Qualification du Soumissionnaire</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de la Qualification du soumissionnaire :</a:t>
            </a:r>
          </a:p>
          <a:p>
            <a:pPr marL="801688" lvl="0" indent="-801688">
              <a:lnSpc>
                <a:spcPct val="90000"/>
              </a:lnSpc>
              <a:spcBef>
                <a:spcPts val="1000"/>
              </a:spcBef>
            </a:pP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1.1</a:t>
            </a: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Examen des pièces produites pour vérifier qualifications minimales exigées (Formulaires de la section IV).</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1.2 Contrôle des performances passées du Soumissionnaire et de ses références 	(IS 36) </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a:t>
            </a:r>
            <a:r>
              <a:rPr lang="fr-FR" sz="2000" u="sng" dirty="0">
                <a:solidFill>
                  <a:srgbClr val="FF0000"/>
                </a:solidFill>
                <a:latin typeface="Times New Roman" panose="02020603050405020304" pitchFamily="18" charset="0"/>
                <a:ea typeface="Times New Roman" panose="02020603050405020304" pitchFamily="18" charset="0"/>
                <a:cs typeface="+mn-cs"/>
              </a:rPr>
              <a:t>Loi du tout ou rien : les qualifications seront jugées satisfaisantes ou non satisfaisantes</a:t>
            </a:r>
          </a:p>
          <a:p>
            <a:pPr lvl="0">
              <a:lnSpc>
                <a:spcPct val="90000"/>
              </a:lnSpc>
              <a:spcBef>
                <a:spcPts val="1000"/>
              </a:spcBef>
            </a:pPr>
            <a:endParaRPr lang="fr-FR" sz="2000" u="sng" dirty="0">
              <a:solidFill>
                <a:srgbClr val="FF0000"/>
              </a:solidFill>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Références et examen des performances passées .</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CPPR (Contractor Past performance Report)</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buAutoNum type="arabicPeriod" startAt="2"/>
              <a:defRPr/>
            </a:pPr>
            <a:r>
              <a:rPr lang="fr-FR" sz="2000" dirty="0">
                <a:latin typeface="Times New Roman" panose="02020603050405020304" pitchFamily="18" charset="0"/>
                <a:ea typeface="Times New Roman" panose="02020603050405020304" pitchFamily="18" charset="0"/>
                <a:cs typeface="+mn-cs"/>
              </a:rPr>
              <a:t>Système de contestation disponible sur le site :</a:t>
            </a:r>
          </a:p>
          <a:p>
            <a:pPr lvl="0">
              <a:defRPr/>
            </a:pPr>
            <a:r>
              <a:rPr lang="fr-FR" sz="2000" dirty="0">
                <a:latin typeface="Times New Roman" panose="02020603050405020304" pitchFamily="18" charset="0"/>
                <a:ea typeface="Times New Roman" panose="02020603050405020304" pitchFamily="18" charset="0"/>
                <a:cs typeface="+mn-cs"/>
              </a:rPr>
              <a:t>        </a:t>
            </a:r>
            <a:r>
              <a:rPr lang="fr-FR" sz="2000" u="sng" dirty="0">
                <a:solidFill>
                  <a:srgbClr val="0000FF"/>
                </a:solidFill>
                <a:latin typeface="Times New Roman" panose="02020603050405020304" pitchFamily="18" charset="0"/>
                <a:ea typeface="Times New Roman" panose="02020603050405020304" pitchFamily="18" charset="0"/>
                <a:hlinkClick r:id="rId2"/>
              </a:rPr>
              <a:t>http://www.mcamorocco.ma/fr/systeme-de-contestation-bid-challenge-system-bcs</a:t>
            </a:r>
            <a:r>
              <a:rPr lang="fr-FR" sz="2000" u="sng" dirty="0">
                <a:solidFill>
                  <a:srgbClr val="0000FF"/>
                </a:solidFill>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de Qualification</a:t>
            </a:r>
          </a:p>
        </p:txBody>
      </p:sp>
    </p:spTree>
    <p:extLst>
      <p:ext uri="{BB962C8B-B14F-4D97-AF65-F5344CB8AC3E}">
        <p14:creationId xmlns:p14="http://schemas.microsoft.com/office/powerpoint/2010/main" val="229112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300785" y="1887583"/>
            <a:ext cx="11590430" cy="2857192"/>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Délai d’exécution : </a:t>
            </a:r>
            <a:r>
              <a:rPr lang="fr-FR" sz="2000" dirty="0">
                <a:latin typeface="Times New Roman" panose="02020603050405020304" pitchFamily="18" charset="0"/>
              </a:rPr>
              <a:t>07 mois</a:t>
            </a:r>
          </a:p>
          <a:p>
            <a:pPr>
              <a:lnSpc>
                <a:spcPct val="90000"/>
              </a:lnSpc>
              <a:spcBef>
                <a:spcPts val="1000"/>
              </a:spcBef>
              <a:defRPr/>
            </a:pPr>
            <a:r>
              <a:rPr lang="fr-FR" sz="2000" dirty="0">
                <a:latin typeface="Times New Roman" panose="02020603050405020304" pitchFamily="18" charset="0"/>
                <a:cs typeface="+mn-cs"/>
              </a:rPr>
              <a:t>2.    Date de démarrage fixée par Ordre de Service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3.    Contrat établi en langue française.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4.    La Garantie d’exécution est 5% du montant final du contrat (IS 42.1 et CGC 54.1)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5.    Autorité chargée de désigner le Conciliateur : CIMAC</a:t>
            </a:r>
          </a:p>
          <a:p>
            <a:pPr marL="447675" marR="0" lvl="0" indent="-447675"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6.    Arbitrage : Règles CIMAC ou Règles d’arbitrage de la Commission des Nations Unies pour le Droit commercial international (CNUDCI) ou de la Chambre de commerce internationale (CCI) , ou de Stockholm ou de la Cour internationale d’arbitrage de Londres</a:t>
            </a: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393734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280097" y="1850560"/>
            <a:ext cx="11590430" cy="3653821"/>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AutoNum type="arabicPeriod" startAt="7"/>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Délai de garantie : 365 jours </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8"/>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Retenue de Garantie 10%. Remboursement des 50% à la réception provisoire (CGC 53.1).</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Pénalités de retard 2,5 ‰ du montant contractuel majoré des avenants par jour de retard plafonnées à 10% (CGC 51.1)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a:t>
            </a:r>
          </a:p>
          <a:p>
            <a:pPr marL="450850" marR="0" lvl="0" indent="-45085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10.   Possibilité de paiement anticipé de 10% contre caution du même montant – Remboursé à partir 20% d’avancement et totalement à 70% (CGC 53.1 et CGC 53.3)</a:t>
            </a: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endParaRPr kumimoji="0" lang="fr-FR" sz="19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1470621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39</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Connecteur droit 79"/>
          <p:cNvCxnSpPr/>
          <p:nvPr/>
        </p:nvCxnSpPr>
        <p:spPr>
          <a:xfrm flipV="1">
            <a:off x="8634002" y="3629370"/>
            <a:ext cx="0" cy="35241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10138787" y="3650318"/>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11623859" y="3629370"/>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Contexte de la mission</a:t>
            </a:r>
          </a:p>
        </p:txBody>
      </p:sp>
      <p:graphicFrame>
        <p:nvGraphicFramePr>
          <p:cNvPr id="18" name="Tableau 17"/>
          <p:cNvGraphicFramePr>
            <a:graphicFrameLocks noGrp="1"/>
          </p:cNvGraphicFramePr>
          <p:nvPr/>
        </p:nvGraphicFramePr>
        <p:xfrm>
          <a:off x="316713" y="1356755"/>
          <a:ext cx="5557891" cy="2527306"/>
        </p:xfrm>
        <a:graphic>
          <a:graphicData uri="http://schemas.openxmlformats.org/drawingml/2006/table">
            <a:tbl>
              <a:tblPr firstRow="1" bandRow="1">
                <a:tableStyleId>{5C22544A-7EE6-4342-B048-85BDC9FD1C3A}</a:tableStyleId>
              </a:tblPr>
              <a:tblGrid>
                <a:gridCol w="3752556">
                  <a:extLst>
                    <a:ext uri="{9D8B030D-6E8A-4147-A177-3AD203B41FA5}">
                      <a16:colId xmlns:a16="http://schemas.microsoft.com/office/drawing/2014/main" val="20000"/>
                    </a:ext>
                  </a:extLst>
                </a:gridCol>
                <a:gridCol w="1805335">
                  <a:extLst>
                    <a:ext uri="{9D8B030D-6E8A-4147-A177-3AD203B41FA5}">
                      <a16:colId xmlns:a16="http://schemas.microsoft.com/office/drawing/2014/main" val="20001"/>
                    </a:ext>
                  </a:extLst>
                </a:gridCol>
              </a:tblGrid>
              <a:tr h="336278">
                <a:tc>
                  <a:txBody>
                    <a:bodyPr/>
                    <a:lstStyle/>
                    <a:p>
                      <a:pPr algn="r"/>
                      <a:r>
                        <a:rPr lang="fr-FR" sz="1400" u="sng" dirty="0">
                          <a:solidFill>
                            <a:srgbClr val="0070C0"/>
                          </a:solidFill>
                        </a:rPr>
                        <a:t>Type de financement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rgbClr val="0070C0"/>
                          </a:solidFill>
                        </a:rPr>
                        <a:t>Don</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278">
                <a:tc>
                  <a:txBody>
                    <a:bodyPr/>
                    <a:lstStyle/>
                    <a:p>
                      <a:pPr algn="r"/>
                      <a:r>
                        <a:rPr lang="fr-FR" sz="1400" b="1" u="sng" dirty="0">
                          <a:solidFill>
                            <a:srgbClr val="0070C0"/>
                          </a:solidFill>
                        </a:rPr>
                        <a:t>Durée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5 ans</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36278">
                <a:tc>
                  <a:txBody>
                    <a:bodyPr/>
                    <a:lstStyle/>
                    <a:p>
                      <a:pPr algn="r"/>
                      <a:r>
                        <a:rPr lang="fr-FR" sz="1400" b="1" u="sng" dirty="0">
                          <a:solidFill>
                            <a:srgbClr val="0070C0"/>
                          </a:solidFill>
                        </a:rPr>
                        <a:t>Date de signature du Compact II:</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070C0"/>
                          </a:solidFill>
                        </a:rPr>
                        <a:t>30 novembre 2015</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75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1" u="sng" dirty="0">
                          <a:solidFill>
                            <a:srgbClr val="0070C0"/>
                          </a:solidFill>
                        </a:rPr>
                        <a:t>Date de signature de l’accord d’exécution avec le MENFPESRS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070C0"/>
                          </a:solidFill>
                        </a:rPr>
                        <a:t>6 décembre 2016 </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211327"/>
                  </a:ext>
                </a:extLst>
              </a:tr>
              <a:tr h="336278">
                <a:tc>
                  <a:txBody>
                    <a:bodyPr/>
                    <a:lstStyle/>
                    <a:p>
                      <a:pPr algn="r"/>
                      <a:r>
                        <a:rPr lang="fr-FR" sz="1400" b="1" u="sng" dirty="0">
                          <a:solidFill>
                            <a:srgbClr val="0070C0"/>
                          </a:solidFill>
                        </a:rPr>
                        <a:t>Date d’entrée en vigueur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30 juin 2017</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278">
                <a:tc>
                  <a:txBody>
                    <a:bodyPr/>
                    <a:lstStyle/>
                    <a:p>
                      <a:pPr algn="r"/>
                      <a:r>
                        <a:rPr lang="fr-FR" sz="1400" b="1" u="sng" dirty="0">
                          <a:solidFill>
                            <a:srgbClr val="0070C0"/>
                          </a:solidFill>
                        </a:rPr>
                        <a:t>Montant - MCC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450 M. USD</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278">
                <a:tc>
                  <a:txBody>
                    <a:bodyPr/>
                    <a:lstStyle/>
                    <a:p>
                      <a:pPr algn="r"/>
                      <a:r>
                        <a:rPr lang="fr-FR" sz="1400" b="1" u="sng" dirty="0">
                          <a:solidFill>
                            <a:srgbClr val="0070C0"/>
                          </a:solidFill>
                        </a:rPr>
                        <a:t>Montant - GM (15% au moins)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82 M.</a:t>
                      </a:r>
                      <a:r>
                        <a:rPr lang="fr-FR" sz="1400" baseline="0" dirty="0">
                          <a:solidFill>
                            <a:srgbClr val="0070C0"/>
                          </a:solidFill>
                        </a:rPr>
                        <a:t> </a:t>
                      </a:r>
                      <a:r>
                        <a:rPr lang="fr-FR" sz="1400" dirty="0">
                          <a:solidFill>
                            <a:srgbClr val="0070C0"/>
                          </a:solidFill>
                        </a:rPr>
                        <a:t>USD</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9" name="Rectangle 18"/>
          <p:cNvSpPr/>
          <p:nvPr/>
        </p:nvSpPr>
        <p:spPr>
          <a:xfrm>
            <a:off x="222650" y="1064842"/>
            <a:ext cx="2762295" cy="315599"/>
          </a:xfrm>
          <a:prstGeom prst="rect">
            <a:avLst/>
          </a:prstGeom>
        </p:spPr>
        <p:txBody>
          <a:bodyPr wrap="none">
            <a:spAutoFit/>
          </a:bodyPr>
          <a:lstStyle/>
          <a:p>
            <a:r>
              <a:rPr lang="fr-FR" sz="1451" b="1" u="sng" kern="0" dirty="0">
                <a:solidFill>
                  <a:srgbClr val="0070C0"/>
                </a:solidFill>
                <a:latin typeface="Berlin Sans FB Demi" pitchFamily="34" charset="0"/>
                <a:cs typeface="Arial" panose="020B0604020202020204" pitchFamily="34" charset="0"/>
              </a:rPr>
              <a:t>Caractéristiques</a:t>
            </a:r>
            <a:r>
              <a:rPr lang="en-US" sz="1451" b="1" u="sng" kern="0" dirty="0">
                <a:solidFill>
                  <a:srgbClr val="0070C0"/>
                </a:solidFill>
                <a:latin typeface="Berlin Sans FB Demi" pitchFamily="34" charset="0"/>
                <a:cs typeface="Arial" panose="020B0604020202020204" pitchFamily="34" charset="0"/>
              </a:rPr>
              <a:t> du Compact </a:t>
            </a:r>
            <a:r>
              <a:rPr lang="en-US" sz="1451" b="1" u="sng" kern="0" dirty="0">
                <a:solidFill>
                  <a:srgbClr val="0070C0"/>
                </a:solidFill>
                <a:latin typeface="Bell MT" pitchFamily="18" charset="0"/>
                <a:cs typeface="Arial" panose="020B0604020202020204" pitchFamily="34" charset="0"/>
              </a:rPr>
              <a:t>II</a:t>
            </a:r>
            <a:endParaRPr lang="en-US" sz="1451" b="1" u="sng" dirty="0">
              <a:solidFill>
                <a:srgbClr val="0070C0"/>
              </a:solidFill>
              <a:latin typeface="Bell MT" pitchFamily="18" charset="0"/>
            </a:endParaRPr>
          </a:p>
        </p:txBody>
      </p:sp>
      <p:cxnSp>
        <p:nvCxnSpPr>
          <p:cNvPr id="21" name="Connecteur droit 20"/>
          <p:cNvCxnSpPr/>
          <p:nvPr/>
        </p:nvCxnSpPr>
        <p:spPr>
          <a:xfrm>
            <a:off x="6096000" y="1217856"/>
            <a:ext cx="0" cy="4872476"/>
          </a:xfrm>
          <a:prstGeom prst="line">
            <a:avLst/>
          </a:prstGeom>
          <a:ln w="19050">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84052" y="2945102"/>
            <a:ext cx="3041217" cy="315599"/>
          </a:xfrm>
          <a:prstGeom prst="rect">
            <a:avLst/>
          </a:prstGeom>
        </p:spPr>
        <p:txBody>
          <a:bodyPr wrap="none">
            <a:spAutoFit/>
          </a:bodyPr>
          <a:lstStyle/>
          <a:p>
            <a:r>
              <a:rPr lang="fr-FR" sz="1451" b="1" u="sng" kern="0" dirty="0">
                <a:solidFill>
                  <a:srgbClr val="0070C0"/>
                </a:solidFill>
                <a:latin typeface="Berlin Sans FB Demi" pitchFamily="34" charset="0"/>
                <a:cs typeface="Arial" panose="020B0604020202020204" pitchFamily="34" charset="0"/>
              </a:rPr>
              <a:t>Projets structurants</a:t>
            </a:r>
            <a:r>
              <a:rPr lang="en-US" sz="1451" b="1" u="sng" kern="0" dirty="0">
                <a:solidFill>
                  <a:srgbClr val="0070C0"/>
                </a:solidFill>
                <a:latin typeface="Berlin Sans FB Demi" pitchFamily="34" charset="0"/>
                <a:cs typeface="Arial" panose="020B0604020202020204" pitchFamily="34" charset="0"/>
              </a:rPr>
              <a:t> du Compact </a:t>
            </a:r>
            <a:r>
              <a:rPr lang="en-US" sz="1451" b="1" u="sng" kern="0" dirty="0">
                <a:solidFill>
                  <a:srgbClr val="0070C0"/>
                </a:solidFill>
                <a:latin typeface="Bell MT" pitchFamily="18" charset="0"/>
                <a:cs typeface="Arial" panose="020B0604020202020204" pitchFamily="34" charset="0"/>
              </a:rPr>
              <a:t>II</a:t>
            </a:r>
          </a:p>
        </p:txBody>
      </p:sp>
      <p:cxnSp>
        <p:nvCxnSpPr>
          <p:cNvPr id="23" name="Connecteur en angle 22"/>
          <p:cNvCxnSpPr>
            <a:stCxn id="29" idx="1"/>
          </p:cNvCxnSpPr>
          <p:nvPr/>
        </p:nvCxnSpPr>
        <p:spPr>
          <a:xfrm rot="10800000" flipH="1" flipV="1">
            <a:off x="6448184" y="3494031"/>
            <a:ext cx="11516" cy="1244165"/>
          </a:xfrm>
          <a:prstGeom prst="bentConnector3">
            <a:avLst>
              <a:gd name="adj1" fmla="val -180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8892279" y="3921965"/>
            <a:ext cx="1371083" cy="478171"/>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27" name="Rectangle 26"/>
          <p:cNvSpPr/>
          <p:nvPr/>
        </p:nvSpPr>
        <p:spPr>
          <a:xfrm>
            <a:off x="8869246" y="3705394"/>
            <a:ext cx="772969" cy="259751"/>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2</a:t>
            </a:r>
            <a:endParaRPr lang="fr-FR" sz="1088" b="1" dirty="0">
              <a:solidFill>
                <a:srgbClr val="C00000"/>
              </a:solidFill>
              <a:ea typeface="Arial" pitchFamily="34" charset="0"/>
              <a:cs typeface="Times New Roman" pitchFamily="18" charset="0"/>
            </a:endParaRPr>
          </a:p>
        </p:txBody>
      </p:sp>
      <p:grpSp>
        <p:nvGrpSpPr>
          <p:cNvPr id="28" name="Groupe 27"/>
          <p:cNvGrpSpPr/>
          <p:nvPr/>
        </p:nvGrpSpPr>
        <p:grpSpPr>
          <a:xfrm>
            <a:off x="6448185" y="3312803"/>
            <a:ext cx="5452068" cy="360774"/>
            <a:chOff x="4082458" y="1414687"/>
            <a:chExt cx="6012419" cy="397854"/>
          </a:xfrm>
        </p:grpSpPr>
        <p:sp>
          <p:nvSpPr>
            <p:cNvPr id="29" name="Rectangle à coins arrondis 28"/>
            <p:cNvSpPr/>
            <p:nvPr/>
          </p:nvSpPr>
          <p:spPr>
            <a:xfrm>
              <a:off x="4082458" y="1416541"/>
              <a:ext cx="1008000" cy="3960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51" b="1" dirty="0"/>
            </a:p>
          </p:txBody>
        </p:sp>
        <p:sp>
          <p:nvSpPr>
            <p:cNvPr id="30" name="Rectangle 29"/>
            <p:cNvSpPr/>
            <p:nvPr/>
          </p:nvSpPr>
          <p:spPr>
            <a:xfrm>
              <a:off x="4142159" y="1444389"/>
              <a:ext cx="914283" cy="332621"/>
            </a:xfrm>
            <a:prstGeom prst="rect">
              <a:avLst/>
            </a:prstGeom>
          </p:spPr>
          <p:txBody>
            <a:bodyPr wrap="none">
              <a:spAutoFit/>
            </a:bodyPr>
            <a:lstStyle/>
            <a:p>
              <a:pPr algn="ctr"/>
              <a:r>
                <a:rPr lang="fr-FR" sz="1360" b="1" dirty="0">
                  <a:solidFill>
                    <a:schemeClr val="bg1"/>
                  </a:solidFill>
                </a:rPr>
                <a:t>Projet 1 :</a:t>
              </a:r>
            </a:p>
          </p:txBody>
        </p:sp>
        <p:sp>
          <p:nvSpPr>
            <p:cNvPr id="31" name="Rectangle à coins arrondis 30"/>
            <p:cNvSpPr/>
            <p:nvPr/>
          </p:nvSpPr>
          <p:spPr>
            <a:xfrm>
              <a:off x="5159177" y="1416541"/>
              <a:ext cx="4935700" cy="396000"/>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32" name="Rectangle 31"/>
            <p:cNvSpPr/>
            <p:nvPr/>
          </p:nvSpPr>
          <p:spPr>
            <a:xfrm>
              <a:off x="5769304" y="1414687"/>
              <a:ext cx="3674034" cy="332621"/>
            </a:xfrm>
            <a:prstGeom prst="rect">
              <a:avLst/>
            </a:prstGeom>
          </p:spPr>
          <p:txBody>
            <a:bodyPr wrap="none">
              <a:spAutoFit/>
            </a:bodyPr>
            <a:lstStyle/>
            <a:p>
              <a:pPr algn="ctr"/>
              <a:r>
                <a:rPr lang="fr-FR" sz="1360" b="1" dirty="0">
                  <a:solidFill>
                    <a:srgbClr val="0070C0"/>
                  </a:solidFill>
                </a:rPr>
                <a:t>Éducation et formation pour l’employabilité</a:t>
              </a:r>
            </a:p>
          </p:txBody>
        </p:sp>
      </p:grpSp>
      <p:grpSp>
        <p:nvGrpSpPr>
          <p:cNvPr id="33" name="Groupe 32"/>
          <p:cNvGrpSpPr/>
          <p:nvPr/>
        </p:nvGrpSpPr>
        <p:grpSpPr>
          <a:xfrm>
            <a:off x="7350406" y="3697604"/>
            <a:ext cx="1405632" cy="705502"/>
            <a:chOff x="4677916" y="1786892"/>
            <a:chExt cx="1550100" cy="778012"/>
          </a:xfrm>
        </p:grpSpPr>
        <p:sp>
          <p:nvSpPr>
            <p:cNvPr id="34" name="Rectangle à coins arrondis 33"/>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35" name="Rectangle 34"/>
            <p:cNvSpPr/>
            <p:nvPr/>
          </p:nvSpPr>
          <p:spPr>
            <a:xfrm>
              <a:off x="4677916" y="1786892"/>
              <a:ext cx="852413" cy="286448"/>
            </a:xfrm>
            <a:prstGeom prst="rect">
              <a:avLst/>
            </a:prstGeom>
          </p:spPr>
          <p:txBody>
            <a:bodyPr wrap="none">
              <a:spAutoFit/>
            </a:bodyPr>
            <a:lstStyle/>
            <a:p>
              <a:pPr lvl="0"/>
              <a:r>
                <a:rPr lang="fr-FR" sz="1088" b="1" u="sng" dirty="0">
                  <a:solidFill>
                    <a:srgbClr val="00B050"/>
                  </a:solidFill>
                  <a:ea typeface="Arial" pitchFamily="34" charset="0"/>
                  <a:cs typeface="Times New Roman" pitchFamily="18" charset="0"/>
                </a:rPr>
                <a:t>Activité  1</a:t>
              </a:r>
              <a:endParaRPr lang="fr-FR" sz="1088" b="1" dirty="0">
                <a:solidFill>
                  <a:srgbClr val="00B050"/>
                </a:solidFill>
                <a:ea typeface="Arial" pitchFamily="34" charset="0"/>
                <a:cs typeface="Times New Roman" pitchFamily="18" charset="0"/>
              </a:endParaRPr>
            </a:p>
          </p:txBody>
        </p:sp>
        <p:sp>
          <p:nvSpPr>
            <p:cNvPr id="36" name="Rectangle 35"/>
            <p:cNvSpPr/>
            <p:nvPr/>
          </p:nvSpPr>
          <p:spPr>
            <a:xfrm>
              <a:off x="4751139" y="2031214"/>
              <a:ext cx="1441753" cy="532872"/>
            </a:xfrm>
            <a:prstGeom prst="rect">
              <a:avLst/>
            </a:prstGeom>
          </p:spPr>
          <p:txBody>
            <a:bodyPr wrap="square">
              <a:spAutoFit/>
            </a:bodyPr>
            <a:lstStyle/>
            <a:p>
              <a:pPr lvl="0" algn="ctr"/>
              <a:r>
                <a:rPr lang="fr-FR" sz="1270" b="1" dirty="0">
                  <a:solidFill>
                    <a:schemeClr val="bg1"/>
                  </a:solidFill>
                  <a:cs typeface="Times New Roman" pitchFamily="18" charset="0"/>
                </a:rPr>
                <a:t>Éducation Secondaire</a:t>
              </a:r>
            </a:p>
          </p:txBody>
        </p:sp>
      </p:grpSp>
      <p:sp>
        <p:nvSpPr>
          <p:cNvPr id="37" name="Rectangle 36"/>
          <p:cNvSpPr/>
          <p:nvPr/>
        </p:nvSpPr>
        <p:spPr>
          <a:xfrm>
            <a:off x="8892280" y="3915226"/>
            <a:ext cx="1371083" cy="483209"/>
          </a:xfrm>
          <a:prstGeom prst="rect">
            <a:avLst/>
          </a:prstGeom>
        </p:spPr>
        <p:txBody>
          <a:bodyPr wrap="square">
            <a:spAutoFit/>
          </a:bodyPr>
          <a:lstStyle/>
          <a:p>
            <a:pPr lvl="0" algn="ctr"/>
            <a:r>
              <a:rPr lang="fr-FR" sz="1270" b="1" dirty="0">
                <a:solidFill>
                  <a:schemeClr val="bg1"/>
                </a:solidFill>
                <a:cs typeface="Times New Roman" pitchFamily="18" charset="0"/>
              </a:rPr>
              <a:t>Formation Professionnelle </a:t>
            </a:r>
          </a:p>
        </p:txBody>
      </p:sp>
      <p:cxnSp>
        <p:nvCxnSpPr>
          <p:cNvPr id="38" name="Connecteur droit 37"/>
          <p:cNvCxnSpPr/>
          <p:nvPr/>
        </p:nvCxnSpPr>
        <p:spPr>
          <a:xfrm flipV="1">
            <a:off x="11620455" y="4876947"/>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10153175" y="4882849"/>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8638402" y="4824974"/>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6459701" y="4558648"/>
            <a:ext cx="5440551" cy="359093"/>
            <a:chOff x="4082458" y="3702518"/>
            <a:chExt cx="5895042" cy="396000"/>
          </a:xfrm>
        </p:grpSpPr>
        <p:sp>
          <p:nvSpPr>
            <p:cNvPr id="42" name="Rectangle à coins arrondis 41"/>
            <p:cNvSpPr/>
            <p:nvPr/>
          </p:nvSpPr>
          <p:spPr>
            <a:xfrm>
              <a:off x="4082458" y="3702518"/>
              <a:ext cx="1008000" cy="3960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51" b="1" dirty="0"/>
            </a:p>
          </p:txBody>
        </p:sp>
        <p:sp>
          <p:nvSpPr>
            <p:cNvPr id="43" name="Rectangle 42"/>
            <p:cNvSpPr/>
            <p:nvPr/>
          </p:nvSpPr>
          <p:spPr>
            <a:xfrm>
              <a:off x="4150135" y="3730366"/>
              <a:ext cx="898332" cy="332621"/>
            </a:xfrm>
            <a:prstGeom prst="rect">
              <a:avLst/>
            </a:prstGeom>
          </p:spPr>
          <p:txBody>
            <a:bodyPr wrap="none">
              <a:spAutoFit/>
            </a:bodyPr>
            <a:lstStyle/>
            <a:p>
              <a:pPr algn="ctr"/>
              <a:r>
                <a:rPr lang="fr-FR" sz="1360" b="1" dirty="0">
                  <a:solidFill>
                    <a:schemeClr val="bg1"/>
                  </a:solidFill>
                </a:rPr>
                <a:t>Projet 2 :</a:t>
              </a:r>
            </a:p>
          </p:txBody>
        </p:sp>
        <p:sp>
          <p:nvSpPr>
            <p:cNvPr id="44" name="Rectangle à coins arrondis 43"/>
            <p:cNvSpPr/>
            <p:nvPr/>
          </p:nvSpPr>
          <p:spPr>
            <a:xfrm>
              <a:off x="5159177" y="3702518"/>
              <a:ext cx="4818323" cy="396000"/>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45" name="Rectangle 44"/>
            <p:cNvSpPr/>
            <p:nvPr/>
          </p:nvSpPr>
          <p:spPr>
            <a:xfrm>
              <a:off x="6507347" y="3705094"/>
              <a:ext cx="1959448" cy="332621"/>
            </a:xfrm>
            <a:prstGeom prst="rect">
              <a:avLst/>
            </a:prstGeom>
          </p:spPr>
          <p:txBody>
            <a:bodyPr wrap="none">
              <a:spAutoFit/>
            </a:bodyPr>
            <a:lstStyle/>
            <a:p>
              <a:pPr algn="ctr"/>
              <a:r>
                <a:rPr lang="fr-FR" sz="1360" b="1" dirty="0">
                  <a:solidFill>
                    <a:srgbClr val="0070C0"/>
                  </a:solidFill>
                </a:rPr>
                <a:t>Productivité du foncier</a:t>
              </a:r>
            </a:p>
          </p:txBody>
        </p:sp>
      </p:grpSp>
      <p:grpSp>
        <p:nvGrpSpPr>
          <p:cNvPr id="46" name="Groupe 45"/>
          <p:cNvGrpSpPr/>
          <p:nvPr/>
        </p:nvGrpSpPr>
        <p:grpSpPr>
          <a:xfrm>
            <a:off x="7408867" y="4949779"/>
            <a:ext cx="1381122" cy="708297"/>
            <a:chOff x="4347015" y="3271278"/>
            <a:chExt cx="1523071" cy="781094"/>
          </a:xfrm>
        </p:grpSpPr>
        <p:sp>
          <p:nvSpPr>
            <p:cNvPr id="47" name="Rectangle à coins arrondis 46"/>
            <p:cNvSpPr/>
            <p:nvPr/>
          </p:nvSpPr>
          <p:spPr>
            <a:xfrm>
              <a:off x="4358086" y="3523172"/>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48" name="Rectangle 47"/>
            <p:cNvSpPr/>
            <p:nvPr/>
          </p:nvSpPr>
          <p:spPr>
            <a:xfrm>
              <a:off x="4347015" y="3271278"/>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1</a:t>
              </a:r>
              <a:endParaRPr lang="fr-FR" sz="1088" b="1" dirty="0">
                <a:solidFill>
                  <a:srgbClr val="C00000"/>
                </a:solidFill>
                <a:ea typeface="Arial" pitchFamily="34" charset="0"/>
                <a:cs typeface="Times New Roman" pitchFamily="18" charset="0"/>
              </a:endParaRPr>
            </a:p>
          </p:txBody>
        </p:sp>
        <p:sp>
          <p:nvSpPr>
            <p:cNvPr id="49" name="Rectangle 48"/>
            <p:cNvSpPr/>
            <p:nvPr/>
          </p:nvSpPr>
          <p:spPr>
            <a:xfrm>
              <a:off x="4388844" y="3624356"/>
              <a:ext cx="1441753" cy="317347"/>
            </a:xfrm>
            <a:prstGeom prst="rect">
              <a:avLst/>
            </a:prstGeom>
          </p:spPr>
          <p:txBody>
            <a:bodyPr wrap="square">
              <a:spAutoFit/>
            </a:bodyPr>
            <a:lstStyle/>
            <a:p>
              <a:pPr lvl="0" algn="ctr"/>
              <a:r>
                <a:rPr lang="fr-FR" sz="1270" b="1" dirty="0">
                  <a:solidFill>
                    <a:schemeClr val="bg1"/>
                  </a:solidFill>
                  <a:cs typeface="Times New Roman" pitchFamily="18" charset="0"/>
                </a:rPr>
                <a:t>Gouvernance</a:t>
              </a:r>
            </a:p>
          </p:txBody>
        </p:sp>
      </p:grpSp>
      <p:grpSp>
        <p:nvGrpSpPr>
          <p:cNvPr id="50" name="Groupe 49"/>
          <p:cNvGrpSpPr/>
          <p:nvPr/>
        </p:nvGrpSpPr>
        <p:grpSpPr>
          <a:xfrm>
            <a:off x="8929053" y="4949161"/>
            <a:ext cx="1388359" cy="703393"/>
            <a:chOff x="5924462" y="3281741"/>
            <a:chExt cx="1531052" cy="775686"/>
          </a:xfrm>
        </p:grpSpPr>
        <p:sp>
          <p:nvSpPr>
            <p:cNvPr id="51" name="Rectangle à coins arrondis 50"/>
            <p:cNvSpPr/>
            <p:nvPr/>
          </p:nvSpPr>
          <p:spPr>
            <a:xfrm>
              <a:off x="5943514" y="3528227"/>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52" name="Rectangle 51"/>
            <p:cNvSpPr/>
            <p:nvPr/>
          </p:nvSpPr>
          <p:spPr>
            <a:xfrm>
              <a:off x="5924462" y="3281741"/>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2</a:t>
              </a:r>
              <a:endParaRPr lang="fr-FR" sz="1088" b="1" dirty="0">
                <a:solidFill>
                  <a:srgbClr val="C00000"/>
                </a:solidFill>
                <a:ea typeface="Arial" pitchFamily="34" charset="0"/>
                <a:cs typeface="Times New Roman" pitchFamily="18" charset="0"/>
              </a:endParaRPr>
            </a:p>
          </p:txBody>
        </p:sp>
        <p:sp>
          <p:nvSpPr>
            <p:cNvPr id="53" name="Rectangle 52"/>
            <p:cNvSpPr/>
            <p:nvPr/>
          </p:nvSpPr>
          <p:spPr>
            <a:xfrm>
              <a:off x="5976629" y="3624356"/>
              <a:ext cx="1441753" cy="317347"/>
            </a:xfrm>
            <a:prstGeom prst="rect">
              <a:avLst/>
            </a:prstGeom>
          </p:spPr>
          <p:txBody>
            <a:bodyPr wrap="square">
              <a:spAutoFit/>
            </a:bodyPr>
            <a:lstStyle/>
            <a:p>
              <a:pPr lvl="0" algn="ctr"/>
              <a:r>
                <a:rPr lang="fr-FR" sz="1270" b="1" dirty="0">
                  <a:solidFill>
                    <a:schemeClr val="bg1"/>
                  </a:solidFill>
                  <a:cs typeface="Times New Roman" pitchFamily="18" charset="0"/>
                </a:rPr>
                <a:t>Foncier Rural</a:t>
              </a:r>
            </a:p>
          </p:txBody>
        </p:sp>
      </p:grpSp>
      <p:grpSp>
        <p:nvGrpSpPr>
          <p:cNvPr id="54" name="Groupe 53"/>
          <p:cNvGrpSpPr/>
          <p:nvPr/>
        </p:nvGrpSpPr>
        <p:grpSpPr>
          <a:xfrm>
            <a:off x="10385809" y="4949162"/>
            <a:ext cx="1376246" cy="708298"/>
            <a:chOff x="7530940" y="3271277"/>
            <a:chExt cx="1517694" cy="781095"/>
          </a:xfrm>
        </p:grpSpPr>
        <p:sp>
          <p:nvSpPr>
            <p:cNvPr id="55" name="Rectangle à coins arrondis 54"/>
            <p:cNvSpPr/>
            <p:nvPr/>
          </p:nvSpPr>
          <p:spPr>
            <a:xfrm>
              <a:off x="7536634" y="3523172"/>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56" name="Rectangle 55"/>
            <p:cNvSpPr/>
            <p:nvPr/>
          </p:nvSpPr>
          <p:spPr>
            <a:xfrm>
              <a:off x="7530940" y="3271277"/>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3</a:t>
              </a:r>
              <a:endParaRPr lang="fr-FR" sz="1088" b="1" dirty="0">
                <a:solidFill>
                  <a:srgbClr val="C00000"/>
                </a:solidFill>
                <a:ea typeface="Arial" pitchFamily="34" charset="0"/>
                <a:cs typeface="Times New Roman" pitchFamily="18" charset="0"/>
              </a:endParaRPr>
            </a:p>
          </p:txBody>
        </p:sp>
        <p:sp>
          <p:nvSpPr>
            <p:cNvPr id="57" name="Rectangle 56"/>
            <p:cNvSpPr/>
            <p:nvPr/>
          </p:nvSpPr>
          <p:spPr>
            <a:xfrm>
              <a:off x="7571757" y="3511871"/>
              <a:ext cx="1441753" cy="532872"/>
            </a:xfrm>
            <a:prstGeom prst="rect">
              <a:avLst/>
            </a:prstGeom>
          </p:spPr>
          <p:txBody>
            <a:bodyPr wrap="square">
              <a:spAutoFit/>
            </a:bodyPr>
            <a:lstStyle/>
            <a:p>
              <a:pPr lvl="0" algn="ctr"/>
              <a:r>
                <a:rPr lang="fr-FR" sz="1270" b="1" dirty="0">
                  <a:solidFill>
                    <a:schemeClr val="bg1"/>
                  </a:solidFill>
                  <a:cs typeface="Times New Roman" pitchFamily="18" charset="0"/>
                </a:rPr>
                <a:t>Foncier Industriel</a:t>
              </a:r>
            </a:p>
          </p:txBody>
        </p:sp>
      </p:grpSp>
      <p:sp>
        <p:nvSpPr>
          <p:cNvPr id="74" name="Rectangle à coins arrondis 73"/>
          <p:cNvSpPr/>
          <p:nvPr/>
        </p:nvSpPr>
        <p:spPr>
          <a:xfrm>
            <a:off x="10377773" y="3914808"/>
            <a:ext cx="1371083" cy="478171"/>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76" name="Rectangle 75"/>
          <p:cNvSpPr/>
          <p:nvPr/>
        </p:nvSpPr>
        <p:spPr>
          <a:xfrm>
            <a:off x="10354741" y="3698236"/>
            <a:ext cx="772969" cy="259751"/>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3</a:t>
            </a:r>
            <a:endParaRPr lang="fr-FR" sz="1088" b="1" dirty="0">
              <a:solidFill>
                <a:srgbClr val="C00000"/>
              </a:solidFill>
              <a:ea typeface="Arial" pitchFamily="34" charset="0"/>
              <a:cs typeface="Times New Roman" pitchFamily="18" charset="0"/>
            </a:endParaRPr>
          </a:p>
        </p:txBody>
      </p:sp>
      <p:sp>
        <p:nvSpPr>
          <p:cNvPr id="77" name="Rectangle 76"/>
          <p:cNvSpPr/>
          <p:nvPr/>
        </p:nvSpPr>
        <p:spPr>
          <a:xfrm>
            <a:off x="10366119" y="4001898"/>
            <a:ext cx="1371083" cy="287771"/>
          </a:xfrm>
          <a:prstGeom prst="rect">
            <a:avLst/>
          </a:prstGeom>
        </p:spPr>
        <p:txBody>
          <a:bodyPr wrap="square">
            <a:spAutoFit/>
          </a:bodyPr>
          <a:lstStyle/>
          <a:p>
            <a:pPr lvl="0" algn="ctr"/>
            <a:r>
              <a:rPr lang="fr-FR" sz="1270" b="1" dirty="0">
                <a:solidFill>
                  <a:schemeClr val="bg1"/>
                </a:solidFill>
                <a:cs typeface="Times New Roman" pitchFamily="18" charset="0"/>
              </a:rPr>
              <a:t>Emploi</a:t>
            </a:r>
          </a:p>
        </p:txBody>
      </p:sp>
    </p:spTree>
    <p:extLst>
      <p:ext uri="{BB962C8B-B14F-4D97-AF65-F5344CB8AC3E}">
        <p14:creationId xmlns:p14="http://schemas.microsoft.com/office/powerpoint/2010/main" val="2222281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266766" y="803267"/>
            <a:ext cx="11487572" cy="4559390"/>
          </a:xfrm>
          <a:prstGeom prst="rect">
            <a:avLst/>
          </a:prstGeom>
        </p:spPr>
        <p:txBody>
          <a:bodyPr wrap="square">
            <a:spAutoFit/>
          </a:bodyPr>
          <a:lstStyle/>
          <a:p>
            <a:pPr marL="221852" marR="0" lvl="1" indent="0" algn="ctr" defTabSz="914400" rtl="0" eaLnBrk="1" fontAlgn="auto" latinLnBrk="0" hangingPunct="1">
              <a:lnSpc>
                <a:spcPct val="150000"/>
              </a:lnSpc>
              <a:spcBef>
                <a:spcPts val="0"/>
              </a:spcBef>
              <a:spcAft>
                <a:spcPts val="0"/>
              </a:spcAft>
              <a:buClr>
                <a:srgbClr val="3E8853">
                  <a:lumMod val="75000"/>
                </a:srgbClr>
              </a:buClr>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Taxe sur la valeur ajoutée / droits et taxes à l’importation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Les prestations financées dans le cadre de l’Accord du Compact sont exonérées de la taxe sur la valeur ajoutée et les droits à l’importation.</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pouvoir facturer en Hors-Taxes, la demande d’achat en exonération de la TVA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/franchise douanière </a:t>
            </a: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est déposée par l’Agence MCA-Morocco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auprès de l’administration compétente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rPr>
              <a:t>sur présentation</a:t>
            </a:r>
            <a:r>
              <a:rPr kumimoji="0" lang="fr-FR" sz="2400" b="0" i="0" u="none" strike="noStrike" kern="1200" cap="none" spc="0" normalizeH="0" noProof="0" dirty="0">
                <a:ln>
                  <a:noFill/>
                </a:ln>
                <a:solidFill>
                  <a:prstClr val="black"/>
                </a:solidFill>
                <a:effectLst/>
                <a:uLnTx/>
                <a:uFillTx/>
                <a:latin typeface="Corbel" panose="020B0503020204020204" pitchFamily="34" charset="0"/>
              </a:rPr>
              <a:t> des factures pro-forma par le prestataire</a:t>
            </a: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a:p>
            <a:pPr marL="507602" lvl="1" indent="-285750" algn="just">
              <a:lnSpc>
                <a:spcPct val="150000"/>
              </a:lnSpc>
              <a:buClr>
                <a:srgbClr val="3E8853">
                  <a:lumMod val="75000"/>
                </a:srgbClr>
              </a:buClr>
              <a:buFont typeface="Wingdings" panose="05000000000000000000" pitchFamily="2" charset="2"/>
              <a:buChar char="v"/>
              <a:defRPr/>
            </a:pPr>
            <a:r>
              <a:rPr lang="fr-MA" sz="2400" dirty="0">
                <a:solidFill>
                  <a:prstClr val="black"/>
                </a:solidFill>
                <a:latin typeface="Corbel" panose="020B0503020204020204" pitchFamily="34" charset="0"/>
              </a:rPr>
              <a:t> </a:t>
            </a:r>
            <a:endPar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41206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246670" y="1295636"/>
            <a:ext cx="11487572" cy="4549835"/>
          </a:xfrm>
          <a:prstGeom prst="rect">
            <a:avLst/>
          </a:prstGeom>
        </p:spPr>
        <p:txBody>
          <a:bodyPr wrap="square">
            <a:spAutoFit/>
          </a:bodyPr>
          <a:lstStyle/>
          <a:p>
            <a:pPr marL="221852" marR="0" lvl="1" indent="0" algn="just" defTabSz="914400" rtl="0" eaLnBrk="1" fontAlgn="auto" latinLnBrk="0" hangingPunct="1">
              <a:lnSpc>
                <a:spcPct val="15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Tree>
    <p:extLst>
      <p:ext uri="{BB962C8B-B14F-4D97-AF65-F5344CB8AC3E}">
        <p14:creationId xmlns:p14="http://schemas.microsoft.com/office/powerpoint/2010/main" val="356380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Remboursement de TAXES</a:t>
            </a:r>
          </a:p>
        </p:txBody>
      </p:sp>
      <p:grpSp>
        <p:nvGrpSpPr>
          <p:cNvPr id="4" name="Groupe 3"/>
          <p:cNvGrpSpPr/>
          <p:nvPr/>
        </p:nvGrpSpPr>
        <p:grpSpPr>
          <a:xfrm>
            <a:off x="706947" y="1057005"/>
            <a:ext cx="10356076" cy="5629085"/>
            <a:chOff x="1003167" y="161178"/>
            <a:chExt cx="11420451" cy="6207630"/>
          </a:xfrm>
        </p:grpSpPr>
        <p:sp>
          <p:nvSpPr>
            <p:cNvPr id="3" name="Rectangle 2"/>
            <p:cNvSpPr/>
            <p:nvPr/>
          </p:nvSpPr>
          <p:spPr>
            <a:xfrm>
              <a:off x="1147220" y="163419"/>
              <a:ext cx="10858500" cy="62053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Impôt sur les bénéfices / revenus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L’Agence MCA-Morocco procèdera à la retenue à la source de l’impôt sur les sociétés (IS) de 10% sur tous les montants bruts réglés (HT), en contrepartie de prestations de services en faveur des non-résidents.</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0" name="Rectangle 9"/>
          <p:cNvSpPr/>
          <p:nvPr/>
        </p:nvSpPr>
        <p:spPr>
          <a:xfrm>
            <a:off x="152640" y="15240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Proposition financière</a:t>
            </a:r>
            <a:endParaRPr lang="fr-FR" sz="2902" b="1" dirty="0">
              <a:solidFill>
                <a:srgbClr val="FFC000"/>
              </a:solidFill>
            </a:endParaRPr>
          </a:p>
        </p:txBody>
      </p:sp>
      <p:grpSp>
        <p:nvGrpSpPr>
          <p:cNvPr id="4" name="Groupe 3"/>
          <p:cNvGrpSpPr/>
          <p:nvPr/>
        </p:nvGrpSpPr>
        <p:grpSpPr>
          <a:xfrm>
            <a:off x="749543" y="803267"/>
            <a:ext cx="10356077" cy="5842496"/>
            <a:chOff x="1050140" y="-118638"/>
            <a:chExt cx="11420452" cy="6442975"/>
          </a:xfrm>
        </p:grpSpPr>
        <p:sp>
          <p:nvSpPr>
            <p:cNvPr id="3" name="Rectangle 2"/>
            <p:cNvSpPr/>
            <p:nvPr/>
          </p:nvSpPr>
          <p:spPr>
            <a:xfrm>
              <a:off x="1331116" y="-118638"/>
              <a:ext cx="10858500" cy="6442975"/>
            </a:xfrm>
            <a:prstGeom prst="rect">
              <a:avLst/>
            </a:prstGeom>
          </p:spPr>
          <p:txBody>
            <a:bodyPr wrap="square">
              <a:spAutoFit/>
            </a:bodyPr>
            <a:lstStyle/>
            <a:p>
              <a:pPr marL="564759" marR="0" lvl="1" indent="-342906"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marR="0" lvl="1" indent="-34290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746798"/>
            <a:ext cx="12192000" cy="498636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1814" b="1" dirty="0">
              <a:latin typeface="Corbel" panose="020B0503020204020204" pitchFamily="34" charset="0"/>
            </a:endParaRPr>
          </a:p>
          <a:p>
            <a:pPr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3200" b="1" dirty="0">
                <a:latin typeface="Corbel" panose="020B0503020204020204" pitchFamily="34" charset="0"/>
              </a:rPr>
              <a:t>		</a:t>
            </a:r>
            <a:r>
              <a:rPr lang="fr-FR" sz="3200" b="1" dirty="0">
                <a:solidFill>
                  <a:srgbClr val="3494BA">
                    <a:lumMod val="50000"/>
                  </a:srgbClr>
                </a:solidFill>
                <a:latin typeface="Corbel" panose="020B0503020204020204" pitchFamily="34" charset="0"/>
              </a:rPr>
              <a:t>		</a:t>
            </a:r>
            <a:r>
              <a:rPr lang="fr-FR" sz="1632" b="1" dirty="0">
                <a:latin typeface="Corbel" panose="020B0503020204020204" pitchFamily="34" charset="0"/>
              </a:rPr>
              <a:t>						</a:t>
            </a: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
        <p:nvSpPr>
          <p:cNvPr id="4" name="Rectangle à coins arrondis 12">
            <a:extLst>
              <a:ext uri="{FF2B5EF4-FFF2-40B4-BE49-F238E27FC236}">
                <a16:creationId xmlns:a16="http://schemas.microsoft.com/office/drawing/2014/main" id="{5C88F96D-36CC-4BF7-AAC4-3DB40E6EA14C}"/>
              </a:ext>
            </a:extLst>
          </p:cNvPr>
          <p:cNvSpPr/>
          <p:nvPr/>
        </p:nvSpPr>
        <p:spPr>
          <a:xfrm>
            <a:off x="2436234" y="3164541"/>
            <a:ext cx="7319532" cy="1044269"/>
          </a:xfrm>
          <a:prstGeom prst="round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64" b="1" dirty="0">
                <a:solidFill>
                  <a:prstClr val="white"/>
                </a:solidFill>
              </a:rPr>
              <a:t>Merci de votre attention</a:t>
            </a:r>
            <a:endParaRPr lang="fr-FR" sz="1632" dirty="0"/>
          </a:p>
        </p:txBody>
      </p:sp>
    </p:spTree>
    <p:extLst>
      <p:ext uri="{BB962C8B-B14F-4D97-AF65-F5344CB8AC3E}">
        <p14:creationId xmlns:p14="http://schemas.microsoft.com/office/powerpoint/2010/main" val="94365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Contexte de la mission</a:t>
            </a:r>
          </a:p>
        </p:txBody>
      </p:sp>
      <p:grpSp>
        <p:nvGrpSpPr>
          <p:cNvPr id="59" name="Groupe 58"/>
          <p:cNvGrpSpPr/>
          <p:nvPr/>
        </p:nvGrpSpPr>
        <p:grpSpPr>
          <a:xfrm>
            <a:off x="250044" y="2586886"/>
            <a:ext cx="2647024" cy="2285139"/>
            <a:chOff x="323528" y="2313136"/>
            <a:chExt cx="2561289" cy="2340000"/>
          </a:xfrm>
        </p:grpSpPr>
        <p:grpSp>
          <p:nvGrpSpPr>
            <p:cNvPr id="60" name="Groupe 59"/>
            <p:cNvGrpSpPr/>
            <p:nvPr/>
          </p:nvGrpSpPr>
          <p:grpSpPr>
            <a:xfrm>
              <a:off x="323528" y="2313136"/>
              <a:ext cx="2561289" cy="2340000"/>
              <a:chOff x="467544" y="2492896"/>
              <a:chExt cx="2561289" cy="2340000"/>
            </a:xfrm>
          </p:grpSpPr>
          <p:sp>
            <p:nvSpPr>
              <p:cNvPr id="62" name="Ellipse 61"/>
              <p:cNvSpPr/>
              <p:nvPr/>
            </p:nvSpPr>
            <p:spPr>
              <a:xfrm>
                <a:off x="618972" y="2492896"/>
                <a:ext cx="2340000" cy="2340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63" name="Rectangle 62"/>
              <p:cNvSpPr/>
              <p:nvPr/>
            </p:nvSpPr>
            <p:spPr>
              <a:xfrm>
                <a:off x="805810" y="2905549"/>
                <a:ext cx="1979802" cy="351738"/>
              </a:xfrm>
              <a:prstGeom prst="rect">
                <a:avLst/>
              </a:prstGeom>
            </p:spPr>
            <p:txBody>
              <a:bodyPr wrap="none">
                <a:spAutoFit/>
              </a:bodyPr>
              <a:lstStyle/>
              <a:p>
                <a:pPr algn="ctr"/>
                <a:r>
                  <a:rPr lang="fr-FR" sz="1632" b="1" u="sng" dirty="0">
                    <a:solidFill>
                      <a:schemeClr val="bg1"/>
                    </a:solidFill>
                    <a:effectLst>
                      <a:glow rad="101600">
                        <a:schemeClr val="accent1">
                          <a:satMod val="175000"/>
                          <a:alpha val="40000"/>
                        </a:schemeClr>
                      </a:glow>
                    </a:effectLst>
                    <a:cs typeface="Times New Roman" pitchFamily="18" charset="0"/>
                  </a:rPr>
                  <a:t>Éducation Secondaire</a:t>
                </a:r>
              </a:p>
            </p:txBody>
          </p:sp>
          <p:sp>
            <p:nvSpPr>
              <p:cNvPr id="64" name="Rectangle 63"/>
              <p:cNvSpPr/>
              <p:nvPr/>
            </p:nvSpPr>
            <p:spPr>
              <a:xfrm>
                <a:off x="467544" y="3356992"/>
                <a:ext cx="2561289" cy="1237550"/>
              </a:xfrm>
              <a:prstGeom prst="rect">
                <a:avLst/>
              </a:prstGeom>
            </p:spPr>
            <p:txBody>
              <a:bodyPr wrap="square">
                <a:spAutoFit/>
              </a:bodyPr>
              <a:lstStyle/>
              <a:p>
                <a:pPr marL="259118" indent="-100768" algn="ctr">
                  <a:buFont typeface="Wingdings" pitchFamily="2" charset="2"/>
                  <a:buChar char="§"/>
                </a:pPr>
                <a:r>
                  <a:rPr lang="fr-FR" sz="1632" b="1" dirty="0">
                    <a:solidFill>
                      <a:srgbClr val="002060"/>
                    </a:solidFill>
                    <a:cs typeface="Times New Roman" pitchFamily="18" charset="0"/>
                  </a:rPr>
                  <a:t>Budget estimé : </a:t>
                </a:r>
                <a:r>
                  <a:rPr lang="fr-FR" sz="1632" b="1" dirty="0">
                    <a:solidFill>
                      <a:schemeClr val="bg1"/>
                    </a:solidFill>
                    <a:cs typeface="Times New Roman" pitchFamily="18" charset="0"/>
                  </a:rPr>
                  <a:t>111,4 millions de USD.</a:t>
                </a:r>
              </a:p>
              <a:p>
                <a:pPr marL="259118" indent="-100768" algn="ctr">
                  <a:buFont typeface="Wingdings" pitchFamily="2" charset="2"/>
                  <a:buChar char="§"/>
                </a:pPr>
                <a:endParaRPr lang="fr-FR" sz="725" b="1" dirty="0">
                  <a:solidFill>
                    <a:srgbClr val="92D050"/>
                  </a:solidFill>
                  <a:cs typeface="Times New Roman" pitchFamily="18" charset="0"/>
                </a:endParaRPr>
              </a:p>
              <a:p>
                <a:pPr marL="259118" indent="-100768" algn="ctr">
                  <a:buFont typeface="Wingdings" pitchFamily="2" charset="2"/>
                  <a:buChar char="§"/>
                </a:pPr>
                <a:r>
                  <a:rPr lang="fr-FR" sz="1632" b="1" dirty="0">
                    <a:solidFill>
                      <a:srgbClr val="002060"/>
                    </a:solidFill>
                    <a:cs typeface="Times New Roman" pitchFamily="18" charset="0"/>
                  </a:rPr>
                  <a:t>    </a:t>
                </a:r>
                <a:r>
                  <a:rPr lang="fr-FR" sz="1632" b="1" dirty="0">
                    <a:solidFill>
                      <a:srgbClr val="92D050"/>
                    </a:solidFill>
                    <a:cs typeface="Times New Roman" pitchFamily="18" charset="0"/>
                  </a:rPr>
                  <a:t> </a:t>
                </a:r>
                <a:r>
                  <a:rPr lang="fr-FR" sz="1632" b="1" dirty="0">
                    <a:solidFill>
                      <a:schemeClr val="bg1"/>
                    </a:solidFill>
                    <a:cs typeface="Times New Roman" pitchFamily="18" charset="0"/>
                  </a:rPr>
                  <a:t>composantes principales. </a:t>
                </a:r>
              </a:p>
            </p:txBody>
          </p:sp>
        </p:grpSp>
        <p:sp>
          <p:nvSpPr>
            <p:cNvPr id="61" name="Rectangle 60"/>
            <p:cNvSpPr/>
            <p:nvPr/>
          </p:nvSpPr>
          <p:spPr>
            <a:xfrm>
              <a:off x="1018306" y="3713604"/>
              <a:ext cx="329549" cy="485867"/>
            </a:xfrm>
            <a:prstGeom prst="rect">
              <a:avLst/>
            </a:prstGeom>
            <a:noFill/>
          </p:spPr>
          <p:txBody>
            <a:bodyPr wrap="none" lIns="82918" tIns="41459" rIns="82918" bIns="4145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539" b="1" dirty="0">
                  <a:ln/>
                  <a:solidFill>
                    <a:schemeClr val="accent3"/>
                  </a:solidFill>
                  <a:cs typeface="Times New Roman" pitchFamily="18" charset="0"/>
                </a:rPr>
                <a:t>3</a:t>
              </a:r>
              <a:endParaRPr lang="fr-FR" sz="2539" b="1" dirty="0">
                <a:ln/>
                <a:solidFill>
                  <a:schemeClr val="accent3"/>
                </a:solidFill>
              </a:endParaRPr>
            </a:p>
          </p:txBody>
        </p:sp>
      </p:grpSp>
      <p:grpSp>
        <p:nvGrpSpPr>
          <p:cNvPr id="65" name="Groupe 64"/>
          <p:cNvGrpSpPr/>
          <p:nvPr/>
        </p:nvGrpSpPr>
        <p:grpSpPr>
          <a:xfrm>
            <a:off x="1373729" y="1279069"/>
            <a:ext cx="1716498" cy="1305793"/>
            <a:chOff x="2123728" y="1009354"/>
            <a:chExt cx="1892916" cy="1440000"/>
          </a:xfrm>
        </p:grpSpPr>
        <p:grpSp>
          <p:nvGrpSpPr>
            <p:cNvPr id="66" name="Groupe 65"/>
            <p:cNvGrpSpPr/>
            <p:nvPr/>
          </p:nvGrpSpPr>
          <p:grpSpPr>
            <a:xfrm>
              <a:off x="2123728" y="1052736"/>
              <a:ext cx="540000" cy="540000"/>
              <a:chOff x="2245733" y="1052736"/>
              <a:chExt cx="540000" cy="540000"/>
            </a:xfrm>
          </p:grpSpPr>
          <p:sp>
            <p:nvSpPr>
              <p:cNvPr id="69" name="Ellipse 68"/>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70" name="ZoneTexte 69"/>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1</a:t>
                </a:r>
              </a:p>
            </p:txBody>
          </p:sp>
        </p:grpSp>
        <p:sp>
          <p:nvSpPr>
            <p:cNvPr id="67" name="Ellipse 66"/>
            <p:cNvSpPr/>
            <p:nvPr/>
          </p:nvSpPr>
          <p:spPr>
            <a:xfrm>
              <a:off x="2576644" y="1009354"/>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32" dirty="0">
                  <a:solidFill>
                    <a:srgbClr val="002060"/>
                  </a:solidFill>
                </a:rPr>
                <a:t>c</a:t>
              </a:r>
            </a:p>
          </p:txBody>
        </p:sp>
        <p:sp>
          <p:nvSpPr>
            <p:cNvPr id="68" name="Rectangle 67"/>
            <p:cNvSpPr/>
            <p:nvPr/>
          </p:nvSpPr>
          <p:spPr>
            <a:xfrm>
              <a:off x="2605962" y="1516535"/>
              <a:ext cx="1387288" cy="378795"/>
            </a:xfrm>
            <a:prstGeom prst="rect">
              <a:avLst/>
            </a:prstGeom>
          </p:spPr>
          <p:txBody>
            <a:bodyPr wrap="square">
              <a:spAutoFit/>
            </a:bodyPr>
            <a:lstStyle/>
            <a:p>
              <a:pPr algn="ctr"/>
              <a:r>
                <a:rPr lang="fr-FR" sz="1632" b="1" dirty="0">
                  <a:solidFill>
                    <a:srgbClr val="002060"/>
                  </a:solidFill>
                  <a:cs typeface="Times New Roman" pitchFamily="18" charset="0"/>
                </a:rPr>
                <a:t>MIAES</a:t>
              </a:r>
            </a:p>
          </p:txBody>
        </p:sp>
      </p:grpSp>
      <p:grpSp>
        <p:nvGrpSpPr>
          <p:cNvPr id="71" name="Groupe 70"/>
          <p:cNvGrpSpPr/>
          <p:nvPr/>
        </p:nvGrpSpPr>
        <p:grpSpPr>
          <a:xfrm>
            <a:off x="2933027" y="3159680"/>
            <a:ext cx="1716498" cy="1305793"/>
            <a:chOff x="2862750" y="3034545"/>
            <a:chExt cx="1892916" cy="1440000"/>
          </a:xfrm>
        </p:grpSpPr>
        <p:grpSp>
          <p:nvGrpSpPr>
            <p:cNvPr id="72" name="Groupe 71"/>
            <p:cNvGrpSpPr/>
            <p:nvPr/>
          </p:nvGrpSpPr>
          <p:grpSpPr>
            <a:xfrm>
              <a:off x="2862750" y="3077927"/>
              <a:ext cx="540000" cy="540000"/>
              <a:chOff x="2245733" y="1052736"/>
              <a:chExt cx="540000" cy="540000"/>
            </a:xfrm>
          </p:grpSpPr>
          <p:sp>
            <p:nvSpPr>
              <p:cNvPr id="81" name="Ellipse 80"/>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82" name="ZoneTexte 81"/>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2</a:t>
                </a:r>
              </a:p>
            </p:txBody>
          </p:sp>
        </p:grpSp>
        <p:sp>
          <p:nvSpPr>
            <p:cNvPr id="73" name="Ellipse 72"/>
            <p:cNvSpPr/>
            <p:nvPr/>
          </p:nvSpPr>
          <p:spPr>
            <a:xfrm>
              <a:off x="3315666" y="3034545"/>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75" name="Rectangle 74"/>
            <p:cNvSpPr/>
            <p:nvPr/>
          </p:nvSpPr>
          <p:spPr>
            <a:xfrm>
              <a:off x="3345935" y="3578216"/>
              <a:ext cx="1387288" cy="378795"/>
            </a:xfrm>
            <a:prstGeom prst="rect">
              <a:avLst/>
            </a:prstGeom>
          </p:spPr>
          <p:txBody>
            <a:bodyPr wrap="square">
              <a:spAutoFit/>
            </a:bodyPr>
            <a:lstStyle/>
            <a:p>
              <a:pPr algn="ctr"/>
              <a:r>
                <a:rPr lang="fr-FR" sz="1632" b="1" dirty="0">
                  <a:solidFill>
                    <a:srgbClr val="002060"/>
                  </a:solidFill>
                  <a:cs typeface="Times New Roman" pitchFamily="18" charset="0"/>
                </a:rPr>
                <a:t>EASIM</a:t>
              </a:r>
            </a:p>
          </p:txBody>
        </p:sp>
      </p:grpSp>
      <p:grpSp>
        <p:nvGrpSpPr>
          <p:cNvPr id="83" name="Groupe 82"/>
          <p:cNvGrpSpPr/>
          <p:nvPr/>
        </p:nvGrpSpPr>
        <p:grpSpPr>
          <a:xfrm>
            <a:off x="2153831" y="4902595"/>
            <a:ext cx="1716498" cy="1305793"/>
            <a:chOff x="2142750" y="4832896"/>
            <a:chExt cx="1892916" cy="1440000"/>
          </a:xfrm>
        </p:grpSpPr>
        <p:grpSp>
          <p:nvGrpSpPr>
            <p:cNvPr id="84" name="Groupe 83"/>
            <p:cNvGrpSpPr/>
            <p:nvPr/>
          </p:nvGrpSpPr>
          <p:grpSpPr>
            <a:xfrm>
              <a:off x="2142750" y="4876278"/>
              <a:ext cx="540000" cy="540000"/>
              <a:chOff x="2245733" y="1052736"/>
              <a:chExt cx="540000" cy="540000"/>
            </a:xfrm>
          </p:grpSpPr>
          <p:sp>
            <p:nvSpPr>
              <p:cNvPr id="87" name="Ellipse 86"/>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88" name="ZoneTexte 87"/>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3</a:t>
                </a:r>
              </a:p>
            </p:txBody>
          </p:sp>
        </p:grpSp>
        <p:sp>
          <p:nvSpPr>
            <p:cNvPr id="85" name="Ellipse 84"/>
            <p:cNvSpPr/>
            <p:nvPr/>
          </p:nvSpPr>
          <p:spPr>
            <a:xfrm>
              <a:off x="2595666" y="4832896"/>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86" name="Rectangle 85"/>
            <p:cNvSpPr/>
            <p:nvPr/>
          </p:nvSpPr>
          <p:spPr>
            <a:xfrm>
              <a:off x="2639208" y="5368230"/>
              <a:ext cx="1387288" cy="378795"/>
            </a:xfrm>
            <a:prstGeom prst="rect">
              <a:avLst/>
            </a:prstGeom>
          </p:spPr>
          <p:txBody>
            <a:bodyPr wrap="square">
              <a:spAutoFit/>
            </a:bodyPr>
            <a:lstStyle/>
            <a:p>
              <a:pPr algn="ctr"/>
              <a:r>
                <a:rPr lang="fr-FR" sz="1632" b="1" dirty="0">
                  <a:solidFill>
                    <a:srgbClr val="002060"/>
                  </a:solidFill>
                  <a:cs typeface="Times New Roman" pitchFamily="18" charset="0"/>
                </a:rPr>
                <a:t>O&amp;M</a:t>
              </a:r>
            </a:p>
          </p:txBody>
        </p:sp>
      </p:grpSp>
      <p:sp>
        <p:nvSpPr>
          <p:cNvPr id="89" name="Rectangle à coins arrondis 88"/>
          <p:cNvSpPr/>
          <p:nvPr/>
        </p:nvSpPr>
        <p:spPr>
          <a:xfrm>
            <a:off x="4695591" y="3159680"/>
            <a:ext cx="7411956"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0" name="Rectangle à coins arrondis 89"/>
          <p:cNvSpPr/>
          <p:nvPr/>
        </p:nvSpPr>
        <p:spPr>
          <a:xfrm>
            <a:off x="3904879" y="4928918"/>
            <a:ext cx="8061370"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1" name="Rectangle à coins arrondis 90"/>
          <p:cNvSpPr/>
          <p:nvPr/>
        </p:nvSpPr>
        <p:spPr>
          <a:xfrm>
            <a:off x="3193874" y="1148758"/>
            <a:ext cx="8775476" cy="1632242"/>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2" name="Rectangle 91"/>
          <p:cNvSpPr/>
          <p:nvPr/>
        </p:nvSpPr>
        <p:spPr>
          <a:xfrm>
            <a:off x="3327829" y="1356053"/>
            <a:ext cx="8572423" cy="1306768"/>
          </a:xfrm>
          <a:prstGeom prst="rect">
            <a:avLst/>
          </a:prstGeom>
        </p:spPr>
        <p:txBody>
          <a:bodyPr wrap="square">
            <a:spAutoFit/>
          </a:bodyPr>
          <a:lstStyle/>
          <a:p>
            <a:pPr algn="just"/>
            <a:r>
              <a:rPr lang="fr-FR" sz="1814" b="1" dirty="0">
                <a:solidFill>
                  <a:srgbClr val="0070C0"/>
                </a:solidFill>
                <a:ea typeface="Arial" pitchFamily="34" charset="0"/>
                <a:cs typeface="Times New Roman" pitchFamily="18" charset="0"/>
              </a:rPr>
              <a:t>Modèle intégré d’amélioration des établissements de l’enseignement secondaire :</a:t>
            </a:r>
          </a:p>
          <a:p>
            <a:pPr algn="just"/>
            <a:endParaRPr lang="fr-FR" sz="635" b="1" dirty="0">
              <a:solidFill>
                <a:srgbClr val="002060"/>
              </a:solidFill>
              <a:ea typeface="Arial" pitchFamily="34" charset="0"/>
              <a:cs typeface="Times New Roman" pitchFamily="18" charset="0"/>
            </a:endParaRP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projet d’établissement et contractualisation des performances.</a:t>
            </a: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appui intégré au management, pédagogie et </a:t>
            </a:r>
            <a:r>
              <a:rPr lang="fr-FR" sz="1814" b="1" dirty="0">
                <a:solidFill>
                  <a:srgbClr val="FF0000"/>
                </a:solidFill>
                <a:ea typeface="Arial" pitchFamily="34" charset="0"/>
                <a:cs typeface="Times New Roman" pitchFamily="18" charset="0"/>
              </a:rPr>
              <a:t>infrastructure .</a:t>
            </a: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gestion de projet, renforcement des capacités et apprentissage au niveau régional.</a:t>
            </a:r>
            <a:endParaRPr lang="fr-FR" sz="1814" dirty="0">
              <a:solidFill>
                <a:srgbClr val="0070C0"/>
              </a:solidFill>
            </a:endParaRPr>
          </a:p>
        </p:txBody>
      </p:sp>
      <p:sp>
        <p:nvSpPr>
          <p:cNvPr id="93" name="Rectangle 92"/>
          <p:cNvSpPr/>
          <p:nvPr/>
        </p:nvSpPr>
        <p:spPr>
          <a:xfrm>
            <a:off x="4923563" y="3439751"/>
            <a:ext cx="6493000" cy="371512"/>
          </a:xfrm>
          <a:prstGeom prst="rect">
            <a:avLst/>
          </a:prstGeom>
        </p:spPr>
        <p:txBody>
          <a:bodyPr wrap="square">
            <a:spAutoFit/>
          </a:bodyPr>
          <a:lstStyle/>
          <a:p>
            <a:pPr algn="ctr"/>
            <a:r>
              <a:rPr lang="fr-FR" sz="1814" b="1" dirty="0">
                <a:solidFill>
                  <a:srgbClr val="0070C0"/>
                </a:solidFill>
                <a:ea typeface="Arial" pitchFamily="34" charset="0"/>
                <a:cs typeface="Times New Roman" pitchFamily="18" charset="0"/>
              </a:rPr>
              <a:t>SI Massar et de l’évaluation des acquis des élèves</a:t>
            </a:r>
          </a:p>
        </p:txBody>
      </p:sp>
      <p:sp>
        <p:nvSpPr>
          <p:cNvPr id="94" name="Rectangle 93"/>
          <p:cNvSpPr/>
          <p:nvPr/>
        </p:nvSpPr>
        <p:spPr>
          <a:xfrm>
            <a:off x="4247650" y="5272390"/>
            <a:ext cx="7030717" cy="650691"/>
          </a:xfrm>
          <a:prstGeom prst="rect">
            <a:avLst/>
          </a:prstGeom>
        </p:spPr>
        <p:txBody>
          <a:bodyPr wrap="square">
            <a:spAutoFit/>
          </a:bodyPr>
          <a:lstStyle/>
          <a:p>
            <a:pPr algn="ctr"/>
            <a:r>
              <a:rPr lang="fr-FR" sz="1814" b="1" dirty="0">
                <a:solidFill>
                  <a:srgbClr val="0070C0"/>
                </a:solidFill>
                <a:ea typeface="Arial" pitchFamily="34" charset="0"/>
                <a:cs typeface="Times New Roman" pitchFamily="18" charset="0"/>
              </a:rPr>
              <a:t>Développement d’une nouvelle approche d’entretien et de maintenance des infrastructures et des équipements scolaires.</a:t>
            </a:r>
          </a:p>
        </p:txBody>
      </p:sp>
      <p:sp>
        <p:nvSpPr>
          <p:cNvPr id="95" name="Rectangle à coins arrondis 94"/>
          <p:cNvSpPr/>
          <p:nvPr/>
        </p:nvSpPr>
        <p:spPr>
          <a:xfrm>
            <a:off x="2922712" y="3130280"/>
            <a:ext cx="9205844" cy="1371083"/>
          </a:xfrm>
          <a:prstGeom prst="roundRect">
            <a:avLst>
              <a:gd name="adj" fmla="val 6595"/>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Tree>
    <p:extLst>
      <p:ext uri="{BB962C8B-B14F-4D97-AF65-F5344CB8AC3E}">
        <p14:creationId xmlns:p14="http://schemas.microsoft.com/office/powerpoint/2010/main" val="23413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266218" y="1723641"/>
            <a:ext cx="11829326" cy="4189288"/>
          </a:xfrm>
          <a:prstGeom prst="rect">
            <a:avLst/>
          </a:prstGeom>
          <a:noFill/>
        </p:spPr>
        <p:txBody>
          <a:bodyPr wrap="square" rtlCol="0">
            <a:spAutoFit/>
          </a:bodyPr>
          <a:lstStyle/>
          <a:p>
            <a:pPr lvl="0" algn="just">
              <a:lnSpc>
                <a:spcPct val="90000"/>
              </a:lnSpc>
              <a:spcBef>
                <a:spcPts val="600"/>
              </a:spcBef>
            </a:pPr>
            <a:r>
              <a:rPr lang="fr-FR" sz="2539" dirty="0">
                <a:solidFill>
                  <a:schemeClr val="accent2"/>
                </a:solidFill>
              </a:rPr>
              <a:t>Travaux de mise à niveau et des nouvelles constructions dans vingt-huit (28) établissements scolaires sélectionnés dans la région Fès-Meknès (FM) divisés en quatre (04) lots distincts et répartis comme suit : </a:t>
            </a:r>
          </a:p>
          <a:p>
            <a:pPr lvl="0">
              <a:lnSpc>
                <a:spcPct val="90000"/>
              </a:lnSpc>
              <a:spcBef>
                <a:spcPts val="600"/>
              </a:spcBef>
            </a:pPr>
            <a:endParaRPr lang="fr-FR" sz="2539" dirty="0">
              <a:solidFill>
                <a:schemeClr val="accent2"/>
              </a:solidFill>
            </a:endParaRPr>
          </a:p>
          <a:p>
            <a:pPr marL="1028700" lvl="2" indent="-457200" algn="just">
              <a:lnSpc>
                <a:spcPct val="90000"/>
              </a:lnSpc>
              <a:spcBef>
                <a:spcPts val="600"/>
              </a:spcBef>
              <a:buFont typeface="Wingdings" panose="05000000000000000000" pitchFamily="2" charset="2"/>
              <a:buChar char="v"/>
            </a:pPr>
            <a:r>
              <a:rPr lang="fr-FR" sz="2539" dirty="0">
                <a:solidFill>
                  <a:schemeClr val="accent2"/>
                </a:solidFill>
              </a:rPr>
              <a:t>Lot n°1  : 6 établissements dans la Délégation Provinciale (DP) de Meknès</a:t>
            </a:r>
          </a:p>
          <a:p>
            <a:pPr marL="1028700" lvl="2" indent="-457200" algn="just">
              <a:spcBef>
                <a:spcPts val="600"/>
              </a:spcBef>
              <a:buFont typeface="Wingdings" panose="05000000000000000000" pitchFamily="2" charset="2"/>
              <a:buChar char="v"/>
              <a:defRPr/>
            </a:pPr>
            <a:r>
              <a:rPr lang="fr-FR" sz="2539" dirty="0">
                <a:solidFill>
                  <a:schemeClr val="accent2"/>
                </a:solidFill>
              </a:rPr>
              <a:t>Lot n°2 : 6 établissements dans les Directions Provinciales (DP) de MEKNES et IFRANE</a:t>
            </a:r>
          </a:p>
          <a:p>
            <a:pPr marL="1028700" lvl="2" indent="-457200" algn="just">
              <a:spcBef>
                <a:spcPts val="600"/>
              </a:spcBef>
              <a:buFont typeface="Wingdings" panose="05000000000000000000" pitchFamily="2" charset="2"/>
              <a:buChar char="v"/>
              <a:defRPr/>
            </a:pPr>
            <a:r>
              <a:rPr lang="fr-FR" sz="2539" b="1" dirty="0">
                <a:solidFill>
                  <a:schemeClr val="accent2"/>
                </a:solidFill>
              </a:rPr>
              <a:t>Lot n°3  : 8 établissements dans la Direction Provinciale (DP) de FES</a:t>
            </a:r>
          </a:p>
          <a:p>
            <a:pPr marL="1028700" lvl="2" indent="-457200" algn="just">
              <a:spcBef>
                <a:spcPts val="600"/>
              </a:spcBef>
              <a:buFont typeface="Wingdings" panose="05000000000000000000" pitchFamily="2" charset="2"/>
              <a:buChar char="v"/>
              <a:defRPr/>
            </a:pPr>
            <a:r>
              <a:rPr lang="fr-FR" sz="2539" dirty="0">
                <a:solidFill>
                  <a:schemeClr val="accent2"/>
                </a:solidFill>
              </a:rPr>
              <a:t>Lot n°4 : 8 établissements dans les Directions Provinciales (DP) de FES et TAOUNATE</a:t>
            </a:r>
          </a:p>
        </p:txBody>
      </p:sp>
    </p:spTree>
    <p:extLst>
      <p:ext uri="{BB962C8B-B14F-4D97-AF65-F5344CB8AC3E}">
        <p14:creationId xmlns:p14="http://schemas.microsoft.com/office/powerpoint/2010/main" val="398644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861386"/>
            <a:ext cx="10848423" cy="5473806"/>
          </a:xfrm>
          <a:prstGeom prst="rect">
            <a:avLst/>
          </a:prstGeom>
          <a:noFill/>
        </p:spPr>
        <p:txBody>
          <a:bodyPr wrap="square" rtlCol="0">
            <a:spAutoFit/>
          </a:bodyPr>
          <a:lstStyle/>
          <a:p>
            <a:pPr>
              <a:spcBef>
                <a:spcPts val="600"/>
              </a:spcBef>
            </a:pPr>
            <a:r>
              <a:rPr lang="fr-FR" sz="2539" dirty="0">
                <a:solidFill>
                  <a:schemeClr val="accent2"/>
                </a:solidFill>
              </a:rPr>
              <a:t>Suite à un diagnostic technique, plusieurs dégradations ont été relevées :</a:t>
            </a:r>
          </a:p>
          <a:p>
            <a:pPr marL="457200" indent="-457200">
              <a:spcBef>
                <a:spcPts val="600"/>
              </a:spcBef>
              <a:buFont typeface="Wingdings" panose="05000000000000000000" pitchFamily="2" charset="2"/>
              <a:buChar char="ü"/>
            </a:pPr>
            <a:r>
              <a:rPr lang="fr-FR" sz="2539" u="sng" dirty="0">
                <a:solidFill>
                  <a:schemeClr val="accent2"/>
                </a:solidFill>
              </a:rPr>
              <a:t>Catégorie SSH </a:t>
            </a:r>
            <a:r>
              <a:rPr lang="fr-FR" sz="2539" dirty="0">
                <a:solidFill>
                  <a:schemeClr val="accent2"/>
                </a:solidFill>
              </a:rPr>
              <a:t>(Santé, Sécurité, Hygiène)</a:t>
            </a:r>
          </a:p>
          <a:p>
            <a:pPr marL="457200" indent="-457200">
              <a:spcBef>
                <a:spcPts val="600"/>
              </a:spcBef>
              <a:buFont typeface="Wingdings" panose="05000000000000000000" pitchFamily="2" charset="2"/>
              <a:buChar char="v"/>
            </a:pPr>
            <a:r>
              <a:rPr lang="fr-FR" sz="2539" dirty="0">
                <a:solidFill>
                  <a:schemeClr val="accent2"/>
                </a:solidFill>
              </a:rPr>
              <a:t>Réhabilitation des classes, des blocs administratifs, des toilettes </a:t>
            </a:r>
          </a:p>
          <a:p>
            <a:pPr marL="457200" indent="-457200">
              <a:spcBef>
                <a:spcPts val="600"/>
              </a:spcBef>
              <a:buFont typeface="Wingdings" panose="05000000000000000000" pitchFamily="2" charset="2"/>
              <a:buChar char="v"/>
            </a:pPr>
            <a:r>
              <a:rPr lang="fr-FR" sz="2539" dirty="0">
                <a:solidFill>
                  <a:schemeClr val="accent2"/>
                </a:solidFill>
              </a:rPr>
              <a:t>Réhabilitation réseaux divers (AEP, Assainissement)</a:t>
            </a:r>
          </a:p>
          <a:p>
            <a:pPr marL="457200" indent="-457200">
              <a:spcBef>
                <a:spcPts val="600"/>
              </a:spcBef>
              <a:buFont typeface="Wingdings" panose="05000000000000000000" pitchFamily="2" charset="2"/>
              <a:buChar char="v"/>
            </a:pPr>
            <a:r>
              <a:rPr lang="fr-FR" sz="2539" dirty="0">
                <a:solidFill>
                  <a:schemeClr val="accent2"/>
                </a:solidFill>
              </a:rPr>
              <a:t>Travaux d’Electricité</a:t>
            </a:r>
          </a:p>
          <a:p>
            <a:pPr marL="457200" indent="-457200">
              <a:spcBef>
                <a:spcPts val="600"/>
              </a:spcBef>
              <a:buFont typeface="Wingdings" panose="05000000000000000000" pitchFamily="2" charset="2"/>
              <a:buChar char="v"/>
            </a:pPr>
            <a:r>
              <a:rPr lang="fr-FR" sz="2539" dirty="0">
                <a:solidFill>
                  <a:schemeClr val="accent2"/>
                </a:solidFill>
              </a:rPr>
              <a:t>Mise en conformité quant à la sécurité incendie</a:t>
            </a:r>
          </a:p>
          <a:p>
            <a:pPr>
              <a:spcBef>
                <a:spcPts val="600"/>
              </a:spcBef>
            </a:pPr>
            <a:r>
              <a:rPr lang="fr-FR" sz="2539" dirty="0">
                <a:solidFill>
                  <a:schemeClr val="accent2"/>
                </a:solidFill>
              </a:rPr>
              <a:t>Concertations avec les Etablissements (dans le cadre du PEI), d’autres besoins en construction neuve et en réfection et réhabilitation de l’existant ont été exprimés:</a:t>
            </a:r>
          </a:p>
          <a:p>
            <a:pPr marL="514350" indent="-514350">
              <a:spcBef>
                <a:spcPts val="600"/>
              </a:spcBef>
              <a:buFont typeface="Wingdings" panose="05000000000000000000" pitchFamily="2" charset="2"/>
              <a:buChar char="ü"/>
            </a:pPr>
            <a:r>
              <a:rPr lang="fr-FR" sz="2539" u="sng" dirty="0">
                <a:solidFill>
                  <a:schemeClr val="accent2"/>
                </a:solidFill>
              </a:rPr>
              <a:t>Catégorie PEI</a:t>
            </a:r>
          </a:p>
          <a:p>
            <a:pPr marL="457200" indent="-457200" algn="just">
              <a:spcBef>
                <a:spcPts val="600"/>
              </a:spcBef>
              <a:buFont typeface="Wingdings" panose="05000000000000000000" pitchFamily="2" charset="2"/>
              <a:buChar char="v"/>
            </a:pPr>
            <a:r>
              <a:rPr lang="fr-FR" sz="2539" dirty="0">
                <a:solidFill>
                  <a:schemeClr val="accent2"/>
                </a:solidFill>
              </a:rPr>
              <a:t>Construction de nouveaux blocs (blocs multi-usages, salle polyvalente, bibliothèque,…)</a:t>
            </a:r>
          </a:p>
          <a:p>
            <a:pPr marL="457200" indent="-457200">
              <a:spcBef>
                <a:spcPts val="600"/>
              </a:spcBef>
              <a:buFont typeface="Wingdings" panose="05000000000000000000" pitchFamily="2" charset="2"/>
              <a:buChar char="v"/>
            </a:pPr>
            <a:r>
              <a:rPr lang="fr-FR" sz="2539" dirty="0">
                <a:solidFill>
                  <a:schemeClr val="accent2"/>
                </a:solidFill>
              </a:rPr>
              <a:t>Réhabilitation des terrains de sport et des vestiaires existants</a:t>
            </a:r>
          </a:p>
        </p:txBody>
      </p:sp>
    </p:spTree>
    <p:extLst>
      <p:ext uri="{BB962C8B-B14F-4D97-AF65-F5344CB8AC3E}">
        <p14:creationId xmlns:p14="http://schemas.microsoft.com/office/powerpoint/2010/main" val="334068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856106"/>
            <a:ext cx="10848423" cy="3679982"/>
          </a:xfrm>
          <a:prstGeom prst="rect">
            <a:avLst/>
          </a:prstGeom>
          <a:noFill/>
        </p:spPr>
        <p:txBody>
          <a:bodyPr wrap="square" rtlCol="0">
            <a:spAutoFit/>
          </a:bodyPr>
          <a:lstStyle/>
          <a:p>
            <a:pPr>
              <a:spcBef>
                <a:spcPts val="600"/>
              </a:spcBef>
            </a:pPr>
            <a:r>
              <a:rPr lang="fr-FR" sz="2539" dirty="0">
                <a:solidFill>
                  <a:schemeClr val="accent2"/>
                </a:solidFill>
              </a:rPr>
              <a:t>2 tranches de travaux :</a:t>
            </a:r>
          </a:p>
          <a:p>
            <a:pPr marL="457200" indent="-457200">
              <a:spcBef>
                <a:spcPts val="600"/>
              </a:spcBef>
              <a:buFont typeface="Wingdings" panose="05000000000000000000" pitchFamily="2" charset="2"/>
              <a:buChar char="v"/>
            </a:pPr>
            <a:r>
              <a:rPr lang="fr-FR" sz="2539" dirty="0">
                <a:solidFill>
                  <a:schemeClr val="accent2"/>
                </a:solidFill>
              </a:rPr>
              <a:t>Tranche ferme: </a:t>
            </a:r>
          </a:p>
          <a:p>
            <a:pPr marL="914400" lvl="1" indent="-457200">
              <a:spcBef>
                <a:spcPts val="600"/>
              </a:spcBef>
              <a:buFont typeface="Wingdings" panose="05000000000000000000" pitchFamily="2" charset="2"/>
              <a:buChar char="ü"/>
            </a:pPr>
            <a:r>
              <a:rPr lang="fr-FR" sz="2539" dirty="0">
                <a:solidFill>
                  <a:schemeClr val="accent2"/>
                </a:solidFill>
              </a:rPr>
              <a:t>Catégorie SSH+PEI</a:t>
            </a:r>
          </a:p>
          <a:p>
            <a:pPr marL="914400" lvl="1" indent="-457200">
              <a:spcBef>
                <a:spcPts val="600"/>
              </a:spcBef>
              <a:buFont typeface="Wingdings" panose="05000000000000000000" pitchFamily="2" charset="2"/>
              <a:buChar char="ü"/>
            </a:pPr>
            <a:r>
              <a:rPr lang="fr-FR" sz="2539" dirty="0">
                <a:solidFill>
                  <a:schemeClr val="accent2"/>
                </a:solidFill>
              </a:rPr>
              <a:t>Délai: 7 mois      </a:t>
            </a:r>
          </a:p>
          <a:p>
            <a:pPr marL="457200" indent="-457200">
              <a:spcBef>
                <a:spcPts val="600"/>
              </a:spcBef>
              <a:buFont typeface="Wingdings" panose="05000000000000000000" pitchFamily="2" charset="2"/>
              <a:buChar char="v"/>
            </a:pPr>
            <a:r>
              <a:rPr lang="fr-FR" sz="2539" dirty="0">
                <a:solidFill>
                  <a:schemeClr val="accent2"/>
                </a:solidFill>
              </a:rPr>
              <a:t>Tranche optionnelle: </a:t>
            </a:r>
          </a:p>
          <a:p>
            <a:pPr marL="914400" lvl="1" indent="-457200">
              <a:spcBef>
                <a:spcPts val="600"/>
              </a:spcBef>
              <a:buFont typeface="Wingdings" panose="05000000000000000000" pitchFamily="2" charset="2"/>
              <a:buChar char="ü"/>
            </a:pPr>
            <a:r>
              <a:rPr lang="fr-FR" sz="2539" dirty="0">
                <a:solidFill>
                  <a:schemeClr val="accent2"/>
                </a:solidFill>
              </a:rPr>
              <a:t>en cas de disponibilité de budget, certains articles seront commandés</a:t>
            </a:r>
          </a:p>
          <a:p>
            <a:pPr marL="914400" lvl="1" indent="-457200">
              <a:spcBef>
                <a:spcPts val="600"/>
              </a:spcBef>
              <a:buFont typeface="Wingdings" panose="05000000000000000000" pitchFamily="2" charset="2"/>
              <a:buChar char="ü"/>
            </a:pPr>
            <a:r>
              <a:rPr lang="fr-FR" sz="2539" dirty="0">
                <a:solidFill>
                  <a:schemeClr val="accent2"/>
                </a:solidFill>
              </a:rPr>
              <a:t>Délais et modalités à convenir en cas de commande d’une partie de cette tranche </a:t>
            </a:r>
          </a:p>
        </p:txBody>
      </p:sp>
    </p:spTree>
    <p:extLst>
      <p:ext uri="{BB962C8B-B14F-4D97-AF65-F5344CB8AC3E}">
        <p14:creationId xmlns:p14="http://schemas.microsoft.com/office/powerpoint/2010/main" val="62504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960314" y="803267"/>
            <a:ext cx="11049157" cy="5046253"/>
          </a:xfrm>
          <a:prstGeom prst="rect">
            <a:avLst/>
          </a:prstGeom>
          <a:noFill/>
        </p:spPr>
        <p:txBody>
          <a:bodyPr wrap="square" rtlCol="0">
            <a:spAutoFit/>
          </a:bodyPr>
          <a:lstStyle/>
          <a:p>
            <a:pPr lvl="1">
              <a:spcBef>
                <a:spcPts val="600"/>
              </a:spcBef>
            </a:pPr>
            <a:r>
              <a:rPr lang="fr-FR" sz="2539" dirty="0">
                <a:solidFill>
                  <a:schemeClr val="accent2"/>
                </a:solidFill>
              </a:rPr>
              <a:t>Spécifications techniques pour les travaux</a:t>
            </a:r>
          </a:p>
          <a:p>
            <a:pPr lvl="1">
              <a:spcBef>
                <a:spcPts val="600"/>
              </a:spcBef>
            </a:pPr>
            <a:r>
              <a:rPr lang="fr-FR" sz="2539" dirty="0">
                <a:solidFill>
                  <a:schemeClr val="accent2"/>
                </a:solidFill>
              </a:rPr>
              <a:t>Décrites dans la pièce (Section V, Enoncé des travaux)</a:t>
            </a:r>
          </a:p>
          <a:p>
            <a:pPr lvl="1">
              <a:spcBef>
                <a:spcPts val="600"/>
              </a:spcBef>
            </a:pPr>
            <a:r>
              <a:rPr lang="fr-FR" sz="2539" dirty="0">
                <a:solidFill>
                  <a:schemeClr val="accent2"/>
                </a:solidFill>
              </a:rPr>
              <a:t>Spécification techniques et critères de résultats disponibles via les liens suivants:</a:t>
            </a:r>
          </a:p>
          <a:p>
            <a:pPr>
              <a:spcBef>
                <a:spcPts val="600"/>
              </a:spcBef>
            </a:pPr>
            <a:r>
              <a:rPr lang="fr-FR" sz="2539" dirty="0">
                <a:solidFill>
                  <a:schemeClr val="accent2"/>
                </a:solidFill>
              </a:rPr>
              <a:t>      Le devis quantitatif est téléchargeable sur le lien suivant : </a:t>
            </a:r>
          </a:p>
          <a:p>
            <a:pPr algn="ctr">
              <a:spcBef>
                <a:spcPts val="600"/>
              </a:spcBef>
            </a:pPr>
            <a:r>
              <a:rPr lang="fr-FR" sz="1400" u="sng" dirty="0"/>
              <a:t> </a:t>
            </a:r>
            <a:r>
              <a:rPr lang="fr-FR" sz="1400" u="sng" dirty="0">
                <a:hlinkClick r:id="rId3">
                  <a:extLst>
                    <a:ext uri="{A12FA001-AC4F-418D-AE19-62706E023703}">
                      <ahyp:hlinkClr xmlns:ahyp="http://schemas.microsoft.com/office/drawing/2018/hyperlinkcolor" val="tx"/>
                    </a:ext>
                  </a:extLst>
                </a:hlinkClick>
              </a:rPr>
              <a:t>https://drive.google.com/file/d/1QzpDZUlJAK6MiVt4B8r_lWkcpw111AJ2/view?usp=sharing</a:t>
            </a:r>
            <a:endParaRPr lang="fr-FR" sz="1400" u="sng" dirty="0"/>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p:txBody>
      </p:sp>
      <p:graphicFrame>
        <p:nvGraphicFramePr>
          <p:cNvPr id="6" name="Tableau 5">
            <a:extLst>
              <a:ext uri="{FF2B5EF4-FFF2-40B4-BE49-F238E27FC236}">
                <a16:creationId xmlns:a16="http://schemas.microsoft.com/office/drawing/2014/main" id="{CD8E18E3-C4D1-49EF-A245-728DE0E528D8}"/>
              </a:ext>
            </a:extLst>
          </p:cNvPr>
          <p:cNvGraphicFramePr>
            <a:graphicFrameLocks noGrp="1"/>
          </p:cNvGraphicFramePr>
          <p:nvPr>
            <p:extLst>
              <p:ext uri="{D42A27DB-BD31-4B8C-83A1-F6EECF244321}">
                <p14:modId xmlns:p14="http://schemas.microsoft.com/office/powerpoint/2010/main" val="3010984694"/>
              </p:ext>
            </p:extLst>
          </p:nvPr>
        </p:nvGraphicFramePr>
        <p:xfrm>
          <a:off x="960314" y="3003081"/>
          <a:ext cx="10672885" cy="3604437"/>
        </p:xfrm>
        <a:graphic>
          <a:graphicData uri="http://schemas.openxmlformats.org/drawingml/2006/table">
            <a:tbl>
              <a:tblPr firstRow="1" firstCol="1" bandRow="1">
                <a:tableStyleId>{5C22544A-7EE6-4342-B048-85BDC9FD1C3A}</a:tableStyleId>
              </a:tblPr>
              <a:tblGrid>
                <a:gridCol w="2236657">
                  <a:extLst>
                    <a:ext uri="{9D8B030D-6E8A-4147-A177-3AD203B41FA5}">
                      <a16:colId xmlns:a16="http://schemas.microsoft.com/office/drawing/2014/main" val="1434867653"/>
                    </a:ext>
                  </a:extLst>
                </a:gridCol>
                <a:gridCol w="8436228">
                  <a:extLst>
                    <a:ext uri="{9D8B030D-6E8A-4147-A177-3AD203B41FA5}">
                      <a16:colId xmlns:a16="http://schemas.microsoft.com/office/drawing/2014/main" val="1547482520"/>
                    </a:ext>
                  </a:extLst>
                </a:gridCol>
              </a:tblGrid>
              <a:tr h="454445">
                <a:tc>
                  <a:txBody>
                    <a:bodyPr/>
                    <a:lstStyle/>
                    <a:p>
                      <a:pPr marL="0" algn="ctr" defTabSz="914400" rtl="0" eaLnBrk="1" fontAlgn="auto" latinLnBrk="0" hangingPunct="0"/>
                      <a:r>
                        <a:rPr lang="fr-FR" sz="1800" b="1" u="sng" kern="1200" dirty="0">
                          <a:solidFill>
                            <a:schemeClr val="tx1"/>
                          </a:solidFill>
                          <a:effectLst/>
                          <a:latin typeface="+mn-lt"/>
                          <a:ea typeface="+mn-ea"/>
                          <a:cs typeface="+mn-cs"/>
                        </a:rPr>
                        <a:t>Documents</a:t>
                      </a:r>
                    </a:p>
                  </a:txBody>
                  <a:tcPr marL="68580" marR="68580" marT="0" marB="0"/>
                </a:tc>
                <a:tc>
                  <a:txBody>
                    <a:bodyPr/>
                    <a:lstStyle/>
                    <a:p>
                      <a:pPr marL="0" algn="ctr" defTabSz="914400" rtl="0" eaLnBrk="1" fontAlgn="auto" latinLnBrk="0" hangingPunct="0"/>
                      <a:r>
                        <a:rPr lang="fr-FR" sz="1800" b="1" u="sng" kern="1200" dirty="0">
                          <a:solidFill>
                            <a:schemeClr val="tx1"/>
                          </a:solidFill>
                          <a:effectLst/>
                          <a:latin typeface="+mn-lt"/>
                          <a:ea typeface="+mn-ea"/>
                          <a:cs typeface="+mn-cs"/>
                        </a:rPr>
                        <a:t>Liens</a:t>
                      </a:r>
                    </a:p>
                  </a:txBody>
                  <a:tcPr marL="68580" marR="68580" marT="0" marB="0"/>
                </a:tc>
                <a:extLst>
                  <a:ext uri="{0D108BD9-81ED-4DB2-BD59-A6C34878D82A}">
                    <a16:rowId xmlns:a16="http://schemas.microsoft.com/office/drawing/2014/main" val="995743252"/>
                  </a:ext>
                </a:extLst>
              </a:tr>
              <a:tr h="956202">
                <a:tc>
                  <a:txBody>
                    <a:bodyPr/>
                    <a:lstStyle/>
                    <a:p>
                      <a:pPr marL="0" algn="l" defTabSz="914400" rtl="0" eaLnBrk="1" latinLnBrk="0" hangingPunct="0"/>
                      <a:r>
                        <a:rPr lang="fr-FR" sz="1400" b="1" u="none" kern="1200" dirty="0">
                          <a:solidFill>
                            <a:schemeClr val="tx1"/>
                          </a:solidFill>
                          <a:effectLst/>
                          <a:latin typeface="+mn-lt"/>
                          <a:ea typeface="+mn-ea"/>
                          <a:cs typeface="+mn-cs"/>
                        </a:rPr>
                        <a:t>Cahier des clauses techniques particulières</a:t>
                      </a:r>
                    </a:p>
                    <a:p>
                      <a:pPr marL="0" algn="l" defTabSz="914400" rtl="0" eaLnBrk="1" latinLnBrk="0" hangingPunct="0"/>
                      <a:r>
                        <a:rPr lang="fr-FR" sz="1400" b="1" u="none" kern="1200" dirty="0">
                          <a:solidFill>
                            <a:schemeClr val="tx1"/>
                          </a:solidFill>
                          <a:effectLst/>
                          <a:latin typeface="+mn-lt"/>
                          <a:ea typeface="+mn-ea"/>
                          <a:cs typeface="+mn-cs"/>
                        </a:rPr>
                        <a:t>&amp; cahier de définition des prix</a:t>
                      </a:r>
                    </a:p>
                  </a:txBody>
                  <a:tcPr marL="68580" marR="68580" marT="0" marB="0" anchor="ctr"/>
                </a:tc>
                <a:tc>
                  <a:txBody>
                    <a:bodyPr/>
                    <a:lstStyle/>
                    <a:p>
                      <a:pPr fontAlgn="auto" hangingPunct="0"/>
                      <a:r>
                        <a:rPr lang="fr-FR" sz="1400" u="sng" kern="1200" dirty="0">
                          <a:solidFill>
                            <a:schemeClr val="tx1"/>
                          </a:solidFill>
                          <a:effectLst/>
                          <a:latin typeface="+mn-lt"/>
                          <a:ea typeface="+mn-ea"/>
                          <a:cs typeface="+mn-cs"/>
                        </a:rPr>
                        <a:t>https://drive.google.com/file/d/1H6SidQ7mbAPmNwnsV9iQXk_azWbH0X-I/view?usp=sharing</a:t>
                      </a:r>
                    </a:p>
                  </a:txBody>
                  <a:tcPr marL="68580" marR="68580" marT="0" marB="0" anchor="ctr"/>
                </a:tc>
                <a:extLst>
                  <a:ext uri="{0D108BD9-81ED-4DB2-BD59-A6C34878D82A}">
                    <a16:rowId xmlns:a16="http://schemas.microsoft.com/office/drawing/2014/main" val="903021932"/>
                  </a:ext>
                </a:extLst>
              </a:tr>
              <a:tr h="503002">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BORDEREAU DES PRIX </a:t>
                      </a:r>
                    </a:p>
                  </a:txBody>
                  <a:tcPr marL="68580" marR="68580" marT="0" marB="0" anchor="ctr"/>
                </a:tc>
                <a:tc>
                  <a:txBody>
                    <a:bodyPr/>
                    <a:lstStyle/>
                    <a:p>
                      <a:pPr fontAlgn="auto" hangingPunct="0"/>
                      <a:r>
                        <a:rPr lang="fr-FR" sz="1400" u="sng" kern="1200">
                          <a:solidFill>
                            <a:schemeClr val="tx1"/>
                          </a:solidFill>
                          <a:effectLst/>
                          <a:latin typeface="+mn-lt"/>
                          <a:ea typeface="+mn-ea"/>
                          <a:cs typeface="+mn-cs"/>
                        </a:rPr>
                        <a:t>https://drive.google.com/file/d/1QzpDZUlJAK6MiVt4B8r_lWkcpw111AJ2/view?usp=sharing</a:t>
                      </a:r>
                    </a:p>
                  </a:txBody>
                  <a:tcPr marL="68580" marR="68580" marT="0" marB="0" anchor="ctr"/>
                </a:tc>
                <a:extLst>
                  <a:ext uri="{0D108BD9-81ED-4DB2-BD59-A6C34878D82A}">
                    <a16:rowId xmlns:a16="http://schemas.microsoft.com/office/drawing/2014/main" val="2969604899"/>
                  </a:ext>
                </a:extLst>
              </a:tr>
              <a:tr h="503002">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Notice de sécurité incendie</a:t>
                      </a:r>
                    </a:p>
                  </a:txBody>
                  <a:tcPr marL="68580" marR="68580" marT="0" marB="0" anchor="ctr"/>
                </a:tc>
                <a:tc>
                  <a:txBody>
                    <a:bodyPr/>
                    <a:lstStyle/>
                    <a:p>
                      <a:pPr fontAlgn="auto" hangingPunct="0"/>
                      <a:r>
                        <a:rPr lang="fr-FR" sz="1400" u="sng" kern="1200" dirty="0">
                          <a:solidFill>
                            <a:schemeClr val="tx1"/>
                          </a:solidFill>
                          <a:effectLst/>
                          <a:latin typeface="+mn-lt"/>
                          <a:ea typeface="+mn-ea"/>
                          <a:cs typeface="+mn-cs"/>
                        </a:rPr>
                        <a:t>https://drive.google.com/drive/folders/1VyXsBeME00x1oToGpYOYlQstH0r4XWOU?usp=sharing</a:t>
                      </a:r>
                    </a:p>
                  </a:txBody>
                  <a:tcPr marL="68580" marR="68580" marT="0" marB="0" anchor="ctr"/>
                </a:tc>
                <a:extLst>
                  <a:ext uri="{0D108BD9-81ED-4DB2-BD59-A6C34878D82A}">
                    <a16:rowId xmlns:a16="http://schemas.microsoft.com/office/drawing/2014/main" val="2914592290"/>
                  </a:ext>
                </a:extLst>
              </a:tr>
              <a:tr h="239051">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PGES-MCA</a:t>
                      </a:r>
                    </a:p>
                  </a:txBody>
                  <a:tcPr marL="68580" marR="68580" marT="0" marB="0" anchor="ctr"/>
                </a:tc>
                <a:tc>
                  <a:txBody>
                    <a:bodyPr/>
                    <a:lstStyle/>
                    <a:p>
                      <a:pPr fontAlgn="auto" hangingPunct="0"/>
                      <a:r>
                        <a:rPr lang="fr-FR" sz="1400" u="sng"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https://drive.google.com/file/d/1PTjQ0oC6aSlZSW-zGm9lxKxnoOw91DQI/view?usp=sharing</a:t>
                      </a:r>
                      <a:r>
                        <a:rPr lang="fr-FR" sz="1400" u="sng" kern="1200">
                          <a:solidFill>
                            <a:schemeClr val="tx1"/>
                          </a:solidFill>
                          <a:effectLst/>
                          <a:latin typeface="+mn-lt"/>
                          <a:ea typeface="+mn-ea"/>
                          <a:cs typeface="+mn-cs"/>
                        </a:rPr>
                        <a:t> </a:t>
                      </a:r>
                    </a:p>
                  </a:txBody>
                  <a:tcPr marL="68580" marR="68580" marT="0" marB="0" anchor="ctr"/>
                </a:tc>
                <a:extLst>
                  <a:ext uri="{0D108BD9-81ED-4DB2-BD59-A6C34878D82A}">
                    <a16:rowId xmlns:a16="http://schemas.microsoft.com/office/drawing/2014/main" val="2803897721"/>
                  </a:ext>
                </a:extLst>
              </a:tr>
              <a:tr h="316245">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PSST</a:t>
                      </a:r>
                    </a:p>
                  </a:txBody>
                  <a:tcPr marL="68580" marR="68580" marT="0" marB="0" anchor="ctr"/>
                </a:tc>
                <a:tc>
                  <a:txBody>
                    <a:bodyPr/>
                    <a:lstStyle/>
                    <a:p>
                      <a:pPr fontAlgn="auto" hangingPunct="0"/>
                      <a:r>
                        <a:rPr lang="fr-FR" sz="1400" u="sng" kern="120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https://drive.google.com/drive/folders/13UCzKn0V35ePiEZagXk-BdJNh7Hevvzw?usp=sharing</a:t>
                      </a:r>
                      <a:r>
                        <a:rPr lang="fr-FR" sz="1400" u="sng" kern="1200">
                          <a:solidFill>
                            <a:schemeClr val="tx1"/>
                          </a:solidFill>
                          <a:effectLst/>
                          <a:latin typeface="+mn-lt"/>
                          <a:ea typeface="+mn-ea"/>
                          <a:cs typeface="+mn-cs"/>
                        </a:rPr>
                        <a:t> </a:t>
                      </a:r>
                    </a:p>
                  </a:txBody>
                  <a:tcPr marL="68580" marR="68580" marT="0" marB="0" anchor="ctr"/>
                </a:tc>
                <a:extLst>
                  <a:ext uri="{0D108BD9-81ED-4DB2-BD59-A6C34878D82A}">
                    <a16:rowId xmlns:a16="http://schemas.microsoft.com/office/drawing/2014/main" val="3736282519"/>
                  </a:ext>
                </a:extLst>
              </a:tr>
              <a:tr h="316245">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Planning des Travaux</a:t>
                      </a:r>
                    </a:p>
                  </a:txBody>
                  <a:tcPr marL="68580" marR="68580" marT="0" marB="0" anchor="ctr"/>
                </a:tc>
                <a:tc>
                  <a:txBody>
                    <a:bodyPr/>
                    <a:lstStyle/>
                    <a:p>
                      <a:pPr fontAlgn="auto" hangingPunct="0"/>
                      <a:r>
                        <a:rPr lang="fr-FR" sz="1400" u="sng" kern="120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https://drive.google.com/drive/folders/1NiDgR2fzhgut68A9X9nmnFnPW1kDJlgD?usp=sharing</a:t>
                      </a:r>
                      <a:r>
                        <a:rPr lang="fr-FR" sz="1400" u="sng" kern="1200">
                          <a:solidFill>
                            <a:schemeClr val="tx1"/>
                          </a:solidFill>
                          <a:effectLst/>
                          <a:latin typeface="+mn-lt"/>
                          <a:ea typeface="+mn-ea"/>
                          <a:cs typeface="+mn-cs"/>
                        </a:rPr>
                        <a:t> </a:t>
                      </a:r>
                    </a:p>
                  </a:txBody>
                  <a:tcPr marL="68580" marR="68580" marT="0" marB="0" anchor="ctr"/>
                </a:tc>
                <a:extLst>
                  <a:ext uri="{0D108BD9-81ED-4DB2-BD59-A6C34878D82A}">
                    <a16:rowId xmlns:a16="http://schemas.microsoft.com/office/drawing/2014/main" val="4148454165"/>
                  </a:ext>
                </a:extLst>
              </a:tr>
              <a:tr h="316245">
                <a:tc>
                  <a:txBody>
                    <a:bodyPr/>
                    <a:lstStyle/>
                    <a:p>
                      <a:pPr marL="0" algn="l" defTabSz="914400" rtl="0" eaLnBrk="1" fontAlgn="auto" latinLnBrk="0" hangingPunct="0"/>
                      <a:r>
                        <a:rPr lang="fr-FR" sz="1400" b="1" u="none" kern="1200" dirty="0">
                          <a:solidFill>
                            <a:schemeClr val="tx1"/>
                          </a:solidFill>
                          <a:effectLst/>
                          <a:latin typeface="+mn-lt"/>
                          <a:ea typeface="+mn-ea"/>
                          <a:cs typeface="+mn-cs"/>
                        </a:rPr>
                        <a:t>Rapports géotechniques</a:t>
                      </a:r>
                    </a:p>
                  </a:txBody>
                  <a:tcPr marL="68580" marR="68580" marT="0" marB="0" anchor="ctr"/>
                </a:tc>
                <a:tc>
                  <a:txBody>
                    <a:bodyPr/>
                    <a:lstStyle/>
                    <a:p>
                      <a:pPr fontAlgn="auto" hangingPunct="0"/>
                      <a:r>
                        <a:rPr lang="fr-FR" sz="1400" u="sng"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https://drive.google.com/drive/folders/1QzA2enl0egjXn-fLDPiAOz-KExy0Ok1e?usp=sharing</a:t>
                      </a:r>
                      <a:r>
                        <a:rPr lang="fr-FR" sz="1400" u="sng" kern="1200" dirty="0">
                          <a:solidFill>
                            <a:schemeClr val="tx1"/>
                          </a:solidFill>
                          <a:effectLst/>
                          <a:latin typeface="+mn-lt"/>
                          <a:ea typeface="+mn-ea"/>
                          <a:cs typeface="+mn-cs"/>
                        </a:rPr>
                        <a:t> </a:t>
                      </a:r>
                    </a:p>
                  </a:txBody>
                  <a:tcPr marL="68580" marR="68580" marT="0" marB="0" anchor="ctr"/>
                </a:tc>
                <a:extLst>
                  <a:ext uri="{0D108BD9-81ED-4DB2-BD59-A6C34878D82A}">
                    <a16:rowId xmlns:a16="http://schemas.microsoft.com/office/drawing/2014/main" val="1243793414"/>
                  </a:ext>
                </a:extLst>
              </a:tr>
            </a:tbl>
          </a:graphicData>
        </a:graphic>
      </p:graphicFrame>
    </p:spTree>
    <p:extLst>
      <p:ext uri="{BB962C8B-B14F-4D97-AF65-F5344CB8AC3E}">
        <p14:creationId xmlns:p14="http://schemas.microsoft.com/office/powerpoint/2010/main" val="6978676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9884</TotalTime>
  <Words>4324</Words>
  <Application>Microsoft Office PowerPoint</Application>
  <PresentationFormat>Grand écran</PresentationFormat>
  <Paragraphs>482</Paragraphs>
  <Slides>44</Slides>
  <Notes>12</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44</vt:i4>
      </vt:variant>
    </vt:vector>
  </HeadingPairs>
  <TitlesOfParts>
    <vt:vector size="62" baseType="lpstr">
      <vt:lpstr>Arial</vt:lpstr>
      <vt:lpstr>Bell MT</vt:lpstr>
      <vt:lpstr>Berlin Sans FB Demi</vt:lpstr>
      <vt:lpstr>Calibri</vt:lpstr>
      <vt:lpstr>Calibri Light</vt:lpstr>
      <vt:lpstr>Corbel</vt:lpstr>
      <vt:lpstr>inherit</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Anass  MAGHFOUR</cp:lastModifiedBy>
  <cp:revision>637</cp:revision>
  <cp:lastPrinted>2019-01-22T17:51:58Z</cp:lastPrinted>
  <dcterms:created xsi:type="dcterms:W3CDTF">2018-11-07T12:00:03Z</dcterms:created>
  <dcterms:modified xsi:type="dcterms:W3CDTF">2021-04-04T17:58:51Z</dcterms:modified>
</cp:coreProperties>
</file>