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xml" ContentType="application/vnd.openxmlformats-officedocument.themeOverride+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7"/>
  </p:notesMasterIdLst>
  <p:handoutMasterIdLst>
    <p:handoutMasterId r:id="rId18"/>
  </p:handoutMasterIdLst>
  <p:sldIdLst>
    <p:sldId id="313" r:id="rId2"/>
    <p:sldId id="296" r:id="rId3"/>
    <p:sldId id="300" r:id="rId4"/>
    <p:sldId id="314" r:id="rId5"/>
    <p:sldId id="279" r:id="rId6"/>
    <p:sldId id="315" r:id="rId7"/>
    <p:sldId id="302" r:id="rId8"/>
    <p:sldId id="280" r:id="rId9"/>
    <p:sldId id="306" r:id="rId10"/>
    <p:sldId id="294" r:id="rId11"/>
    <p:sldId id="307" r:id="rId12"/>
    <p:sldId id="318" r:id="rId13"/>
    <p:sldId id="308" r:id="rId14"/>
    <p:sldId id="269" r:id="rId15"/>
    <p:sldId id="298" r:id="rId16"/>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37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4506" autoAdjust="0"/>
  </p:normalViewPr>
  <p:slideViewPr>
    <p:cSldViewPr>
      <p:cViewPr varScale="1">
        <p:scale>
          <a:sx n="55" d="100"/>
          <a:sy n="55" d="100"/>
        </p:scale>
        <p:origin x="133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83A27A-1BA2-433E-9C7F-7F5D8CA2845A}" type="doc">
      <dgm:prSet loTypeId="urn:microsoft.com/office/officeart/2005/8/layout/cycle8" loCatId="cycle" qsTypeId="urn:microsoft.com/office/officeart/2005/8/quickstyle/simple1" qsCatId="simple" csTypeId="urn:microsoft.com/office/officeart/2005/8/colors/accent0_3" csCatId="mainScheme" phldr="1"/>
      <dgm:spPr/>
    </dgm:pt>
    <dgm:pt modelId="{F11293A7-4737-4847-BE8A-38266B2B4A83}">
      <dgm:prSet phldrT="[Texte]" custT="1"/>
      <dgm:spPr/>
      <dgm:t>
        <a:bodyPr/>
        <a:lstStyle/>
        <a:p>
          <a:r>
            <a:rPr lang="fr-FR" sz="1600" b="1" dirty="0" smtClean="0">
              <a:effectLst/>
              <a:latin typeface="Calibri" panose="020F0502020204030204" pitchFamily="34" charset="0"/>
              <a:ea typeface="Calibri" panose="020F0502020204030204" pitchFamily="34" charset="0"/>
              <a:cs typeface="Arial" panose="020B0604020202020204" pitchFamily="34" charset="0"/>
            </a:rPr>
            <a:t>Offre de services aux entreprises visant à attirer les investisseurs privés</a:t>
          </a:r>
          <a:endParaRPr lang="fr-FR" sz="1600" b="1" dirty="0"/>
        </a:p>
      </dgm:t>
    </dgm:pt>
    <dgm:pt modelId="{5C104918-A8EF-4EEC-9E41-DDE9BC4E3189}" type="parTrans" cxnId="{09048090-808D-4764-8DFC-5148A74E457D}">
      <dgm:prSet/>
      <dgm:spPr/>
      <dgm:t>
        <a:bodyPr/>
        <a:lstStyle/>
        <a:p>
          <a:endParaRPr lang="fr-FR"/>
        </a:p>
      </dgm:t>
    </dgm:pt>
    <dgm:pt modelId="{91983CC7-F39C-4CC6-B0DA-B0749D7DEC3D}" type="sibTrans" cxnId="{09048090-808D-4764-8DFC-5148A74E457D}">
      <dgm:prSet/>
      <dgm:spPr/>
      <dgm:t>
        <a:bodyPr/>
        <a:lstStyle/>
        <a:p>
          <a:endParaRPr lang="fr-FR"/>
        </a:p>
      </dgm:t>
    </dgm:pt>
    <dgm:pt modelId="{2596E951-CE3E-45FE-9A28-DD045A87F40E}">
      <dgm:prSet phldrT="[Texte]" custT="1"/>
      <dgm:spPr/>
      <dgm:t>
        <a:bodyPr/>
        <a:lstStyle/>
        <a:p>
          <a:r>
            <a:rPr lang="fr-FR" sz="1600" b="1" dirty="0" smtClean="0">
              <a:effectLst/>
              <a:latin typeface="Calibri" panose="020F0502020204030204" pitchFamily="34" charset="0"/>
              <a:ea typeface="Calibri" panose="020F0502020204030204" pitchFamily="34" charset="0"/>
              <a:cs typeface="Arial" panose="020B0604020202020204" pitchFamily="34" charset="0"/>
            </a:rPr>
            <a:t>Cadre de gouvernance et de durabilité approprié à la zone</a:t>
          </a:r>
          <a:endParaRPr lang="fr-FR" sz="1600" dirty="0"/>
        </a:p>
      </dgm:t>
    </dgm:pt>
    <dgm:pt modelId="{59E9B8AC-1F27-480E-9B43-65B0928FA855}" type="parTrans" cxnId="{60F107A2-9312-4194-AB17-F347CFB720A7}">
      <dgm:prSet/>
      <dgm:spPr/>
      <dgm:t>
        <a:bodyPr/>
        <a:lstStyle/>
        <a:p>
          <a:endParaRPr lang="fr-FR"/>
        </a:p>
      </dgm:t>
    </dgm:pt>
    <dgm:pt modelId="{20CA5EBB-24B8-4B5B-A77F-75EE34BDF870}" type="sibTrans" cxnId="{60F107A2-9312-4194-AB17-F347CFB720A7}">
      <dgm:prSet/>
      <dgm:spPr/>
      <dgm:t>
        <a:bodyPr/>
        <a:lstStyle/>
        <a:p>
          <a:endParaRPr lang="fr-FR"/>
        </a:p>
      </dgm:t>
    </dgm:pt>
    <dgm:pt modelId="{A3B344DF-1483-4E2A-BF72-7E43E57D5445}">
      <dgm:prSet custT="1"/>
      <dgm:spPr/>
      <dgm:t>
        <a:bodyPr/>
        <a:lstStyle/>
        <a:p>
          <a:r>
            <a:rPr lang="fr-FR" sz="1600" b="1" dirty="0" smtClean="0">
              <a:effectLst/>
              <a:latin typeface="Calibri" panose="020F0502020204030204" pitchFamily="34" charset="0"/>
              <a:ea typeface="Calibri" panose="020F0502020204030204" pitchFamily="34" charset="0"/>
              <a:cs typeface="Arial" panose="020B0604020202020204" pitchFamily="34" charset="0"/>
            </a:rPr>
            <a:t>Intégration des aspects environnementaux sociaux et de genre </a:t>
          </a:r>
          <a:endParaRPr lang="fr-FR" sz="1600" b="1" dirty="0"/>
        </a:p>
      </dgm:t>
    </dgm:pt>
    <dgm:pt modelId="{2C1F6484-E2CF-4443-91ED-F3F9BDB65DA9}" type="parTrans" cxnId="{B5E63D83-1B57-4D66-AE3A-811500AC1366}">
      <dgm:prSet/>
      <dgm:spPr/>
      <dgm:t>
        <a:bodyPr/>
        <a:lstStyle/>
        <a:p>
          <a:endParaRPr lang="fr-FR"/>
        </a:p>
      </dgm:t>
    </dgm:pt>
    <dgm:pt modelId="{F01B8849-08BD-4058-B5BF-C598AE1340C3}" type="sibTrans" cxnId="{B5E63D83-1B57-4D66-AE3A-811500AC1366}">
      <dgm:prSet/>
      <dgm:spPr/>
      <dgm:t>
        <a:bodyPr/>
        <a:lstStyle/>
        <a:p>
          <a:endParaRPr lang="fr-FR"/>
        </a:p>
      </dgm:t>
    </dgm:pt>
    <dgm:pt modelId="{F72FC2DC-A0D6-4617-A8BD-A696D20EC315}" type="pres">
      <dgm:prSet presAssocID="{9283A27A-1BA2-433E-9C7F-7F5D8CA2845A}" presName="compositeShape" presStyleCnt="0">
        <dgm:presLayoutVars>
          <dgm:chMax val="7"/>
          <dgm:dir/>
          <dgm:resizeHandles val="exact"/>
        </dgm:presLayoutVars>
      </dgm:prSet>
      <dgm:spPr/>
    </dgm:pt>
    <dgm:pt modelId="{4F7350E5-E0F9-498D-B2FA-AE9F252E60D5}" type="pres">
      <dgm:prSet presAssocID="{9283A27A-1BA2-433E-9C7F-7F5D8CA2845A}" presName="wedge1" presStyleLbl="node1" presStyleIdx="0" presStyleCnt="3" custScaleX="99006"/>
      <dgm:spPr/>
      <dgm:t>
        <a:bodyPr/>
        <a:lstStyle/>
        <a:p>
          <a:endParaRPr lang="fr-FR"/>
        </a:p>
      </dgm:t>
    </dgm:pt>
    <dgm:pt modelId="{E4216C21-978C-4A4A-A4DB-6A2F5CF15194}" type="pres">
      <dgm:prSet presAssocID="{9283A27A-1BA2-433E-9C7F-7F5D8CA2845A}" presName="dummy1a" presStyleCnt="0"/>
      <dgm:spPr/>
    </dgm:pt>
    <dgm:pt modelId="{1997154C-6231-4BA6-A963-D3251D89BF6F}" type="pres">
      <dgm:prSet presAssocID="{9283A27A-1BA2-433E-9C7F-7F5D8CA2845A}" presName="dummy1b" presStyleCnt="0"/>
      <dgm:spPr/>
    </dgm:pt>
    <dgm:pt modelId="{DFB4EF01-3EB7-4828-9DC1-BB58286BD3F3}" type="pres">
      <dgm:prSet presAssocID="{9283A27A-1BA2-433E-9C7F-7F5D8CA2845A}" presName="wedge1Tx" presStyleLbl="node1" presStyleIdx="0" presStyleCnt="3">
        <dgm:presLayoutVars>
          <dgm:chMax val="0"/>
          <dgm:chPref val="0"/>
          <dgm:bulletEnabled val="1"/>
        </dgm:presLayoutVars>
      </dgm:prSet>
      <dgm:spPr/>
      <dgm:t>
        <a:bodyPr/>
        <a:lstStyle/>
        <a:p>
          <a:endParaRPr lang="fr-FR"/>
        </a:p>
      </dgm:t>
    </dgm:pt>
    <dgm:pt modelId="{8BBBF3C3-7242-41A7-837A-64A04B3A3034}" type="pres">
      <dgm:prSet presAssocID="{9283A27A-1BA2-433E-9C7F-7F5D8CA2845A}" presName="wedge2" presStyleLbl="node1" presStyleIdx="1" presStyleCnt="3"/>
      <dgm:spPr/>
      <dgm:t>
        <a:bodyPr/>
        <a:lstStyle/>
        <a:p>
          <a:endParaRPr lang="fr-FR"/>
        </a:p>
      </dgm:t>
    </dgm:pt>
    <dgm:pt modelId="{9B3FB986-FEA1-460E-A206-39746E2C27AE}" type="pres">
      <dgm:prSet presAssocID="{9283A27A-1BA2-433E-9C7F-7F5D8CA2845A}" presName="dummy2a" presStyleCnt="0"/>
      <dgm:spPr/>
    </dgm:pt>
    <dgm:pt modelId="{93D0945B-8810-484B-B5C6-36244ED4FFE7}" type="pres">
      <dgm:prSet presAssocID="{9283A27A-1BA2-433E-9C7F-7F5D8CA2845A}" presName="dummy2b" presStyleCnt="0"/>
      <dgm:spPr/>
    </dgm:pt>
    <dgm:pt modelId="{290B3C1E-E25B-4E9D-B500-DA09B1094107}" type="pres">
      <dgm:prSet presAssocID="{9283A27A-1BA2-433E-9C7F-7F5D8CA2845A}" presName="wedge2Tx" presStyleLbl="node1" presStyleIdx="1" presStyleCnt="3">
        <dgm:presLayoutVars>
          <dgm:chMax val="0"/>
          <dgm:chPref val="0"/>
          <dgm:bulletEnabled val="1"/>
        </dgm:presLayoutVars>
      </dgm:prSet>
      <dgm:spPr/>
      <dgm:t>
        <a:bodyPr/>
        <a:lstStyle/>
        <a:p>
          <a:endParaRPr lang="fr-FR"/>
        </a:p>
      </dgm:t>
    </dgm:pt>
    <dgm:pt modelId="{1F565787-3F9D-4BA5-A664-8355D1795830}" type="pres">
      <dgm:prSet presAssocID="{9283A27A-1BA2-433E-9C7F-7F5D8CA2845A}" presName="wedge3" presStyleLbl="node1" presStyleIdx="2" presStyleCnt="3"/>
      <dgm:spPr/>
      <dgm:t>
        <a:bodyPr/>
        <a:lstStyle/>
        <a:p>
          <a:endParaRPr lang="fr-FR"/>
        </a:p>
      </dgm:t>
    </dgm:pt>
    <dgm:pt modelId="{60CD5706-8C9F-48EC-8B0C-D6EB03A5EB2B}" type="pres">
      <dgm:prSet presAssocID="{9283A27A-1BA2-433E-9C7F-7F5D8CA2845A}" presName="dummy3a" presStyleCnt="0"/>
      <dgm:spPr/>
    </dgm:pt>
    <dgm:pt modelId="{2C0BE222-2632-4C30-B312-43A34B3D457C}" type="pres">
      <dgm:prSet presAssocID="{9283A27A-1BA2-433E-9C7F-7F5D8CA2845A}" presName="dummy3b" presStyleCnt="0"/>
      <dgm:spPr/>
    </dgm:pt>
    <dgm:pt modelId="{3F6E835E-1468-4D32-BB4C-4C6C5840A6A3}" type="pres">
      <dgm:prSet presAssocID="{9283A27A-1BA2-433E-9C7F-7F5D8CA2845A}" presName="wedge3Tx" presStyleLbl="node1" presStyleIdx="2" presStyleCnt="3">
        <dgm:presLayoutVars>
          <dgm:chMax val="0"/>
          <dgm:chPref val="0"/>
          <dgm:bulletEnabled val="1"/>
        </dgm:presLayoutVars>
      </dgm:prSet>
      <dgm:spPr/>
      <dgm:t>
        <a:bodyPr/>
        <a:lstStyle/>
        <a:p>
          <a:endParaRPr lang="fr-FR"/>
        </a:p>
      </dgm:t>
    </dgm:pt>
    <dgm:pt modelId="{C9E7466E-47A5-4874-9860-47874CAEC039}" type="pres">
      <dgm:prSet presAssocID="{F01B8849-08BD-4058-B5BF-C598AE1340C3}" presName="arrowWedge1" presStyleLbl="fgSibTrans2D1" presStyleIdx="0" presStyleCnt="3"/>
      <dgm:spPr/>
    </dgm:pt>
    <dgm:pt modelId="{31D4F891-DA9A-4D06-8EBA-A7A343063D2B}" type="pres">
      <dgm:prSet presAssocID="{91983CC7-F39C-4CC6-B0DA-B0749D7DEC3D}" presName="arrowWedge2" presStyleLbl="fgSibTrans2D1" presStyleIdx="1" presStyleCnt="3" custLinFactNeighborY="617"/>
      <dgm:spPr/>
    </dgm:pt>
    <dgm:pt modelId="{B2754368-77A8-465F-9E2B-84403D99F963}" type="pres">
      <dgm:prSet presAssocID="{20CA5EBB-24B8-4B5B-A77F-75EE34BDF870}" presName="arrowWedge3" presStyleLbl="fgSibTrans2D1" presStyleIdx="2" presStyleCnt="3"/>
      <dgm:spPr/>
    </dgm:pt>
  </dgm:ptLst>
  <dgm:cxnLst>
    <dgm:cxn modelId="{9018092A-5797-4205-B967-D464AB437249}" type="presOf" srcId="{F11293A7-4737-4847-BE8A-38266B2B4A83}" destId="{8BBBF3C3-7242-41A7-837A-64A04B3A3034}" srcOrd="0" destOrd="0" presId="urn:microsoft.com/office/officeart/2005/8/layout/cycle8"/>
    <dgm:cxn modelId="{60F107A2-9312-4194-AB17-F347CFB720A7}" srcId="{9283A27A-1BA2-433E-9C7F-7F5D8CA2845A}" destId="{2596E951-CE3E-45FE-9A28-DD045A87F40E}" srcOrd="2" destOrd="0" parTransId="{59E9B8AC-1F27-480E-9B43-65B0928FA855}" sibTransId="{20CA5EBB-24B8-4B5B-A77F-75EE34BDF870}"/>
    <dgm:cxn modelId="{09048090-808D-4764-8DFC-5148A74E457D}" srcId="{9283A27A-1BA2-433E-9C7F-7F5D8CA2845A}" destId="{F11293A7-4737-4847-BE8A-38266B2B4A83}" srcOrd="1" destOrd="0" parTransId="{5C104918-A8EF-4EEC-9E41-DDE9BC4E3189}" sibTransId="{91983CC7-F39C-4CC6-B0DA-B0749D7DEC3D}"/>
    <dgm:cxn modelId="{9BD01C07-3EF2-4BCC-8941-4C7ACBA9AC97}" type="presOf" srcId="{F11293A7-4737-4847-BE8A-38266B2B4A83}" destId="{290B3C1E-E25B-4E9D-B500-DA09B1094107}" srcOrd="1" destOrd="0" presId="urn:microsoft.com/office/officeart/2005/8/layout/cycle8"/>
    <dgm:cxn modelId="{92CE2B14-D9F5-433B-B587-AB9F0D8DF0B0}" type="presOf" srcId="{A3B344DF-1483-4E2A-BF72-7E43E57D5445}" destId="{4F7350E5-E0F9-498D-B2FA-AE9F252E60D5}" srcOrd="0" destOrd="0" presId="urn:microsoft.com/office/officeart/2005/8/layout/cycle8"/>
    <dgm:cxn modelId="{AE4E7787-C548-4FA5-8D5B-B3C1C459B081}" type="presOf" srcId="{2596E951-CE3E-45FE-9A28-DD045A87F40E}" destId="{1F565787-3F9D-4BA5-A664-8355D1795830}" srcOrd="0" destOrd="0" presId="urn:microsoft.com/office/officeart/2005/8/layout/cycle8"/>
    <dgm:cxn modelId="{EB658604-8B20-4426-8577-D70DDE83BE4C}" type="presOf" srcId="{2596E951-CE3E-45FE-9A28-DD045A87F40E}" destId="{3F6E835E-1468-4D32-BB4C-4C6C5840A6A3}" srcOrd="1" destOrd="0" presId="urn:microsoft.com/office/officeart/2005/8/layout/cycle8"/>
    <dgm:cxn modelId="{DFCB9C17-01D9-4D69-9A36-3F9DB9C7E5B1}" type="presOf" srcId="{A3B344DF-1483-4E2A-BF72-7E43E57D5445}" destId="{DFB4EF01-3EB7-4828-9DC1-BB58286BD3F3}" srcOrd="1" destOrd="0" presId="urn:microsoft.com/office/officeart/2005/8/layout/cycle8"/>
    <dgm:cxn modelId="{1544B19F-DC67-4552-862C-7B133D68B6FA}" type="presOf" srcId="{9283A27A-1BA2-433E-9C7F-7F5D8CA2845A}" destId="{F72FC2DC-A0D6-4617-A8BD-A696D20EC315}" srcOrd="0" destOrd="0" presId="urn:microsoft.com/office/officeart/2005/8/layout/cycle8"/>
    <dgm:cxn modelId="{B5E63D83-1B57-4D66-AE3A-811500AC1366}" srcId="{9283A27A-1BA2-433E-9C7F-7F5D8CA2845A}" destId="{A3B344DF-1483-4E2A-BF72-7E43E57D5445}" srcOrd="0" destOrd="0" parTransId="{2C1F6484-E2CF-4443-91ED-F3F9BDB65DA9}" sibTransId="{F01B8849-08BD-4058-B5BF-C598AE1340C3}"/>
    <dgm:cxn modelId="{729D3765-4B22-4FBF-A92F-B320E78B2EE3}" type="presParOf" srcId="{F72FC2DC-A0D6-4617-A8BD-A696D20EC315}" destId="{4F7350E5-E0F9-498D-B2FA-AE9F252E60D5}" srcOrd="0" destOrd="0" presId="urn:microsoft.com/office/officeart/2005/8/layout/cycle8"/>
    <dgm:cxn modelId="{23EEE0F4-C37F-4195-B464-86B8D981B414}" type="presParOf" srcId="{F72FC2DC-A0D6-4617-A8BD-A696D20EC315}" destId="{E4216C21-978C-4A4A-A4DB-6A2F5CF15194}" srcOrd="1" destOrd="0" presId="urn:microsoft.com/office/officeart/2005/8/layout/cycle8"/>
    <dgm:cxn modelId="{1D346421-2319-4DD3-812F-EB312777050F}" type="presParOf" srcId="{F72FC2DC-A0D6-4617-A8BD-A696D20EC315}" destId="{1997154C-6231-4BA6-A963-D3251D89BF6F}" srcOrd="2" destOrd="0" presId="urn:microsoft.com/office/officeart/2005/8/layout/cycle8"/>
    <dgm:cxn modelId="{48461F48-30BB-45D7-B528-998DB471DFE0}" type="presParOf" srcId="{F72FC2DC-A0D6-4617-A8BD-A696D20EC315}" destId="{DFB4EF01-3EB7-4828-9DC1-BB58286BD3F3}" srcOrd="3" destOrd="0" presId="urn:microsoft.com/office/officeart/2005/8/layout/cycle8"/>
    <dgm:cxn modelId="{E86B984F-2240-4907-A9B2-47FA640C269D}" type="presParOf" srcId="{F72FC2DC-A0D6-4617-A8BD-A696D20EC315}" destId="{8BBBF3C3-7242-41A7-837A-64A04B3A3034}" srcOrd="4" destOrd="0" presId="urn:microsoft.com/office/officeart/2005/8/layout/cycle8"/>
    <dgm:cxn modelId="{D4EB08CA-9D82-4B2F-A08A-8BB4257D3A5F}" type="presParOf" srcId="{F72FC2DC-A0D6-4617-A8BD-A696D20EC315}" destId="{9B3FB986-FEA1-460E-A206-39746E2C27AE}" srcOrd="5" destOrd="0" presId="urn:microsoft.com/office/officeart/2005/8/layout/cycle8"/>
    <dgm:cxn modelId="{8A279B66-A7BE-47DA-8A95-FDDC392EA1E5}" type="presParOf" srcId="{F72FC2DC-A0D6-4617-A8BD-A696D20EC315}" destId="{93D0945B-8810-484B-B5C6-36244ED4FFE7}" srcOrd="6" destOrd="0" presId="urn:microsoft.com/office/officeart/2005/8/layout/cycle8"/>
    <dgm:cxn modelId="{292E7476-6B0F-495D-923F-4FD98ECD82CD}" type="presParOf" srcId="{F72FC2DC-A0D6-4617-A8BD-A696D20EC315}" destId="{290B3C1E-E25B-4E9D-B500-DA09B1094107}" srcOrd="7" destOrd="0" presId="urn:microsoft.com/office/officeart/2005/8/layout/cycle8"/>
    <dgm:cxn modelId="{D3CEBC2F-BE1E-4D98-BA67-63F3B13CE0B7}" type="presParOf" srcId="{F72FC2DC-A0D6-4617-A8BD-A696D20EC315}" destId="{1F565787-3F9D-4BA5-A664-8355D1795830}" srcOrd="8" destOrd="0" presId="urn:microsoft.com/office/officeart/2005/8/layout/cycle8"/>
    <dgm:cxn modelId="{C709AAD9-258E-4C1D-B2CB-CA60B5B6D867}" type="presParOf" srcId="{F72FC2DC-A0D6-4617-A8BD-A696D20EC315}" destId="{60CD5706-8C9F-48EC-8B0C-D6EB03A5EB2B}" srcOrd="9" destOrd="0" presId="urn:microsoft.com/office/officeart/2005/8/layout/cycle8"/>
    <dgm:cxn modelId="{938FE5A2-03D3-4044-A7C5-AC4B36A6F3C4}" type="presParOf" srcId="{F72FC2DC-A0D6-4617-A8BD-A696D20EC315}" destId="{2C0BE222-2632-4C30-B312-43A34B3D457C}" srcOrd="10" destOrd="0" presId="urn:microsoft.com/office/officeart/2005/8/layout/cycle8"/>
    <dgm:cxn modelId="{8608ECD4-508A-4661-ADD9-FB76B3D31126}" type="presParOf" srcId="{F72FC2DC-A0D6-4617-A8BD-A696D20EC315}" destId="{3F6E835E-1468-4D32-BB4C-4C6C5840A6A3}" srcOrd="11" destOrd="0" presId="urn:microsoft.com/office/officeart/2005/8/layout/cycle8"/>
    <dgm:cxn modelId="{91E72768-499C-40CD-A81E-DEC2E426981F}" type="presParOf" srcId="{F72FC2DC-A0D6-4617-A8BD-A696D20EC315}" destId="{C9E7466E-47A5-4874-9860-47874CAEC039}" srcOrd="12" destOrd="0" presId="urn:microsoft.com/office/officeart/2005/8/layout/cycle8"/>
    <dgm:cxn modelId="{5526115F-E521-451E-8384-03C8C30826FB}" type="presParOf" srcId="{F72FC2DC-A0D6-4617-A8BD-A696D20EC315}" destId="{31D4F891-DA9A-4D06-8EBA-A7A343063D2B}" srcOrd="13" destOrd="0" presId="urn:microsoft.com/office/officeart/2005/8/layout/cycle8"/>
    <dgm:cxn modelId="{3BF0D1C2-91A1-40DD-AE49-BFEA08E4FCA8}" type="presParOf" srcId="{F72FC2DC-A0D6-4617-A8BD-A696D20EC315}" destId="{B2754368-77A8-465F-9E2B-84403D99F963}"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C35DCC-6904-4C36-B084-7C0700AC801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63D298AD-A098-48F8-8728-9C9D19EB4146}" type="pres">
      <dgm:prSet presAssocID="{25C35DCC-6904-4C36-B084-7C0700AC8019}" presName="Name0" presStyleCnt="0">
        <dgm:presLayoutVars>
          <dgm:chMax val="1"/>
          <dgm:dir/>
          <dgm:animLvl val="ctr"/>
          <dgm:resizeHandles val="exact"/>
        </dgm:presLayoutVars>
      </dgm:prSet>
      <dgm:spPr/>
      <dgm:t>
        <a:bodyPr/>
        <a:lstStyle/>
        <a:p>
          <a:endParaRPr lang="fr-FR"/>
        </a:p>
      </dgm:t>
    </dgm:pt>
  </dgm:ptLst>
  <dgm:cxnLst>
    <dgm:cxn modelId="{2E35FADB-68CF-4B9F-88FF-70BE54D8475C}" type="presOf" srcId="{25C35DCC-6904-4C36-B084-7C0700AC8019}" destId="{63D298AD-A098-48F8-8728-9C9D19EB4146}" srcOrd="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350E5-E0F9-498D-B2FA-AE9F252E60D5}">
      <dsp:nvSpPr>
        <dsp:cNvPr id="0" name=""/>
        <dsp:cNvSpPr/>
      </dsp:nvSpPr>
      <dsp:spPr>
        <a:xfrm>
          <a:off x="572059" y="658224"/>
          <a:ext cx="4593891" cy="4640013"/>
        </a:xfrm>
        <a:prstGeom prst="pie">
          <a:avLst>
            <a:gd name="adj1" fmla="val 16200000"/>
            <a:gd name="adj2" fmla="val 180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b="1" kern="1200" dirty="0" smtClean="0">
              <a:effectLst/>
              <a:latin typeface="Calibri" panose="020F0502020204030204" pitchFamily="34" charset="0"/>
              <a:ea typeface="Calibri" panose="020F0502020204030204" pitchFamily="34" charset="0"/>
              <a:cs typeface="Arial" panose="020B0604020202020204" pitchFamily="34" charset="0"/>
            </a:rPr>
            <a:t>Intégration des aspects environnementaux sociaux et de genre </a:t>
          </a:r>
          <a:endParaRPr lang="fr-FR" sz="1600" b="1" kern="1200" dirty="0"/>
        </a:p>
      </dsp:txBody>
      <dsp:txXfrm>
        <a:off x="2993149" y="1641464"/>
        <a:ext cx="1640675" cy="1380956"/>
      </dsp:txXfrm>
    </dsp:sp>
    <dsp:sp modelId="{8BBBF3C3-7242-41A7-837A-64A04B3A3034}">
      <dsp:nvSpPr>
        <dsp:cNvPr id="0" name=""/>
        <dsp:cNvSpPr/>
      </dsp:nvSpPr>
      <dsp:spPr>
        <a:xfrm>
          <a:off x="453436" y="823938"/>
          <a:ext cx="4640013" cy="4640013"/>
        </a:xfrm>
        <a:prstGeom prst="pie">
          <a:avLst>
            <a:gd name="adj1" fmla="val 1800000"/>
            <a:gd name="adj2" fmla="val 900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b="1" kern="1200" dirty="0" smtClean="0">
              <a:effectLst/>
              <a:latin typeface="Calibri" panose="020F0502020204030204" pitchFamily="34" charset="0"/>
              <a:ea typeface="Calibri" panose="020F0502020204030204" pitchFamily="34" charset="0"/>
              <a:cs typeface="Arial" panose="020B0604020202020204" pitchFamily="34" charset="0"/>
            </a:rPr>
            <a:t>Offre de services aux entreprises visant à attirer les investisseurs privés</a:t>
          </a:r>
          <a:endParaRPr lang="fr-FR" sz="1600" b="1" kern="1200" dirty="0"/>
        </a:p>
      </dsp:txBody>
      <dsp:txXfrm>
        <a:off x="1558201" y="3834423"/>
        <a:ext cx="2485721" cy="1215241"/>
      </dsp:txXfrm>
    </dsp:sp>
    <dsp:sp modelId="{1F565787-3F9D-4BA5-A664-8355D1795830}">
      <dsp:nvSpPr>
        <dsp:cNvPr id="0" name=""/>
        <dsp:cNvSpPr/>
      </dsp:nvSpPr>
      <dsp:spPr>
        <a:xfrm>
          <a:off x="357874" y="658224"/>
          <a:ext cx="4640013" cy="4640013"/>
        </a:xfrm>
        <a:prstGeom prst="pie">
          <a:avLst>
            <a:gd name="adj1" fmla="val 9000000"/>
            <a:gd name="adj2" fmla="val 1620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b="1" kern="1200" dirty="0" smtClean="0">
              <a:effectLst/>
              <a:latin typeface="Calibri" panose="020F0502020204030204" pitchFamily="34" charset="0"/>
              <a:ea typeface="Calibri" panose="020F0502020204030204" pitchFamily="34" charset="0"/>
              <a:cs typeface="Arial" panose="020B0604020202020204" pitchFamily="34" charset="0"/>
            </a:rPr>
            <a:t>Cadre de gouvernance et de durabilité approprié à la zone</a:t>
          </a:r>
          <a:endParaRPr lang="fr-FR" sz="1600" kern="1200" dirty="0"/>
        </a:p>
      </dsp:txBody>
      <dsp:txXfrm>
        <a:off x="895342" y="1641464"/>
        <a:ext cx="1657147" cy="1380956"/>
      </dsp:txXfrm>
    </dsp:sp>
    <dsp:sp modelId="{C9E7466E-47A5-4874-9860-47874CAEC039}">
      <dsp:nvSpPr>
        <dsp:cNvPr id="0" name=""/>
        <dsp:cNvSpPr/>
      </dsp:nvSpPr>
      <dsp:spPr>
        <a:xfrm>
          <a:off x="262321" y="370985"/>
          <a:ext cx="5214490" cy="5214490"/>
        </a:xfrm>
        <a:prstGeom prst="circularArrow">
          <a:avLst>
            <a:gd name="adj1" fmla="val 5085"/>
            <a:gd name="adj2" fmla="val 327528"/>
            <a:gd name="adj3" fmla="val 1472472"/>
            <a:gd name="adj4" fmla="val 16199432"/>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D4F891-DA9A-4D06-8EBA-A7A343063D2B}">
      <dsp:nvSpPr>
        <dsp:cNvPr id="0" name=""/>
        <dsp:cNvSpPr/>
      </dsp:nvSpPr>
      <dsp:spPr>
        <a:xfrm>
          <a:off x="166197" y="568580"/>
          <a:ext cx="5214490" cy="5214490"/>
        </a:xfrm>
        <a:prstGeom prst="circularArrow">
          <a:avLst>
            <a:gd name="adj1" fmla="val 5085"/>
            <a:gd name="adj2" fmla="val 327528"/>
            <a:gd name="adj3" fmla="val 8671970"/>
            <a:gd name="adj4" fmla="val 1800502"/>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754368-77A8-465F-9E2B-84403D99F963}">
      <dsp:nvSpPr>
        <dsp:cNvPr id="0" name=""/>
        <dsp:cNvSpPr/>
      </dsp:nvSpPr>
      <dsp:spPr>
        <a:xfrm>
          <a:off x="70252" y="370985"/>
          <a:ext cx="5214490" cy="5214490"/>
        </a:xfrm>
        <a:prstGeom prst="circularArrow">
          <a:avLst>
            <a:gd name="adj1" fmla="val 5085"/>
            <a:gd name="adj2" fmla="val 327528"/>
            <a:gd name="adj3" fmla="val 15873039"/>
            <a:gd name="adj4" fmla="val 90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7283FADE-A130-4BA3-87C1-963C95856AC5}" type="datetimeFigureOut">
              <a:rPr lang="fr-FR" smtClean="0"/>
              <a:t>16/05/2016</a:t>
            </a:fld>
            <a:endParaRPr lang="fr-FR"/>
          </a:p>
        </p:txBody>
      </p:sp>
      <p:sp>
        <p:nvSpPr>
          <p:cNvPr id="4" name="Espace réservé du pied de page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A6D29136-9791-4195-A71B-C7D46480EF88}" type="slidenum">
              <a:rPr lang="fr-FR" smtClean="0"/>
              <a:t>‹N°›</a:t>
            </a:fld>
            <a:endParaRPr lang="fr-FR"/>
          </a:p>
        </p:txBody>
      </p:sp>
    </p:spTree>
    <p:extLst>
      <p:ext uri="{BB962C8B-B14F-4D97-AF65-F5344CB8AC3E}">
        <p14:creationId xmlns:p14="http://schemas.microsoft.com/office/powerpoint/2010/main" val="3966492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3"/>
            <a:ext cx="2946448" cy="495937"/>
          </a:xfrm>
          <a:prstGeom prst="rect">
            <a:avLst/>
          </a:prstGeom>
        </p:spPr>
        <p:txBody>
          <a:bodyPr vert="horz" lIns="90383" tIns="45191" rIns="90383" bIns="45191" rtlCol="0"/>
          <a:lstStyle>
            <a:lvl1pPr algn="l">
              <a:defRPr sz="1200"/>
            </a:lvl1pPr>
          </a:lstStyle>
          <a:p>
            <a:endParaRPr lang="fr-FR" dirty="0"/>
          </a:p>
        </p:txBody>
      </p:sp>
      <p:sp>
        <p:nvSpPr>
          <p:cNvPr id="3" name="Espace réservé de la date 2"/>
          <p:cNvSpPr>
            <a:spLocks noGrp="1"/>
          </p:cNvSpPr>
          <p:nvPr>
            <p:ph type="dt" idx="1"/>
          </p:nvPr>
        </p:nvSpPr>
        <p:spPr>
          <a:xfrm>
            <a:off x="3851229" y="3"/>
            <a:ext cx="2944869" cy="495937"/>
          </a:xfrm>
          <a:prstGeom prst="rect">
            <a:avLst/>
          </a:prstGeom>
        </p:spPr>
        <p:txBody>
          <a:bodyPr vert="horz" lIns="90383" tIns="45191" rIns="90383" bIns="45191" rtlCol="0"/>
          <a:lstStyle>
            <a:lvl1pPr algn="r">
              <a:defRPr sz="1200"/>
            </a:lvl1pPr>
          </a:lstStyle>
          <a:p>
            <a:fld id="{F99F9D8C-42E5-4F4D-96BF-37EBD40DED00}" type="datetimeFigureOut">
              <a:rPr lang="fr-FR" smtClean="0"/>
              <a:pPr/>
              <a:t>16/05/2016</a:t>
            </a:fld>
            <a:endParaRPr lang="fr-FR" dirty="0"/>
          </a:p>
        </p:txBody>
      </p:sp>
      <p:sp>
        <p:nvSpPr>
          <p:cNvPr id="4" name="Espace réservé de l'image des diapositives 3"/>
          <p:cNvSpPr>
            <a:spLocks noGrp="1" noRot="1" noChangeAspect="1"/>
          </p:cNvSpPr>
          <p:nvPr>
            <p:ph type="sldImg" idx="2"/>
          </p:nvPr>
        </p:nvSpPr>
        <p:spPr>
          <a:xfrm>
            <a:off x="88900" y="744538"/>
            <a:ext cx="6621463" cy="3724275"/>
          </a:xfrm>
          <a:prstGeom prst="rect">
            <a:avLst/>
          </a:prstGeom>
          <a:noFill/>
          <a:ln w="12700">
            <a:solidFill>
              <a:prstClr val="black"/>
            </a:solidFill>
          </a:ln>
        </p:spPr>
        <p:txBody>
          <a:bodyPr vert="horz" lIns="90383" tIns="45191" rIns="90383" bIns="45191" rtlCol="0" anchor="ctr"/>
          <a:lstStyle/>
          <a:p>
            <a:endParaRPr lang="fr-FR" dirty="0"/>
          </a:p>
        </p:txBody>
      </p:sp>
      <p:sp>
        <p:nvSpPr>
          <p:cNvPr id="5" name="Espace réservé des commentaires 4"/>
          <p:cNvSpPr>
            <a:spLocks noGrp="1"/>
          </p:cNvSpPr>
          <p:nvPr>
            <p:ph type="body" sz="quarter" idx="3"/>
          </p:nvPr>
        </p:nvSpPr>
        <p:spPr>
          <a:xfrm>
            <a:off x="680557" y="4716144"/>
            <a:ext cx="5438140" cy="4468176"/>
          </a:xfrm>
          <a:prstGeom prst="rect">
            <a:avLst/>
          </a:prstGeom>
        </p:spPr>
        <p:txBody>
          <a:bodyPr vert="horz" lIns="90383" tIns="45191" rIns="90383" bIns="45191"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30711"/>
            <a:ext cx="2946448" cy="495937"/>
          </a:xfrm>
          <a:prstGeom prst="rect">
            <a:avLst/>
          </a:prstGeom>
        </p:spPr>
        <p:txBody>
          <a:bodyPr vert="horz" lIns="90383" tIns="45191" rIns="90383" bIns="4519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1229" y="9430711"/>
            <a:ext cx="2944869" cy="495937"/>
          </a:xfrm>
          <a:prstGeom prst="rect">
            <a:avLst/>
          </a:prstGeom>
        </p:spPr>
        <p:txBody>
          <a:bodyPr vert="horz" lIns="90383" tIns="45191" rIns="90383" bIns="45191" rtlCol="0" anchor="b"/>
          <a:lstStyle>
            <a:lvl1pPr algn="r">
              <a:defRPr sz="1200"/>
            </a:lvl1pPr>
          </a:lstStyle>
          <a:p>
            <a:fld id="{1DA2F466-2834-4770-98AF-498C723F39F5}" type="slidenum">
              <a:rPr lang="fr-FR" smtClean="0"/>
              <a:pPr/>
              <a:t>‹N°›</a:t>
            </a:fld>
            <a:endParaRPr lang="fr-FR" dirty="0"/>
          </a:p>
        </p:txBody>
      </p:sp>
    </p:spTree>
    <p:extLst>
      <p:ext uri="{BB962C8B-B14F-4D97-AF65-F5344CB8AC3E}">
        <p14:creationId xmlns:p14="http://schemas.microsoft.com/office/powerpoint/2010/main" val="1019625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buFont typeface="+mj-lt"/>
              <a:buAutoNum type="arabicParenR"/>
            </a:pPr>
            <a:r>
              <a:rPr lang="fr-FR" sz="1200" dirty="0" smtClean="0">
                <a:solidFill>
                  <a:schemeClr val="bg2">
                    <a:lumMod val="25000"/>
                  </a:schemeClr>
                </a:solidFill>
              </a:rPr>
              <a:t>Etre à l’écoute des acteurs et identifier les tendances en termes de projets innovants pouvant éventuellement bénéficier du financement du Fonds; </a:t>
            </a:r>
          </a:p>
          <a:p>
            <a:pPr marL="342900" indent="-342900">
              <a:buFont typeface="+mj-lt"/>
              <a:buAutoNum type="arabicParenR"/>
            </a:pPr>
            <a:endParaRPr lang="fr-FR" sz="1200" dirty="0" smtClean="0">
              <a:solidFill>
                <a:schemeClr val="bg2">
                  <a:lumMod val="25000"/>
                </a:schemeClr>
              </a:solidFill>
            </a:endParaRPr>
          </a:p>
          <a:p>
            <a:pPr marL="342900" indent="-342900">
              <a:buFont typeface="+mj-lt"/>
              <a:buAutoNum type="arabicParenR"/>
            </a:pPr>
            <a:r>
              <a:rPr lang="fr-FR" sz="1200" dirty="0" smtClean="0">
                <a:solidFill>
                  <a:schemeClr val="bg2">
                    <a:lumMod val="25000"/>
                  </a:schemeClr>
                </a:solidFill>
              </a:rPr>
              <a:t>Déterminer les principales priorités et tendances en termes de besoins des acteurs concernés par les zones industrielles et concevoir l’approche par laquelle le Fonds pourra répondre à ces besoins;</a:t>
            </a:r>
          </a:p>
          <a:p>
            <a:endParaRPr lang="fr-FR" sz="1200" dirty="0" smtClean="0">
              <a:solidFill>
                <a:schemeClr val="bg2">
                  <a:lumMod val="25000"/>
                </a:schemeClr>
              </a:solidFill>
            </a:endParaRPr>
          </a:p>
          <a:p>
            <a:r>
              <a:rPr lang="fr-FR" sz="1200" dirty="0" smtClean="0">
                <a:solidFill>
                  <a:schemeClr val="bg2">
                    <a:lumMod val="25000"/>
                  </a:schemeClr>
                </a:solidFill>
              </a:rPr>
              <a:t>3) Paramétrer le manuel de gestion et d’exécution du Fonds en fonction des tendances relevées.</a:t>
            </a:r>
          </a:p>
          <a:p>
            <a:endParaRPr lang="fr-FR" dirty="0"/>
          </a:p>
        </p:txBody>
      </p:sp>
      <p:sp>
        <p:nvSpPr>
          <p:cNvPr id="4" name="Espace réservé du numéro de diapositive 3"/>
          <p:cNvSpPr>
            <a:spLocks noGrp="1"/>
          </p:cNvSpPr>
          <p:nvPr>
            <p:ph type="sldNum" sz="quarter" idx="10"/>
          </p:nvPr>
        </p:nvSpPr>
        <p:spPr/>
        <p:txBody>
          <a:bodyPr/>
          <a:lstStyle/>
          <a:p>
            <a:fld id="{1DA2F466-2834-4770-98AF-498C723F39F5}" type="slidenum">
              <a:rPr lang="fr-FR" smtClean="0"/>
              <a:pPr/>
              <a:t>8</a:t>
            </a:fld>
            <a:endParaRPr lang="fr-FR" dirty="0"/>
          </a:p>
        </p:txBody>
      </p:sp>
    </p:spTree>
    <p:extLst>
      <p:ext uri="{BB962C8B-B14F-4D97-AF65-F5344CB8AC3E}">
        <p14:creationId xmlns:p14="http://schemas.microsoft.com/office/powerpoint/2010/main" val="1615877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8534400" y="6355080"/>
            <a:ext cx="3048000" cy="365760"/>
          </a:xfrm>
        </p:spPr>
        <p:txBody>
          <a:bodyPr/>
          <a:lstStyle>
            <a:lvl1pPr>
              <a:defRPr sz="1400"/>
            </a:lvl1pPr>
          </a:lstStyle>
          <a:p>
            <a:fld id="{338D7896-1A65-461E-8C1F-8A7E461CB813}" type="datetime1">
              <a:rPr lang="fr-FR" smtClean="0"/>
              <a:pPr/>
              <a:t>16/05/2016</a:t>
            </a:fld>
            <a:endParaRPr lang="fr-FR" dirty="0"/>
          </a:p>
        </p:txBody>
      </p:sp>
      <p:sp>
        <p:nvSpPr>
          <p:cNvPr id="17" name="Espace réservé du pied de page 16"/>
          <p:cNvSpPr>
            <a:spLocks noGrp="1"/>
          </p:cNvSpPr>
          <p:nvPr>
            <p:ph type="ftr" sz="quarter" idx="11"/>
          </p:nvPr>
        </p:nvSpPr>
        <p:spPr>
          <a:xfrm>
            <a:off x="3864864" y="6355080"/>
            <a:ext cx="4632960" cy="365760"/>
          </a:xfrm>
        </p:spPr>
        <p:txBody>
          <a:bodyPr/>
          <a:lstStyle/>
          <a:p>
            <a:endParaRPr lang="fr-FR" dirty="0"/>
          </a:p>
        </p:txBody>
      </p:sp>
      <p:sp>
        <p:nvSpPr>
          <p:cNvPr id="29" name="Espace réservé du numéro de diapositive 28"/>
          <p:cNvSpPr>
            <a:spLocks noGrp="1"/>
          </p:cNvSpPr>
          <p:nvPr>
            <p:ph type="sldNum" sz="quarter" idx="12"/>
          </p:nvPr>
        </p:nvSpPr>
        <p:spPr>
          <a:xfrm>
            <a:off x="1621536" y="6355080"/>
            <a:ext cx="1625600" cy="365760"/>
          </a:xfrm>
        </p:spPr>
        <p:txBody>
          <a:bodyPr/>
          <a:lstStyle/>
          <a:p>
            <a:fld id="{EF3268EA-CB4A-4DA8-A609-4EF244B4633C}" type="slidenum">
              <a:rPr lang="fr-FR" smtClean="0"/>
              <a:pPr/>
              <a:t>‹N°›</a:t>
            </a:fld>
            <a:endParaRPr lang="fr-FR" dirty="0"/>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7F853AE-030C-47DE-B046-81F364E1236E}" type="datetime1">
              <a:rPr lang="fr-FR" smtClean="0"/>
              <a:pPr/>
              <a:t>16/05/2016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F3268EA-CB4A-4DA8-A609-4EF244B4633C}"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78518B-44DE-48D5-A70F-9E9F736F865F}" type="datetime1">
              <a:rPr lang="fr-FR" smtClean="0"/>
              <a:pPr/>
              <a:t>16/05/2016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F3268EA-CB4A-4DA8-A609-4EF244B4633C}" type="slidenum">
              <a:rPr lang="fr-FR" smtClean="0"/>
              <a:pPr/>
              <a:t>‹N°›</a:t>
            </a:fld>
            <a:endParaRPr lang="fr-FR" dirty="0"/>
          </a:p>
        </p:txBody>
      </p:sp>
      <p:sp>
        <p:nvSpPr>
          <p:cNvPr id="7" name="Connecteur droit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Triangle isocè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Connecteur droit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D41E8AC5-F91D-4ABF-9DC7-7DE3F99EC533}" type="datetime1">
              <a:rPr lang="fr-FR" smtClean="0"/>
              <a:pPr/>
              <a:t>16/05/2016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F3268EA-CB4A-4DA8-A609-4EF244B4633C}" type="slidenum">
              <a:rPr lang="fr-FR" smtClean="0"/>
              <a:pPr/>
              <a:t>‹N°›</a:t>
            </a:fld>
            <a:endParaRPr lang="fr-FR" dirty="0"/>
          </a:p>
        </p:txBody>
      </p:sp>
      <p:sp>
        <p:nvSpPr>
          <p:cNvPr id="8" name="Espace réservé du contenu 7"/>
          <p:cNvSpPr>
            <a:spLocks noGrp="1"/>
          </p:cNvSpPr>
          <p:nvPr>
            <p:ph sz="quarter" idx="1"/>
          </p:nvPr>
        </p:nvSpPr>
        <p:spPr>
          <a:xfrm>
            <a:off x="609600" y="1219200"/>
            <a:ext cx="10972800"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8534400" y="6355080"/>
            <a:ext cx="3048000" cy="365760"/>
          </a:xfrm>
        </p:spPr>
        <p:txBody>
          <a:bodyPr/>
          <a:lstStyle/>
          <a:p>
            <a:fld id="{2BD8792E-0936-49C5-B4FF-F26E1CAD045C}" type="datetime1">
              <a:rPr lang="fr-FR" smtClean="0"/>
              <a:pPr/>
              <a:t>16/05/2016</a:t>
            </a:fld>
            <a:endParaRPr lang="fr-FR" dirty="0"/>
          </a:p>
        </p:txBody>
      </p:sp>
      <p:sp>
        <p:nvSpPr>
          <p:cNvPr id="5" name="Espace réservé du pied de page 4"/>
          <p:cNvSpPr>
            <a:spLocks noGrp="1"/>
          </p:cNvSpPr>
          <p:nvPr>
            <p:ph type="ftr" sz="quarter" idx="11"/>
          </p:nvPr>
        </p:nvSpPr>
        <p:spPr>
          <a:xfrm>
            <a:off x="3864864" y="6355080"/>
            <a:ext cx="4632960" cy="365760"/>
          </a:xfrm>
        </p:spPr>
        <p:txBody>
          <a:bodyPr/>
          <a:lstStyle/>
          <a:p>
            <a:endParaRPr lang="fr-FR" dirty="0"/>
          </a:p>
        </p:txBody>
      </p:sp>
      <p:sp>
        <p:nvSpPr>
          <p:cNvPr id="6" name="Espace réservé du numéro de diapositive 5"/>
          <p:cNvSpPr>
            <a:spLocks noGrp="1"/>
          </p:cNvSpPr>
          <p:nvPr>
            <p:ph type="sldNum" sz="quarter" idx="12"/>
          </p:nvPr>
        </p:nvSpPr>
        <p:spPr>
          <a:xfrm>
            <a:off x="1426464" y="6355080"/>
            <a:ext cx="2027936" cy="365760"/>
          </a:xfrm>
        </p:spPr>
        <p:txBody>
          <a:bodyPr/>
          <a:lstStyle/>
          <a:p>
            <a:fld id="{EF3268EA-CB4A-4DA8-A609-4EF244B4633C}" type="slidenum">
              <a:rPr lang="fr-FR" smtClean="0"/>
              <a:pPr/>
              <a:t>‹N°›</a:t>
            </a:fld>
            <a:endParaRPr lang="fr-FR" dirty="0"/>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28600"/>
            <a:ext cx="10972800" cy="914400"/>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7EF49CE6-AAAF-4102-84A9-140E0B70F4B5}" type="datetime1">
              <a:rPr lang="fr-FR" smtClean="0"/>
              <a:pPr/>
              <a:t>16/05/2016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F3268EA-CB4A-4DA8-A609-4EF244B4633C}" type="slidenum">
              <a:rPr lang="fr-FR" smtClean="0"/>
              <a:pPr/>
              <a:t>‹N°›</a:t>
            </a:fld>
            <a:endParaRPr lang="fr-FR" dirty="0"/>
          </a:p>
        </p:txBody>
      </p:sp>
      <p:sp>
        <p:nvSpPr>
          <p:cNvPr id="9" name="Espace réservé du contenu 8"/>
          <p:cNvSpPr>
            <a:spLocks noGrp="1"/>
          </p:cNvSpPr>
          <p:nvPr>
            <p:ph sz="quarter" idx="1"/>
          </p:nvPr>
        </p:nvSpPr>
        <p:spPr>
          <a:xfrm>
            <a:off x="609600" y="1219200"/>
            <a:ext cx="5388864"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6176264" y="1216152"/>
            <a:ext cx="5388864"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28600"/>
            <a:ext cx="10972800" cy="9144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FE0AB269-3800-49AE-8466-54CD07D90F64}" type="datetime1">
              <a:rPr lang="fr-FR" smtClean="0"/>
              <a:pPr/>
              <a:t>16/05/2016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F3268EA-CB4A-4DA8-A609-4EF244B4633C}" type="slidenum">
              <a:rPr lang="fr-FR" smtClean="0"/>
              <a:pPr/>
              <a:t>‹N°›</a:t>
            </a:fld>
            <a:endParaRPr lang="fr-FR" dirty="0"/>
          </a:p>
        </p:txBody>
      </p:sp>
      <p:sp>
        <p:nvSpPr>
          <p:cNvPr id="11" name="Espace réservé du contenu 10"/>
          <p:cNvSpPr>
            <a:spLocks noGrp="1"/>
          </p:cNvSpPr>
          <p:nvPr>
            <p:ph sz="quarter" idx="2"/>
          </p:nvPr>
        </p:nvSpPr>
        <p:spPr>
          <a:xfrm>
            <a:off x="609600" y="2133600"/>
            <a:ext cx="53848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6197600" y="2133600"/>
            <a:ext cx="53848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28600"/>
            <a:ext cx="10972800" cy="914400"/>
          </a:xfrm>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6C565695-FE61-4648-A4B5-C592626C14CC}" type="datetime1">
              <a:rPr lang="fr-FR" smtClean="0"/>
              <a:pPr/>
              <a:t>16/05/2016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F3268EA-CB4A-4DA8-A609-4EF244B4633C}" type="slidenum">
              <a:rPr lang="fr-FR" smtClean="0"/>
              <a:pPr/>
              <a:t>‹N°›</a:t>
            </a:fld>
            <a:endParaRPr lang="fr-FR" dirty="0"/>
          </a:p>
        </p:txBody>
      </p:sp>
      <p:sp>
        <p:nvSpPr>
          <p:cNvPr id="6" name="Triangle isocè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72645E-EA9B-4AAF-98BB-6053991AA4F4}" type="datetime1">
              <a:rPr lang="fr-FR" smtClean="0"/>
              <a:pPr/>
              <a:t>16/05/2016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F3268EA-CB4A-4DA8-A609-4EF244B4633C}" type="slidenum">
              <a:rPr lang="fr-FR" smtClean="0"/>
              <a:pPr/>
              <a:t>‹N°›</a:t>
            </a:fld>
            <a:endParaRPr lang="fr-FR" dirty="0"/>
          </a:p>
        </p:txBody>
      </p:sp>
      <p:sp>
        <p:nvSpPr>
          <p:cNvPr id="5" name="Connecteur droit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6" name="Triangle isocè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524E8A27-9BC7-48DD-B6F7-60984A6273D0}" type="datetime1">
              <a:rPr lang="fr-FR" smtClean="0"/>
              <a:pPr/>
              <a:t>16/05/2016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F3268EA-CB4A-4DA8-A609-4EF244B4633C}" type="slidenum">
              <a:rPr lang="fr-FR" smtClean="0"/>
              <a:pPr/>
              <a:t>‹N°›</a:t>
            </a:fld>
            <a:endParaRPr lang="fr-FR" dirty="0"/>
          </a:p>
        </p:txBody>
      </p:sp>
      <p:sp>
        <p:nvSpPr>
          <p:cNvPr id="8" name="Connecteur droit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Connecteur droit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Triangle isocè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Espace réservé du contenu 11"/>
          <p:cNvSpPr>
            <a:spLocks noGrp="1"/>
          </p:cNvSpPr>
          <p:nvPr>
            <p:ph sz="quarter" idx="1"/>
          </p:nvPr>
        </p:nvSpPr>
        <p:spPr>
          <a:xfrm>
            <a:off x="406400" y="304800"/>
            <a:ext cx="7620000" cy="5715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BDD1627E-A6C7-4F67-BECC-AD343F28BE62}" type="datetime1">
              <a:rPr lang="fr-FR" smtClean="0"/>
              <a:pPr/>
              <a:t>16/05/2016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F3268EA-CB4A-4DA8-A609-4EF244B4633C}" type="slidenum">
              <a:rPr lang="fr-FR" smtClean="0"/>
              <a:pPr/>
              <a:t>‹N°›</a:t>
            </a:fld>
            <a:endParaRPr lang="fr-FR" dirty="0"/>
          </a:p>
        </p:txBody>
      </p:sp>
      <p:sp>
        <p:nvSpPr>
          <p:cNvPr id="8" name="Connecteur droit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Triangle isocè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152400"/>
            <a:ext cx="10972800" cy="990600"/>
          </a:xfrm>
          <a:prstGeom prst="rect">
            <a:avLst/>
          </a:prstGeom>
        </p:spPr>
        <p:txBody>
          <a:bodyPr vert="horz"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7E620BE0-B824-4CA8-ACCB-6D0FB131BD95}" type="datetime1">
              <a:rPr lang="fr-FR" smtClean="0"/>
              <a:pPr/>
              <a:t>16/05/2016</a:t>
            </a:fld>
            <a:endParaRPr lang="fr-FR" dirty="0"/>
          </a:p>
        </p:txBody>
      </p:sp>
      <p:sp>
        <p:nvSpPr>
          <p:cNvPr id="3" name="Espace réservé du pied de page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fr-FR" dirty="0"/>
          </a:p>
        </p:txBody>
      </p:sp>
      <p:sp>
        <p:nvSpPr>
          <p:cNvPr id="23" name="Espace réservé du numéro de diapositive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EF3268EA-CB4A-4DA8-A609-4EF244B4633C}" type="slidenum">
              <a:rPr lang="fr-FR" smtClean="0"/>
              <a:pPr/>
              <a:t>‹N°›</a:t>
            </a:fld>
            <a:endParaRPr lang="fr-FR" dirty="0"/>
          </a:p>
        </p:txBody>
      </p:sp>
      <p:sp>
        <p:nvSpPr>
          <p:cNvPr id="28" name="Connecteur droit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9" name="Connecteur droit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Triangle isocè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87489" y="836712"/>
            <a:ext cx="9505056" cy="504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space réservé du numéro de diapositive 4"/>
          <p:cNvSpPr>
            <a:spLocks noGrp="1"/>
          </p:cNvSpPr>
          <p:nvPr>
            <p:ph type="sldNum" sz="quarter" idx="12"/>
          </p:nvPr>
        </p:nvSpPr>
        <p:spPr/>
        <p:txBody>
          <a:bodyPr/>
          <a:lstStyle/>
          <a:p>
            <a:fld id="{EF3268EA-CB4A-4DA8-A609-4EF244B4633C}" type="slidenum">
              <a:rPr lang="fr-FR" smtClean="0"/>
              <a:pPr/>
              <a:t>1</a:t>
            </a:fld>
            <a:endParaRPr lang="fr-FR" dirty="0"/>
          </a:p>
        </p:txBody>
      </p:sp>
      <p:sp>
        <p:nvSpPr>
          <p:cNvPr id="4" name="Titre 3"/>
          <p:cNvSpPr>
            <a:spLocks noGrp="1"/>
          </p:cNvSpPr>
          <p:nvPr>
            <p:ph type="title"/>
          </p:nvPr>
        </p:nvSpPr>
        <p:spPr>
          <a:xfrm>
            <a:off x="0" y="1628800"/>
            <a:ext cx="12192000" cy="599285"/>
          </a:xfrm>
          <a:solidFill>
            <a:schemeClr val="accent4">
              <a:lumMod val="20000"/>
              <a:lumOff val="80000"/>
            </a:schemeClr>
          </a:solidFill>
        </p:spPr>
        <p:txBody>
          <a:bodyPr>
            <a:normAutofit/>
          </a:bodyPr>
          <a:lstStyle/>
          <a:p>
            <a:pPr algn="ctr"/>
            <a:r>
              <a:rPr lang="fr-FR" b="1" dirty="0"/>
              <a:t>Programme MCA-Maroc-II (Compact II</a:t>
            </a:r>
            <a:r>
              <a:rPr lang="fr-FR" b="1" dirty="0" smtClean="0"/>
              <a:t>)</a:t>
            </a:r>
            <a:endParaRPr lang="fr-FR" dirty="0"/>
          </a:p>
        </p:txBody>
      </p:sp>
      <p:sp>
        <p:nvSpPr>
          <p:cNvPr id="7" name="Sous-titre 2"/>
          <p:cNvSpPr txBox="1">
            <a:spLocks/>
          </p:cNvSpPr>
          <p:nvPr/>
        </p:nvSpPr>
        <p:spPr>
          <a:xfrm>
            <a:off x="1505304" y="4050052"/>
            <a:ext cx="8928992" cy="513192"/>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ctr">
              <a:buNone/>
            </a:pPr>
            <a:r>
              <a:rPr lang="fr-FR" sz="2400" b="1" dirty="0">
                <a:solidFill>
                  <a:schemeClr val="accent3">
                    <a:lumMod val="50000"/>
                  </a:schemeClr>
                </a:solidFill>
                <a:latin typeface="+mj-lt"/>
                <a:ea typeface="+mj-ea"/>
                <a:cs typeface="+mj-cs"/>
              </a:rPr>
              <a:t>Réunion d’information</a:t>
            </a:r>
            <a:r>
              <a:rPr lang="fr-FR" sz="2800" dirty="0">
                <a:solidFill>
                  <a:schemeClr val="accent4">
                    <a:lumMod val="75000"/>
                  </a:schemeClr>
                </a:solidFill>
                <a:latin typeface="+mj-lt"/>
                <a:ea typeface="+mj-ea"/>
                <a:cs typeface="+mj-cs"/>
              </a:rPr>
              <a:t> </a:t>
            </a:r>
            <a:endParaRPr lang="fr-FR" sz="2800" dirty="0" smtClean="0">
              <a:solidFill>
                <a:schemeClr val="accent4">
                  <a:lumMod val="75000"/>
                </a:schemeClr>
              </a:solidFill>
              <a:latin typeface="+mj-lt"/>
              <a:ea typeface="+mj-ea"/>
              <a:cs typeface="+mj-cs"/>
            </a:endParaRPr>
          </a:p>
          <a:p>
            <a:pPr marL="0" indent="0" algn="ctr">
              <a:buNone/>
            </a:pPr>
            <a:endParaRPr lang="fr-FR" sz="1000" dirty="0">
              <a:solidFill>
                <a:schemeClr val="accent4">
                  <a:lumMod val="75000"/>
                </a:schemeClr>
              </a:solidFill>
              <a:latin typeface="+mj-lt"/>
              <a:ea typeface="+mj-ea"/>
              <a:cs typeface="+mj-cs"/>
            </a:endParaRPr>
          </a:p>
          <a:p>
            <a:pPr marL="0" indent="0" algn="ctr">
              <a:buNone/>
            </a:pPr>
            <a:r>
              <a:rPr lang="fr-FR" sz="1400" dirty="0" smtClean="0">
                <a:solidFill>
                  <a:schemeClr val="accent4">
                    <a:lumMod val="75000"/>
                  </a:schemeClr>
                </a:solidFill>
                <a:latin typeface="+mj-lt"/>
                <a:ea typeface="+mj-ea"/>
                <a:cs typeface="+mj-cs"/>
              </a:rPr>
              <a:t> Mai </a:t>
            </a:r>
            <a:r>
              <a:rPr lang="fr-FR" sz="1400" dirty="0">
                <a:solidFill>
                  <a:schemeClr val="accent4">
                    <a:lumMod val="75000"/>
                  </a:schemeClr>
                </a:solidFill>
                <a:latin typeface="+mj-lt"/>
                <a:ea typeface="+mj-ea"/>
                <a:cs typeface="+mj-cs"/>
              </a:rPr>
              <a:t>2016</a:t>
            </a:r>
          </a:p>
        </p:txBody>
      </p:sp>
      <p:sp>
        <p:nvSpPr>
          <p:cNvPr id="10" name="Sous-titre 2"/>
          <p:cNvSpPr txBox="1">
            <a:spLocks/>
          </p:cNvSpPr>
          <p:nvPr/>
        </p:nvSpPr>
        <p:spPr>
          <a:xfrm>
            <a:off x="363476" y="2616804"/>
            <a:ext cx="11377264" cy="1237227"/>
          </a:xfrm>
          <a:prstGeom prst="rect">
            <a:avLst/>
          </a:prstGeom>
          <a:ln>
            <a:solidFill>
              <a:schemeClr val="accent1">
                <a:lumMod val="50000"/>
              </a:schemeClr>
            </a:solidFill>
          </a:ln>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ctr">
              <a:buNone/>
            </a:pPr>
            <a:r>
              <a:rPr lang="fr-FR" sz="2800" dirty="0">
                <a:solidFill>
                  <a:schemeClr val="accent4">
                    <a:lumMod val="75000"/>
                  </a:schemeClr>
                </a:solidFill>
                <a:latin typeface="+mj-lt"/>
                <a:ea typeface="+mj-ea"/>
                <a:cs typeface="+mj-cs"/>
              </a:rPr>
              <a:t> </a:t>
            </a:r>
            <a:r>
              <a:rPr lang="fr-FR" sz="3600" dirty="0">
                <a:solidFill>
                  <a:schemeClr val="accent4">
                    <a:lumMod val="75000"/>
                  </a:schemeClr>
                </a:solidFill>
                <a:latin typeface="+mj-lt"/>
                <a:ea typeface="+mj-ea"/>
                <a:cs typeface="+mj-cs"/>
              </a:rPr>
              <a:t>Le Fonds </a:t>
            </a:r>
            <a:r>
              <a:rPr lang="fr-FR" sz="3600" dirty="0" smtClean="0">
                <a:solidFill>
                  <a:schemeClr val="accent4">
                    <a:lumMod val="75000"/>
                  </a:schemeClr>
                </a:solidFill>
                <a:latin typeface="+mj-lt"/>
                <a:ea typeface="+mj-ea"/>
                <a:cs typeface="+mj-cs"/>
              </a:rPr>
              <a:t>des zones industrielles durables</a:t>
            </a:r>
          </a:p>
          <a:p>
            <a:pPr marL="0" indent="0" algn="ctr">
              <a:buNone/>
            </a:pPr>
            <a:r>
              <a:rPr lang="fr-FR" sz="3600" dirty="0" smtClean="0">
                <a:solidFill>
                  <a:schemeClr val="accent4">
                    <a:lumMod val="75000"/>
                  </a:schemeClr>
                </a:solidFill>
                <a:latin typeface="+mj-lt"/>
                <a:ea typeface="+mj-ea"/>
                <a:cs typeface="+mj-cs"/>
              </a:rPr>
              <a:t>FONZID</a:t>
            </a:r>
            <a:r>
              <a:rPr lang="fr-FR" sz="3200" dirty="0">
                <a:solidFill>
                  <a:schemeClr val="accent4">
                    <a:lumMod val="75000"/>
                  </a:schemeClr>
                </a:solidFill>
                <a:latin typeface="+mj-lt"/>
                <a:ea typeface="+mj-ea"/>
                <a:cs typeface="+mj-cs"/>
              </a:rPr>
              <a:t>  </a:t>
            </a:r>
          </a:p>
        </p:txBody>
      </p:sp>
      <p:sp>
        <p:nvSpPr>
          <p:cNvPr id="11" name="Rectangle 10"/>
          <p:cNvSpPr/>
          <p:nvPr/>
        </p:nvSpPr>
        <p:spPr>
          <a:xfrm>
            <a:off x="3458464" y="655869"/>
            <a:ext cx="218303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Rectangle 2"/>
          <p:cNvSpPr>
            <a:spLocks noChangeArrowheads="1"/>
          </p:cNvSpPr>
          <p:nvPr/>
        </p:nvSpPr>
        <p:spPr bwMode="auto">
          <a:xfrm>
            <a:off x="166201" y="79532"/>
            <a:ext cx="197146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Sakkal Majalla" panose="02000000000000000000" pitchFamily="2" charset="-78"/>
                <a:ea typeface="Arial Unicode MS" panose="020B0604020202020204" pitchFamily="34" charset="-128"/>
                <a:cs typeface="Sakkal Majalla" panose="02000000000000000000" pitchFamily="2" charset="-78"/>
              </a:rPr>
              <a:t>ROYAUME DU MAROC</a:t>
            </a:r>
            <a:endParaRPr kumimoji="0" lang="fr-FR" altLang="fr-FR"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400" b="0" i="0" u="none" strike="noStrike" cap="none" normalizeH="0" baseline="0" dirty="0" smtClean="0">
              <a:ln>
                <a:noFill/>
              </a:ln>
              <a:solidFill>
                <a:schemeClr val="tx1"/>
              </a:solidFill>
              <a:effectLst/>
              <a:latin typeface="Arial" panose="020B0604020202020204" pitchFamily="34" charset="0"/>
            </a:endParaRPr>
          </a:p>
        </p:txBody>
      </p:sp>
      <p:pic>
        <p:nvPicPr>
          <p:cNvPr id="1025" name="Image 6"/>
          <p:cNvPicPr>
            <a:picLocks noChangeAspect="1" noChangeArrowheads="1"/>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375622" y="388973"/>
            <a:ext cx="1471906" cy="1090827"/>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descr="C:\Users\CTL3584\AppData\Local\Microsoft\Windows\Temporary Internet Files\Content.Outlook\QMWQPFPH\MCC Logo.jpg"/>
          <p:cNvPicPr/>
          <p:nvPr/>
        </p:nvPicPr>
        <p:blipFill>
          <a:blip r:embed="rId3" cstate="print"/>
          <a:srcRect/>
          <a:stretch>
            <a:fillRect/>
          </a:stretch>
        </p:blipFill>
        <p:spPr bwMode="auto">
          <a:xfrm>
            <a:off x="10302310" y="44543"/>
            <a:ext cx="1612292" cy="1507063"/>
          </a:xfrm>
          <a:prstGeom prst="rect">
            <a:avLst/>
          </a:prstGeom>
          <a:noFill/>
          <a:ln w="9525">
            <a:noFill/>
            <a:miter lim="800000"/>
            <a:headEnd/>
            <a:tailEnd/>
          </a:ln>
        </p:spPr>
      </p:pic>
      <p:sp>
        <p:nvSpPr>
          <p:cNvPr id="3" name="Rectangle 2"/>
          <p:cNvSpPr/>
          <p:nvPr/>
        </p:nvSpPr>
        <p:spPr>
          <a:xfrm>
            <a:off x="1565480" y="5517232"/>
            <a:ext cx="8808639" cy="685059"/>
          </a:xfrm>
          <a:prstGeom prst="rect">
            <a:avLst/>
          </a:prstGeom>
        </p:spPr>
        <p:txBody>
          <a:bodyPr wrap="square">
            <a:spAutoFit/>
          </a:bodyPr>
          <a:lstStyle/>
          <a:p>
            <a:pPr algn="ctr">
              <a:lnSpc>
                <a:spcPct val="107000"/>
              </a:lnSpc>
              <a:spcAft>
                <a:spcPts val="0"/>
              </a:spcAft>
            </a:pPr>
            <a:r>
              <a:rPr lang="fr-FR" b="1" dirty="0">
                <a:solidFill>
                  <a:srgbClr val="ACCBF9">
                    <a:lumMod val="25000"/>
                  </a:srgbClr>
                </a:solidFill>
              </a:rPr>
              <a:t>Paramétrer dès aujourd’hui, le fonds qui financera vos projets et répondra à vos attentes sur </a:t>
            </a:r>
            <a:r>
              <a:rPr lang="fr-FR" b="1" u="sng" dirty="0">
                <a:solidFill>
                  <a:srgbClr val="ACCBF9">
                    <a:lumMod val="25000"/>
                  </a:srgbClr>
                </a:solidFill>
              </a:rPr>
              <a:t>compact2.cg.gov.ma/</a:t>
            </a:r>
            <a:r>
              <a:rPr lang="fr-FR" b="1" u="sng" dirty="0" err="1">
                <a:solidFill>
                  <a:srgbClr val="ACCBF9">
                    <a:lumMod val="25000"/>
                  </a:srgbClr>
                </a:solidFill>
              </a:rPr>
              <a:t>fonzid</a:t>
            </a:r>
            <a:endParaRPr lang="fr-FR" b="1" u="sng" dirty="0">
              <a:solidFill>
                <a:srgbClr val="ACCBF9">
                  <a:lumMod val="25000"/>
                </a:srgbClr>
              </a:solidFill>
            </a:endParaRPr>
          </a:p>
        </p:txBody>
      </p:sp>
    </p:spTree>
    <p:extLst>
      <p:ext uri="{BB962C8B-B14F-4D97-AF65-F5344CB8AC3E}">
        <p14:creationId xmlns:p14="http://schemas.microsoft.com/office/powerpoint/2010/main" val="3289213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9693" y="2255872"/>
            <a:ext cx="8643414" cy="461665"/>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fr-FR" sz="2400" dirty="0">
                <a:solidFill>
                  <a:schemeClr val="tx2">
                    <a:lumMod val="50000"/>
                  </a:schemeClr>
                </a:solidFill>
              </a:rPr>
              <a:t>Justifier </a:t>
            </a:r>
            <a:r>
              <a:rPr lang="fr-FR" sz="2400" dirty="0" smtClean="0">
                <a:solidFill>
                  <a:schemeClr val="tx2">
                    <a:lumMod val="50000"/>
                  </a:schemeClr>
                </a:solidFill>
              </a:rPr>
              <a:t>et dimensionner le Fonds</a:t>
            </a:r>
          </a:p>
        </p:txBody>
      </p:sp>
      <p:sp>
        <p:nvSpPr>
          <p:cNvPr id="6" name="Rectangle 5"/>
          <p:cNvSpPr/>
          <p:nvPr/>
        </p:nvSpPr>
        <p:spPr>
          <a:xfrm>
            <a:off x="1989693" y="3109945"/>
            <a:ext cx="8640960" cy="1000274"/>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algn="ctr"/>
            <a:endParaRPr lang="fr-FR" sz="1100" dirty="0" smtClean="0">
              <a:solidFill>
                <a:schemeClr val="tx2">
                  <a:lumMod val="50000"/>
                </a:schemeClr>
              </a:solidFill>
            </a:endParaRPr>
          </a:p>
          <a:p>
            <a:r>
              <a:rPr lang="fr-FR" sz="2400" dirty="0" smtClean="0">
                <a:solidFill>
                  <a:schemeClr val="tx2">
                    <a:lumMod val="50000"/>
                  </a:schemeClr>
                </a:solidFill>
              </a:rPr>
              <a:t>Paramétrer le Fonds en fonction des besoins exprimés par les acteurs et l’enrichir par leurs propositions</a:t>
            </a:r>
            <a:endParaRPr lang="fr-FR" sz="1050" dirty="0">
              <a:solidFill>
                <a:schemeClr val="tx2">
                  <a:lumMod val="50000"/>
                </a:schemeClr>
              </a:solidFill>
            </a:endParaRPr>
          </a:p>
        </p:txBody>
      </p:sp>
      <p:sp>
        <p:nvSpPr>
          <p:cNvPr id="7" name="Rectangle 6"/>
          <p:cNvSpPr/>
          <p:nvPr/>
        </p:nvSpPr>
        <p:spPr>
          <a:xfrm>
            <a:off x="1989693" y="4336044"/>
            <a:ext cx="8640960" cy="830997"/>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fr-FR" sz="2400" dirty="0">
                <a:solidFill>
                  <a:schemeClr val="tx2">
                    <a:lumMod val="50000"/>
                  </a:schemeClr>
                </a:solidFill>
              </a:rPr>
              <a:t>Etre mieux préparé </a:t>
            </a:r>
            <a:r>
              <a:rPr lang="fr-FR" sz="2400" dirty="0" smtClean="0">
                <a:solidFill>
                  <a:schemeClr val="tx2">
                    <a:lumMod val="50000"/>
                  </a:schemeClr>
                </a:solidFill>
              </a:rPr>
              <a:t>à </a:t>
            </a:r>
            <a:r>
              <a:rPr lang="fr-FR" sz="2400" dirty="0">
                <a:solidFill>
                  <a:schemeClr val="tx2">
                    <a:lumMod val="50000"/>
                  </a:schemeClr>
                </a:solidFill>
              </a:rPr>
              <a:t>l’appel à projets lorsque le Fonds sera mis en place</a:t>
            </a:r>
          </a:p>
        </p:txBody>
      </p:sp>
      <p:sp>
        <p:nvSpPr>
          <p:cNvPr id="11" name="Rectangle 10"/>
          <p:cNvSpPr/>
          <p:nvPr/>
        </p:nvSpPr>
        <p:spPr>
          <a:xfrm>
            <a:off x="2016962" y="5347650"/>
            <a:ext cx="8583785" cy="830997"/>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fr-FR" sz="2400" dirty="0">
                <a:solidFill>
                  <a:schemeClr val="tx2">
                    <a:lumMod val="50000"/>
                  </a:schemeClr>
                </a:solidFill>
              </a:rPr>
              <a:t>Etre inscrit sur la base </a:t>
            </a:r>
            <a:r>
              <a:rPr lang="fr-FR" sz="2400" dirty="0" smtClean="0">
                <a:solidFill>
                  <a:schemeClr val="tx2">
                    <a:lumMod val="50000"/>
                  </a:schemeClr>
                </a:solidFill>
              </a:rPr>
              <a:t>des </a:t>
            </a:r>
            <a:r>
              <a:rPr lang="fr-FR" sz="2400" dirty="0">
                <a:solidFill>
                  <a:schemeClr val="tx2">
                    <a:lumMod val="50000"/>
                  </a:schemeClr>
                </a:solidFill>
              </a:rPr>
              <a:t>données et être régulièrement informé des étapes à venir</a:t>
            </a:r>
          </a:p>
        </p:txBody>
      </p:sp>
      <p:sp>
        <p:nvSpPr>
          <p:cNvPr id="3" name="Espace réservé du numéro de diapositive 2"/>
          <p:cNvSpPr>
            <a:spLocks noGrp="1"/>
          </p:cNvSpPr>
          <p:nvPr>
            <p:ph type="sldNum" sz="quarter" idx="12"/>
          </p:nvPr>
        </p:nvSpPr>
        <p:spPr/>
        <p:txBody>
          <a:bodyPr/>
          <a:lstStyle/>
          <a:p>
            <a:fld id="{EF3268EA-CB4A-4DA8-A609-4EF244B4633C}" type="slidenum">
              <a:rPr lang="fr-FR" smtClean="0"/>
              <a:pPr/>
              <a:t>10</a:t>
            </a:fld>
            <a:endParaRPr lang="fr-FR" dirty="0"/>
          </a:p>
        </p:txBody>
      </p:sp>
      <p:sp>
        <p:nvSpPr>
          <p:cNvPr id="10" name="Rectangle 9"/>
          <p:cNvSpPr/>
          <p:nvPr/>
        </p:nvSpPr>
        <p:spPr>
          <a:xfrm>
            <a:off x="0" y="0"/>
            <a:ext cx="12192000" cy="1124744"/>
          </a:xfrm>
          <a:prstGeom prst="rect">
            <a:avLst/>
          </a:prstGeom>
          <a:solidFill>
            <a:schemeClr val="bg2">
              <a:lumMod val="10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anchor="b" anchorCtr="0">
            <a:noAutofit/>
          </a:bodyPr>
          <a:lstStyle/>
          <a:p>
            <a:pPr algn="ctr">
              <a:spcBef>
                <a:spcPct val="0"/>
              </a:spcBef>
            </a:pPr>
            <a:r>
              <a:rPr lang="fr-FR" sz="2500" b="1" dirty="0">
                <a:solidFill>
                  <a:schemeClr val="bg1"/>
                </a:solidFill>
              </a:rPr>
              <a:t>III.  </a:t>
            </a:r>
            <a:r>
              <a:rPr lang="fr-FR" sz="2500" b="1" dirty="0" smtClean="0">
                <a:solidFill>
                  <a:schemeClr val="bg1"/>
                </a:solidFill>
              </a:rPr>
              <a:t>L’enquête de paramétrage</a:t>
            </a:r>
            <a:endParaRPr lang="fr-FR" sz="2500" b="1" dirty="0">
              <a:solidFill>
                <a:schemeClr val="bg1"/>
              </a:solidFill>
            </a:endParaRPr>
          </a:p>
          <a:p>
            <a:pPr algn="ctr">
              <a:spcBef>
                <a:spcPct val="0"/>
              </a:spcBef>
            </a:pPr>
            <a:endParaRPr lang="fr-FR" sz="2400" b="1" dirty="0">
              <a:solidFill>
                <a:schemeClr val="bg1"/>
              </a:solidFill>
            </a:endParaRPr>
          </a:p>
        </p:txBody>
      </p:sp>
      <p:sp>
        <p:nvSpPr>
          <p:cNvPr id="2" name="Rectangle 1"/>
          <p:cNvSpPr/>
          <p:nvPr/>
        </p:nvSpPr>
        <p:spPr>
          <a:xfrm>
            <a:off x="747463" y="1402423"/>
            <a:ext cx="6096000" cy="461665"/>
          </a:xfrm>
          <a:prstGeom prst="rect">
            <a:avLst/>
          </a:prstGeom>
        </p:spPr>
        <p:txBody>
          <a:bodyPr>
            <a:spAutoFit/>
          </a:bodyPr>
          <a:lstStyle/>
          <a:p>
            <a:r>
              <a:rPr lang="fr-FR" sz="2400" b="1" dirty="0" smtClean="0">
                <a:solidFill>
                  <a:schemeClr val="tx2">
                    <a:lumMod val="75000"/>
                  </a:schemeClr>
                </a:solidFill>
              </a:rPr>
              <a:t>Intérêt pour les acteurs </a:t>
            </a:r>
            <a:endParaRPr lang="fr-FR" sz="2400" dirty="0">
              <a:solidFill>
                <a:schemeClr val="tx2">
                  <a:lumMod val="75000"/>
                </a:schemeClr>
              </a:solidFill>
            </a:endParaRPr>
          </a:p>
        </p:txBody>
      </p:sp>
      <p:sp>
        <p:nvSpPr>
          <p:cNvPr id="12" name="Rectangle 11"/>
          <p:cNvSpPr/>
          <p:nvPr/>
        </p:nvSpPr>
        <p:spPr>
          <a:xfrm>
            <a:off x="837566" y="2090314"/>
            <a:ext cx="1051226" cy="8309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1</a:t>
            </a:r>
            <a:endParaRPr lang="fr-FR" sz="2400" dirty="0">
              <a:solidFill>
                <a:schemeClr val="tx1"/>
              </a:solidFill>
            </a:endParaRPr>
          </a:p>
        </p:txBody>
      </p:sp>
      <p:sp>
        <p:nvSpPr>
          <p:cNvPr id="13" name="Rectangle 12"/>
          <p:cNvSpPr/>
          <p:nvPr/>
        </p:nvSpPr>
        <p:spPr>
          <a:xfrm>
            <a:off x="860104" y="3109322"/>
            <a:ext cx="1051226" cy="10008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2</a:t>
            </a:r>
          </a:p>
        </p:txBody>
      </p:sp>
      <p:sp>
        <p:nvSpPr>
          <p:cNvPr id="14" name="Rectangle 13"/>
          <p:cNvSpPr/>
          <p:nvPr/>
        </p:nvSpPr>
        <p:spPr>
          <a:xfrm>
            <a:off x="860104" y="4336044"/>
            <a:ext cx="1051226" cy="8692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3</a:t>
            </a:r>
          </a:p>
        </p:txBody>
      </p:sp>
      <p:sp>
        <p:nvSpPr>
          <p:cNvPr id="15" name="Rectangle 14"/>
          <p:cNvSpPr/>
          <p:nvPr/>
        </p:nvSpPr>
        <p:spPr>
          <a:xfrm>
            <a:off x="837566" y="5393267"/>
            <a:ext cx="1051226" cy="791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4</a:t>
            </a:r>
          </a:p>
        </p:txBody>
      </p:sp>
    </p:spTree>
    <p:extLst>
      <p:ext uri="{BB962C8B-B14F-4D97-AF65-F5344CB8AC3E}">
        <p14:creationId xmlns:p14="http://schemas.microsoft.com/office/powerpoint/2010/main" val="929463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F3268EA-CB4A-4DA8-A609-4EF244B4633C}" type="slidenum">
              <a:rPr lang="fr-FR" smtClean="0"/>
              <a:pPr/>
              <a:t>11</a:t>
            </a:fld>
            <a:endParaRPr lang="fr-FR" dirty="0"/>
          </a:p>
        </p:txBody>
      </p:sp>
      <p:sp>
        <p:nvSpPr>
          <p:cNvPr id="4" name="Espace réservé du contenu 3"/>
          <p:cNvSpPr>
            <a:spLocks noGrp="1"/>
          </p:cNvSpPr>
          <p:nvPr>
            <p:ph sz="quarter" idx="1"/>
          </p:nvPr>
        </p:nvSpPr>
        <p:spPr>
          <a:xfrm>
            <a:off x="1981200" y="3068960"/>
            <a:ext cx="8229600" cy="3088000"/>
          </a:xfrm>
        </p:spPr>
        <p:txBody>
          <a:bodyPr>
            <a:normAutofit/>
          </a:bodyPr>
          <a:lstStyle/>
          <a:p>
            <a:r>
              <a:rPr lang="fr-FR" sz="2800" dirty="0">
                <a:solidFill>
                  <a:schemeClr val="tx2">
                    <a:lumMod val="75000"/>
                  </a:schemeClr>
                </a:solidFill>
              </a:rPr>
              <a:t>Quelles sont les étapes futures ?</a:t>
            </a:r>
          </a:p>
          <a:p>
            <a:endParaRPr lang="fr-FR" sz="2800" dirty="0">
              <a:solidFill>
                <a:schemeClr val="accent1">
                  <a:lumMod val="75000"/>
                </a:schemeClr>
              </a:solidFill>
            </a:endParaRPr>
          </a:p>
        </p:txBody>
      </p:sp>
    </p:spTree>
    <p:extLst>
      <p:ext uri="{BB962C8B-B14F-4D97-AF65-F5344CB8AC3E}">
        <p14:creationId xmlns:p14="http://schemas.microsoft.com/office/powerpoint/2010/main" val="1266661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nvPr>
        </p:nvGraphicFramePr>
        <p:xfrm>
          <a:off x="1487488" y="836712"/>
          <a:ext cx="8640960" cy="471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a:xfrm>
            <a:off x="983432" y="6440082"/>
            <a:ext cx="2231160" cy="385018"/>
          </a:xfrm>
        </p:spPr>
        <p:txBody>
          <a:bodyPr/>
          <a:lstStyle/>
          <a:p>
            <a:fld id="{EF3268EA-CB4A-4DA8-A609-4EF244B4633C}" type="slidenum">
              <a:rPr lang="fr-FR" smtClean="0"/>
              <a:t>12</a:t>
            </a:fld>
            <a:endParaRPr lang="fr-FR" dirty="0"/>
          </a:p>
        </p:txBody>
      </p:sp>
      <p:sp>
        <p:nvSpPr>
          <p:cNvPr id="2" name="Rectangle à coins arrondis 1"/>
          <p:cNvSpPr/>
          <p:nvPr/>
        </p:nvSpPr>
        <p:spPr>
          <a:xfrm>
            <a:off x="2538132" y="1306509"/>
            <a:ext cx="7128792"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bg2">
                    <a:lumMod val="25000"/>
                  </a:schemeClr>
                </a:solidFill>
              </a:rPr>
              <a:t>Lancement de l’enquête</a:t>
            </a:r>
          </a:p>
          <a:p>
            <a:pPr algn="ctr"/>
            <a:r>
              <a:rPr lang="fr-FR" sz="2000" b="1" dirty="0" smtClean="0">
                <a:solidFill>
                  <a:schemeClr val="bg2">
                    <a:lumMod val="25000"/>
                  </a:schemeClr>
                </a:solidFill>
              </a:rPr>
              <a:t>19 Mai 2016</a:t>
            </a:r>
            <a:endParaRPr lang="fr-FR" sz="2000" b="1" dirty="0">
              <a:solidFill>
                <a:schemeClr val="bg2">
                  <a:lumMod val="25000"/>
                </a:schemeClr>
              </a:solidFill>
            </a:endParaRPr>
          </a:p>
        </p:txBody>
      </p:sp>
      <p:sp>
        <p:nvSpPr>
          <p:cNvPr id="7" name="Rectangle à coins arrondis 6"/>
          <p:cNvSpPr/>
          <p:nvPr/>
        </p:nvSpPr>
        <p:spPr>
          <a:xfrm>
            <a:off x="2556975" y="2145292"/>
            <a:ext cx="7128792"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bg2">
                    <a:lumMod val="25000"/>
                  </a:schemeClr>
                </a:solidFill>
              </a:rPr>
              <a:t>Clôture de l’enquête (dernier délai pour répondre)</a:t>
            </a:r>
          </a:p>
          <a:p>
            <a:pPr algn="ctr"/>
            <a:r>
              <a:rPr lang="fr-FR" sz="2000" b="1" dirty="0" smtClean="0">
                <a:solidFill>
                  <a:schemeClr val="bg2">
                    <a:lumMod val="25000"/>
                  </a:schemeClr>
                </a:solidFill>
              </a:rPr>
              <a:t>01 Juillet 2016</a:t>
            </a:r>
            <a:endParaRPr lang="fr-FR" sz="2000" b="1" dirty="0">
              <a:solidFill>
                <a:schemeClr val="bg2">
                  <a:lumMod val="25000"/>
                </a:schemeClr>
              </a:solidFill>
            </a:endParaRPr>
          </a:p>
        </p:txBody>
      </p:sp>
      <p:sp>
        <p:nvSpPr>
          <p:cNvPr id="8" name="Rectangle à coins arrondis 7"/>
          <p:cNvSpPr/>
          <p:nvPr/>
        </p:nvSpPr>
        <p:spPr>
          <a:xfrm>
            <a:off x="2543980" y="3174409"/>
            <a:ext cx="7176048"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bg2">
                    <a:lumMod val="25000"/>
                  </a:schemeClr>
                </a:solidFill>
              </a:rPr>
              <a:t>Dépouillement des données de l’enquête</a:t>
            </a:r>
          </a:p>
          <a:p>
            <a:pPr algn="ctr"/>
            <a:r>
              <a:rPr lang="fr-FR" sz="2000" b="1" dirty="0" smtClean="0">
                <a:solidFill>
                  <a:schemeClr val="bg2">
                    <a:lumMod val="25000"/>
                  </a:schemeClr>
                </a:solidFill>
              </a:rPr>
              <a:t>Juillet 2016</a:t>
            </a:r>
            <a:endParaRPr lang="fr-FR" sz="2000" b="1" dirty="0">
              <a:solidFill>
                <a:schemeClr val="bg2">
                  <a:lumMod val="25000"/>
                </a:schemeClr>
              </a:solidFill>
            </a:endParaRPr>
          </a:p>
        </p:txBody>
      </p:sp>
      <p:sp>
        <p:nvSpPr>
          <p:cNvPr id="9" name="Rectangle à coins arrondis 8"/>
          <p:cNvSpPr/>
          <p:nvPr/>
        </p:nvSpPr>
        <p:spPr>
          <a:xfrm>
            <a:off x="2567608" y="4221088"/>
            <a:ext cx="7128792"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bg2">
                    <a:lumMod val="25000"/>
                  </a:schemeClr>
                </a:solidFill>
              </a:rPr>
              <a:t>Synthèse et publication des résultats consolidés</a:t>
            </a:r>
            <a:endParaRPr lang="fr-FR" sz="2000" dirty="0">
              <a:solidFill>
                <a:schemeClr val="bg2">
                  <a:lumMod val="25000"/>
                </a:schemeClr>
              </a:solidFill>
            </a:endParaRPr>
          </a:p>
          <a:p>
            <a:pPr algn="ctr"/>
            <a:r>
              <a:rPr lang="fr-FR" sz="2000" b="1" dirty="0" smtClean="0">
                <a:solidFill>
                  <a:schemeClr val="bg2">
                    <a:lumMod val="25000"/>
                  </a:schemeClr>
                </a:solidFill>
              </a:rPr>
              <a:t>Septembre 2016</a:t>
            </a:r>
            <a:endParaRPr lang="fr-FR" sz="2000" b="1" dirty="0">
              <a:solidFill>
                <a:schemeClr val="bg2">
                  <a:lumMod val="25000"/>
                </a:schemeClr>
              </a:solidFill>
            </a:endParaRPr>
          </a:p>
        </p:txBody>
      </p:sp>
      <p:sp>
        <p:nvSpPr>
          <p:cNvPr id="4" name="Flèche vers le bas 3"/>
          <p:cNvSpPr/>
          <p:nvPr/>
        </p:nvSpPr>
        <p:spPr>
          <a:xfrm>
            <a:off x="6053468" y="1972560"/>
            <a:ext cx="144016" cy="145530"/>
          </a:xfrm>
          <a:prstGeom prst="downArrow">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a:p>
        </p:txBody>
      </p:sp>
      <p:sp>
        <p:nvSpPr>
          <p:cNvPr id="12" name="Titre 11"/>
          <p:cNvSpPr>
            <a:spLocks noGrp="1"/>
          </p:cNvSpPr>
          <p:nvPr>
            <p:ph type="title"/>
          </p:nvPr>
        </p:nvSpPr>
        <p:spPr/>
        <p:txBody>
          <a:bodyPr/>
          <a:lstStyle/>
          <a:p>
            <a:endParaRPr lang="fr-FR"/>
          </a:p>
        </p:txBody>
      </p:sp>
      <p:sp>
        <p:nvSpPr>
          <p:cNvPr id="13" name="Rectangle 12"/>
          <p:cNvSpPr/>
          <p:nvPr/>
        </p:nvSpPr>
        <p:spPr>
          <a:xfrm>
            <a:off x="0" y="0"/>
            <a:ext cx="12192000" cy="1124744"/>
          </a:xfrm>
          <a:prstGeom prst="rect">
            <a:avLst/>
          </a:prstGeom>
          <a:solidFill>
            <a:schemeClr val="bg2">
              <a:lumMod val="10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anchor="b" anchorCtr="0">
            <a:noAutofit/>
          </a:bodyPr>
          <a:lstStyle/>
          <a:p>
            <a:pPr algn="ctr">
              <a:spcBef>
                <a:spcPct val="0"/>
              </a:spcBef>
            </a:pPr>
            <a:r>
              <a:rPr lang="fr-FR" sz="2500" b="1" dirty="0" smtClean="0">
                <a:solidFill>
                  <a:schemeClr val="bg1"/>
                </a:solidFill>
              </a:rPr>
              <a:t>Etapes futures</a:t>
            </a:r>
            <a:endParaRPr lang="fr-FR" sz="2500" b="1" dirty="0">
              <a:solidFill>
                <a:schemeClr val="bg1"/>
              </a:solidFill>
            </a:endParaRPr>
          </a:p>
          <a:p>
            <a:pPr algn="ctr">
              <a:spcBef>
                <a:spcPct val="0"/>
              </a:spcBef>
            </a:pPr>
            <a:endParaRPr lang="fr-FR" sz="2400" b="1" dirty="0">
              <a:solidFill>
                <a:schemeClr val="bg1"/>
              </a:solidFill>
            </a:endParaRPr>
          </a:p>
        </p:txBody>
      </p:sp>
      <p:sp>
        <p:nvSpPr>
          <p:cNvPr id="14" name="Flèche vers le bas 13"/>
          <p:cNvSpPr/>
          <p:nvPr/>
        </p:nvSpPr>
        <p:spPr>
          <a:xfrm>
            <a:off x="6114843" y="3019133"/>
            <a:ext cx="144016" cy="145530"/>
          </a:xfrm>
          <a:prstGeom prst="downArrow">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a:p>
        </p:txBody>
      </p:sp>
      <p:sp>
        <p:nvSpPr>
          <p:cNvPr id="15" name="Flèche vers le bas 14"/>
          <p:cNvSpPr/>
          <p:nvPr/>
        </p:nvSpPr>
        <p:spPr>
          <a:xfrm>
            <a:off x="6133686" y="4048251"/>
            <a:ext cx="144016" cy="145530"/>
          </a:xfrm>
          <a:prstGeom prst="downArrow">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a:p>
        </p:txBody>
      </p:sp>
      <p:sp>
        <p:nvSpPr>
          <p:cNvPr id="16" name="Flèche vers le bas 15"/>
          <p:cNvSpPr/>
          <p:nvPr/>
        </p:nvSpPr>
        <p:spPr>
          <a:xfrm>
            <a:off x="6144321" y="5123307"/>
            <a:ext cx="144016" cy="145530"/>
          </a:xfrm>
          <a:prstGeom prst="downArrow">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a:p>
        </p:txBody>
      </p:sp>
      <p:sp>
        <p:nvSpPr>
          <p:cNvPr id="17" name="Rectangle à coins arrondis 16"/>
          <p:cNvSpPr/>
          <p:nvPr/>
        </p:nvSpPr>
        <p:spPr>
          <a:xfrm>
            <a:off x="2580603" y="5306960"/>
            <a:ext cx="7128792"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bg2">
                    <a:lumMod val="25000"/>
                  </a:schemeClr>
                </a:solidFill>
              </a:rPr>
              <a:t>Mise en place </a:t>
            </a:r>
            <a:r>
              <a:rPr lang="fr-FR" sz="2000" dirty="0" smtClean="0">
                <a:solidFill>
                  <a:schemeClr val="bg2">
                    <a:lumMod val="25000"/>
                  </a:schemeClr>
                </a:solidFill>
              </a:rPr>
              <a:t>du Fonds et lancement d’un appel à projets</a:t>
            </a:r>
          </a:p>
          <a:p>
            <a:pPr algn="ctr"/>
            <a:r>
              <a:rPr lang="fr-FR" sz="2000" b="1" dirty="0" smtClean="0">
                <a:solidFill>
                  <a:schemeClr val="bg2">
                    <a:lumMod val="25000"/>
                  </a:schemeClr>
                </a:solidFill>
              </a:rPr>
              <a:t>2017</a:t>
            </a:r>
            <a:endParaRPr lang="fr-FR" sz="2000" b="1" dirty="0">
              <a:solidFill>
                <a:schemeClr val="bg2">
                  <a:lumMod val="25000"/>
                </a:schemeClr>
              </a:solidFill>
            </a:endParaRPr>
          </a:p>
        </p:txBody>
      </p:sp>
    </p:spTree>
    <p:extLst>
      <p:ext uri="{BB962C8B-B14F-4D97-AF65-F5344CB8AC3E}">
        <p14:creationId xmlns:p14="http://schemas.microsoft.com/office/powerpoint/2010/main" val="604414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numéro de diapositive 2"/>
          <p:cNvSpPr>
            <a:spLocks noGrp="1"/>
          </p:cNvSpPr>
          <p:nvPr>
            <p:ph type="sldNum" sz="quarter" idx="12"/>
          </p:nvPr>
        </p:nvSpPr>
        <p:spPr/>
        <p:txBody>
          <a:bodyPr/>
          <a:lstStyle/>
          <a:p>
            <a:fld id="{EF3268EA-CB4A-4DA8-A609-4EF244B4633C}" type="slidenum">
              <a:rPr lang="fr-FR" smtClean="0"/>
              <a:pPr/>
              <a:t>13</a:t>
            </a:fld>
            <a:endParaRPr lang="fr-FR" dirty="0"/>
          </a:p>
        </p:txBody>
      </p:sp>
      <p:sp>
        <p:nvSpPr>
          <p:cNvPr id="4" name="Espace réservé du contenu 3"/>
          <p:cNvSpPr>
            <a:spLocks noGrp="1"/>
          </p:cNvSpPr>
          <p:nvPr>
            <p:ph sz="quarter" idx="1"/>
          </p:nvPr>
        </p:nvSpPr>
        <p:spPr>
          <a:xfrm>
            <a:off x="1199456" y="2996952"/>
            <a:ext cx="9793088" cy="3160008"/>
          </a:xfrm>
        </p:spPr>
        <p:txBody>
          <a:bodyPr>
            <a:normAutofit/>
          </a:bodyPr>
          <a:lstStyle/>
          <a:p>
            <a:r>
              <a:rPr lang="fr-FR" sz="2800" dirty="0">
                <a:solidFill>
                  <a:schemeClr val="tx2">
                    <a:lumMod val="75000"/>
                  </a:schemeClr>
                </a:solidFill>
              </a:rPr>
              <a:t>Comment répondre à </a:t>
            </a:r>
            <a:r>
              <a:rPr lang="fr-FR" sz="2800" dirty="0" smtClean="0">
                <a:solidFill>
                  <a:schemeClr val="tx2">
                    <a:lumMod val="75000"/>
                  </a:schemeClr>
                </a:solidFill>
              </a:rPr>
              <a:t>l’enquête ?</a:t>
            </a:r>
            <a:endParaRPr lang="fr-FR" sz="2800" dirty="0">
              <a:solidFill>
                <a:schemeClr val="tx2">
                  <a:lumMod val="75000"/>
                </a:schemeClr>
              </a:solidFill>
            </a:endParaRPr>
          </a:p>
          <a:p>
            <a:endParaRPr lang="fr-FR" sz="2800" dirty="0">
              <a:solidFill>
                <a:schemeClr val="accent1">
                  <a:lumMod val="75000"/>
                </a:schemeClr>
              </a:solidFill>
            </a:endParaRPr>
          </a:p>
        </p:txBody>
      </p:sp>
    </p:spTree>
    <p:extLst>
      <p:ext uri="{BB962C8B-B14F-4D97-AF65-F5344CB8AC3E}">
        <p14:creationId xmlns:p14="http://schemas.microsoft.com/office/powerpoint/2010/main" val="791471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F3268EA-CB4A-4DA8-A609-4EF244B4633C}" type="slidenum">
              <a:rPr lang="fr-FR" smtClean="0"/>
              <a:pPr/>
              <a:t>14</a:t>
            </a:fld>
            <a:endParaRPr lang="fr-FR" dirty="0"/>
          </a:p>
        </p:txBody>
      </p:sp>
      <p:sp>
        <p:nvSpPr>
          <p:cNvPr id="2" name="ZoneTexte 1"/>
          <p:cNvSpPr txBox="1"/>
          <p:nvPr/>
        </p:nvSpPr>
        <p:spPr>
          <a:xfrm>
            <a:off x="-24680" y="2047488"/>
            <a:ext cx="12889432" cy="2677656"/>
          </a:xfrm>
          <a:prstGeom prst="rect">
            <a:avLst/>
          </a:prstGeom>
          <a:noFill/>
        </p:spPr>
        <p:txBody>
          <a:bodyPr wrap="square" rtlCol="0">
            <a:spAutoFit/>
          </a:bodyPr>
          <a:lstStyle/>
          <a:p>
            <a:pPr marL="285750" indent="-285750">
              <a:buFont typeface="Wingdings" panose="05000000000000000000" pitchFamily="2" charset="2"/>
              <a:buChar char="Ø"/>
            </a:pPr>
            <a:r>
              <a:rPr lang="fr-FR" sz="2400" b="1" dirty="0">
                <a:solidFill>
                  <a:schemeClr val="tx2">
                    <a:lumMod val="50000"/>
                  </a:schemeClr>
                </a:solidFill>
              </a:rPr>
              <a:t>Forme</a:t>
            </a:r>
            <a:r>
              <a:rPr lang="fr-FR" sz="2400" dirty="0">
                <a:solidFill>
                  <a:srgbClr val="AF373A"/>
                </a:solidFill>
              </a:rPr>
              <a:t> </a:t>
            </a:r>
            <a:r>
              <a:rPr lang="fr-FR" sz="2400" dirty="0">
                <a:solidFill>
                  <a:schemeClr val="bg2">
                    <a:lumMod val="25000"/>
                  </a:schemeClr>
                </a:solidFill>
              </a:rPr>
              <a:t>: </a:t>
            </a:r>
            <a:r>
              <a:rPr lang="fr-FR" sz="2400" dirty="0" smtClean="0">
                <a:solidFill>
                  <a:schemeClr val="bg2">
                    <a:lumMod val="25000"/>
                  </a:schemeClr>
                </a:solidFill>
              </a:rPr>
              <a:t>-</a:t>
            </a:r>
            <a:r>
              <a:rPr lang="fr-FR" sz="2400" dirty="0">
                <a:solidFill>
                  <a:schemeClr val="bg2">
                    <a:lumMod val="25000"/>
                  </a:schemeClr>
                </a:solidFill>
              </a:rPr>
              <a:t>Questionnaire en ligne accessible à partir de </a:t>
            </a:r>
            <a:r>
              <a:rPr lang="fr-FR" sz="2400" u="sng" dirty="0" smtClean="0">
                <a:solidFill>
                  <a:schemeClr val="bg2">
                    <a:lumMod val="25000"/>
                  </a:schemeClr>
                </a:solidFill>
              </a:rPr>
              <a:t>compact2.cg.gov.ma/</a:t>
            </a:r>
            <a:r>
              <a:rPr lang="fr-FR" sz="2400" u="sng" dirty="0" err="1" smtClean="0">
                <a:solidFill>
                  <a:schemeClr val="bg2">
                    <a:lumMod val="25000"/>
                  </a:schemeClr>
                </a:solidFill>
              </a:rPr>
              <a:t>fonzid</a:t>
            </a:r>
            <a:endParaRPr lang="fr-FR" sz="2400" dirty="0">
              <a:solidFill>
                <a:schemeClr val="bg2">
                  <a:lumMod val="25000"/>
                </a:schemeClr>
              </a:solidFill>
            </a:endParaRPr>
          </a:p>
          <a:p>
            <a:r>
              <a:rPr lang="fr-FR" sz="2400" dirty="0" smtClean="0">
                <a:solidFill>
                  <a:schemeClr val="bg2">
                    <a:lumMod val="25000"/>
                  </a:schemeClr>
                </a:solidFill>
              </a:rPr>
              <a:t>                 - Questionnaire </a:t>
            </a:r>
            <a:r>
              <a:rPr lang="fr-FR" sz="2400" dirty="0">
                <a:solidFill>
                  <a:schemeClr val="bg2">
                    <a:lumMod val="25000"/>
                  </a:schemeClr>
                </a:solidFill>
              </a:rPr>
              <a:t>en format </a:t>
            </a:r>
            <a:r>
              <a:rPr lang="fr-FR" sz="2400" dirty="0" smtClean="0">
                <a:solidFill>
                  <a:schemeClr val="bg2">
                    <a:lumMod val="25000"/>
                  </a:schemeClr>
                </a:solidFill>
              </a:rPr>
              <a:t>papier téléchargeable à partir </a:t>
            </a:r>
            <a:r>
              <a:rPr lang="fr-FR" sz="2400" dirty="0" smtClean="0">
                <a:solidFill>
                  <a:schemeClr val="bg2">
                    <a:lumMod val="25000"/>
                  </a:schemeClr>
                </a:solidFill>
              </a:rPr>
              <a:t>de </a:t>
            </a:r>
            <a:r>
              <a:rPr lang="fr-FR" sz="2400" u="sng" dirty="0" smtClean="0">
                <a:solidFill>
                  <a:schemeClr val="bg2">
                    <a:lumMod val="25000"/>
                  </a:schemeClr>
                </a:solidFill>
              </a:rPr>
              <a:t>compact2.cg.gov.ma/</a:t>
            </a:r>
            <a:r>
              <a:rPr lang="fr-FR" sz="2400" u="sng" dirty="0" err="1" smtClean="0">
                <a:solidFill>
                  <a:schemeClr val="bg2">
                    <a:lumMod val="25000"/>
                  </a:schemeClr>
                </a:solidFill>
              </a:rPr>
              <a:t>fonzid</a:t>
            </a:r>
            <a:endParaRPr lang="fr-FR" sz="2400" u="sng" dirty="0">
              <a:solidFill>
                <a:schemeClr val="bg2">
                  <a:lumMod val="25000"/>
                </a:schemeClr>
              </a:solidFill>
            </a:endParaRPr>
          </a:p>
          <a:p>
            <a:pPr marL="285750" indent="-285750">
              <a:buFont typeface="Wingdings" panose="05000000000000000000" pitchFamily="2" charset="2"/>
              <a:buChar char="Ø"/>
            </a:pPr>
            <a:endParaRPr lang="fr-FR" sz="2400" dirty="0" smtClean="0">
              <a:solidFill>
                <a:schemeClr val="bg2">
                  <a:lumMod val="25000"/>
                </a:schemeClr>
              </a:solidFill>
            </a:endParaRPr>
          </a:p>
          <a:p>
            <a:endParaRPr lang="fr-FR" sz="2400" dirty="0">
              <a:solidFill>
                <a:schemeClr val="bg2">
                  <a:lumMod val="25000"/>
                </a:schemeClr>
              </a:solidFill>
            </a:endParaRPr>
          </a:p>
          <a:p>
            <a:pPr marL="285750" indent="-285750">
              <a:buFont typeface="Wingdings" panose="05000000000000000000" pitchFamily="2" charset="2"/>
              <a:buChar char="Ø"/>
            </a:pPr>
            <a:r>
              <a:rPr lang="fr-FR" sz="2400" b="1" dirty="0" smtClean="0">
                <a:solidFill>
                  <a:schemeClr val="tx2">
                    <a:lumMod val="50000"/>
                  </a:schemeClr>
                </a:solidFill>
              </a:rPr>
              <a:t>Destinataires</a:t>
            </a:r>
            <a:r>
              <a:rPr lang="fr-FR" sz="2400" dirty="0" smtClean="0">
                <a:solidFill>
                  <a:schemeClr val="tx2">
                    <a:lumMod val="50000"/>
                  </a:schemeClr>
                </a:solidFill>
              </a:rPr>
              <a:t> </a:t>
            </a:r>
            <a:r>
              <a:rPr lang="fr-FR" sz="2400" dirty="0">
                <a:solidFill>
                  <a:schemeClr val="tx2">
                    <a:lumMod val="50000"/>
                  </a:schemeClr>
                </a:solidFill>
              </a:rPr>
              <a:t>: </a:t>
            </a:r>
            <a:r>
              <a:rPr lang="fr-FR" sz="2400" dirty="0" smtClean="0">
                <a:solidFill>
                  <a:schemeClr val="bg2">
                    <a:lumMod val="25000"/>
                  </a:schemeClr>
                </a:solidFill>
              </a:rPr>
              <a:t>Services </a:t>
            </a:r>
            <a:r>
              <a:rPr lang="fr-FR" sz="2400" dirty="0">
                <a:solidFill>
                  <a:schemeClr val="bg2">
                    <a:lumMod val="25000"/>
                  </a:schemeClr>
                </a:solidFill>
              </a:rPr>
              <a:t>du Chef du G</a:t>
            </a:r>
            <a:r>
              <a:rPr lang="fr-FR" sz="2400" dirty="0" smtClean="0">
                <a:solidFill>
                  <a:schemeClr val="bg2">
                    <a:lumMod val="25000"/>
                  </a:schemeClr>
                </a:solidFill>
              </a:rPr>
              <a:t>ouvernement </a:t>
            </a:r>
            <a:endParaRPr lang="fr-FR" sz="2400" dirty="0">
              <a:solidFill>
                <a:schemeClr val="bg2">
                  <a:lumMod val="25000"/>
                </a:schemeClr>
              </a:solidFill>
            </a:endParaRPr>
          </a:p>
          <a:p>
            <a:pPr marL="285750" indent="-285750">
              <a:buFont typeface="Wingdings" panose="05000000000000000000" pitchFamily="2" charset="2"/>
              <a:buChar char="Ø"/>
            </a:pPr>
            <a:endParaRPr lang="fr-FR" sz="2400" dirty="0">
              <a:solidFill>
                <a:schemeClr val="tx2">
                  <a:lumMod val="50000"/>
                </a:schemeClr>
              </a:solidFill>
            </a:endParaRPr>
          </a:p>
          <a:p>
            <a:pPr marL="285750" indent="-285750">
              <a:buFont typeface="Wingdings" panose="05000000000000000000" pitchFamily="2" charset="2"/>
              <a:buChar char="Ø"/>
            </a:pPr>
            <a:r>
              <a:rPr lang="fr-FR" sz="2400" b="1" dirty="0">
                <a:solidFill>
                  <a:schemeClr val="tx2">
                    <a:lumMod val="50000"/>
                  </a:schemeClr>
                </a:solidFill>
              </a:rPr>
              <a:t>Soumission des questionnaires</a:t>
            </a:r>
            <a:r>
              <a:rPr lang="fr-FR" sz="2400" dirty="0">
                <a:solidFill>
                  <a:schemeClr val="tx2">
                    <a:lumMod val="50000"/>
                  </a:schemeClr>
                </a:solidFill>
              </a:rPr>
              <a:t>: </a:t>
            </a:r>
            <a:r>
              <a:rPr lang="fr-FR" sz="2400" dirty="0">
                <a:solidFill>
                  <a:schemeClr val="bg2">
                    <a:lumMod val="25000"/>
                  </a:schemeClr>
                </a:solidFill>
              </a:rPr>
              <a:t>voie postale ou électronique</a:t>
            </a:r>
            <a:endParaRPr lang="fr-FR" dirty="0">
              <a:solidFill>
                <a:schemeClr val="bg2">
                  <a:lumMod val="25000"/>
                </a:schemeClr>
              </a:solidFill>
            </a:endParaRPr>
          </a:p>
        </p:txBody>
      </p:sp>
      <p:sp>
        <p:nvSpPr>
          <p:cNvPr id="7" name="Titre 6"/>
          <p:cNvSpPr>
            <a:spLocks noGrp="1"/>
          </p:cNvSpPr>
          <p:nvPr>
            <p:ph type="title"/>
          </p:nvPr>
        </p:nvSpPr>
        <p:spPr/>
        <p:txBody>
          <a:bodyPr/>
          <a:lstStyle/>
          <a:p>
            <a:endParaRPr lang="fr-FR" dirty="0"/>
          </a:p>
        </p:txBody>
      </p:sp>
      <p:sp>
        <p:nvSpPr>
          <p:cNvPr id="9" name="Rectangle 8"/>
          <p:cNvSpPr/>
          <p:nvPr/>
        </p:nvSpPr>
        <p:spPr>
          <a:xfrm>
            <a:off x="0" y="0"/>
            <a:ext cx="12192000" cy="1124744"/>
          </a:xfrm>
          <a:prstGeom prst="rect">
            <a:avLst/>
          </a:prstGeom>
          <a:solidFill>
            <a:schemeClr val="bg2">
              <a:lumMod val="10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anchor="b" anchorCtr="0">
            <a:noAutofit/>
          </a:bodyPr>
          <a:lstStyle/>
          <a:p>
            <a:pPr algn="ctr">
              <a:spcBef>
                <a:spcPct val="0"/>
              </a:spcBef>
            </a:pPr>
            <a:r>
              <a:rPr lang="fr-FR" sz="2500" b="1" dirty="0">
                <a:solidFill>
                  <a:schemeClr val="bg1"/>
                </a:solidFill>
              </a:rPr>
              <a:t>R</a:t>
            </a:r>
            <a:r>
              <a:rPr lang="fr-FR" sz="2500" b="1" dirty="0" smtClean="0">
                <a:solidFill>
                  <a:schemeClr val="bg1"/>
                </a:solidFill>
              </a:rPr>
              <a:t>éponse à l’enquête</a:t>
            </a:r>
            <a:endParaRPr lang="fr-FR" sz="2500" b="1" dirty="0">
              <a:solidFill>
                <a:schemeClr val="bg1"/>
              </a:solidFill>
            </a:endParaRPr>
          </a:p>
          <a:p>
            <a:pPr algn="ctr">
              <a:spcBef>
                <a:spcPct val="0"/>
              </a:spcBef>
            </a:pPr>
            <a:endParaRPr lang="fr-FR" sz="2400" b="1" dirty="0">
              <a:solidFill>
                <a:schemeClr val="bg1"/>
              </a:solidFill>
            </a:endParaRPr>
          </a:p>
        </p:txBody>
      </p:sp>
    </p:spTree>
    <p:extLst>
      <p:ext uri="{BB962C8B-B14F-4D97-AF65-F5344CB8AC3E}">
        <p14:creationId xmlns:p14="http://schemas.microsoft.com/office/powerpoint/2010/main" val="3106261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F3268EA-CB4A-4DA8-A609-4EF244B4633C}" type="slidenum">
              <a:rPr lang="fr-FR" smtClean="0"/>
              <a:pPr/>
              <a:t>15</a:t>
            </a:fld>
            <a:endParaRPr lang="fr-FR" dirty="0"/>
          </a:p>
        </p:txBody>
      </p:sp>
      <p:sp>
        <p:nvSpPr>
          <p:cNvPr id="2" name="Rectangle 1"/>
          <p:cNvSpPr/>
          <p:nvPr/>
        </p:nvSpPr>
        <p:spPr>
          <a:xfrm>
            <a:off x="479376" y="2924944"/>
            <a:ext cx="10729192" cy="1014380"/>
          </a:xfrm>
          <a:prstGeom prst="rect">
            <a:avLst/>
          </a:prstGeom>
        </p:spPr>
        <p:txBody>
          <a:bodyPr wrap="square">
            <a:spAutoFit/>
          </a:bodyPr>
          <a:lstStyle/>
          <a:p>
            <a:pPr algn="ctr">
              <a:lnSpc>
                <a:spcPct val="107000"/>
              </a:lnSpc>
              <a:spcAft>
                <a:spcPts val="0"/>
              </a:spcAft>
            </a:pPr>
            <a:r>
              <a:rPr lang="fr-FR" sz="2800" b="1" dirty="0">
                <a:solidFill>
                  <a:srgbClr val="ACCBF9">
                    <a:lumMod val="25000"/>
                  </a:srgbClr>
                </a:solidFill>
              </a:rPr>
              <a:t>Paramétrer dès aujourd’hui, le fonds qui financera vos projets et répondra à vos </a:t>
            </a:r>
            <a:r>
              <a:rPr lang="fr-FR" sz="2800" b="1" dirty="0" smtClean="0">
                <a:solidFill>
                  <a:srgbClr val="ACCBF9">
                    <a:lumMod val="25000"/>
                  </a:srgbClr>
                </a:solidFill>
              </a:rPr>
              <a:t>attentes </a:t>
            </a:r>
            <a:r>
              <a:rPr lang="fr-FR" sz="2800" b="1" dirty="0">
                <a:solidFill>
                  <a:srgbClr val="ACCBF9">
                    <a:lumMod val="25000"/>
                  </a:srgbClr>
                </a:solidFill>
              </a:rPr>
              <a:t>sur </a:t>
            </a:r>
            <a:r>
              <a:rPr lang="fr-FR" sz="2800" b="1" u="sng" dirty="0" smtClean="0">
                <a:solidFill>
                  <a:srgbClr val="ACCBF9">
                    <a:lumMod val="25000"/>
                  </a:srgbClr>
                </a:solidFill>
              </a:rPr>
              <a:t>compact2.cg.gov.ma/</a:t>
            </a:r>
            <a:r>
              <a:rPr lang="fr-FR" sz="2800" b="1" u="sng" dirty="0" err="1" smtClean="0">
                <a:solidFill>
                  <a:srgbClr val="ACCBF9">
                    <a:lumMod val="25000"/>
                  </a:srgbClr>
                </a:solidFill>
              </a:rPr>
              <a:t>fonzid</a:t>
            </a:r>
            <a:endParaRPr lang="fr-FR" sz="2800" b="1" u="sng" dirty="0">
              <a:solidFill>
                <a:srgbClr val="ACCBF9">
                  <a:lumMod val="25000"/>
                </a:srgbClr>
              </a:solidFill>
            </a:endParaRPr>
          </a:p>
        </p:txBody>
      </p:sp>
    </p:spTree>
    <p:extLst>
      <p:ext uri="{BB962C8B-B14F-4D97-AF65-F5344CB8AC3E}">
        <p14:creationId xmlns:p14="http://schemas.microsoft.com/office/powerpoint/2010/main" val="2178055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5271" y="116632"/>
            <a:ext cx="8229600" cy="990600"/>
          </a:xfrm>
        </p:spPr>
        <p:txBody>
          <a:bodyPr/>
          <a:lstStyle/>
          <a:p>
            <a:r>
              <a:rPr lang="fr-FR" b="1" dirty="0" smtClean="0">
                <a:solidFill>
                  <a:schemeClr val="tx2">
                    <a:lumMod val="50000"/>
                  </a:schemeClr>
                </a:solidFill>
              </a:rPr>
              <a:t>Plan</a:t>
            </a:r>
            <a:endParaRPr lang="fr-FR" b="1" dirty="0">
              <a:solidFill>
                <a:schemeClr val="tx2">
                  <a:lumMod val="50000"/>
                </a:schemeClr>
              </a:solidFill>
            </a:endParaRPr>
          </a:p>
        </p:txBody>
      </p:sp>
      <p:sp>
        <p:nvSpPr>
          <p:cNvPr id="3" name="Espace réservé du contenu 2"/>
          <p:cNvSpPr>
            <a:spLocks noGrp="1"/>
          </p:cNvSpPr>
          <p:nvPr>
            <p:ph sz="quarter" idx="1"/>
          </p:nvPr>
        </p:nvSpPr>
        <p:spPr>
          <a:xfrm>
            <a:off x="623392" y="1546332"/>
            <a:ext cx="11017224" cy="4370040"/>
          </a:xfrm>
        </p:spPr>
        <p:style>
          <a:lnRef idx="2">
            <a:schemeClr val="accent4"/>
          </a:lnRef>
          <a:fillRef idx="1">
            <a:schemeClr val="lt1"/>
          </a:fillRef>
          <a:effectRef idx="0">
            <a:schemeClr val="accent4"/>
          </a:effectRef>
          <a:fontRef idx="minor">
            <a:schemeClr val="dk1"/>
          </a:fontRef>
        </p:style>
        <p:txBody>
          <a:bodyPr>
            <a:normAutofit/>
          </a:bodyPr>
          <a:lstStyle/>
          <a:p>
            <a:pPr marL="285750" indent="-285750">
              <a:buFont typeface="Wingdings" panose="05000000000000000000" pitchFamily="2" charset="2"/>
              <a:buChar char="Ø"/>
            </a:pPr>
            <a:endParaRPr lang="fr-FR" sz="2800" dirty="0" smtClean="0">
              <a:solidFill>
                <a:schemeClr val="tx2">
                  <a:lumMod val="75000"/>
                </a:schemeClr>
              </a:solidFill>
            </a:endParaRPr>
          </a:p>
          <a:p>
            <a:pPr marL="285750" indent="-285750">
              <a:buFont typeface="Wingdings" panose="05000000000000000000" pitchFamily="2" charset="2"/>
              <a:buChar char="Ø"/>
            </a:pPr>
            <a:r>
              <a:rPr lang="fr-FR" sz="2800" dirty="0" smtClean="0">
                <a:solidFill>
                  <a:schemeClr val="tx2">
                    <a:lumMod val="75000"/>
                  </a:schemeClr>
                </a:solidFill>
              </a:rPr>
              <a:t>1. </a:t>
            </a:r>
            <a:r>
              <a:rPr lang="fr-FR" sz="2800" dirty="0">
                <a:solidFill>
                  <a:schemeClr val="tx2">
                    <a:lumMod val="75000"/>
                  </a:schemeClr>
                </a:solidFill>
              </a:rPr>
              <a:t>Le Fonds </a:t>
            </a:r>
            <a:r>
              <a:rPr lang="fr-FR" sz="2800" dirty="0" smtClean="0">
                <a:solidFill>
                  <a:schemeClr val="tx2">
                    <a:lumMod val="75000"/>
                  </a:schemeClr>
                </a:solidFill>
              </a:rPr>
              <a:t>des zones industrielles durables (FONZID)</a:t>
            </a:r>
          </a:p>
          <a:p>
            <a:pPr marL="0" indent="0">
              <a:buNone/>
            </a:pPr>
            <a:endParaRPr lang="fr-FR" sz="2800" dirty="0">
              <a:solidFill>
                <a:schemeClr val="tx2">
                  <a:lumMod val="75000"/>
                </a:schemeClr>
              </a:solidFill>
            </a:endParaRPr>
          </a:p>
          <a:p>
            <a:pPr marL="285750" indent="-285750">
              <a:buFont typeface="Wingdings" panose="05000000000000000000" pitchFamily="2" charset="2"/>
              <a:buChar char="Ø"/>
            </a:pPr>
            <a:r>
              <a:rPr lang="fr-FR" sz="2800" dirty="0">
                <a:solidFill>
                  <a:schemeClr val="tx2">
                    <a:lumMod val="75000"/>
                  </a:schemeClr>
                </a:solidFill>
              </a:rPr>
              <a:t>2</a:t>
            </a:r>
            <a:r>
              <a:rPr lang="fr-FR" sz="2800" dirty="0" smtClean="0">
                <a:solidFill>
                  <a:schemeClr val="tx2">
                    <a:lumMod val="75000"/>
                  </a:schemeClr>
                </a:solidFill>
              </a:rPr>
              <a:t>. L’enquête </a:t>
            </a:r>
            <a:r>
              <a:rPr lang="fr-FR" sz="2800" dirty="0">
                <a:solidFill>
                  <a:schemeClr val="tx2">
                    <a:lumMod val="75000"/>
                  </a:schemeClr>
                </a:solidFill>
              </a:rPr>
              <a:t>pour le paramétrage du </a:t>
            </a:r>
            <a:r>
              <a:rPr lang="fr-FR" sz="2800" dirty="0" smtClean="0">
                <a:solidFill>
                  <a:schemeClr val="tx2">
                    <a:lumMod val="75000"/>
                  </a:schemeClr>
                </a:solidFill>
              </a:rPr>
              <a:t>FONZID</a:t>
            </a:r>
            <a:endParaRPr lang="fr-FR" sz="2800" dirty="0">
              <a:solidFill>
                <a:schemeClr val="tx2">
                  <a:lumMod val="75000"/>
                </a:schemeClr>
              </a:solidFill>
            </a:endParaRPr>
          </a:p>
          <a:p>
            <a:pPr marL="809625" lvl="2" indent="-268288">
              <a:buFont typeface="Wingdings" panose="05000000000000000000" pitchFamily="2" charset="2"/>
              <a:buChar char="Ø"/>
            </a:pPr>
            <a:r>
              <a:rPr lang="fr-FR" sz="2800" dirty="0">
                <a:solidFill>
                  <a:schemeClr val="tx2">
                    <a:lumMod val="75000"/>
                  </a:schemeClr>
                </a:solidFill>
              </a:rPr>
              <a:t>Objectifs</a:t>
            </a:r>
          </a:p>
          <a:p>
            <a:pPr marL="809625" lvl="2" indent="-268288">
              <a:buFont typeface="Wingdings" panose="05000000000000000000" pitchFamily="2" charset="2"/>
              <a:buChar char="Ø"/>
            </a:pPr>
            <a:r>
              <a:rPr lang="fr-FR" sz="2800" dirty="0" smtClean="0">
                <a:solidFill>
                  <a:schemeClr val="tx2">
                    <a:lumMod val="75000"/>
                  </a:schemeClr>
                </a:solidFill>
              </a:rPr>
              <a:t>Avantages</a:t>
            </a:r>
            <a:endParaRPr lang="fr-FR" sz="2800" dirty="0">
              <a:solidFill>
                <a:schemeClr val="tx2">
                  <a:lumMod val="75000"/>
                </a:schemeClr>
              </a:solidFill>
            </a:endParaRPr>
          </a:p>
          <a:p>
            <a:pPr marL="809625" lvl="2" indent="-268288">
              <a:buFont typeface="Wingdings" panose="05000000000000000000" pitchFamily="2" charset="2"/>
              <a:buChar char="Ø"/>
            </a:pPr>
            <a:r>
              <a:rPr lang="fr-FR" sz="2800" dirty="0" smtClean="0">
                <a:solidFill>
                  <a:schemeClr val="tx2">
                    <a:lumMod val="75000"/>
                  </a:schemeClr>
                </a:solidFill>
              </a:rPr>
              <a:t>Etapes futures</a:t>
            </a:r>
            <a:endParaRPr lang="fr-FR" sz="2800" dirty="0">
              <a:solidFill>
                <a:schemeClr val="tx2">
                  <a:lumMod val="75000"/>
                </a:schemeClr>
              </a:solidFill>
            </a:endParaRPr>
          </a:p>
          <a:p>
            <a:pPr marL="514350" indent="-514350" algn="just">
              <a:buAutoNum type="arabicPeriod"/>
            </a:pPr>
            <a:endParaRPr lang="fr-FR" dirty="0" smtClean="0"/>
          </a:p>
          <a:p>
            <a:pPr marL="514350" indent="-514350" algn="just">
              <a:buAutoNum type="arabicPeriod"/>
            </a:pPr>
            <a:endParaRPr lang="fr-FR" dirty="0"/>
          </a:p>
          <a:p>
            <a:pPr algn="just"/>
            <a:endParaRPr lang="fr-FR" dirty="0"/>
          </a:p>
        </p:txBody>
      </p:sp>
      <p:sp>
        <p:nvSpPr>
          <p:cNvPr id="5" name="Espace réservé du numéro de diapositive 4"/>
          <p:cNvSpPr>
            <a:spLocks noGrp="1"/>
          </p:cNvSpPr>
          <p:nvPr>
            <p:ph type="sldNum" sz="quarter" idx="12"/>
          </p:nvPr>
        </p:nvSpPr>
        <p:spPr/>
        <p:txBody>
          <a:bodyPr/>
          <a:lstStyle/>
          <a:p>
            <a:fld id="{EF3268EA-CB4A-4DA8-A609-4EF244B4633C}" type="slidenum">
              <a:rPr lang="fr-FR" smtClean="0"/>
              <a:pPr/>
              <a:t>2</a:t>
            </a:fld>
            <a:endParaRPr lang="fr-FR" dirty="0"/>
          </a:p>
        </p:txBody>
      </p:sp>
    </p:spTree>
    <p:extLst>
      <p:ext uri="{BB962C8B-B14F-4D97-AF65-F5344CB8AC3E}">
        <p14:creationId xmlns:p14="http://schemas.microsoft.com/office/powerpoint/2010/main" val="215906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F3268EA-CB4A-4DA8-A609-4EF244B4633C}" type="slidenum">
              <a:rPr lang="fr-FR" smtClean="0"/>
              <a:pPr/>
              <a:t>3</a:t>
            </a:fld>
            <a:endParaRPr lang="fr-FR" dirty="0"/>
          </a:p>
        </p:txBody>
      </p:sp>
      <p:sp>
        <p:nvSpPr>
          <p:cNvPr id="4" name="Espace réservé du contenu 3"/>
          <p:cNvSpPr>
            <a:spLocks noGrp="1"/>
          </p:cNvSpPr>
          <p:nvPr>
            <p:ph sz="quarter" idx="1"/>
          </p:nvPr>
        </p:nvSpPr>
        <p:spPr>
          <a:xfrm>
            <a:off x="1055440" y="2492896"/>
            <a:ext cx="9649072" cy="3304024"/>
          </a:xfrm>
        </p:spPr>
        <p:txBody>
          <a:bodyPr/>
          <a:lstStyle/>
          <a:p>
            <a:r>
              <a:rPr lang="fr-FR" sz="3000" dirty="0">
                <a:solidFill>
                  <a:schemeClr val="tx2">
                    <a:lumMod val="50000"/>
                  </a:schemeClr>
                </a:solidFill>
              </a:rPr>
              <a:t>En quoi consiste le </a:t>
            </a:r>
            <a:r>
              <a:rPr lang="fr-FR" sz="3000" dirty="0" smtClean="0">
                <a:solidFill>
                  <a:schemeClr val="tx2">
                    <a:lumMod val="50000"/>
                  </a:schemeClr>
                </a:solidFill>
              </a:rPr>
              <a:t>Fonds des zones industrielles durables (FONZID) </a:t>
            </a:r>
            <a:r>
              <a:rPr lang="fr-FR" sz="2800" dirty="0" smtClean="0">
                <a:solidFill>
                  <a:schemeClr val="tx2">
                    <a:lumMod val="50000"/>
                  </a:schemeClr>
                </a:solidFill>
              </a:rPr>
              <a:t>?</a:t>
            </a:r>
            <a:endParaRPr lang="fr-FR" sz="2800" dirty="0">
              <a:solidFill>
                <a:schemeClr val="tx2">
                  <a:lumMod val="50000"/>
                </a:schemeClr>
              </a:solidFill>
            </a:endParaRPr>
          </a:p>
          <a:p>
            <a:endParaRPr lang="fr-FR" dirty="0"/>
          </a:p>
        </p:txBody>
      </p:sp>
    </p:spTree>
    <p:extLst>
      <p:ext uri="{BB962C8B-B14F-4D97-AF65-F5344CB8AC3E}">
        <p14:creationId xmlns:p14="http://schemas.microsoft.com/office/powerpoint/2010/main" val="6356362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95400" y="1836675"/>
            <a:ext cx="10602278" cy="1884747"/>
          </a:xfrm>
          <a:prstGeom prst="rect">
            <a:avLst/>
          </a:prstGeom>
          <a:noFill/>
          <a:ln>
            <a:solidFill>
              <a:schemeClr val="accent1">
                <a:lumMod val="50000"/>
              </a:schemeClr>
            </a:solidFill>
          </a:ln>
        </p:spPr>
        <p:txBody>
          <a:bodyPr wrap="square" rtlCol="0">
            <a:spAutoFit/>
          </a:bodyPr>
          <a:lstStyle>
            <a:defPPr>
              <a:defRPr lang="fr-FR"/>
            </a:defPPr>
            <a:lvl1pPr algn="just">
              <a:lnSpc>
                <a:spcPct val="150000"/>
              </a:lnSpc>
              <a:defRPr sz="2000"/>
            </a:lvl1pPr>
          </a:lstStyle>
          <a:p>
            <a:r>
              <a:rPr lang="fr-FR" b="1" dirty="0"/>
              <a:t>Le FONZID </a:t>
            </a:r>
            <a:r>
              <a:rPr lang="fr-FR" dirty="0"/>
              <a:t>permettra de soutenir les initiatives privées ou publiques créant des opportunités d’investissement et d’implication du secteur privé et de la société civile dans le développement et la gestion des zones industrielles ainsi que les projets améliorant la productivité des entreprises et favorisant un nouveau modèle de gouvernance des zones industrielles. </a:t>
            </a:r>
          </a:p>
        </p:txBody>
      </p:sp>
      <p:sp>
        <p:nvSpPr>
          <p:cNvPr id="5" name="ZoneTexte 4"/>
          <p:cNvSpPr txBox="1"/>
          <p:nvPr/>
        </p:nvSpPr>
        <p:spPr>
          <a:xfrm>
            <a:off x="685603" y="4149080"/>
            <a:ext cx="10611811" cy="1015663"/>
          </a:xfrm>
          <a:prstGeom prst="rect">
            <a:avLst/>
          </a:prstGeom>
          <a:noFill/>
          <a:ln>
            <a:solidFill>
              <a:schemeClr val="accent1">
                <a:lumMod val="50000"/>
              </a:schemeClr>
            </a:solidFill>
          </a:ln>
        </p:spPr>
        <p:txBody>
          <a:bodyPr wrap="square" rtlCol="0">
            <a:spAutoFit/>
          </a:bodyPr>
          <a:lstStyle>
            <a:defPPr>
              <a:defRPr lang="fr-FR"/>
            </a:defPPr>
            <a:lvl1pPr algn="just">
              <a:lnSpc>
                <a:spcPct val="150000"/>
              </a:lnSpc>
              <a:defRPr sz="2000"/>
            </a:lvl1pPr>
          </a:lstStyle>
          <a:p>
            <a:r>
              <a:rPr lang="fr-FR" dirty="0"/>
              <a:t>Projets innovants, rentables, inclusifs et durables intégrant les aspects sociaux et de genre et respectant </a:t>
            </a:r>
            <a:r>
              <a:rPr lang="fr-FR" dirty="0" smtClean="0"/>
              <a:t>les normes environnementales.</a:t>
            </a:r>
            <a:endParaRPr lang="fr-FR" dirty="0"/>
          </a:p>
        </p:txBody>
      </p:sp>
      <p:sp>
        <p:nvSpPr>
          <p:cNvPr id="10" name="Titre 25"/>
          <p:cNvSpPr>
            <a:spLocks noGrp="1"/>
          </p:cNvSpPr>
          <p:nvPr>
            <p:ph type="title"/>
          </p:nvPr>
        </p:nvSpPr>
        <p:spPr>
          <a:xfrm>
            <a:off x="0" y="-32657"/>
            <a:ext cx="12192000" cy="1124744"/>
          </a:xfrm>
          <a:solidFill>
            <a:schemeClr val="tx2">
              <a:lumMod val="75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fr-FR" sz="2800" b="1" dirty="0">
                <a:solidFill>
                  <a:schemeClr val="bg1"/>
                </a:solidFill>
              </a:rPr>
              <a:t/>
            </a:r>
            <a:br>
              <a:rPr lang="fr-FR" sz="2800" b="1" dirty="0">
                <a:solidFill>
                  <a:schemeClr val="bg1"/>
                </a:solidFill>
              </a:rPr>
            </a:br>
            <a:r>
              <a:rPr lang="fr-FR" sz="2500" b="1" dirty="0" smtClean="0">
                <a:solidFill>
                  <a:schemeClr val="bg1"/>
                </a:solidFill>
              </a:rPr>
              <a:t>II. Le Fonds des zones industrielles durables (FONZID)</a:t>
            </a:r>
            <a:br>
              <a:rPr lang="fr-FR" sz="2500" b="1" dirty="0" smtClean="0">
                <a:solidFill>
                  <a:schemeClr val="bg1"/>
                </a:solidFill>
              </a:rPr>
            </a:br>
            <a:endParaRPr lang="fr-FR" sz="2500" dirty="0">
              <a:solidFill>
                <a:schemeClr val="bg1"/>
              </a:solidFill>
            </a:endParaRPr>
          </a:p>
        </p:txBody>
      </p:sp>
    </p:spTree>
    <p:extLst>
      <p:ext uri="{BB962C8B-B14F-4D97-AF65-F5344CB8AC3E}">
        <p14:creationId xmlns:p14="http://schemas.microsoft.com/office/powerpoint/2010/main" val="3843904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F3268EA-CB4A-4DA8-A609-4EF244B4633C}" type="slidenum">
              <a:rPr lang="fr-FR" smtClean="0"/>
              <a:pPr/>
              <a:t>5</a:t>
            </a:fld>
            <a:endParaRPr lang="fr-FR" dirty="0"/>
          </a:p>
        </p:txBody>
      </p:sp>
      <p:sp>
        <p:nvSpPr>
          <p:cNvPr id="2" name="ZoneTexte 1"/>
          <p:cNvSpPr txBox="1"/>
          <p:nvPr/>
        </p:nvSpPr>
        <p:spPr>
          <a:xfrm>
            <a:off x="560950" y="-171400"/>
            <a:ext cx="11017224" cy="3477875"/>
          </a:xfrm>
          <a:prstGeom prst="rect">
            <a:avLst/>
          </a:prstGeom>
          <a:noFill/>
        </p:spPr>
        <p:txBody>
          <a:bodyPr wrap="square" rtlCol="0">
            <a:spAutoFit/>
          </a:bodyPr>
          <a:lstStyle/>
          <a:p>
            <a:endParaRPr lang="fr-FR" sz="2400" dirty="0">
              <a:solidFill>
                <a:schemeClr val="tx2">
                  <a:lumMod val="75000"/>
                </a:schemeClr>
              </a:solidFill>
            </a:endParaRPr>
          </a:p>
          <a:p>
            <a:pPr marL="285750" indent="-285750">
              <a:buFont typeface="Wingdings" panose="05000000000000000000" pitchFamily="2" charset="2"/>
              <a:buChar char="Ø"/>
            </a:pPr>
            <a:endParaRPr lang="fr-FR" sz="2400" dirty="0" smtClean="0">
              <a:solidFill>
                <a:srgbClr val="AF373A"/>
              </a:solidFill>
            </a:endParaRPr>
          </a:p>
          <a:p>
            <a:pPr marL="285750" indent="-285750">
              <a:buFont typeface="Wingdings" panose="05000000000000000000" pitchFamily="2" charset="2"/>
              <a:buChar char="Ø"/>
            </a:pPr>
            <a:endParaRPr lang="fr-FR" sz="2400" dirty="0">
              <a:solidFill>
                <a:srgbClr val="AF373A"/>
              </a:solidFill>
            </a:endParaRPr>
          </a:p>
          <a:p>
            <a:pPr marL="285750" indent="-285750">
              <a:buFont typeface="Wingdings" panose="05000000000000000000" pitchFamily="2" charset="2"/>
              <a:buChar char="Ø"/>
            </a:pPr>
            <a:endParaRPr lang="fr-FR" sz="2400" dirty="0" smtClean="0">
              <a:solidFill>
                <a:srgbClr val="AF373A"/>
              </a:solidFill>
            </a:endParaRPr>
          </a:p>
          <a:p>
            <a:pPr marL="342900" indent="-342900">
              <a:buFont typeface="Wingdings" panose="05000000000000000000" pitchFamily="2" charset="2"/>
              <a:buChar char="Ø"/>
            </a:pPr>
            <a:r>
              <a:rPr lang="fr-FR" sz="2800" dirty="0" smtClean="0">
                <a:solidFill>
                  <a:schemeClr val="tx2">
                    <a:lumMod val="50000"/>
                  </a:schemeClr>
                </a:solidFill>
              </a:rPr>
              <a:t>Objectifs</a:t>
            </a:r>
            <a:endParaRPr lang="fr-FR" sz="2800" dirty="0">
              <a:solidFill>
                <a:schemeClr val="tx2">
                  <a:lumMod val="50000"/>
                </a:schemeClr>
              </a:solidFill>
            </a:endParaRPr>
          </a:p>
          <a:p>
            <a:pPr lvl="0" algn="just"/>
            <a:endParaRPr lang="fr-FR" sz="2400" dirty="0">
              <a:solidFill>
                <a:schemeClr val="tx2">
                  <a:lumMod val="75000"/>
                </a:schemeClr>
              </a:solidFill>
            </a:endParaRPr>
          </a:p>
          <a:p>
            <a:pPr marL="444500" indent="-360363" algn="just"/>
            <a:endParaRPr lang="fr-FR" sz="2400" dirty="0">
              <a:solidFill>
                <a:schemeClr val="tx2">
                  <a:lumMod val="75000"/>
                </a:schemeClr>
              </a:solidFill>
            </a:endParaRPr>
          </a:p>
          <a:p>
            <a:pPr lvl="0" algn="just"/>
            <a:endParaRPr lang="fr-FR" sz="2400" dirty="0">
              <a:solidFill>
                <a:schemeClr val="tx2">
                  <a:lumMod val="75000"/>
                </a:schemeClr>
              </a:solidFill>
            </a:endParaRPr>
          </a:p>
          <a:p>
            <a:endParaRPr lang="fr-FR" sz="2400" dirty="0">
              <a:solidFill>
                <a:schemeClr val="tx2">
                  <a:lumMod val="75000"/>
                </a:schemeClr>
              </a:solidFill>
            </a:endParaRPr>
          </a:p>
        </p:txBody>
      </p:sp>
      <p:sp>
        <p:nvSpPr>
          <p:cNvPr id="4" name="Rectangle 3"/>
          <p:cNvSpPr/>
          <p:nvPr/>
        </p:nvSpPr>
        <p:spPr>
          <a:xfrm>
            <a:off x="596954" y="2147956"/>
            <a:ext cx="10981220" cy="4017348"/>
          </a:xfrm>
          <a:prstGeom prst="rect">
            <a:avLst/>
          </a:prstGeom>
          <a:solidFill>
            <a:schemeClr val="bg1"/>
          </a:solidFill>
          <a:ln>
            <a:solidFill>
              <a:schemeClr val="bg2">
                <a:lumMod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smtClean="0">
                <a:solidFill>
                  <a:schemeClr val="tx2">
                    <a:lumMod val="75000"/>
                  </a:schemeClr>
                </a:solidFill>
              </a:rPr>
              <a:t>1. Soutenir </a:t>
            </a:r>
            <a:r>
              <a:rPr lang="fr-FR" sz="2400" b="1" dirty="0">
                <a:solidFill>
                  <a:schemeClr val="tx2">
                    <a:lumMod val="75000"/>
                  </a:schemeClr>
                </a:solidFill>
              </a:rPr>
              <a:t>techniquement et financièrement</a:t>
            </a:r>
            <a:r>
              <a:rPr lang="fr-FR" sz="2400" b="1" dirty="0" smtClean="0">
                <a:solidFill>
                  <a:schemeClr val="tx2">
                    <a:lumMod val="75000"/>
                  </a:schemeClr>
                </a:solidFill>
              </a:rPr>
              <a:t>:</a:t>
            </a:r>
          </a:p>
          <a:p>
            <a:pPr algn="just"/>
            <a:endParaRPr lang="fr-FR" sz="2400" b="1" dirty="0">
              <a:solidFill>
                <a:schemeClr val="tx2">
                  <a:lumMod val="75000"/>
                </a:schemeClr>
              </a:solidFill>
            </a:endParaRPr>
          </a:p>
          <a:p>
            <a:pPr marL="285750" indent="-285750" algn="just">
              <a:buFont typeface="Wingdings" panose="05000000000000000000" pitchFamily="2" charset="2"/>
              <a:buChar char="Ø"/>
            </a:pPr>
            <a:r>
              <a:rPr lang="fr-FR" sz="2000" dirty="0">
                <a:solidFill>
                  <a:schemeClr val="tx2">
                    <a:lumMod val="75000"/>
                  </a:schemeClr>
                </a:solidFill>
              </a:rPr>
              <a:t>les initiatives privées et publiques visant l'amélioration de la performance économique, sociale et environnementale au niveau des zones industrielles au </a:t>
            </a:r>
            <a:r>
              <a:rPr lang="fr-FR" sz="2000" dirty="0" smtClean="0">
                <a:solidFill>
                  <a:schemeClr val="tx2">
                    <a:lumMod val="75000"/>
                  </a:schemeClr>
                </a:solidFill>
              </a:rPr>
              <a:t>Maroc ;</a:t>
            </a:r>
          </a:p>
          <a:p>
            <a:pPr algn="just"/>
            <a:endParaRPr lang="fr-FR" sz="2000" dirty="0" smtClean="0">
              <a:solidFill>
                <a:schemeClr val="tx2">
                  <a:lumMod val="75000"/>
                </a:schemeClr>
              </a:solidFill>
            </a:endParaRPr>
          </a:p>
          <a:p>
            <a:pPr marL="285750" indent="-285750" algn="just">
              <a:buFont typeface="Wingdings" panose="05000000000000000000" pitchFamily="2" charset="2"/>
              <a:buChar char="Ø"/>
            </a:pPr>
            <a:r>
              <a:rPr lang="fr-FR" sz="2000" dirty="0" smtClean="0">
                <a:solidFill>
                  <a:schemeClr val="tx2">
                    <a:lumMod val="75000"/>
                  </a:schemeClr>
                </a:solidFill>
              </a:rPr>
              <a:t>les </a:t>
            </a:r>
            <a:r>
              <a:rPr lang="fr-FR" sz="2000" dirty="0">
                <a:solidFill>
                  <a:schemeClr val="tx2">
                    <a:lumMod val="75000"/>
                  </a:schemeClr>
                </a:solidFill>
              </a:rPr>
              <a:t>initiatives privées et publiques ayant pour objet la revitalisation ou la création de zones industrielles durables</a:t>
            </a:r>
            <a:r>
              <a:rPr lang="fr-FR" sz="2000" dirty="0" smtClean="0">
                <a:solidFill>
                  <a:schemeClr val="tx2">
                    <a:lumMod val="75000"/>
                  </a:schemeClr>
                </a:solidFill>
              </a:rPr>
              <a:t>.</a:t>
            </a:r>
          </a:p>
          <a:p>
            <a:pPr algn="just"/>
            <a:endParaRPr lang="fr-FR" sz="2000" dirty="0">
              <a:solidFill>
                <a:schemeClr val="tx2">
                  <a:lumMod val="75000"/>
                </a:schemeClr>
              </a:solidFill>
            </a:endParaRPr>
          </a:p>
          <a:p>
            <a:pPr algn="just"/>
            <a:r>
              <a:rPr lang="fr-FR" sz="2000" b="1" dirty="0">
                <a:solidFill>
                  <a:schemeClr val="tx2">
                    <a:lumMod val="75000"/>
                  </a:schemeClr>
                </a:solidFill>
              </a:rPr>
              <a:t>2</a:t>
            </a:r>
            <a:r>
              <a:rPr lang="fr-FR" sz="2400" b="1" dirty="0">
                <a:solidFill>
                  <a:schemeClr val="tx2">
                    <a:lumMod val="75000"/>
                  </a:schemeClr>
                </a:solidFill>
              </a:rPr>
              <a:t>.</a:t>
            </a:r>
            <a:r>
              <a:rPr lang="fr-FR" sz="2000" dirty="0">
                <a:solidFill>
                  <a:schemeClr val="tx2">
                    <a:lumMod val="75000"/>
                  </a:schemeClr>
                </a:solidFill>
              </a:rPr>
              <a:t> </a:t>
            </a:r>
            <a:r>
              <a:rPr lang="fr-FR" sz="2400" b="1" dirty="0">
                <a:solidFill>
                  <a:schemeClr val="tx2">
                    <a:lumMod val="75000"/>
                  </a:schemeClr>
                </a:solidFill>
              </a:rPr>
              <a:t>F</a:t>
            </a:r>
            <a:r>
              <a:rPr lang="fr-FR" sz="2400" b="1" dirty="0" smtClean="0">
                <a:solidFill>
                  <a:schemeClr val="tx2">
                    <a:lumMod val="75000"/>
                  </a:schemeClr>
                </a:solidFill>
              </a:rPr>
              <a:t>avoriser</a:t>
            </a:r>
            <a:r>
              <a:rPr lang="fr-FR" sz="2000" dirty="0" smtClean="0">
                <a:solidFill>
                  <a:schemeClr val="tx2">
                    <a:lumMod val="75000"/>
                  </a:schemeClr>
                </a:solidFill>
              </a:rPr>
              <a:t> </a:t>
            </a:r>
            <a:r>
              <a:rPr lang="fr-FR" sz="2400" b="1" dirty="0">
                <a:solidFill>
                  <a:schemeClr val="tx2">
                    <a:lumMod val="75000"/>
                  </a:schemeClr>
                </a:solidFill>
              </a:rPr>
              <a:t>la participation et renforcer les capacités du secteur privé dans le développement, l’exploitation et l’offre de services au niveau des zones industrielles.</a:t>
            </a:r>
          </a:p>
        </p:txBody>
      </p:sp>
      <p:sp>
        <p:nvSpPr>
          <p:cNvPr id="5" name="Titre 4"/>
          <p:cNvSpPr>
            <a:spLocks noGrp="1"/>
          </p:cNvSpPr>
          <p:nvPr>
            <p:ph type="title"/>
          </p:nvPr>
        </p:nvSpPr>
        <p:spPr/>
        <p:txBody>
          <a:bodyPr/>
          <a:lstStyle/>
          <a:p>
            <a:endParaRPr lang="fr-FR"/>
          </a:p>
        </p:txBody>
      </p:sp>
      <p:sp>
        <p:nvSpPr>
          <p:cNvPr id="10" name="Titre 25"/>
          <p:cNvSpPr txBox="1">
            <a:spLocks/>
          </p:cNvSpPr>
          <p:nvPr/>
        </p:nvSpPr>
        <p:spPr>
          <a:xfrm>
            <a:off x="0" y="-32657"/>
            <a:ext cx="12192000" cy="1124744"/>
          </a:xfrm>
          <a:prstGeom prst="rect">
            <a:avLst/>
          </a:prstGeom>
          <a:solidFill>
            <a:schemeClr val="tx2">
              <a:lumMod val="75000"/>
            </a:schemeClr>
          </a:solidFill>
          <a:ln w="19050" cap="flat" cmpd="sng" algn="ctr">
            <a:solidFill>
              <a:schemeClr val="bg2">
                <a:lumMod val="25000"/>
              </a:schemeClr>
            </a:solidFill>
            <a:prstDash val="solid"/>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anchor="b" anchorCtr="0">
            <a:noAutofit/>
          </a:bodyPr>
          <a:lstStyle>
            <a:lvl1pPr algn="l" rtl="0" eaLnBrk="1" latinLnBrk="0" hangingPunct="1">
              <a:spcBef>
                <a:spcPct val="0"/>
              </a:spcBef>
              <a:buNone/>
              <a:defRPr kumimoji="0" sz="32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fr-FR" sz="2800" b="1" dirty="0" smtClean="0">
                <a:solidFill>
                  <a:schemeClr val="bg1"/>
                </a:solidFill>
              </a:rPr>
              <a:t/>
            </a:r>
            <a:br>
              <a:rPr lang="fr-FR" sz="2800" b="1" dirty="0" smtClean="0">
                <a:solidFill>
                  <a:schemeClr val="bg1"/>
                </a:solidFill>
              </a:rPr>
            </a:br>
            <a:r>
              <a:rPr lang="fr-FR" sz="2500" b="1" dirty="0" smtClean="0">
                <a:solidFill>
                  <a:schemeClr val="bg1"/>
                </a:solidFill>
              </a:rPr>
              <a:t>II. Le Fonds des zones industrielles durables (FONZID)</a:t>
            </a:r>
            <a:br>
              <a:rPr lang="fr-FR" sz="2500" b="1" dirty="0" smtClean="0">
                <a:solidFill>
                  <a:schemeClr val="bg1"/>
                </a:solidFill>
              </a:rPr>
            </a:br>
            <a:endParaRPr lang="fr-FR" sz="2500" dirty="0">
              <a:solidFill>
                <a:schemeClr val="bg1"/>
              </a:solidFill>
            </a:endParaRPr>
          </a:p>
        </p:txBody>
      </p:sp>
    </p:spTree>
    <p:extLst>
      <p:ext uri="{BB962C8B-B14F-4D97-AF65-F5344CB8AC3E}">
        <p14:creationId xmlns:p14="http://schemas.microsoft.com/office/powerpoint/2010/main" val="1674339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F3268EA-CB4A-4DA8-A609-4EF244B4633C}" type="slidenum">
              <a:rPr lang="fr-FR" smtClean="0"/>
              <a:pPr/>
              <a:t>6</a:t>
            </a:fld>
            <a:endParaRPr lang="fr-FR" dirty="0"/>
          </a:p>
        </p:txBody>
      </p:sp>
      <p:sp>
        <p:nvSpPr>
          <p:cNvPr id="7" name="Rectangle 6"/>
          <p:cNvSpPr/>
          <p:nvPr/>
        </p:nvSpPr>
        <p:spPr>
          <a:xfrm>
            <a:off x="479376" y="756112"/>
            <a:ext cx="11161240" cy="508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p>
        </p:txBody>
      </p:sp>
      <p:sp>
        <p:nvSpPr>
          <p:cNvPr id="10" name="Rectangle 9"/>
          <p:cNvSpPr/>
          <p:nvPr/>
        </p:nvSpPr>
        <p:spPr>
          <a:xfrm>
            <a:off x="551384" y="6093296"/>
            <a:ext cx="1116124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4"/>
          <p:cNvSpPr/>
          <p:nvPr/>
        </p:nvSpPr>
        <p:spPr>
          <a:xfrm>
            <a:off x="5159896" y="1340768"/>
            <a:ext cx="6984776" cy="5047536"/>
          </a:xfrm>
          <a:prstGeom prst="rect">
            <a:avLst/>
          </a:prstGeom>
          <a:ln>
            <a:solidFill>
              <a:schemeClr val="tx1"/>
            </a:solidFill>
            <a:prstDash val="dash"/>
          </a:ln>
        </p:spPr>
        <p:txBody>
          <a:bodyPr wrap="square">
            <a:spAutoFit/>
          </a:bodyPr>
          <a:lstStyle/>
          <a:p>
            <a:endParaRPr lang="fr-FR" sz="1050" b="1" dirty="0"/>
          </a:p>
          <a:p>
            <a:r>
              <a:rPr lang="fr-FR" sz="1600" b="1" dirty="0"/>
              <a:t>-Amélioration de la gouvernance</a:t>
            </a:r>
            <a:r>
              <a:rPr lang="fr-FR" sz="1600" dirty="0"/>
              <a:t>: récupération des lots non valorisés dans les anciennes zones, création ou mandatement d’une entité de gestion de la zone industrielle…</a:t>
            </a:r>
          </a:p>
          <a:p>
            <a:endParaRPr lang="fr-FR" sz="800" dirty="0"/>
          </a:p>
          <a:p>
            <a:r>
              <a:rPr lang="fr-FR" sz="1600" b="1" dirty="0"/>
              <a:t>-Amélioration des performances environnementales des </a:t>
            </a:r>
            <a:r>
              <a:rPr lang="fr-FR" sz="1600" b="1" dirty="0" smtClean="0"/>
              <a:t>zones </a:t>
            </a:r>
            <a:r>
              <a:rPr lang="fr-FR" sz="1600" b="1" dirty="0"/>
              <a:t>industrielles</a:t>
            </a:r>
            <a:r>
              <a:rPr lang="fr-FR" sz="1600" dirty="0"/>
              <a:t>: Construction de Stations d’Epuration des Eaux Usées, programmes d’efficacité énergétique…</a:t>
            </a:r>
          </a:p>
          <a:p>
            <a:endParaRPr lang="fr-FR" sz="1000" dirty="0"/>
          </a:p>
          <a:p>
            <a:r>
              <a:rPr lang="fr-FR" sz="1600" dirty="0"/>
              <a:t>-</a:t>
            </a:r>
            <a:r>
              <a:rPr lang="fr-FR" sz="1600" b="1" dirty="0"/>
              <a:t>Définition et déclinaison d’une offre de services aux entreprises</a:t>
            </a:r>
            <a:r>
              <a:rPr lang="fr-FR" sz="1600" dirty="0"/>
              <a:t>: Création d’un centre de formation, d’intermédiation formation-emploi, multiservices , transport en commun du personnel…</a:t>
            </a:r>
          </a:p>
          <a:p>
            <a:endParaRPr lang="fr-FR" sz="1400" dirty="0"/>
          </a:p>
          <a:p>
            <a:r>
              <a:rPr lang="fr-FR" sz="1600" b="1" dirty="0"/>
              <a:t>- </a:t>
            </a:r>
            <a:r>
              <a:rPr lang="fr-FR" sz="1600" b="1" dirty="0" smtClean="0"/>
              <a:t>Etudes</a:t>
            </a:r>
            <a:r>
              <a:rPr lang="fr-FR" sz="1600" dirty="0" smtClean="0"/>
              <a:t> </a:t>
            </a:r>
            <a:r>
              <a:rPr lang="fr-FR" sz="1600" dirty="0"/>
              <a:t>économiques, techniques, environnementales, de faisabilité et de la demande</a:t>
            </a:r>
            <a:r>
              <a:rPr lang="fr-FR" sz="1600" dirty="0" smtClean="0"/>
              <a:t>…</a:t>
            </a:r>
            <a:endParaRPr lang="fr-FR" sz="1600" dirty="0"/>
          </a:p>
          <a:p>
            <a:endParaRPr lang="fr-FR" sz="1050" dirty="0"/>
          </a:p>
          <a:p>
            <a:r>
              <a:rPr lang="fr-FR" sz="1600" dirty="0"/>
              <a:t>-</a:t>
            </a:r>
            <a:r>
              <a:rPr lang="fr-FR" sz="1600" b="1" dirty="0"/>
              <a:t>Projets visant les Très Petites Industries/Petites et Moyennes Industries (</a:t>
            </a:r>
            <a:r>
              <a:rPr lang="fr-FR" sz="1600" b="1" dirty="0" smtClean="0"/>
              <a:t>TPI/PMI)</a:t>
            </a:r>
            <a:r>
              <a:rPr lang="fr-FR" sz="1600" dirty="0" smtClean="0"/>
              <a:t>: </a:t>
            </a:r>
            <a:r>
              <a:rPr lang="fr-FR" sz="1600" dirty="0"/>
              <a:t>Création de locaux prêts à </a:t>
            </a:r>
            <a:r>
              <a:rPr lang="fr-FR" sz="1600" dirty="0" smtClean="0"/>
              <a:t>l’emploi, </a:t>
            </a:r>
            <a:r>
              <a:rPr lang="fr-FR" sz="1600" dirty="0"/>
              <a:t>Création de centre de réseautage et de soutien aux </a:t>
            </a:r>
            <a:r>
              <a:rPr lang="fr-FR" sz="1600" dirty="0" smtClean="0"/>
              <a:t>TPI/PMI…</a:t>
            </a:r>
            <a:endParaRPr lang="fr-FR" sz="1600" dirty="0"/>
          </a:p>
          <a:p>
            <a:endParaRPr lang="fr-FR" sz="900" dirty="0"/>
          </a:p>
          <a:p>
            <a:r>
              <a:rPr lang="fr-FR" sz="1600" b="1" dirty="0" smtClean="0"/>
              <a:t>-</a:t>
            </a:r>
            <a:r>
              <a:rPr lang="fr-FR" sz="1600" b="1" dirty="0"/>
              <a:t>Réhabilitations d’infrastructures qui sont associées à des plans de gestion et de maintenance et à un mode de gouvernance </a:t>
            </a:r>
            <a:r>
              <a:rPr lang="fr-FR" sz="1600" b="1" dirty="0" smtClean="0"/>
              <a:t>effectif.</a:t>
            </a:r>
            <a:endParaRPr lang="fr-FR" sz="1600" dirty="0"/>
          </a:p>
        </p:txBody>
      </p:sp>
      <p:sp>
        <p:nvSpPr>
          <p:cNvPr id="6" name="Rectangle 5"/>
          <p:cNvSpPr/>
          <p:nvPr/>
        </p:nvSpPr>
        <p:spPr>
          <a:xfrm>
            <a:off x="5037528" y="1187460"/>
            <a:ext cx="5883008" cy="369332"/>
          </a:xfrm>
          <a:prstGeom prst="rect">
            <a:avLst/>
          </a:prstGeom>
          <a:solidFill>
            <a:schemeClr val="bg1">
              <a:lumMod val="85000"/>
            </a:schemeClr>
          </a:solidFill>
        </p:spPr>
        <p:txBody>
          <a:bodyPr wrap="square">
            <a:spAutoFit/>
          </a:bodyPr>
          <a:lstStyle/>
          <a:p>
            <a:r>
              <a:rPr lang="fr-FR" b="1" dirty="0"/>
              <a:t>Les </a:t>
            </a:r>
            <a:r>
              <a:rPr lang="fr-FR" b="1" dirty="0" smtClean="0"/>
              <a:t>projets </a:t>
            </a:r>
            <a:r>
              <a:rPr lang="fr-FR" b="1" dirty="0"/>
              <a:t>éligibles à titre indicatif: </a:t>
            </a:r>
          </a:p>
        </p:txBody>
      </p:sp>
      <p:graphicFrame>
        <p:nvGraphicFramePr>
          <p:cNvPr id="11" name="Diagramme 10"/>
          <p:cNvGraphicFramePr/>
          <p:nvPr>
            <p:extLst>
              <p:ext uri="{D42A27DB-BD31-4B8C-83A1-F6EECF244321}">
                <p14:modId xmlns:p14="http://schemas.microsoft.com/office/powerpoint/2010/main" val="4290227138"/>
              </p:ext>
            </p:extLst>
          </p:nvPr>
        </p:nvGraphicFramePr>
        <p:xfrm>
          <a:off x="-219913" y="756112"/>
          <a:ext cx="5523825" cy="6122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p:txBody>
          <a:bodyPr/>
          <a:lstStyle/>
          <a:p>
            <a:endParaRPr lang="fr-FR"/>
          </a:p>
        </p:txBody>
      </p:sp>
      <p:sp>
        <p:nvSpPr>
          <p:cNvPr id="13" name="Titre 25"/>
          <p:cNvSpPr txBox="1">
            <a:spLocks/>
          </p:cNvSpPr>
          <p:nvPr/>
        </p:nvSpPr>
        <p:spPr>
          <a:xfrm>
            <a:off x="0" y="-32657"/>
            <a:ext cx="12192000" cy="1124744"/>
          </a:xfrm>
          <a:prstGeom prst="rect">
            <a:avLst/>
          </a:prstGeom>
          <a:solidFill>
            <a:schemeClr val="tx2">
              <a:lumMod val="75000"/>
            </a:schemeClr>
          </a:solidFill>
          <a:ln w="19050" cap="flat" cmpd="sng" algn="ctr">
            <a:solidFill>
              <a:schemeClr val="bg2">
                <a:lumMod val="25000"/>
              </a:schemeClr>
            </a:solidFill>
            <a:prstDash val="solid"/>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anchor="b" anchorCtr="0">
            <a:noAutofit/>
          </a:bodyPr>
          <a:lstStyle>
            <a:lvl1pPr algn="l" rtl="0" eaLnBrk="1" latinLnBrk="0" hangingPunct="1">
              <a:spcBef>
                <a:spcPct val="0"/>
              </a:spcBef>
              <a:buNone/>
              <a:defRPr kumimoji="0" sz="32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fr-FR" b="1" dirty="0" smtClean="0">
                <a:solidFill>
                  <a:schemeClr val="bg1"/>
                </a:solidFill>
              </a:rPr>
              <a:t/>
            </a:r>
            <a:br>
              <a:rPr lang="fr-FR" b="1" dirty="0" smtClean="0">
                <a:solidFill>
                  <a:schemeClr val="bg1"/>
                </a:solidFill>
              </a:rPr>
            </a:br>
            <a:r>
              <a:rPr lang="fr-FR" sz="2800" b="1" dirty="0" smtClean="0">
                <a:solidFill>
                  <a:schemeClr val="bg1"/>
                </a:solidFill>
              </a:rPr>
              <a:t>II. Le Fonds des zones industrielles durables (FONZID)</a:t>
            </a:r>
            <a:br>
              <a:rPr lang="fr-FR" sz="2800" b="1" dirty="0" smtClean="0">
                <a:solidFill>
                  <a:schemeClr val="bg1"/>
                </a:solidFill>
              </a:rPr>
            </a:br>
            <a:endParaRPr lang="fr-FR" sz="2800" dirty="0">
              <a:solidFill>
                <a:schemeClr val="bg1"/>
              </a:solidFill>
            </a:endParaRPr>
          </a:p>
        </p:txBody>
      </p:sp>
    </p:spTree>
    <p:extLst>
      <p:ext uri="{BB962C8B-B14F-4D97-AF65-F5344CB8AC3E}">
        <p14:creationId xmlns:p14="http://schemas.microsoft.com/office/powerpoint/2010/main" val="2228677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F3268EA-CB4A-4DA8-A609-4EF244B4633C}" type="slidenum">
              <a:rPr lang="fr-FR" smtClean="0"/>
              <a:pPr/>
              <a:t>7</a:t>
            </a:fld>
            <a:endParaRPr lang="fr-FR" dirty="0"/>
          </a:p>
        </p:txBody>
      </p:sp>
      <p:sp>
        <p:nvSpPr>
          <p:cNvPr id="4" name="Espace réservé du contenu 3"/>
          <p:cNvSpPr>
            <a:spLocks noGrp="1"/>
          </p:cNvSpPr>
          <p:nvPr>
            <p:ph sz="quarter" idx="1"/>
          </p:nvPr>
        </p:nvSpPr>
        <p:spPr>
          <a:xfrm>
            <a:off x="1847528" y="2708920"/>
            <a:ext cx="8229600" cy="3160008"/>
          </a:xfrm>
        </p:spPr>
        <p:txBody>
          <a:bodyPr>
            <a:normAutofit/>
          </a:bodyPr>
          <a:lstStyle/>
          <a:p>
            <a:r>
              <a:rPr lang="fr-FR" sz="3000" dirty="0" smtClean="0">
                <a:solidFill>
                  <a:schemeClr val="tx2">
                    <a:lumMod val="75000"/>
                  </a:schemeClr>
                </a:solidFill>
              </a:rPr>
              <a:t>Pourquoi l’enquête de paramétrage du FONZID ?</a:t>
            </a:r>
            <a:endParaRPr lang="fr-FR" sz="3000" dirty="0">
              <a:solidFill>
                <a:schemeClr val="tx2">
                  <a:lumMod val="75000"/>
                </a:schemeClr>
              </a:solidFill>
            </a:endParaRPr>
          </a:p>
          <a:p>
            <a:endParaRPr lang="fr-FR" sz="3000" dirty="0">
              <a:solidFill>
                <a:schemeClr val="tx2">
                  <a:lumMod val="75000"/>
                </a:schemeClr>
              </a:solidFill>
            </a:endParaRPr>
          </a:p>
        </p:txBody>
      </p:sp>
    </p:spTree>
    <p:extLst>
      <p:ext uri="{BB962C8B-B14F-4D97-AF65-F5344CB8AC3E}">
        <p14:creationId xmlns:p14="http://schemas.microsoft.com/office/powerpoint/2010/main" val="25045917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0"/>
            <a:ext cx="12192000" cy="1124744"/>
          </a:xfrm>
          <a:prstGeom prst="rect">
            <a:avLst/>
          </a:prstGeom>
          <a:solidFill>
            <a:schemeClr val="bg2">
              <a:lumMod val="10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anchor="b" anchorCtr="0">
            <a:noAutofit/>
          </a:bodyPr>
          <a:lstStyle/>
          <a:p>
            <a:pPr algn="ctr">
              <a:spcBef>
                <a:spcPct val="0"/>
              </a:spcBef>
            </a:pPr>
            <a:r>
              <a:rPr lang="fr-FR" sz="2500" b="1" dirty="0">
                <a:solidFill>
                  <a:schemeClr val="bg1"/>
                </a:solidFill>
              </a:rPr>
              <a:t>III.  </a:t>
            </a:r>
            <a:r>
              <a:rPr lang="fr-FR" sz="2500" b="1" dirty="0" smtClean="0">
                <a:solidFill>
                  <a:schemeClr val="bg1"/>
                </a:solidFill>
              </a:rPr>
              <a:t>L’enquête de paramétrage du FONZID</a:t>
            </a:r>
            <a:endParaRPr lang="fr-FR" sz="2500" b="1" dirty="0">
              <a:solidFill>
                <a:schemeClr val="bg1"/>
              </a:solidFill>
            </a:endParaRPr>
          </a:p>
          <a:p>
            <a:pPr algn="ctr">
              <a:spcBef>
                <a:spcPct val="0"/>
              </a:spcBef>
            </a:pPr>
            <a:endParaRPr lang="fr-FR" sz="2400" b="1" dirty="0">
              <a:solidFill>
                <a:schemeClr val="bg1"/>
              </a:solidFill>
            </a:endParaRPr>
          </a:p>
        </p:txBody>
      </p:sp>
      <p:sp>
        <p:nvSpPr>
          <p:cNvPr id="3" name="Espace réservé du numéro de diapositive 2"/>
          <p:cNvSpPr>
            <a:spLocks noGrp="1"/>
          </p:cNvSpPr>
          <p:nvPr>
            <p:ph type="sldNum" sz="quarter" idx="12"/>
          </p:nvPr>
        </p:nvSpPr>
        <p:spPr/>
        <p:txBody>
          <a:bodyPr/>
          <a:lstStyle/>
          <a:p>
            <a:fld id="{EF3268EA-CB4A-4DA8-A609-4EF244B4633C}" type="slidenum">
              <a:rPr lang="fr-FR" smtClean="0"/>
              <a:pPr/>
              <a:t>8</a:t>
            </a:fld>
            <a:endParaRPr lang="fr-FR" dirty="0"/>
          </a:p>
        </p:txBody>
      </p:sp>
      <p:sp>
        <p:nvSpPr>
          <p:cNvPr id="2" name="ZoneTexte 1"/>
          <p:cNvSpPr txBox="1"/>
          <p:nvPr/>
        </p:nvSpPr>
        <p:spPr>
          <a:xfrm>
            <a:off x="479376" y="1517937"/>
            <a:ext cx="11089232" cy="2862322"/>
          </a:xfrm>
          <a:prstGeom prst="rect">
            <a:avLst/>
          </a:prstGeom>
          <a:noFill/>
        </p:spPr>
        <p:txBody>
          <a:bodyPr wrap="square" rtlCol="0">
            <a:spAutoFit/>
          </a:bodyPr>
          <a:lstStyle/>
          <a:p>
            <a:endParaRPr lang="fr-FR" sz="2000" dirty="0">
              <a:solidFill>
                <a:schemeClr val="bg2">
                  <a:lumMod val="25000"/>
                </a:schemeClr>
              </a:solidFill>
            </a:endParaRPr>
          </a:p>
          <a:p>
            <a:pPr marL="285750" indent="-285750">
              <a:buFont typeface="Wingdings" panose="05000000000000000000" pitchFamily="2" charset="2"/>
              <a:buChar char="Ø"/>
            </a:pPr>
            <a:r>
              <a:rPr lang="fr-FR" sz="2000" b="1" dirty="0">
                <a:solidFill>
                  <a:schemeClr val="tx2">
                    <a:lumMod val="50000"/>
                  </a:schemeClr>
                </a:solidFill>
              </a:rPr>
              <a:t>Objectifs: </a:t>
            </a:r>
          </a:p>
          <a:p>
            <a:endParaRPr lang="fr-FR" sz="2000" dirty="0">
              <a:solidFill>
                <a:schemeClr val="bg2">
                  <a:lumMod val="25000"/>
                </a:schemeClr>
              </a:solidFill>
            </a:endParaRPr>
          </a:p>
          <a:p>
            <a:pPr marL="342900" indent="-342900">
              <a:buFont typeface="+mj-lt"/>
              <a:buAutoNum type="arabicParenR"/>
            </a:pPr>
            <a:r>
              <a:rPr lang="fr-FR" sz="2000" dirty="0" smtClean="0">
                <a:solidFill>
                  <a:schemeClr val="bg2">
                    <a:lumMod val="25000"/>
                  </a:schemeClr>
                </a:solidFill>
              </a:rPr>
              <a:t>Etre à l’écoute des acteurs et i</a:t>
            </a:r>
            <a:r>
              <a:rPr lang="fr-FR" sz="2000" dirty="0" smtClean="0">
                <a:solidFill>
                  <a:schemeClr val="bg2">
                    <a:lumMod val="25000"/>
                  </a:schemeClr>
                </a:solidFill>
              </a:rPr>
              <a:t>dentifier </a:t>
            </a:r>
            <a:r>
              <a:rPr lang="fr-FR" sz="2000" dirty="0">
                <a:solidFill>
                  <a:schemeClr val="bg2">
                    <a:lumMod val="25000"/>
                  </a:schemeClr>
                </a:solidFill>
              </a:rPr>
              <a:t>les tendances en termes </a:t>
            </a:r>
            <a:r>
              <a:rPr lang="fr-FR" sz="2000" dirty="0" smtClean="0">
                <a:solidFill>
                  <a:schemeClr val="bg2">
                    <a:lumMod val="25000"/>
                  </a:schemeClr>
                </a:solidFill>
              </a:rPr>
              <a:t>de </a:t>
            </a:r>
            <a:r>
              <a:rPr lang="fr-FR" sz="2000" dirty="0">
                <a:solidFill>
                  <a:schemeClr val="bg2">
                    <a:lumMod val="25000"/>
                  </a:schemeClr>
                </a:solidFill>
              </a:rPr>
              <a:t>projets </a:t>
            </a:r>
            <a:r>
              <a:rPr lang="fr-FR" sz="2000" dirty="0" smtClean="0">
                <a:solidFill>
                  <a:schemeClr val="bg2">
                    <a:lumMod val="25000"/>
                  </a:schemeClr>
                </a:solidFill>
              </a:rPr>
              <a:t>innovants;</a:t>
            </a:r>
          </a:p>
          <a:p>
            <a:endParaRPr lang="fr-FR" sz="2000" dirty="0">
              <a:solidFill>
                <a:schemeClr val="bg2">
                  <a:lumMod val="25000"/>
                </a:schemeClr>
              </a:solidFill>
            </a:endParaRPr>
          </a:p>
          <a:p>
            <a:r>
              <a:rPr lang="fr-FR" sz="2000" dirty="0" smtClean="0">
                <a:solidFill>
                  <a:schemeClr val="bg2">
                    <a:lumMod val="25000"/>
                  </a:schemeClr>
                </a:solidFill>
              </a:rPr>
              <a:t>2) Déterminer </a:t>
            </a:r>
            <a:r>
              <a:rPr lang="fr-FR" sz="2000" dirty="0">
                <a:solidFill>
                  <a:schemeClr val="bg2">
                    <a:lumMod val="25000"/>
                  </a:schemeClr>
                </a:solidFill>
              </a:rPr>
              <a:t>les principales priorités et tendances en termes de besoins des </a:t>
            </a:r>
            <a:r>
              <a:rPr lang="fr-FR" sz="2000" dirty="0" smtClean="0">
                <a:solidFill>
                  <a:schemeClr val="bg2">
                    <a:lumMod val="25000"/>
                  </a:schemeClr>
                </a:solidFill>
              </a:rPr>
              <a:t>acteurs ;</a:t>
            </a:r>
            <a:endParaRPr lang="fr-FR" sz="2000" dirty="0">
              <a:solidFill>
                <a:schemeClr val="bg2">
                  <a:lumMod val="25000"/>
                </a:schemeClr>
              </a:solidFill>
            </a:endParaRPr>
          </a:p>
          <a:p>
            <a:endParaRPr lang="fr-FR" sz="2000" dirty="0">
              <a:solidFill>
                <a:schemeClr val="bg2">
                  <a:lumMod val="25000"/>
                </a:schemeClr>
              </a:solidFill>
            </a:endParaRPr>
          </a:p>
          <a:p>
            <a:r>
              <a:rPr lang="fr-FR" sz="2000" dirty="0">
                <a:solidFill>
                  <a:schemeClr val="bg2">
                    <a:lumMod val="25000"/>
                  </a:schemeClr>
                </a:solidFill>
              </a:rPr>
              <a:t>3) Paramétrer le manuel de gestion et d’exécution du Fonds en fonction des tendances </a:t>
            </a:r>
            <a:r>
              <a:rPr lang="fr-FR" sz="2000" dirty="0" smtClean="0">
                <a:solidFill>
                  <a:schemeClr val="bg2">
                    <a:lumMod val="25000"/>
                  </a:schemeClr>
                </a:solidFill>
              </a:rPr>
              <a:t>relevées.</a:t>
            </a:r>
            <a:endParaRPr lang="fr-FR" sz="2000" dirty="0">
              <a:solidFill>
                <a:schemeClr val="bg2">
                  <a:lumMod val="25000"/>
                </a:schemeClr>
              </a:solidFill>
            </a:endParaRPr>
          </a:p>
          <a:p>
            <a:endParaRPr lang="fr-FR" sz="2000" dirty="0">
              <a:solidFill>
                <a:schemeClr val="bg2">
                  <a:lumMod val="25000"/>
                </a:schemeClr>
              </a:solidFill>
            </a:endParaRPr>
          </a:p>
        </p:txBody>
      </p:sp>
      <p:sp>
        <p:nvSpPr>
          <p:cNvPr id="6" name="Rectangle 5"/>
          <p:cNvSpPr/>
          <p:nvPr/>
        </p:nvSpPr>
        <p:spPr>
          <a:xfrm>
            <a:off x="588723" y="4660418"/>
            <a:ext cx="10870537" cy="707886"/>
          </a:xfrm>
          <a:prstGeom prst="rect">
            <a:avLst/>
          </a:prstGeom>
          <a:ln>
            <a:solidFill>
              <a:schemeClr val="tx1"/>
            </a:solidFill>
            <a:prstDash val="lgDashDotDot"/>
          </a:ln>
        </p:spPr>
        <p:txBody>
          <a:bodyPr wrap="square">
            <a:spAutoFit/>
          </a:bodyPr>
          <a:lstStyle/>
          <a:p>
            <a:r>
              <a:rPr lang="fr-FR" sz="2000" dirty="0" smtClean="0">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 </a:t>
            </a:r>
            <a:r>
              <a:rPr lang="fr-FR" sz="2000" b="1" dirty="0">
                <a:solidFill>
                  <a:schemeClr val="bg2">
                    <a:lumMod val="25000"/>
                  </a:schemeClr>
                </a:solidFill>
                <a:sym typeface="Wingdings" panose="05000000000000000000" pitchFamily="2" charset="2"/>
              </a:rPr>
              <a:t>L</a:t>
            </a:r>
            <a:r>
              <a:rPr lang="fr-FR" sz="2000" b="1" dirty="0" smtClean="0">
                <a:solidFill>
                  <a:schemeClr val="bg2">
                    <a:lumMod val="25000"/>
                  </a:schemeClr>
                </a:solidFill>
                <a:sym typeface="Wingdings" panose="05000000000000000000" pitchFamily="2" charset="2"/>
              </a:rPr>
              <a:t>’intérêt </a:t>
            </a:r>
            <a:r>
              <a:rPr lang="fr-FR" sz="2000" b="1" dirty="0">
                <a:solidFill>
                  <a:schemeClr val="bg2">
                    <a:lumMod val="25000"/>
                  </a:schemeClr>
                </a:solidFill>
                <a:sym typeface="Wingdings" panose="05000000000000000000" pitchFamily="2" charset="2"/>
              </a:rPr>
              <a:t>porté à l’enquête justifiera la création du Fonds et le lancement des cycles de sélection. </a:t>
            </a:r>
            <a:r>
              <a:rPr lang="fr-FR" sz="2000" b="1" dirty="0" smtClean="0">
                <a:solidFill>
                  <a:schemeClr val="bg2">
                    <a:lumMod val="25000"/>
                  </a:schemeClr>
                </a:solidFill>
              </a:rPr>
              <a:t>  </a:t>
            </a:r>
            <a:endParaRPr lang="fr-FR" sz="2000" b="1" dirty="0">
              <a:solidFill>
                <a:schemeClr val="bg2">
                  <a:lumMod val="25000"/>
                </a:schemeClr>
              </a:solidFill>
            </a:endParaRPr>
          </a:p>
        </p:txBody>
      </p:sp>
    </p:spTree>
    <p:extLst>
      <p:ext uri="{BB962C8B-B14F-4D97-AF65-F5344CB8AC3E}">
        <p14:creationId xmlns:p14="http://schemas.microsoft.com/office/powerpoint/2010/main" val="1374883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F3268EA-CB4A-4DA8-A609-4EF244B4633C}" type="slidenum">
              <a:rPr lang="fr-FR" smtClean="0"/>
              <a:pPr/>
              <a:t>9</a:t>
            </a:fld>
            <a:endParaRPr lang="fr-FR" dirty="0"/>
          </a:p>
        </p:txBody>
      </p:sp>
      <p:sp>
        <p:nvSpPr>
          <p:cNvPr id="4" name="Espace réservé du contenu 3"/>
          <p:cNvSpPr>
            <a:spLocks noGrp="1"/>
          </p:cNvSpPr>
          <p:nvPr>
            <p:ph sz="quarter" idx="1"/>
          </p:nvPr>
        </p:nvSpPr>
        <p:spPr>
          <a:xfrm>
            <a:off x="1338300" y="2636912"/>
            <a:ext cx="9515400" cy="3160008"/>
          </a:xfrm>
        </p:spPr>
        <p:txBody>
          <a:bodyPr/>
          <a:lstStyle/>
          <a:p>
            <a:r>
              <a:rPr lang="fr-FR" sz="2800" dirty="0">
                <a:solidFill>
                  <a:schemeClr val="tx2">
                    <a:lumMod val="75000"/>
                  </a:schemeClr>
                </a:solidFill>
              </a:rPr>
              <a:t>Pourquoi est-il important pour les acteurs </a:t>
            </a:r>
            <a:r>
              <a:rPr lang="fr-FR" sz="2800" dirty="0" smtClean="0">
                <a:solidFill>
                  <a:schemeClr val="tx2">
                    <a:lumMod val="75000"/>
                  </a:schemeClr>
                </a:solidFill>
              </a:rPr>
              <a:t>concernés de </a:t>
            </a:r>
            <a:r>
              <a:rPr lang="fr-FR" sz="2800" dirty="0">
                <a:solidFill>
                  <a:schemeClr val="tx2">
                    <a:lumMod val="75000"/>
                  </a:schemeClr>
                </a:solidFill>
              </a:rPr>
              <a:t>participer </a:t>
            </a:r>
            <a:r>
              <a:rPr lang="fr-FR" sz="2800" dirty="0" smtClean="0">
                <a:solidFill>
                  <a:schemeClr val="tx2">
                    <a:lumMod val="75000"/>
                  </a:schemeClr>
                </a:solidFill>
              </a:rPr>
              <a:t>à </a:t>
            </a:r>
            <a:r>
              <a:rPr lang="fr-FR" sz="2800" dirty="0">
                <a:solidFill>
                  <a:schemeClr val="tx2">
                    <a:lumMod val="75000"/>
                  </a:schemeClr>
                </a:solidFill>
              </a:rPr>
              <a:t>cette enquête ? </a:t>
            </a:r>
          </a:p>
          <a:p>
            <a:endParaRPr lang="fr-FR" dirty="0">
              <a:solidFill>
                <a:schemeClr val="tx2">
                  <a:lumMod val="75000"/>
                </a:schemeClr>
              </a:solidFill>
            </a:endParaRPr>
          </a:p>
        </p:txBody>
      </p:sp>
    </p:spTree>
    <p:extLst>
      <p:ext uri="{BB962C8B-B14F-4D97-AF65-F5344CB8AC3E}">
        <p14:creationId xmlns:p14="http://schemas.microsoft.com/office/powerpoint/2010/main" val="33460386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12374</TotalTime>
  <Words>733</Words>
  <Application>Microsoft Office PowerPoint</Application>
  <PresentationFormat>Grand écran</PresentationFormat>
  <Paragraphs>118</Paragraphs>
  <Slides>15</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Arial Unicode MS</vt:lpstr>
      <vt:lpstr>Arial</vt:lpstr>
      <vt:lpstr>Bookman Old Style</vt:lpstr>
      <vt:lpstr>Calibri</vt:lpstr>
      <vt:lpstr>Gill Sans MT</vt:lpstr>
      <vt:lpstr>Sakkal Majalla</vt:lpstr>
      <vt:lpstr>Wingdings</vt:lpstr>
      <vt:lpstr>Wingdings 3</vt:lpstr>
      <vt:lpstr>Origine</vt:lpstr>
      <vt:lpstr>Programme MCA-Maroc-II (Compact II)</vt:lpstr>
      <vt:lpstr>Plan</vt:lpstr>
      <vt:lpstr>Présentation PowerPoint</vt:lpstr>
      <vt:lpstr> II. Le Fonds des zones industrielles durables (FONZID)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MCA-Maroc-II (Compact II)</dc:title>
  <dc:creator>Ikrame El Houdali</dc:creator>
  <cp:lastModifiedBy>Ikrame ELHOUDALI</cp:lastModifiedBy>
  <cp:revision>279</cp:revision>
  <cp:lastPrinted>2016-05-05T09:21:05Z</cp:lastPrinted>
  <dcterms:created xsi:type="dcterms:W3CDTF">2015-01-20T12:16:31Z</dcterms:created>
  <dcterms:modified xsi:type="dcterms:W3CDTF">2016-05-16T12:11:21Z</dcterms:modified>
</cp:coreProperties>
</file>